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DA3936-E786-4333-B70C-77DD1E72719A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757284-366A-412C-AE17-89C6A32AB959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None/>
            </a:pP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757284-366A-412C-AE17-89C6A32AB959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- Ευθεία γραμμή σύνδεσης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Έλλειψη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- Έλλειψη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l-GR"/>
          </a:p>
        </p:txBody>
      </p:sp>
      <p:sp>
        <p:nvSpPr>
          <p:cNvPr id="9" name="8 - Ορθογώνιο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Ευθεία γραμμή σύνδεσης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- Ευθεία γραμμή σύνδεσης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- Ευθεία γραμμή σύνδεσης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- Ορθογώνιο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- Έλλειψη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- Έλλειψη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- Έλλειψη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Έλλειψη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Έλλειψη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- Ευθεία γραμμή σύνδεσης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4" name="13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6" name="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- Θέση περιεχομένου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1" name="20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3" name="22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0" name="9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- Ευθεία γραμμή σύνδεσης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- Ευθεία γραμμή σύνδεσης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1" name="20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- Ευθεία γραμμή σύνδεσης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17/3/2017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Ευθεία γραμμή σύνδεσης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- Ευθεία γραμμή σύνδεσης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- Ορθογώνιο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Ευθεία γραμμή σύνδεσης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- Έλλειψη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2195736" y="1196752"/>
            <a:ext cx="6172200" cy="1894362"/>
          </a:xfrm>
        </p:spPr>
        <p:txBody>
          <a:bodyPr>
            <a:normAutofit/>
          </a:bodyPr>
          <a:lstStyle/>
          <a:p>
            <a:pPr algn="ctr"/>
            <a:r>
              <a:rPr lang="el-GR" sz="5400" dirty="0" err="1" smtClean="0"/>
              <a:t>ηλεκτροπληξια</a:t>
            </a:r>
            <a:endParaRPr lang="el-GR" sz="5400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Ορισμοσ</a:t>
            </a:r>
            <a:r>
              <a:rPr lang="el-GR" dirty="0" smtClean="0"/>
              <a:t>  - </a:t>
            </a:r>
            <a:r>
              <a:rPr lang="el-GR" dirty="0" err="1" smtClean="0"/>
              <a:t>αιτιεσ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3960440"/>
          </a:xfrm>
        </p:spPr>
        <p:txBody>
          <a:bodyPr>
            <a:normAutofit/>
          </a:bodyPr>
          <a:lstStyle/>
          <a:p>
            <a:pPr marL="0" indent="0" algn="just">
              <a:spcAft>
                <a:spcPts val="600"/>
              </a:spcAft>
              <a:buNone/>
            </a:pPr>
            <a:r>
              <a:rPr lang="el-GR" sz="2000" dirty="0" smtClean="0"/>
              <a:t>Η ηλεκτροπληξία προκαλείται όταν το ηλεκτρικό ρεύμα περάσει μέσα από το ανθρώπινο σώμα. Οι βλάβες που προκαλούνται ποικίλλουν από δερματικά εγκαύματα μέχρι και θάνατο.</a:t>
            </a:r>
          </a:p>
          <a:p>
            <a:pPr algn="just">
              <a:buNone/>
            </a:pPr>
            <a:r>
              <a:rPr lang="el-GR" sz="2000" dirty="0" smtClean="0"/>
              <a:t>Αιτίες ηλεκτροπληξίας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Ελαττωματικές συσκευές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Απροσεξία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Κεραυνοί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Ατυχήματα στο δίκτυο της ΔΕΗ (δέντρα που έπεσαν σε καλώδια κτλ)</a:t>
            </a:r>
            <a:endParaRPr lang="el-GR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62074"/>
          </a:xfrm>
        </p:spPr>
        <p:txBody>
          <a:bodyPr/>
          <a:lstStyle/>
          <a:p>
            <a:pPr algn="ctr"/>
            <a:r>
              <a:rPr lang="el-GR" dirty="0" err="1" smtClean="0"/>
              <a:t>βλαβεσ</a:t>
            </a:r>
            <a:r>
              <a:rPr lang="el-GR" dirty="0" smtClean="0"/>
              <a:t> </a:t>
            </a:r>
            <a:r>
              <a:rPr lang="el-GR" dirty="0" err="1" smtClean="0"/>
              <a:t>ηλεκτροπληξιασ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836712"/>
            <a:ext cx="7467600" cy="439248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l-GR" sz="2000" dirty="0" smtClean="0"/>
              <a:t>Η βαρύτητα της ηλεκτροπληξίας εξαρτάται από</a:t>
            </a:r>
            <a:r>
              <a:rPr lang="en-US" sz="2000" dirty="0" smtClean="0"/>
              <a:t>:</a:t>
            </a:r>
            <a:endParaRPr lang="el-GR" sz="2000" dirty="0" smtClean="0"/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Την τάση του ρεύματος.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Την συχνότητα εναλλαγής.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Την αντίσταση του σώματος στην δίοδο του ρεύματος.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Την πορεία που ακολούθησε το ρεύμα μέσα στο σώμα.</a:t>
            </a:r>
          </a:p>
          <a:p>
            <a:pPr algn="just">
              <a:spcAft>
                <a:spcPts val="600"/>
              </a:spcAft>
              <a:buFont typeface="Wingdings" pitchFamily="2" charset="2"/>
              <a:buChar char="Ø"/>
            </a:pPr>
            <a:r>
              <a:rPr lang="el-GR" sz="2000" dirty="0" smtClean="0"/>
              <a:t>Τη διάρκεια της ηλεκτροπληξίας.</a:t>
            </a:r>
          </a:p>
          <a:p>
            <a:pPr algn="just">
              <a:buNone/>
            </a:pPr>
            <a:r>
              <a:rPr lang="el-GR" sz="2000" dirty="0" smtClean="0"/>
              <a:t>Αν μας </a:t>
            </a:r>
            <a:r>
              <a:rPr lang="en-US" sz="2000" dirty="0" smtClean="0"/>
              <a:t>“</a:t>
            </a:r>
            <a:r>
              <a:rPr lang="el-GR" sz="2000" dirty="0" smtClean="0"/>
              <a:t>χτυπήσει</a:t>
            </a:r>
            <a:r>
              <a:rPr lang="en-US" sz="2000" dirty="0" smtClean="0"/>
              <a:t>” </a:t>
            </a:r>
            <a:r>
              <a:rPr lang="el-GR" sz="2000" dirty="0" smtClean="0"/>
              <a:t>το ρεύμα μπορεί να προκληθούν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Τετανικές συσπάσεις με αποτέλεσμα να μην μπορέσουμε να αφήσουμε την πηγή του ρεύματος.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 ρεύμα μπορεί να μας τινάξει μακριά προκαλώντας επιπλέον τραυματισμούς.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580926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βλαβεσ</a:t>
            </a:r>
            <a:r>
              <a:rPr lang="el-GR" dirty="0" smtClean="0"/>
              <a:t> </a:t>
            </a:r>
            <a:r>
              <a:rPr lang="el-GR" dirty="0" err="1" smtClean="0"/>
              <a:t>ηλεκτροπληξιασ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683568" y="908720"/>
            <a:ext cx="7200800" cy="4392488"/>
          </a:xfrm>
        </p:spPr>
        <p:txBody>
          <a:bodyPr/>
          <a:lstStyle/>
          <a:p>
            <a:pPr algn="just">
              <a:buNone/>
            </a:pPr>
            <a:r>
              <a:rPr lang="el-GR" sz="2000" dirty="0" smtClean="0"/>
              <a:t>Οι βλάβες που προκαλεί η ηλεκτροπληξία είναι οι εξής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Τοπικά εγκαύματα στα σημεία εισόδου – εξόδου του ρεύματος.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Η μεγαλύτερη βλάβη συμβαίνει μέσα στο σώμα</a:t>
            </a:r>
            <a:r>
              <a:rPr lang="en-US" sz="2000" dirty="0" smtClean="0"/>
              <a:t>: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Καταστροφή εσωτερικών οργάνων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Εσωτερική αιμορραγία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000" dirty="0" err="1" smtClean="0"/>
              <a:t>Μυοσκελετικές</a:t>
            </a:r>
            <a:r>
              <a:rPr lang="el-GR" sz="2000" dirty="0" smtClean="0"/>
              <a:t> κακώσεις (διαστρέμματα, κατάγματα, απανθράκωση οστών)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Διακοπή της αναπνευστικής λειτουργίας</a:t>
            </a:r>
          </a:p>
          <a:p>
            <a:pPr lvl="1" algn="just">
              <a:buSzPct val="100000"/>
              <a:buFont typeface="Arial" pitchFamily="34" charset="0"/>
              <a:buChar char="•"/>
            </a:pPr>
            <a:r>
              <a:rPr lang="el-GR" sz="2000" dirty="0" smtClean="0"/>
              <a:t>Διακοπή της καρδιακής λειτουργίας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88640"/>
            <a:ext cx="8136904" cy="580926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σε </a:t>
            </a:r>
            <a:r>
              <a:rPr lang="el-GR" dirty="0" err="1" smtClean="0"/>
              <a:t>ηλεκτροπληξια</a:t>
            </a:r>
            <a:r>
              <a:rPr lang="el-GR" dirty="0" smtClean="0"/>
              <a:t> </a:t>
            </a:r>
            <a:r>
              <a:rPr lang="el-GR" dirty="0" err="1" smtClean="0"/>
              <a:t>απο</a:t>
            </a:r>
            <a:r>
              <a:rPr lang="el-GR" dirty="0" smtClean="0"/>
              <a:t> </a:t>
            </a:r>
            <a:r>
              <a:rPr lang="el-GR" dirty="0" err="1" smtClean="0"/>
              <a:t>οικιακο</a:t>
            </a:r>
            <a:r>
              <a:rPr lang="el-GR" dirty="0" smtClean="0"/>
              <a:t> </a:t>
            </a:r>
            <a:r>
              <a:rPr lang="el-GR" dirty="0" err="1" smtClean="0"/>
              <a:t>ρευμα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08720"/>
            <a:ext cx="5112568" cy="547260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l-GR" sz="2000" dirty="0" smtClean="0"/>
              <a:t>Ενεργούμε πάντα με γνώμονα τη δική μας ασφάλεια. Κατά σειρά ασφάλειας μπορούμε να επιχειρήσουμε τα εξής</a:t>
            </a:r>
            <a:r>
              <a:rPr lang="en-US" sz="2000" dirty="0" smtClean="0"/>
              <a:t>: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Κλείνουμε το γενικό διακόπτη.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Τραβάμε την συσκευή από την πρίζα.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Απομακρύνουμε το θύμα από την πηγή ρεύματος ή την πηγή ρεύματος από το θύμα.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Τραβάμε το θύμα από τα ρούχα ΜΟΝΟ αν δεν έχουμε άλλη επιλογή. </a:t>
            </a:r>
          </a:p>
          <a:p>
            <a:pPr algn="ctr">
              <a:buNone/>
            </a:pPr>
            <a:r>
              <a:rPr lang="el-GR" sz="2000" u="sng" dirty="0" smtClean="0">
                <a:solidFill>
                  <a:srgbClr val="FF0000"/>
                </a:solidFill>
              </a:rPr>
              <a:t>Προσοχή</a:t>
            </a:r>
          </a:p>
          <a:p>
            <a:pPr algn="just">
              <a:spcBef>
                <a:spcPts val="0"/>
              </a:spcBef>
              <a:buFont typeface="Wingdings" pitchFamily="2" charset="2"/>
              <a:buChar char="Ø"/>
            </a:pPr>
            <a:r>
              <a:rPr lang="el-GR" sz="2000" dirty="0" smtClean="0"/>
              <a:t>Σε καμιά περίπτωση δεν πιάνουμε το θύμα από το δέρμα.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υπάρχουν νερά στο πάτωμα δεν μπορούμε να πλησιάσουμε.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έχει εκδηλωθεί πυρκαγιά δεν ρίχνουμε νερό αν δεν κλείσουμε το γενικό.</a:t>
            </a:r>
            <a:endParaRPr lang="el-GR" sz="2000" dirty="0"/>
          </a:p>
        </p:txBody>
      </p:sp>
      <p:pic>
        <p:nvPicPr>
          <p:cNvPr id="8" name="7 - Εικόνα" descr="aid544961-900px-Treat-a-Victim-of-Electrical-Shock-Step-3-Version-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88224" y="908720"/>
            <a:ext cx="2112234" cy="1584176"/>
          </a:xfrm>
          <a:prstGeom prst="rect">
            <a:avLst/>
          </a:prstGeom>
        </p:spPr>
      </p:pic>
      <p:pic>
        <p:nvPicPr>
          <p:cNvPr id="9" name="8 - Εικόνα" descr="pull-lightly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16216" y="2708920"/>
            <a:ext cx="2232248" cy="1969631"/>
          </a:xfrm>
          <a:prstGeom prst="rect">
            <a:avLst/>
          </a:prstGeom>
        </p:spPr>
      </p:pic>
      <p:pic>
        <p:nvPicPr>
          <p:cNvPr id="10" name="9 - Εικόνα" descr="2c58f4ffe886b601fba24f1ac8e07e34_burns-a-burns-b-electric-shock-first-aid-clipart_446-360.jpe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660232" y="4941168"/>
            <a:ext cx="2141038" cy="1728192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6012160" y="1124744"/>
            <a:ext cx="535724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5400" b="1" dirty="0" smtClean="0">
                <a:solidFill>
                  <a:srgbClr val="FF0000"/>
                </a:solidFill>
              </a:rPr>
              <a:t>1</a:t>
            </a: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12" name="11 - Ορθογώνιο"/>
          <p:cNvSpPr/>
          <p:nvPr/>
        </p:nvSpPr>
        <p:spPr>
          <a:xfrm>
            <a:off x="6084168" y="3140968"/>
            <a:ext cx="4320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400" b="1" dirty="0" smtClean="0">
                <a:solidFill>
                  <a:srgbClr val="FF0000"/>
                </a:solidFill>
              </a:rPr>
              <a:t>2</a:t>
            </a:r>
            <a:endParaRPr lang="el-GR" sz="5400" b="1" dirty="0">
              <a:solidFill>
                <a:srgbClr val="FF0000"/>
              </a:solidFill>
            </a:endParaRPr>
          </a:p>
        </p:txBody>
      </p:sp>
      <p:sp>
        <p:nvSpPr>
          <p:cNvPr id="13" name="12 - Ορθογώνιο"/>
          <p:cNvSpPr/>
          <p:nvPr/>
        </p:nvSpPr>
        <p:spPr>
          <a:xfrm>
            <a:off x="6084168" y="5373216"/>
            <a:ext cx="63203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5400" b="1" dirty="0" smtClean="0">
                <a:solidFill>
                  <a:srgbClr val="FF0000"/>
                </a:solidFill>
              </a:rPr>
              <a:t>3</a:t>
            </a:r>
            <a:endParaRPr lang="el-GR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9552" y="188640"/>
            <a:ext cx="7992888" cy="652934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σε </a:t>
            </a:r>
            <a:r>
              <a:rPr lang="el-GR" dirty="0" err="1" smtClean="0"/>
              <a:t>ηλεκτροπληξια</a:t>
            </a:r>
            <a:r>
              <a:rPr lang="el-GR" dirty="0" smtClean="0"/>
              <a:t> </a:t>
            </a:r>
            <a:r>
              <a:rPr lang="el-GR" dirty="0" err="1" smtClean="0"/>
              <a:t>απο</a:t>
            </a:r>
            <a:r>
              <a:rPr lang="el-GR" dirty="0" smtClean="0"/>
              <a:t> </a:t>
            </a:r>
            <a:r>
              <a:rPr lang="el-GR" dirty="0" err="1" smtClean="0"/>
              <a:t>οικιακο</a:t>
            </a:r>
            <a:r>
              <a:rPr lang="el-GR" dirty="0" smtClean="0"/>
              <a:t> </a:t>
            </a:r>
            <a:r>
              <a:rPr lang="el-GR" dirty="0" err="1" smtClean="0"/>
              <a:t>ρευμα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7467600" cy="2808312"/>
          </a:xfrm>
        </p:spPr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Μόλις διακοπεί η επαφή του θύματος με το ρεύμα ελέγχουμε τα ζωτικά του σημεία.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έχει σφυγμό και αναπνοή τον τοποθετούμε σε θέση ανάνηψης.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Σκεπάζουμε το θύμα με μια κουβέρτα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δεν έχει σφυγμό και αναπνοή εφαρμόζουμε ΚΑΡΠΑ.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Περιποιούμαστε τα εγκαύματα.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Καλούμε αμέσως ασθενοφόρο.</a:t>
            </a:r>
          </a:p>
          <a:p>
            <a:pPr algn="just">
              <a:buFont typeface="Wingdings" pitchFamily="2" charset="2"/>
              <a:buChar char="Ø"/>
            </a:pP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066130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/>
              <a:t>Πρωτεσ</a:t>
            </a:r>
            <a:r>
              <a:rPr lang="el-GR" dirty="0" smtClean="0"/>
              <a:t> </a:t>
            </a:r>
            <a:r>
              <a:rPr lang="el-GR" dirty="0" err="1" smtClean="0"/>
              <a:t>βοηθειεσ</a:t>
            </a:r>
            <a:r>
              <a:rPr lang="el-GR" dirty="0" smtClean="0"/>
              <a:t> για </a:t>
            </a:r>
            <a:r>
              <a:rPr lang="el-GR" dirty="0" err="1" smtClean="0"/>
              <a:t>ηλεκτροπληξια</a:t>
            </a:r>
            <a:r>
              <a:rPr lang="el-GR" dirty="0" smtClean="0"/>
              <a:t> </a:t>
            </a:r>
            <a:r>
              <a:rPr lang="el-GR" dirty="0" err="1" smtClean="0"/>
              <a:t>απο</a:t>
            </a:r>
            <a:r>
              <a:rPr lang="el-GR" dirty="0" smtClean="0"/>
              <a:t> </a:t>
            </a:r>
            <a:r>
              <a:rPr lang="el-GR" dirty="0" err="1" smtClean="0"/>
              <a:t>ρευμα</a:t>
            </a:r>
            <a:r>
              <a:rPr lang="el-GR" dirty="0" smtClean="0"/>
              <a:t> </a:t>
            </a:r>
            <a:r>
              <a:rPr lang="el-GR" dirty="0" err="1" smtClean="0"/>
              <a:t>υψηλησ</a:t>
            </a:r>
            <a:r>
              <a:rPr lang="el-GR" dirty="0" smtClean="0"/>
              <a:t> </a:t>
            </a:r>
            <a:r>
              <a:rPr lang="el-GR" dirty="0" err="1" smtClean="0"/>
              <a:t>τασησ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Κλείνουμε την παροχή του ρεύματος ή τηλεφωνούμε στη ΔΕΗ να κόψει το ρεύμα.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Μόλις διακοπεί το ρεύμα εφαρμόζουμε πρώτες βοήθειες όπως και προηγουμένως.</a:t>
            </a:r>
          </a:p>
          <a:p>
            <a:pPr marL="0" indent="0" algn="just">
              <a:spcAft>
                <a:spcPts val="600"/>
              </a:spcAft>
              <a:buNone/>
            </a:pPr>
            <a:r>
              <a:rPr lang="el-GR" sz="2000" u="sng" dirty="0" smtClean="0">
                <a:solidFill>
                  <a:srgbClr val="FF0000"/>
                </a:solidFill>
              </a:rPr>
              <a:t>Προσοχή</a:t>
            </a:r>
            <a:r>
              <a:rPr lang="en-US" sz="2000" dirty="0" smtClean="0">
                <a:solidFill>
                  <a:srgbClr val="FF0000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l-GR" sz="2000" dirty="0" smtClean="0"/>
              <a:t>Δεν πλησιάζουμε το θύμα ΔΕΝ μπορούμε να το απομακρύνουμε από την πηγή του ρεύματος χρησιμοποιώντας κάποιο αντικείμενο.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έχουν πέσει καλώδια της ΔΕΗ στο δρόμο και υπάρχουν άτομα εγκλωβισμένα σε αυτοκίνητο συμβουλεύουμε να μην βγουν.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αυτοκίνητο πάρει φωτιά του λέμε να βγει χωρίς να ακουμπήσει κάποια μεταλλική επιφάνεια του αυτοκινήτου.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το θύμα έχει χτυπηθεί από κεραυνό το μεταφέρουμε σε ασφαλές σημείο και παρέχουμε πρώτες βοήθειες.</a:t>
            </a:r>
          </a:p>
          <a:p>
            <a:pPr marL="0" indent="0" algn="just">
              <a:spcBef>
                <a:spcPts val="0"/>
              </a:spcBef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580926"/>
          </a:xfrm>
        </p:spPr>
        <p:txBody>
          <a:bodyPr/>
          <a:lstStyle/>
          <a:p>
            <a:pPr algn="ctr"/>
            <a:r>
              <a:rPr lang="el-GR" dirty="0" err="1" smtClean="0"/>
              <a:t>Μετρα</a:t>
            </a:r>
            <a:r>
              <a:rPr lang="el-GR" dirty="0" smtClean="0"/>
              <a:t> </a:t>
            </a:r>
            <a:r>
              <a:rPr lang="el-GR" dirty="0" err="1" smtClean="0"/>
              <a:t>προληψησ</a:t>
            </a:r>
            <a:r>
              <a:rPr lang="el-GR" dirty="0" smtClean="0"/>
              <a:t> για </a:t>
            </a:r>
            <a:r>
              <a:rPr lang="el-GR" dirty="0" err="1" smtClean="0"/>
              <a:t>ηλεκτροπληξια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>
          <a:xfrm>
            <a:off x="467544" y="980728"/>
            <a:ext cx="7467600" cy="487375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χρησιμοποιούμε συσκευές που έχουν φθαρμένα καλώδια ή βύσματα.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πιάνουμε πρίζες – διακόπτες με βρεγμένα χέρια.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Αν έχουμε μικρά παιδιά καλύπτουμε τις πρίζες με τα ειδικά καπάκια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Δεν κάνουμε επισκευές σε πρίζες ή αλλαγή σε λάμπες αν δεν κλείσουμε το γενικό.</a:t>
            </a:r>
          </a:p>
          <a:p>
            <a:pPr algn="just">
              <a:buFont typeface="Wingdings" pitchFamily="2" charset="2"/>
              <a:buChar char="Ø"/>
            </a:pPr>
            <a:r>
              <a:rPr lang="el-GR" sz="2000" dirty="0" smtClean="0"/>
              <a:t>Όταν είμαστε στο ύπαιθρο και εκδηλωθεί καταιγίδα προφυλασσόμαστε κάτω από κάποιο κτίριο και όχι κάτω από δέντρα. Αν είμαστε στη θάλασσα βγαίνουμε αμέσως στην ακτή.</a:t>
            </a:r>
            <a:endParaRPr lang="el-GR" sz="2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Προεξοχή">
  <a:themeElements>
    <a:clrScheme name="Προεξοχή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Προεξοχή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227</TotalTime>
  <Words>524</Words>
  <Application>Microsoft Office PowerPoint</Application>
  <PresentationFormat>Προβολή στην οθόνη (4:3)</PresentationFormat>
  <Paragraphs>61</Paragraphs>
  <Slides>8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9" baseType="lpstr">
      <vt:lpstr>Προεξοχή</vt:lpstr>
      <vt:lpstr>ηλεκτροπληξια</vt:lpstr>
      <vt:lpstr>Ορισμοσ  - αιτιεσ</vt:lpstr>
      <vt:lpstr>βλαβεσ ηλεκτροπληξιασ</vt:lpstr>
      <vt:lpstr>βλαβεσ ηλεκτροπληξιασ</vt:lpstr>
      <vt:lpstr>Πρωτεσ βοηθειεσ σε ηλεκτροπληξια απο οικιακο ρευμα</vt:lpstr>
      <vt:lpstr>Πρωτεσ βοηθειεσ σε ηλεκτροπληξια απο οικιακο ρευμα</vt:lpstr>
      <vt:lpstr>Πρωτεσ βοηθειεσ για ηλεκτροπληξια απο ρευμα υψηλησ τασησ</vt:lpstr>
      <vt:lpstr>Μετρα προληψησ για ηλεκτροπληξια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ηλεκτροπληξια</dc:title>
  <dc:creator>Vaggelis</dc:creator>
  <cp:lastModifiedBy>Vaggelis</cp:lastModifiedBy>
  <cp:revision>24</cp:revision>
  <dcterms:created xsi:type="dcterms:W3CDTF">2017-03-04T12:26:15Z</dcterms:created>
  <dcterms:modified xsi:type="dcterms:W3CDTF">2017-03-17T21:42:01Z</dcterms:modified>
</cp:coreProperties>
</file>