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F6CFC-6CA6-452F-B0FB-FDE378624251}" type="datetimeFigureOut">
              <a:rPr lang="el-GR" smtClean="0"/>
              <a:pPr/>
              <a:t>4/3/2017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D418A-54A4-411B-ABFA-1CE7764AE48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D418A-54A4-411B-ABFA-1CE7764AE48C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baseline="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D418A-54A4-411B-ABFA-1CE7764AE48C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D418A-54A4-411B-ABFA-1CE7764AE48C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D418A-54A4-411B-ABFA-1CE7764AE48C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D418A-54A4-411B-ABFA-1CE7764AE48C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4/3/2017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4/3/2017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4/3/2017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4/3/2017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4/3/2017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4/3/2017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4/3/2017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4/3/2017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4/3/2017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4/3/2017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23728" y="1340768"/>
            <a:ext cx="6172200" cy="1246290"/>
          </a:xfrm>
        </p:spPr>
        <p:txBody>
          <a:bodyPr>
            <a:normAutofit/>
          </a:bodyPr>
          <a:lstStyle/>
          <a:p>
            <a:pPr algn="ctr"/>
            <a:r>
              <a:rPr lang="el-GR" sz="6000" dirty="0" err="1" smtClean="0"/>
              <a:t>εγκαυματα</a:t>
            </a:r>
            <a:endParaRPr lang="el-GR" sz="6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Ορισμοσ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7467600" cy="48737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l-GR" sz="2200" dirty="0" smtClean="0"/>
              <a:t>Έγκαυμα ονομάζουμε την καταστροφή του δέρματος και των υποκείμενων ιστών από θερμικό, χημικό, ηλεκτρικό παράγοντα ή ακτινοβολία.</a:t>
            </a:r>
          </a:p>
          <a:p>
            <a:pPr marL="0" indent="0" algn="ctr">
              <a:buNone/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 ΔΕΡΜΑ</a:t>
            </a:r>
          </a:p>
          <a:p>
            <a:pPr marL="0" indent="0">
              <a:buNone/>
            </a:pPr>
            <a:r>
              <a:rPr lang="el-GR" sz="2200" dirty="0" smtClean="0"/>
              <a:t>Το δέρμα αποτελείται από τις εξής στοιβάδες από έξω προς τα μέσα</a:t>
            </a:r>
            <a:r>
              <a:rPr lang="en-US" sz="2200" dirty="0" smtClean="0"/>
              <a:t>:</a:t>
            </a:r>
          </a:p>
          <a:p>
            <a:pPr marL="273600" indent="-273600">
              <a:buFont typeface="Wingdings" pitchFamily="2" charset="2"/>
              <a:buChar char="Ø"/>
            </a:pPr>
            <a:r>
              <a:rPr lang="el-GR" sz="2200" dirty="0" smtClean="0"/>
              <a:t>Την επιδερμίδα</a:t>
            </a:r>
          </a:p>
          <a:p>
            <a:pPr marL="273600" indent="-273600">
              <a:buFont typeface="Wingdings" pitchFamily="2" charset="2"/>
              <a:buChar char="Ø"/>
            </a:pPr>
            <a:r>
              <a:rPr lang="el-GR" sz="2200" dirty="0" smtClean="0"/>
              <a:t>Το χόριο</a:t>
            </a:r>
          </a:p>
          <a:p>
            <a:pPr marL="273600" indent="-273600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Το υπόδερμα</a:t>
            </a:r>
          </a:p>
          <a:p>
            <a:pPr marL="0" indent="0">
              <a:buNone/>
            </a:pPr>
            <a:r>
              <a:rPr lang="el-GR" sz="2200" dirty="0" smtClean="0"/>
              <a:t>Οι λειτουργίες του δέρματος είναι οι εξής</a:t>
            </a:r>
            <a:r>
              <a:rPr lang="en-US" sz="2200" dirty="0" smtClean="0"/>
              <a:t>:</a:t>
            </a:r>
          </a:p>
          <a:p>
            <a:pPr marL="273600" indent="-273600">
              <a:buFont typeface="Wingdings" pitchFamily="2" charset="2"/>
              <a:buChar char="Ø"/>
            </a:pPr>
            <a:r>
              <a:rPr lang="el-GR" sz="2200" dirty="0" smtClean="0"/>
              <a:t>Άμυνα</a:t>
            </a:r>
          </a:p>
          <a:p>
            <a:pPr marL="273600" indent="-273600">
              <a:buFont typeface="Wingdings" pitchFamily="2" charset="2"/>
              <a:buChar char="Ø"/>
            </a:pPr>
            <a:r>
              <a:rPr lang="el-GR" sz="2200" dirty="0" smtClean="0"/>
              <a:t>Θερμορύθμιση</a:t>
            </a:r>
          </a:p>
          <a:p>
            <a:pPr marL="273600" indent="-273600">
              <a:buFont typeface="Wingdings" pitchFamily="2" charset="2"/>
              <a:buChar char="Ø"/>
            </a:pPr>
            <a:r>
              <a:rPr lang="el-GR" sz="2200" dirty="0" smtClean="0"/>
              <a:t>Αίσθηση</a:t>
            </a:r>
          </a:p>
          <a:p>
            <a:pPr marL="273600" indent="-273600">
              <a:buFont typeface="Wingdings" pitchFamily="2" charset="2"/>
              <a:buChar char="Ø"/>
            </a:pPr>
            <a:r>
              <a:rPr lang="el-GR" sz="2200" dirty="0" smtClean="0"/>
              <a:t>Σχηματισμός βιταμίνης </a:t>
            </a:r>
            <a:r>
              <a:rPr lang="en-US" sz="2200" dirty="0" smtClean="0"/>
              <a:t>D</a:t>
            </a:r>
          </a:p>
          <a:p>
            <a:pPr marL="0" indent="0">
              <a:buFont typeface="Wingdings" pitchFamily="2" charset="2"/>
              <a:buChar char="Ø"/>
            </a:pPr>
            <a:endParaRPr lang="en-US" dirty="0" smtClean="0"/>
          </a:p>
          <a:p>
            <a:pPr marL="273600" indent="273600">
              <a:buFont typeface="Wingdings" pitchFamily="2" charset="2"/>
              <a:buChar char="Ø"/>
            </a:pPr>
            <a:endParaRPr lang="el-GR" dirty="0" smtClean="0"/>
          </a:p>
        </p:txBody>
      </p:sp>
      <p:pic>
        <p:nvPicPr>
          <p:cNvPr id="5124" name="Picture 4" descr="http://www.infokids.gr/wp-content/uploads/2014/06/dermatologia-n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636912"/>
            <a:ext cx="3733428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Ειδη</a:t>
            </a:r>
            <a:r>
              <a:rPr lang="el-GR" dirty="0" smtClean="0"/>
              <a:t> </a:t>
            </a:r>
            <a:r>
              <a:rPr lang="el-GR" dirty="0" err="1" smtClean="0"/>
              <a:t>εγκαυματων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8136904" cy="504056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l-GR" dirty="0" smtClean="0"/>
              <a:t>Τα εγκαύματα διακρίνονται ανάλογα με το </a:t>
            </a:r>
            <a:r>
              <a:rPr lang="el-GR" b="1" dirty="0" smtClean="0"/>
              <a:t>είδος του παράγοντα</a:t>
            </a:r>
            <a:r>
              <a:rPr lang="el-GR" dirty="0" smtClean="0"/>
              <a:t> που προκάλεσε το έγκαυμα σε</a:t>
            </a:r>
            <a:r>
              <a:rPr lang="en-US" dirty="0" smtClean="0"/>
              <a:t>:</a:t>
            </a:r>
          </a:p>
          <a:p>
            <a:pPr marL="273600" indent="-273600" algn="just">
              <a:buFont typeface="Wingdings" pitchFamily="2" charset="2"/>
              <a:buChar char="Ø"/>
            </a:pPr>
            <a:r>
              <a:rPr lang="el-GR" dirty="0" smtClean="0"/>
              <a:t>Θερμικά.</a:t>
            </a:r>
          </a:p>
          <a:p>
            <a:pPr marL="273600" indent="-273600" algn="just">
              <a:buFont typeface="Wingdings" pitchFamily="2" charset="2"/>
              <a:buChar char="Ø"/>
            </a:pPr>
            <a:r>
              <a:rPr lang="el-GR" dirty="0" smtClean="0"/>
              <a:t>Χημικά.</a:t>
            </a:r>
          </a:p>
          <a:p>
            <a:pPr marL="273600" indent="-273600" algn="just">
              <a:buFont typeface="Wingdings" pitchFamily="2" charset="2"/>
              <a:buChar char="Ø"/>
            </a:pPr>
            <a:r>
              <a:rPr lang="el-GR" dirty="0" smtClean="0"/>
              <a:t>Ηλεκτρικά.</a:t>
            </a:r>
          </a:p>
          <a:p>
            <a:pPr marL="273600" indent="-2736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Εγκαύματα από ακτινοβολίες.</a:t>
            </a:r>
          </a:p>
          <a:p>
            <a:pPr marL="273600" indent="-273600" algn="just">
              <a:buNone/>
            </a:pPr>
            <a:r>
              <a:rPr lang="el-GR" dirty="0" smtClean="0"/>
              <a:t>Ανάλογα με το </a:t>
            </a:r>
            <a:r>
              <a:rPr lang="el-GR" b="1" dirty="0" smtClean="0"/>
              <a:t>βάθος</a:t>
            </a:r>
            <a:r>
              <a:rPr lang="el-GR" dirty="0" smtClean="0"/>
              <a:t> τους σε</a:t>
            </a:r>
            <a:r>
              <a:rPr lang="en-US" dirty="0" smtClean="0"/>
              <a:t>:</a:t>
            </a:r>
          </a:p>
          <a:p>
            <a:pPr marL="273600" indent="-273600" algn="just">
              <a:buFont typeface="Wingdings" pitchFamily="2" charset="2"/>
              <a:buChar char="Ø"/>
            </a:pPr>
            <a:r>
              <a:rPr lang="el-GR" dirty="0" smtClean="0"/>
              <a:t>Επιφανειακά (1</a:t>
            </a:r>
            <a:r>
              <a:rPr lang="el-GR" baseline="30000" dirty="0" smtClean="0"/>
              <a:t>ου</a:t>
            </a:r>
            <a:r>
              <a:rPr lang="el-GR" dirty="0" smtClean="0"/>
              <a:t> βαθμού).</a:t>
            </a:r>
          </a:p>
          <a:p>
            <a:pPr marL="273600" indent="-273600" algn="just">
              <a:buFont typeface="Wingdings" pitchFamily="2" charset="2"/>
              <a:buChar char="Ø"/>
            </a:pPr>
            <a:r>
              <a:rPr lang="el-GR" dirty="0" smtClean="0"/>
              <a:t>Ενδιάμεσα (2</a:t>
            </a:r>
            <a:r>
              <a:rPr lang="el-GR" baseline="30000" dirty="0" smtClean="0"/>
              <a:t>ου</a:t>
            </a:r>
            <a:r>
              <a:rPr lang="el-GR" dirty="0" smtClean="0"/>
              <a:t> βαθμού).</a:t>
            </a:r>
          </a:p>
          <a:p>
            <a:pPr marL="273600" indent="-2736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Βαθειά (3</a:t>
            </a:r>
            <a:r>
              <a:rPr lang="el-GR" baseline="30000" dirty="0" smtClean="0"/>
              <a:t>ου</a:t>
            </a:r>
            <a:r>
              <a:rPr lang="el-GR" dirty="0" smtClean="0"/>
              <a:t> βαθμού).</a:t>
            </a:r>
          </a:p>
          <a:p>
            <a:pPr>
              <a:buNone/>
            </a:pPr>
            <a:r>
              <a:rPr lang="el-GR" dirty="0" smtClean="0"/>
              <a:t>Η </a:t>
            </a:r>
            <a:r>
              <a:rPr lang="el-GR" b="1" dirty="0" smtClean="0"/>
              <a:t>βαρύτητα </a:t>
            </a:r>
            <a:r>
              <a:rPr lang="el-GR" dirty="0" smtClean="0"/>
              <a:t>ενός εγκαύματος  υπολογίζεται </a:t>
            </a:r>
          </a:p>
          <a:p>
            <a:pPr>
              <a:buNone/>
            </a:pPr>
            <a:r>
              <a:rPr lang="el-GR" dirty="0" smtClean="0"/>
              <a:t>από τους εξής παράγοντες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Το βάθος.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Την έκταση.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Το σημείο του σώματος που έχει υποστεί έγκαυμα.</a:t>
            </a:r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Την ηλικία του </a:t>
            </a:r>
            <a:r>
              <a:rPr lang="el-GR" dirty="0" err="1" smtClean="0"/>
              <a:t>εγκαυματία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4100" name="Picture 4" descr="http://www.burn-recovery.org/images/burn-classific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700808"/>
            <a:ext cx="3690409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el-GR" dirty="0" err="1" smtClean="0"/>
              <a:t>Εκταση</a:t>
            </a:r>
            <a:r>
              <a:rPr lang="el-GR" dirty="0" smtClean="0"/>
              <a:t> του </a:t>
            </a:r>
            <a:r>
              <a:rPr lang="el-GR" dirty="0" err="1" smtClean="0"/>
              <a:t>εγκαυματοσ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3600400" cy="4873752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000" dirty="0" smtClean="0"/>
              <a:t>Χρησιμοποιούμε τον κανόνα του 9%. Δηλαδή το σώμα χωρίζεται σε περιοχές που αντιπροσωπεύουν το 9% ή πολλαπλάσια του 9% της συνολικής επιφάνειας του σώματος.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Επίσης μπορούμε να χρησιμοποιήσουμε τον κανόνα της παλάμης. Έγκαυμα στο μέγεθος της παλάμης του </a:t>
            </a:r>
            <a:r>
              <a:rPr lang="el-GR" sz="2000" dirty="0" err="1" smtClean="0"/>
              <a:t>εγκαυματία</a:t>
            </a:r>
            <a:r>
              <a:rPr lang="el-GR" sz="2000" dirty="0" smtClean="0"/>
              <a:t> αντιστοιχεί στο 1,15% του σώματός του.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1026" name="Picture 2" descr="http://www.fire.gr/images/photos/news/2012/varius/ada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052736"/>
            <a:ext cx="4320479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648072"/>
          </a:xfrm>
        </p:spPr>
        <p:txBody>
          <a:bodyPr/>
          <a:lstStyle/>
          <a:p>
            <a:pPr algn="ctr"/>
            <a:r>
              <a:rPr lang="el-GR" dirty="0" err="1" smtClean="0"/>
              <a:t>Πρωτεσ</a:t>
            </a:r>
            <a:r>
              <a:rPr lang="el-GR" dirty="0" smtClean="0"/>
              <a:t> </a:t>
            </a:r>
            <a:r>
              <a:rPr lang="el-GR" dirty="0" err="1" smtClean="0"/>
              <a:t>βοηθειεσ</a:t>
            </a:r>
            <a:r>
              <a:rPr lang="el-GR" dirty="0" smtClean="0"/>
              <a:t> σε 1</a:t>
            </a:r>
            <a:r>
              <a:rPr lang="el-GR" baseline="30000" dirty="0" smtClean="0"/>
              <a:t>ου</a:t>
            </a:r>
            <a:r>
              <a:rPr lang="el-GR" dirty="0" smtClean="0"/>
              <a:t> </a:t>
            </a:r>
            <a:r>
              <a:rPr lang="el-GR" dirty="0" err="1" smtClean="0"/>
              <a:t>βαθμου</a:t>
            </a:r>
            <a:r>
              <a:rPr lang="el-GR" dirty="0" smtClean="0"/>
              <a:t> </a:t>
            </a:r>
            <a:r>
              <a:rPr lang="el-GR" dirty="0" err="1" smtClean="0"/>
              <a:t>εγκαυμα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525658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sz="2200" u="sng" dirty="0" smtClean="0">
                <a:solidFill>
                  <a:schemeClr val="accent6">
                    <a:lumMod val="75000"/>
                  </a:schemeClr>
                </a:solidFill>
              </a:rPr>
              <a:t>Συμπτώματα</a:t>
            </a:r>
            <a:r>
              <a:rPr lang="en-US" sz="2200" dirty="0" smtClean="0"/>
              <a:t> </a:t>
            </a:r>
          </a:p>
          <a:p>
            <a:pPr marL="0" indent="0" algn="just">
              <a:buNone/>
            </a:pPr>
            <a:r>
              <a:rPr lang="el-GR" sz="2200" dirty="0" smtClean="0"/>
              <a:t>Ερυθρότητα, πόνος, ευαισθησία στο άγγιγμα. Επουλώνονται σε 10-15 μέρες και δεν αφήνουν σημάδι.</a:t>
            </a:r>
          </a:p>
          <a:p>
            <a:pPr algn="ctr">
              <a:buNone/>
            </a:pPr>
            <a:r>
              <a:rPr lang="el-GR" sz="2200" u="sng" dirty="0" smtClean="0">
                <a:solidFill>
                  <a:schemeClr val="accent6">
                    <a:lumMod val="75000"/>
                  </a:schemeClr>
                </a:solidFill>
              </a:rPr>
              <a:t>Πρώτες βοήθειες</a:t>
            </a:r>
            <a:endParaRPr lang="en-US" sz="2200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Δροσίζουμε την περιοχή που έχει υποστεί έγκαυμα τοποθετώντας την κάτω από τρεχούμενο νερό βρύσης ή βουτώντας την σε δροσερό νερό για 10-20 λεπτά. Αν αυτό δεν είναι εφικτό χρησιμοποιούμε κρύες κομπρέσες που αλλάζουμε τακτικά.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Στεγνώνουμε το δέρμα με απαλές κινήσεις.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Εφαρμόζουμε αλοιφή που βοηθάει στην αποκατάσταση του δέρματος (</a:t>
            </a:r>
            <a:r>
              <a:rPr lang="en-US" sz="2200" dirty="0" err="1" smtClean="0"/>
              <a:t>bepanthol</a:t>
            </a:r>
            <a:r>
              <a:rPr lang="en-US" sz="2200" dirty="0" smtClean="0"/>
              <a:t>) </a:t>
            </a:r>
            <a:r>
              <a:rPr lang="el-GR" sz="2200" dirty="0" smtClean="0"/>
              <a:t>ή μια κρέμα με βάση την αλόη ή το </a:t>
            </a:r>
            <a:r>
              <a:rPr lang="el-GR" sz="2200" dirty="0" err="1" smtClean="0"/>
              <a:t>σπαθόλαδο</a:t>
            </a:r>
            <a:r>
              <a:rPr lang="el-GR" sz="22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Χορηγούμε κάποιο παυσίπονο για τον πόνο.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Αν παρουσιαστούν γενικευμένες αντιδράσεις (πυρετός, ναυτία, ζάλη) ή αν ο </a:t>
            </a:r>
            <a:r>
              <a:rPr lang="el-GR" sz="2200" dirty="0" err="1" smtClean="0"/>
              <a:t>εγκαυματίας</a:t>
            </a:r>
            <a:r>
              <a:rPr lang="el-GR" sz="2200" dirty="0" smtClean="0"/>
              <a:t> είναι παιδί κάτω των 2 ετών  επισκεπτόμαστε το γιατρό.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Πρωτεσ</a:t>
            </a:r>
            <a:r>
              <a:rPr lang="el-GR" dirty="0" smtClean="0"/>
              <a:t> </a:t>
            </a:r>
            <a:r>
              <a:rPr lang="el-GR" dirty="0" err="1" smtClean="0"/>
              <a:t>βοηθειεσ</a:t>
            </a:r>
            <a:r>
              <a:rPr lang="el-GR" dirty="0" smtClean="0"/>
              <a:t> σε 2</a:t>
            </a:r>
            <a:r>
              <a:rPr lang="el-GR" baseline="30000" dirty="0" smtClean="0"/>
              <a:t>ου</a:t>
            </a:r>
            <a:r>
              <a:rPr lang="el-GR" dirty="0" smtClean="0"/>
              <a:t> </a:t>
            </a:r>
            <a:r>
              <a:rPr lang="el-GR" dirty="0" err="1" smtClean="0"/>
              <a:t>βαθμου</a:t>
            </a:r>
            <a:r>
              <a:rPr lang="el-GR" dirty="0" smtClean="0"/>
              <a:t> </a:t>
            </a:r>
            <a:r>
              <a:rPr lang="el-GR" dirty="0" err="1" smtClean="0"/>
              <a:t>εγκαυμα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7467600" cy="5904656"/>
          </a:xfrm>
        </p:spPr>
        <p:txBody>
          <a:bodyPr>
            <a:normAutofit fontScale="92500" lnSpcReduction="20000"/>
          </a:bodyPr>
          <a:lstStyle/>
          <a:p>
            <a:pPr lvl="0" algn="ctr">
              <a:buClr>
                <a:srgbClr val="FE8637"/>
              </a:buClr>
              <a:buNone/>
            </a:pPr>
            <a:r>
              <a:rPr lang="el-GR" sz="2000" u="sng" dirty="0" smtClean="0">
                <a:solidFill>
                  <a:srgbClr val="777C84">
                    <a:lumMod val="75000"/>
                  </a:srgbClr>
                </a:solidFill>
              </a:rPr>
              <a:t>Συμπτώματα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l-GR" sz="2000" dirty="0" smtClean="0"/>
              <a:t>Έντονη ερυθρότητα, πόνος, φυσαλίδες. Επουλώνονται σε 20-30 μέρες και συνήθως αφήνουν σημάδι ανάλογα με τη βαρύτητα τους.</a:t>
            </a:r>
          </a:p>
          <a:p>
            <a:pPr lvl="0" algn="ctr">
              <a:buClr>
                <a:srgbClr val="FE8637"/>
              </a:buClr>
              <a:buNone/>
            </a:pPr>
            <a:r>
              <a:rPr lang="el-GR" sz="2000" u="sng" dirty="0" smtClean="0">
                <a:solidFill>
                  <a:srgbClr val="777C84">
                    <a:lumMod val="75000"/>
                  </a:srgbClr>
                </a:solidFill>
              </a:rPr>
              <a:t>Πρώτες βοήθειες</a:t>
            </a:r>
          </a:p>
          <a:p>
            <a:pPr lvl="0"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000" dirty="0" smtClean="0"/>
              <a:t>Δροσίζουμε το δέρμα με τον ίδιο τρόπο όπως και στο 1</a:t>
            </a:r>
            <a:r>
              <a:rPr lang="el-GR" sz="2000" baseline="30000" dirty="0" smtClean="0"/>
              <a:t>ου</a:t>
            </a:r>
            <a:r>
              <a:rPr lang="el-GR" sz="2000" dirty="0" smtClean="0"/>
              <a:t> βαθμού έγκαυμα.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Αφαιρούμε με προσοχή ρούχα δαχτυλίδια ρολόγια κοσμήματα κτλ. Αν κάποιο ρούχο έχει κολλήσει δεν το τραβάμε αλλά το κόβουμε γύρω γύρω.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Συνεχίζουμε το δρόσισμα για άλλα 10 λεπτά.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υπάρχουν φυσαλίδες ΔΕΝ τις σπάμε.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Καλύπτουμε το έγκαυμα τοποθετώντας αντισηπτικό σε </a:t>
            </a:r>
            <a:r>
              <a:rPr lang="en-US" sz="2000" dirty="0" smtClean="0"/>
              <a:t>gel </a:t>
            </a:r>
            <a:r>
              <a:rPr lang="el-GR" sz="2000" dirty="0" smtClean="0"/>
              <a:t>(</a:t>
            </a:r>
            <a:r>
              <a:rPr lang="en-US" sz="2000" dirty="0" err="1" smtClean="0"/>
              <a:t>octenisept</a:t>
            </a:r>
            <a:r>
              <a:rPr lang="en-US" sz="2000" dirty="0" smtClean="0"/>
              <a:t>, </a:t>
            </a:r>
            <a:r>
              <a:rPr lang="en-US" sz="2000" dirty="0" err="1" smtClean="0"/>
              <a:t>betadin</a:t>
            </a:r>
            <a:r>
              <a:rPr lang="en-US" sz="2000" dirty="0" smtClean="0"/>
              <a:t>) </a:t>
            </a:r>
            <a:r>
              <a:rPr lang="el-GR" sz="2000" dirty="0" smtClean="0"/>
              <a:t>και βάζουμε από πάνω </a:t>
            </a:r>
            <a:r>
              <a:rPr lang="el-GR" sz="2000" dirty="0" err="1" smtClean="0"/>
              <a:t>αντικολλητική</a:t>
            </a:r>
            <a:r>
              <a:rPr lang="el-GR" sz="2000" dirty="0" smtClean="0"/>
              <a:t> γάζα. Μπορούμε επίσης να χρησιμοποιήσουμε ειδική γάζα για εγκαύματα που προμηθευόμαστε από το φαρμακείο.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Σταθεροποιούμε με μια 2</a:t>
            </a:r>
            <a:r>
              <a:rPr lang="el-GR" sz="2000" baseline="30000" dirty="0" smtClean="0"/>
              <a:t>η</a:t>
            </a:r>
            <a:r>
              <a:rPr lang="el-GR" sz="2000" dirty="0" smtClean="0"/>
              <a:t> γάζα που δένουμε χωρίς να ασκήσουμε πίεση.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Συμβουλευόμαστε το γιατρό για το πώς θα χειριστούμε το έγκαυμα σε ότι αφορά την μετέπειτα επούλωση κτλ.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το έγκαυμα έχει μεγαλύτερο μέγεθος από την παλάμη του θύματος το μεταφέρουμε στο νοσοκομείο.</a:t>
            </a:r>
          </a:p>
          <a:p>
            <a:pPr algn="just">
              <a:buFont typeface="Wingdings" pitchFamily="2" charset="2"/>
              <a:buChar char="Ø"/>
            </a:pPr>
            <a:endParaRPr lang="el-GR" sz="20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Πρωτεσ</a:t>
            </a:r>
            <a:r>
              <a:rPr lang="el-GR" dirty="0" smtClean="0"/>
              <a:t> </a:t>
            </a:r>
            <a:r>
              <a:rPr lang="el-GR" dirty="0" err="1" smtClean="0"/>
              <a:t>βοηθειεσ</a:t>
            </a:r>
            <a:r>
              <a:rPr lang="el-GR" dirty="0" smtClean="0"/>
              <a:t> σε 3</a:t>
            </a:r>
            <a:r>
              <a:rPr lang="el-GR" baseline="30000" dirty="0" smtClean="0"/>
              <a:t>ου</a:t>
            </a:r>
            <a:r>
              <a:rPr lang="el-GR" dirty="0" smtClean="0"/>
              <a:t> </a:t>
            </a:r>
            <a:r>
              <a:rPr lang="el-GR" dirty="0" err="1" smtClean="0"/>
              <a:t>βαθμου</a:t>
            </a:r>
            <a:r>
              <a:rPr lang="el-GR" dirty="0" smtClean="0"/>
              <a:t> </a:t>
            </a:r>
            <a:r>
              <a:rPr lang="el-GR" dirty="0" err="1" smtClean="0"/>
              <a:t>εγκαυμα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5688632"/>
          </a:xfrm>
        </p:spPr>
        <p:txBody>
          <a:bodyPr>
            <a:normAutofit/>
          </a:bodyPr>
          <a:lstStyle/>
          <a:p>
            <a:pPr lvl="0" algn="ctr">
              <a:buClr>
                <a:srgbClr val="FE8637"/>
              </a:buClr>
              <a:buNone/>
            </a:pPr>
            <a:r>
              <a:rPr lang="el-GR" sz="2000" u="sng" dirty="0" smtClean="0">
                <a:solidFill>
                  <a:srgbClr val="777C84">
                    <a:lumMod val="75000"/>
                  </a:srgbClr>
                </a:solidFill>
              </a:rPr>
              <a:t>Συμπτώματα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endParaRPr lang="el-GR" sz="2000" dirty="0" smtClean="0">
              <a:solidFill>
                <a:prstClr val="black"/>
              </a:solidFill>
            </a:endParaRPr>
          </a:p>
          <a:p>
            <a:pPr marL="0" lvl="0" indent="0" algn="just">
              <a:buClr>
                <a:srgbClr val="FE8637"/>
              </a:buClr>
              <a:buNone/>
            </a:pPr>
            <a:r>
              <a:rPr lang="el-GR" sz="2000" dirty="0" smtClean="0">
                <a:solidFill>
                  <a:prstClr val="black"/>
                </a:solidFill>
              </a:rPr>
              <a:t>Το δέρμα έχει ωχρό ή ανοιχτό γκρι χρώμα ή μπορεί να είναι απανθρακωμένο. Πολλές φορές δεν υπάρχει πόνος λόγω καταστροφής των νεύρων. Αφήνουν πάντα άσχημες ουλές που περιορίζουν την κινητικότητα και απαιτούν ειδική φροντίδα.</a:t>
            </a:r>
          </a:p>
          <a:p>
            <a:pPr lvl="0" algn="ctr">
              <a:buClr>
                <a:srgbClr val="FE8637"/>
              </a:buClr>
              <a:buNone/>
            </a:pPr>
            <a:r>
              <a:rPr lang="el-GR" sz="2000" u="sng" dirty="0" smtClean="0">
                <a:solidFill>
                  <a:srgbClr val="777C84">
                    <a:lumMod val="75000"/>
                  </a:srgbClr>
                </a:solidFill>
              </a:rPr>
              <a:t>Πρώτες βοήθειες</a:t>
            </a:r>
          </a:p>
          <a:p>
            <a:pPr lvl="0"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000" dirty="0" smtClean="0"/>
              <a:t>Δεν ρίχνουμε νερό γιατί μπορεί να προκληθεί μόλυνση.</a:t>
            </a:r>
          </a:p>
          <a:p>
            <a:pPr lvl="0"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000" dirty="0" smtClean="0"/>
              <a:t>Αφαιρούμε αμέσως δαχτυλίδια, ρολόγια κτλ.</a:t>
            </a:r>
          </a:p>
          <a:p>
            <a:pPr lvl="0"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000" dirty="0" smtClean="0"/>
              <a:t>Καλύπτουμε το έγκαυμα όπως και στο 2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βαθμό.</a:t>
            </a:r>
          </a:p>
          <a:p>
            <a:pPr lvl="0"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000" dirty="0" smtClean="0"/>
              <a:t>Αν είναι μεγάλης έκτασης  το σκεπάζουμε με ένα καθαρό σεντόνι προσπαθώντας να μην έρχεται σε επαφή με την καμένη περιοχή.</a:t>
            </a:r>
          </a:p>
          <a:p>
            <a:pPr lvl="0"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000" dirty="0" smtClean="0"/>
              <a:t>Αν έχουν καεί δάχτυλα βάζουμε γάζες ανάμεσα για να μην κολλήσουν τα δάχτυλα μεταξύ τους.</a:t>
            </a:r>
          </a:p>
          <a:p>
            <a:pPr lvl="0" algn="just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000" dirty="0" smtClean="0"/>
              <a:t>Καλούμε αμέσως ασθενοφόρο ή μεταφέρουμε το θύμα εμείς στο νοσοκομείο.</a:t>
            </a:r>
          </a:p>
          <a:p>
            <a:pPr marL="0" lvl="0" indent="0" algn="just">
              <a:buClr>
                <a:srgbClr val="FE8637"/>
              </a:buClr>
              <a:buNone/>
            </a:pPr>
            <a:endParaRPr lang="el-GR" sz="1900" dirty="0" smtClean="0">
              <a:solidFill>
                <a:prstClr val="black"/>
              </a:solidFill>
            </a:endParaRPr>
          </a:p>
          <a:p>
            <a:pPr marL="0" lvl="0" indent="0" algn="just">
              <a:buClr>
                <a:srgbClr val="FE8637"/>
              </a:buClr>
              <a:buNone/>
            </a:pPr>
            <a:endParaRPr lang="en-US" sz="19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el-GR" dirty="0" err="1" smtClean="0"/>
              <a:t>προσοχη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576064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ΔΕΝ βάζουμε πάνω στο έγκαυμα οδοντόκρεμα, γιαούρτι, πελτέ ντομάτας, λάδια κτλ.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έχουν δημιουργηθεί φουσκάλες ΔΕΝ τις σπάμε.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Κατά τη διάρκεια ψύξης του εγκαύματος το νερό θα πρέπει απλά να ρέει πάνω στην περιοχή. ΔΕΝ ρίχνουμε νερό με πίεση. ΔΕΝ βάζουμε πάγο.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το έγκαυμα είναι μεγάλο το καλύπτουμε καθαρό σεντόνι ΟΧΙ κουβέρτα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Χρησιμοποιούμε ΜΟΝΟ ειδικές </a:t>
            </a:r>
            <a:r>
              <a:rPr lang="el-GR" sz="2000" dirty="0" err="1" smtClean="0"/>
              <a:t>αντικολλητικές</a:t>
            </a:r>
            <a:r>
              <a:rPr lang="el-GR" sz="2000" dirty="0" smtClean="0"/>
              <a:t> γάζες και ΟΧΙ απλές γάζες. Επίσης ΔΕΝ χρησιμοποιούμε βαμβάκι.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το θύμα καίγεται το σβήνουμε με νερό ή σκεπάζοντάς το με ύφασμα ή κυλώντας το στο έδαφος. ΔΕΝ χρησιμοποιούμε πυροσβεστήρα.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έχει καεί στο πρόσωπο η το λαιμό κατάσταση είναι επείγουσα.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000" dirty="0" smtClean="0"/>
              <a:t>Αν χάσει τις αισθήσεις του το τοποθετούμε σε </a:t>
            </a:r>
            <a:r>
              <a:rPr lang="el-GR" sz="2000" smtClean="0"/>
              <a:t>θέση ανάνηψης, </a:t>
            </a:r>
            <a:r>
              <a:rPr lang="el-GR" sz="2000" dirty="0" smtClean="0"/>
              <a:t>ελέγχουμε συνεχώς τα ζωτικά σημεία και είμαστε σε ετοιμότητα να εφαρμόσουμε ΚΑΡΠΑ.</a:t>
            </a:r>
            <a:endParaRPr lang="el-GR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425</TotalTime>
  <Words>735</Words>
  <Application>Microsoft Office PowerPoint</Application>
  <PresentationFormat>Προβολή στην οθόνη (4:3)</PresentationFormat>
  <Paragraphs>78</Paragraphs>
  <Slides>8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Προεξοχή</vt:lpstr>
      <vt:lpstr>εγκαυματα</vt:lpstr>
      <vt:lpstr>Ορισμοσ</vt:lpstr>
      <vt:lpstr>Ειδη εγκαυματων</vt:lpstr>
      <vt:lpstr>Εκταση του εγκαυματοσ</vt:lpstr>
      <vt:lpstr>Πρωτεσ βοηθειεσ σε 1ου βαθμου εγκαυμα</vt:lpstr>
      <vt:lpstr>Πρωτεσ βοηθειεσ σε 2ου βαθμου εγκαυμα</vt:lpstr>
      <vt:lpstr>Πρωτεσ βοηθειεσ σε 3ου βαθμου εγκαυμα</vt:lpstr>
      <vt:lpstr>προσοχη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εγκαυματα</dc:title>
  <dc:creator>Vaggelis</dc:creator>
  <cp:lastModifiedBy>Vaggelis</cp:lastModifiedBy>
  <cp:revision>47</cp:revision>
  <dcterms:created xsi:type="dcterms:W3CDTF">2017-02-26T18:23:32Z</dcterms:created>
  <dcterms:modified xsi:type="dcterms:W3CDTF">2017-03-04T09:15:21Z</dcterms:modified>
</cp:coreProperties>
</file>