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46E03-DCC4-4784-9EC5-D537B3D22E8A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ED31D-8AF2-4020-B231-040CD6E401A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ED31D-8AF2-4020-B231-040CD6E401A5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ED31D-8AF2-4020-B231-040CD6E401A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ED31D-8AF2-4020-B231-040CD6E401A5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ED31D-8AF2-4020-B231-040CD6E401A5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ED31D-8AF2-4020-B231-040CD6E401A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ED31D-8AF2-4020-B231-040CD6E401A5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ED31D-8AF2-4020-B231-040CD6E401A5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ED31D-8AF2-4020-B231-040CD6E401A5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1/4/2017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979712" y="836712"/>
            <a:ext cx="6696744" cy="1318298"/>
          </a:xfrm>
        </p:spPr>
        <p:txBody>
          <a:bodyPr/>
          <a:lstStyle/>
          <a:p>
            <a:r>
              <a:rPr lang="el-GR" dirty="0" err="1" smtClean="0"/>
              <a:t>Θερμικη</a:t>
            </a:r>
            <a:r>
              <a:rPr lang="el-GR" dirty="0" smtClean="0"/>
              <a:t> </a:t>
            </a:r>
            <a:r>
              <a:rPr lang="el-GR" dirty="0" err="1" smtClean="0"/>
              <a:t>εξαντληση</a:t>
            </a:r>
            <a:r>
              <a:rPr lang="el-GR" dirty="0" smtClean="0"/>
              <a:t> - </a:t>
            </a:r>
            <a:r>
              <a:rPr lang="el-GR" dirty="0" err="1" smtClean="0"/>
              <a:t>θερμοπληξια</a:t>
            </a:r>
            <a:r>
              <a:rPr lang="el-GR" dirty="0" smtClean="0"/>
              <a:t> - </a:t>
            </a:r>
            <a:r>
              <a:rPr lang="el-GR" dirty="0" err="1" smtClean="0"/>
              <a:t>ηλιαση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Εικόνα" descr="Screensho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852936"/>
            <a:ext cx="2304256" cy="2655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Θερμορυθμιστικοι</a:t>
            </a:r>
            <a:r>
              <a:rPr lang="el-GR" dirty="0" smtClean="0"/>
              <a:t> </a:t>
            </a:r>
            <a:r>
              <a:rPr lang="el-GR" dirty="0" err="1" smtClean="0"/>
              <a:t>μηχανισμοι</a:t>
            </a:r>
            <a:r>
              <a:rPr lang="el-GR" dirty="0" smtClean="0"/>
              <a:t> </a:t>
            </a:r>
            <a:r>
              <a:rPr lang="el-GR" dirty="0" err="1" smtClean="0"/>
              <a:t>σωματοσ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/>
          <a:lstStyle/>
          <a:p>
            <a:pPr marL="0" indent="0" algn="just">
              <a:buNone/>
            </a:pPr>
            <a:r>
              <a:rPr lang="el-GR" sz="2000" dirty="0" smtClean="0"/>
              <a:t>Η θερμοκρασία του σώματος είναι σταθερή 36,6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 </a:t>
            </a:r>
            <a:r>
              <a:rPr lang="el-GR" sz="2000" dirty="0" smtClean="0"/>
              <a:t>ανεξάρτητα από τις συνθήκες και το επίπεδο της δραστηριότητας. Για να το πετύχει αυτό ο οργανισμός διαθέτει τους εξής μηχανισμούς</a:t>
            </a:r>
            <a:r>
              <a:rPr lang="en-US" sz="2000" dirty="0" smtClean="0"/>
              <a:t>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img4_12 -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204864"/>
            <a:ext cx="8136904" cy="4315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Θερμικη</a:t>
            </a:r>
            <a:r>
              <a:rPr lang="el-GR" dirty="0" smtClean="0"/>
              <a:t> </a:t>
            </a:r>
            <a:r>
              <a:rPr lang="el-GR" dirty="0" err="1" smtClean="0"/>
              <a:t>εξαντληση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467600" cy="525658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Οφείλεται σε παρατεταμένη έκθεση σε υψηλή θερμοκρασία ή έντονη δραστηριότητα σε συνθήκες ζέστης.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Προσβάλλει κυρίως ηλικιωμένους και ευαίσθητα άτομα.</a:t>
            </a:r>
          </a:p>
          <a:p>
            <a:pPr algn="ctr">
              <a:buNone/>
            </a:pPr>
            <a:r>
              <a:rPr lang="el-GR" sz="2200" u="sng" dirty="0" smtClean="0"/>
              <a:t>Συμπτώματα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Έντονη εφίδρωση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Θερμοκρασία σώματος 37-39</a:t>
            </a:r>
            <a:r>
              <a:rPr lang="el-GR" sz="2200" baseline="30000" dirty="0" smtClean="0"/>
              <a:t>ο</a:t>
            </a:r>
            <a:r>
              <a:rPr lang="en-US" sz="2200" dirty="0" smtClean="0"/>
              <a:t>C</a:t>
            </a:r>
            <a:endParaRPr lang="el-GR" sz="2200" dirty="0" smtClean="0"/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Αδυναμία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Πονοκέφαλος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Ναυτία - ζαλάδα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Τάση για έμετο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Τάση για λιποθυμία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Ωχρότητα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Δέρμα υγρό και κολλώδες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Πτώση της πίεσης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Γρήγορος και αδύναμος σφυγμός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Επιπόλαιη αναπνοή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σε </a:t>
            </a:r>
            <a:r>
              <a:rPr lang="el-GR" dirty="0" err="1" smtClean="0"/>
              <a:t>θερμικη</a:t>
            </a:r>
            <a:r>
              <a:rPr lang="el-GR" dirty="0" smtClean="0"/>
              <a:t> </a:t>
            </a:r>
            <a:r>
              <a:rPr lang="el-GR" dirty="0" err="1" smtClean="0"/>
              <a:t>εξαντληση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11256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Μετακινούμε αμέσως τον ασθενή σε δροσερό και σκιερό μέρος και τον ξαπλώνουμε με τα πόδια ελαφρά ανασηκωμένα.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Χαλαρώνουμε ρούχα που τυχόν τον σφίγγουν.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Του δίνουμε να πιεί νερό. Ιδανικά είναι τα </a:t>
            </a:r>
            <a:r>
              <a:rPr lang="en-US" sz="2000" dirty="0" smtClean="0"/>
              <a:t>sport drinks </a:t>
            </a:r>
            <a:r>
              <a:rPr lang="el-GR" sz="2000" dirty="0" smtClean="0"/>
              <a:t>γιατί αναπληρώνουν το </a:t>
            </a:r>
            <a:r>
              <a:rPr lang="el-GR" sz="2000" dirty="0" err="1" smtClean="0"/>
              <a:t>έλλειμα</a:t>
            </a:r>
            <a:r>
              <a:rPr lang="el-GR" sz="2000" dirty="0" smtClean="0"/>
              <a:t> σε ηλεκτρολύτες. Αποφεύγουμε ροφήματα που περιέχουν καφεΐνη και αλκοολούχα ποτά.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Μεταφέρουμε τον ασθενή στο νοσοκομείο</a:t>
            </a:r>
            <a:r>
              <a:rPr lang="en-US" sz="2000" dirty="0" smtClean="0"/>
              <a:t>:</a:t>
            </a:r>
          </a:p>
          <a:p>
            <a:pPr lvl="1" algn="just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Όταν είναι ηλικιωμένος, έγκυος, παιδί κάτω των 4 ετών ή πάσχει από χρόνιο νόσημα (πχ καρδιακή ανεπάρκεια)</a:t>
            </a:r>
          </a:p>
          <a:p>
            <a:pPr lvl="1" algn="just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el-GR" sz="2000" dirty="0" smtClean="0"/>
              <a:t>Αν μετά από 30’ λεπτά δεν έχει αρχίσει να συνέρχεται.</a:t>
            </a:r>
          </a:p>
          <a:p>
            <a:pPr marL="0" lvl="1" indent="0" algn="just">
              <a:buSzPct val="100000"/>
              <a:buNone/>
            </a:pPr>
            <a:r>
              <a:rPr lang="el-GR" sz="2000" dirty="0" smtClean="0"/>
              <a:t>Αφού συνέλθει ο ασθενής ενδεχομένως να είναι ευαίσθητος στην υψηλή θερμοκρασία οπότε συστήνουμε να αποφύγει τη ζέστη και τη βαριά δραστηριότητα για μια εβδομάδα.</a:t>
            </a:r>
          </a:p>
          <a:p>
            <a:pPr lvl="1">
              <a:buSzPct val="100000"/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θερμοπληξια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dirty="0" smtClean="0"/>
              <a:t>Είναι απειλητική για τη ζωή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Η θερμοκρασία μπορεί να ξεπεράσει τους 40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Η εφίδρωση σταματάει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Το δέρμα είναι </a:t>
            </a:r>
            <a:r>
              <a:rPr lang="el-GR" sz="2000" dirty="0" err="1" smtClean="0"/>
              <a:t>κόκινο</a:t>
            </a:r>
            <a:r>
              <a:rPr lang="el-GR" sz="2000" dirty="0" smtClean="0"/>
              <a:t>, ζεστό και ξηρό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Έντονος σφυγμός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Πτώση της πίεσης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Ζαλάδα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Ναυτία, έμετος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Σπασμοί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Παραισθήσεις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Σε σοβαρές περιπτώσεις κώμα και θάνατος.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σε </a:t>
            </a:r>
            <a:r>
              <a:rPr lang="el-GR" dirty="0" err="1" smtClean="0"/>
              <a:t>θερμοπληξια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2000" dirty="0" smtClean="0"/>
              <a:t>Καλούμε αμέσως ασθενοφόρο.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Μεταφέρουμε τον ασθενή σε δροσερό μέρος και αφαιρούμε τα περιττά ρούχα.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Ψύχουμε τον ασθενή με έναν από τους εξής τρόπους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Τον βάζουμε μέσα σε μια μπανιέρα με δροσερό νερό το οποίο ψύχουμε </a:t>
            </a:r>
            <a:r>
              <a:rPr lang="el-GR" sz="2000" u="sng" dirty="0" smtClean="0"/>
              <a:t>σταδιακά</a:t>
            </a:r>
            <a:r>
              <a:rPr lang="el-GR" sz="2000" dirty="0" smtClean="0"/>
              <a:t>.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Τον βάζουμε να καθίσει μπροστά από έναν ανεμιστήρα και τον ψεκάζουμε με δροσερό νερό.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l-GR" sz="2000" dirty="0" smtClean="0"/>
              <a:t>Τοποθετούμε </a:t>
            </a:r>
            <a:r>
              <a:rPr lang="el-GR" sz="2000" dirty="0" err="1" smtClean="0"/>
              <a:t>παγκύστες</a:t>
            </a:r>
            <a:r>
              <a:rPr lang="el-GR" sz="2000" dirty="0" smtClean="0"/>
              <a:t> στις μασχάλες, τη βουβωνική περιοχή, το λαιμό και την πλάτη.</a:t>
            </a:r>
          </a:p>
          <a:p>
            <a:pPr>
              <a:buNone/>
            </a:pPr>
            <a:endParaRPr lang="el-GR" dirty="0" smtClean="0"/>
          </a:p>
        </p:txBody>
      </p:sp>
      <p:pic>
        <p:nvPicPr>
          <p:cNvPr id="4" name="3 - Εικόνα" descr="hwkb17_06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4509120"/>
            <a:ext cx="3229372" cy="2106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σε </a:t>
            </a:r>
            <a:r>
              <a:rPr lang="el-GR" dirty="0" err="1" smtClean="0"/>
              <a:t>θερμοπληξια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36004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ο ασθενής αρχίσει να τρέμει σημαίνει ότι ψύχουμε πολύ. </a:t>
            </a:r>
            <a:r>
              <a:rPr lang="el-GR" sz="2000" u="sng" dirty="0" smtClean="0"/>
              <a:t>Προσοχή</a:t>
            </a:r>
            <a:r>
              <a:rPr lang="el-GR" sz="2000" dirty="0" smtClean="0"/>
              <a:t> η απότομη ψύξη μπορεί να οδηγήσει σε σοκ.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ο ασθενής διατηρεί τις αισθήσεις του δίνουμε να πιεί υγρά. Ιδανικά είναι τα </a:t>
            </a:r>
            <a:r>
              <a:rPr lang="en-US" sz="2000" dirty="0" smtClean="0"/>
              <a:t>sport drinks. </a:t>
            </a:r>
            <a:r>
              <a:rPr lang="el-GR" sz="2000" dirty="0" smtClean="0"/>
              <a:t>Αποφεύγουμε ότι περιέχει καφεΐνη (</a:t>
            </a:r>
            <a:r>
              <a:rPr lang="en-US" sz="2000" dirty="0" smtClean="0"/>
              <a:t>energy drinks)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Ελέγχουμε τη θερμοκρασία κάθε 10 λεπτά. Αν φτάσει σε φυσιολογικά επίπεδα σταματάμε την ψύξη και περιμένουμε να έρθει το ασθενοφόρο.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ξανανέβει η θερμοκρασία επαναλαμβάνουμε τη διαδικασία.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χάσει τις αισθήσεις του ελέγχουμε τα ζωτικά σημεία και αν χρειαστεί εφαρμόζουμε ΚΑΡΠΑ.</a:t>
            </a:r>
          </a:p>
        </p:txBody>
      </p:sp>
      <p:pic>
        <p:nvPicPr>
          <p:cNvPr id="2050" name="Picture 2" descr="http://pad2.whstatic.com/images/thumb/e/ef/Treat-Heatstroke-Step-5-Version-3.jpg/aid190060-v4-900px-Treat-Heatstroke-Step-5-Version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463417"/>
            <a:ext cx="3024336" cy="2064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ηλιαση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20882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Έχει την ίδια εικόνα και αντιμετώπιση με την θερμοπληξία.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Προκαλείται από παρατεταμένη έκθεση στον ήλιο και ιδίως του κεφαλιού με αποτέλεσμα να αυξάνεται η θερμοκρασία του εγκεφάλου ενώ η θερμοπληξία μπορεί να συμβεί και σε σκιερό μέρος.</a:t>
            </a:r>
          </a:p>
          <a:p>
            <a:pPr algn="just">
              <a:buNone/>
            </a:pPr>
            <a:endParaRPr lang="el-GR" sz="2000" dirty="0"/>
          </a:p>
        </p:txBody>
      </p:sp>
      <p:pic>
        <p:nvPicPr>
          <p:cNvPr id="7" name="6 - Εικόνα" descr="woman-getting-sunstroke-beach-funny-colorful-vector-cartoon-illustration-7429762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3140968"/>
            <a:ext cx="3959352" cy="3288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προληψη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000" dirty="0" smtClean="0"/>
              <a:t>Τις μέρες που επικρατεί καύσωνας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Αποφεύγουμε τη βαριά σωματική δραστηριότητα σε εξωτερικούς ή μη κλιματιζόμενους χώρους.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Παραμένουμε σε δροσερά και σκιερά μέρη.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Ντυνόμαστε με ελαφρά ρούχα.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Φοράμε ψάθινο καπέλο που επιτρέπει τον αερισμό της κεφαλής.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Αποφεύγουμε τα βαριά γεύματα.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Πίνουμε άφθονα υγρά.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Αποφεύγουμε την κατανάλωση αλκοόλ.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αφήνουμε </a:t>
            </a:r>
            <a:r>
              <a:rPr lang="el-GR" sz="2000" u="sng" dirty="0" smtClean="0"/>
              <a:t>ποτέ</a:t>
            </a:r>
            <a:r>
              <a:rPr lang="el-GR" sz="2000" dirty="0" smtClean="0"/>
              <a:t> μικρά παιδιά ηλικιωμένους μέσα στο αυτοκίνητο.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Δίνουμε ιδιαίτερη προσοχή σε άτομα υψηλού κινδύνου όπως ηλικιωμένοι, παιδιά, έγκυες και όσους πάσχουν από χρόνια νοσήματα.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255</TotalTime>
  <Words>561</Words>
  <Application>Microsoft Office PowerPoint</Application>
  <PresentationFormat>Προβολή στην οθόνη (4:3)</PresentationFormat>
  <Paragraphs>76</Paragraphs>
  <Slides>9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Προεξοχή</vt:lpstr>
      <vt:lpstr>Θερμικη εξαντληση - θερμοπληξια - ηλιαση</vt:lpstr>
      <vt:lpstr>Θερμορυθμιστικοι μηχανισμοι σωματοσ</vt:lpstr>
      <vt:lpstr>Θερμικη εξαντληση</vt:lpstr>
      <vt:lpstr>Πρωτεσ βοηθειεσ σε θερμικη εξαντληση</vt:lpstr>
      <vt:lpstr>θερμοπληξια</vt:lpstr>
      <vt:lpstr>Πρωτεσ βοηθειεσ σε θερμοπληξια</vt:lpstr>
      <vt:lpstr>Πρωτεσ βοηθειεσ σε θερμοπληξια</vt:lpstr>
      <vt:lpstr>ηλιαση</vt:lpstr>
      <vt:lpstr>προληψη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Θερμικη εξαντληση - θερμοπληξια - ηλιαση</dc:title>
  <dc:creator>Vaggelis</dc:creator>
  <cp:lastModifiedBy>Vaggelis</cp:lastModifiedBy>
  <cp:revision>31</cp:revision>
  <dcterms:created xsi:type="dcterms:W3CDTF">2017-03-27T14:32:55Z</dcterms:created>
  <dcterms:modified xsi:type="dcterms:W3CDTF">2017-04-01T10:04:28Z</dcterms:modified>
</cp:coreProperties>
</file>