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56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F9C8F-C879-4FA1-BF9E-084EFC57AB2C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3D8BD-0481-4B16-B2E6-2D58A4A4FCD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3D8BD-0481-4B16-B2E6-2D58A4A4FCD9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628800"/>
            <a:ext cx="6172200" cy="1096888"/>
          </a:xfrm>
        </p:spPr>
        <p:txBody>
          <a:bodyPr>
            <a:noAutofit/>
          </a:bodyPr>
          <a:lstStyle/>
          <a:p>
            <a:pPr algn="ctr"/>
            <a:r>
              <a:rPr lang="el-GR" sz="6000" dirty="0" err="1" smtClean="0"/>
              <a:t>Καρ.π.α</a:t>
            </a:r>
            <a:endParaRPr lang="el-GR" sz="6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63688" y="2780928"/>
            <a:ext cx="7200800" cy="1371600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(ΚΑΡΔΙΟΠΝΕΥΜΟΝΙΚΗ ΑΝΑΝΗΨΗ - ΑΝΑΖΟΩΓΟΝΗΣΗ)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Καρ.π.α</a:t>
            </a:r>
            <a:r>
              <a:rPr lang="el-GR" dirty="0" smtClean="0"/>
              <a:t> σε </a:t>
            </a:r>
            <a:r>
              <a:rPr lang="el-GR" dirty="0" err="1" smtClean="0"/>
              <a:t>βρεφη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776864" cy="2520280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Στα βρέφη ξεκινάμε με 5 απαλές εμφυσήσεις και συνεχίζουμε με κύκλους 30 συμπιέσεων/2εμφυσήσεων.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Οι εμφυσήσεις γίνονται στο στόμα και τη μύτη του βρέφους.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Οι συμπιέσεις γίνονται με τον δείκτη και τον μέσο του ενός χεριού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Βάθος συμπίεσης 1,5-2,5 </a:t>
            </a:r>
            <a:r>
              <a:rPr lang="en-US" sz="2200" dirty="0" smtClean="0"/>
              <a:t>cm </a:t>
            </a:r>
            <a:r>
              <a:rPr lang="el-GR" sz="2200" dirty="0" smtClean="0"/>
              <a:t>περίπου.</a:t>
            </a:r>
            <a:endParaRPr lang="el-GR" sz="2200" dirty="0"/>
          </a:p>
        </p:txBody>
      </p:sp>
      <p:pic>
        <p:nvPicPr>
          <p:cNvPr id="4" name="3 - Εικόνα" descr="Tegan_King_CPR2May2014_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077072"/>
            <a:ext cx="4788024" cy="250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u="sng" dirty="0" err="1" smtClean="0"/>
              <a:t>προσοχη</a:t>
            </a:r>
            <a:endParaRPr lang="el-GR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Η ΚΑΡΠΑ γίνεται σε σκληρή επίπεδη επιφάνεια και όχι σε κρεβάτι.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Ο ρόγχος δεν είναι αναπνοή.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το θύμα παρουσιάζει καρδιακή λειτουργία δεν εφαρμόζουμε συμπιέσεις.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Όταν σταματάει η καρδιά, σταματάει και η αναπνοή οπότε το θύμα θα χρειαστεί και τεχνητή αναπνοή και συμπιέσεις.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υπάρχουν 2 </a:t>
            </a:r>
            <a:r>
              <a:rPr lang="el-GR" sz="2200" dirty="0" err="1" smtClean="0"/>
              <a:t>ανανήπτες</a:t>
            </a:r>
            <a:r>
              <a:rPr lang="el-GR" sz="2200" dirty="0" smtClean="0"/>
              <a:t> εργάζονται εναλλάξ ή ο ένας αναλαμβάνει τις συμπιέσεις και ο άλλος την τεχνητή αναπνοή εναλλάσσοντας θέσεις. 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94576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Όταν καλείστε να σώσετε μια ζωή ο μεγαλύτερος εχθρός είναι ο χρόνος. Αρχίστε ΚΑΡ.Π.Α όσο πιο γρήγορα γίνεται.</a:t>
            </a:r>
          </a:p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Δεν εγκαταλείπουμε την προσπάθεια ακόμα και αν το θύμα δεν ανταποκρίνεται ή έχει μηδαμινές πιθανότητες επιβίωσης. Συνεχίζουμε μέχρι να φτάσει ασθενοφόρο.</a:t>
            </a:r>
          </a:p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Σε περιπτώσεις ανακοπής η ΚΑΡΠΑ από μόνη της είναι εξαιρετικά απίθανο να επαναφέρει την καρδιακή λειτουργία.</a:t>
            </a:r>
          </a:p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Η αναλογία είναι 30 συμπιέσεις/ 2 εμφυσήσεις.</a:t>
            </a:r>
          </a:p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Στα παιδιά δίνουμε πρώτα 5 απαλές εμφυσήσεις και πιέζουμε με το ένα χέρι.</a:t>
            </a:r>
          </a:p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Στα βρέφη δίνουμε 5 απαλές εμφυσήσεις και πιέζουμε με τον δείκτη και το μέσο.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l-GR" dirty="0" smtClean="0"/>
          </a:p>
          <a:p>
            <a:pPr>
              <a:buSzPct val="90000"/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10800000" flipH="1" flipV="1">
            <a:off x="9468544" y="3212976"/>
            <a:ext cx="1080120" cy="288032"/>
          </a:xfrm>
        </p:spPr>
        <p:txBody>
          <a:bodyPr>
            <a:normAutofit fontScale="90000"/>
          </a:bodyPr>
          <a:lstStyle/>
          <a:p>
            <a:pPr algn="ctr"/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7539608" cy="2808312"/>
          </a:xfrm>
        </p:spPr>
        <p:txBody>
          <a:bodyPr>
            <a:normAutofit/>
          </a:bodyPr>
          <a:lstStyle/>
          <a:p>
            <a:pPr marL="0" indent="180000" algn="just">
              <a:spcAft>
                <a:spcPts val="1200"/>
              </a:spcAft>
              <a:buNone/>
            </a:pPr>
            <a:r>
              <a:rPr lang="el-GR" u="sng" dirty="0" smtClean="0"/>
              <a:t>Ορισμός</a:t>
            </a:r>
            <a:r>
              <a:rPr lang="en-US" dirty="0" smtClean="0"/>
              <a:t>: </a:t>
            </a:r>
            <a:r>
              <a:rPr lang="el-GR" dirty="0" smtClean="0"/>
              <a:t>ΚΑΡ.Π.Α είναι η αλληλουχία ενεργειών (θωρακικές συμπιέσεις και τεχνητή αναπνοή) που εφαρμόζονται σε άτομα που έχουν υποστεί διακοπή της καρδιακής και αναπνευστικής λειτουργίας.</a:t>
            </a:r>
          </a:p>
          <a:p>
            <a:pPr marL="0" indent="180000" algn="just">
              <a:buNone/>
            </a:pPr>
            <a:r>
              <a:rPr lang="el-GR" u="sng" dirty="0" smtClean="0"/>
              <a:t>Σκοπός</a:t>
            </a:r>
            <a:r>
              <a:rPr lang="en-US" dirty="0" smtClean="0"/>
              <a:t>: </a:t>
            </a:r>
            <a:r>
              <a:rPr lang="el-GR" dirty="0" smtClean="0"/>
              <a:t>Να διατηρηθεί το θύμα στη ζωή μέχρι να καταφτάσει εξειδικευμένη ιατρική βοήθεια.</a:t>
            </a:r>
          </a:p>
          <a:p>
            <a:pPr marL="0" indent="180000" algn="just"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683568" y="4005064"/>
            <a:ext cx="7272808" cy="1569660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Η ΚΑΡ.Π.Α θα πρέπει να εφαρμοστεί όσο πιο γρήγορα γίνεται. Έλλειψη οξυγόνου για πάνω από 3 λεπτά προκαλεί μόνιμες εγκεφαλικές βλάβες. Έλλειψη οξυγόνου για πάνω από 5 λεπτά προκαλεί θάνατο.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Υποστηριξη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αναπνοησ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931224" cy="2376264"/>
          </a:xfrm>
        </p:spPr>
        <p:txBody>
          <a:bodyPr>
            <a:normAutofit fontScale="77500" lnSpcReduction="20000"/>
          </a:bodyPr>
          <a:lstStyle/>
          <a:p>
            <a:pPr marL="457200" indent="-457200" algn="ctr">
              <a:spcAft>
                <a:spcPts val="600"/>
              </a:spcAft>
              <a:buClr>
                <a:schemeClr val="tx1"/>
              </a:buClr>
              <a:buSzPct val="90000"/>
              <a:buNone/>
            </a:pPr>
            <a:r>
              <a:rPr lang="en-US" sz="2900" b="1" dirty="0" smtClean="0"/>
              <a:t>A.	</a:t>
            </a:r>
            <a:r>
              <a:rPr lang="el-GR" sz="2900" b="1" dirty="0" smtClean="0"/>
              <a:t>Τεχνητή αναπνοή στόμα με στόμα (φιλί της ζωής)</a:t>
            </a:r>
            <a:r>
              <a:rPr lang="en-US" sz="2900" b="1" dirty="0" smtClean="0"/>
              <a:t>: </a:t>
            </a:r>
            <a:endParaRPr lang="el-GR" sz="2900" b="1" dirty="0" smtClean="0"/>
          </a:p>
          <a:p>
            <a:pPr marL="457200" indent="-457200">
              <a:buClr>
                <a:schemeClr val="tx1"/>
              </a:buClr>
              <a:buSzPct val="90000"/>
              <a:buNone/>
            </a:pPr>
            <a:r>
              <a:rPr lang="el-GR" sz="2900" dirty="0" smtClean="0"/>
              <a:t>Είναι πιο αποτελεσματική μέθοδος.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sz="2900" dirty="0" smtClean="0"/>
              <a:t>Εξασφαλίζουμε ότι οι αεροφόροι οδοί είναι ανοιχτοί.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sz="2900" dirty="0" smtClean="0"/>
              <a:t>Σκύβουμε πάνω από το θύμα και με το ένα χέρι κλείνουμε τη μύτη του ενώ με το άλλο σταθεροποιούμε το σαγόνι του.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sz="2900" dirty="0" smtClean="0"/>
              <a:t>Παίρνουμε βαθιά αναπνοή, εφαρμόζουμε τα χείλη μας πάνω στα χείλη του θύματος και εκπνέουμε δυνατά.</a:t>
            </a:r>
          </a:p>
          <a:p>
            <a:pPr marL="457200" indent="-457200" algn="ctr">
              <a:buClr>
                <a:schemeClr val="tx1"/>
              </a:buClr>
              <a:buSzPct val="90000"/>
              <a:buNone/>
            </a:pPr>
            <a:endParaRPr lang="el-GR" u="sng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3284984"/>
            <a:ext cx="4536504" cy="324036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 startAt="4"/>
            </a:pPr>
            <a:r>
              <a:rPr lang="el-GR" sz="2800" dirty="0" smtClean="0"/>
              <a:t>Παρατηρούμε το θώρακα να ανεβαίνει.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 startAt="4"/>
            </a:pPr>
            <a:r>
              <a:rPr lang="el-GR" sz="2800" dirty="0" smtClean="0"/>
              <a:t>Αν ο θώρακας δεν ανεβαίνει πιθανώς οι αεροφόροι οδοί να μην έχουν ανοίξει πλήρως. Διορθώνουμε τη θέση της κεφαλής και επαναλαμβάνουμε την εμφύσηση.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 startAt="4"/>
            </a:pPr>
            <a:r>
              <a:rPr lang="el-GR" sz="2800" dirty="0" smtClean="0"/>
              <a:t>Μόλις ο θώρακας κατέβει δίνουμε την επόμενη εμφύσηση.</a:t>
            </a:r>
          </a:p>
          <a:p>
            <a:endParaRPr lang="el-GR" sz="2600" dirty="0"/>
          </a:p>
        </p:txBody>
      </p:sp>
      <p:pic>
        <p:nvPicPr>
          <p:cNvPr id="5" name="4 - Εικόνα" descr="Resc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645024"/>
            <a:ext cx="2477547" cy="2330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Υποστηριξη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αναπνοησ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704856" cy="1396752"/>
          </a:xfrm>
        </p:spPr>
        <p:txBody>
          <a:bodyPr>
            <a:normAutofit fontScale="92500" lnSpcReduction="20000"/>
          </a:bodyPr>
          <a:lstStyle/>
          <a:p>
            <a:pPr marL="457200" lvl="0" indent="-457200" algn="ctr">
              <a:spcAft>
                <a:spcPts val="600"/>
              </a:spcAft>
              <a:buClr>
                <a:prstClr val="black"/>
              </a:buClr>
              <a:buSzPct val="90000"/>
              <a:buAutoNum type="alphaUcPeriod" startAt="2"/>
            </a:pPr>
            <a:r>
              <a:rPr lang="el-GR" b="1" dirty="0" smtClean="0">
                <a:solidFill>
                  <a:prstClr val="black"/>
                </a:solidFill>
              </a:rPr>
              <a:t>Τεχνητή αναπνοή στόμα με μύτη</a:t>
            </a:r>
            <a:r>
              <a:rPr lang="en-US" b="1" dirty="0" smtClean="0">
                <a:solidFill>
                  <a:prstClr val="black"/>
                </a:solidFill>
              </a:rPr>
              <a:t>: </a:t>
            </a:r>
          </a:p>
          <a:p>
            <a:pPr marL="252000" lvl="0" indent="-252000" algn="just">
              <a:buSzPct val="90000"/>
              <a:buFont typeface="Wingdings" pitchFamily="2" charset="2"/>
              <a:buChar char="Ø"/>
            </a:pPr>
            <a:r>
              <a:rPr lang="el-GR" dirty="0" smtClean="0">
                <a:solidFill>
                  <a:prstClr val="black"/>
                </a:solidFill>
              </a:rPr>
              <a:t>Ακολουθούμε τα ίδια βήματα όπως και πριν με τη διαφορά ότι η εμφύσηση δίνεται στη μύτη του θύματος κλείνοντας με το χέρι μας το στόμα του.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2564904"/>
            <a:ext cx="3744416" cy="2887216"/>
          </a:xfrm>
        </p:spPr>
        <p:txBody>
          <a:bodyPr>
            <a:normAutofit fontScale="92500" lnSpcReduction="20000"/>
          </a:bodyPr>
          <a:lstStyle/>
          <a:p>
            <a:pPr marL="252000" lvl="0" indent="-252000"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dirty="0" smtClean="0">
                <a:solidFill>
                  <a:prstClr val="black"/>
                </a:solidFill>
              </a:rPr>
              <a:t>Κατά την εκπνοή ανοίγουμε το στόμα για να μπορέσει ο αέρας να βγει.</a:t>
            </a:r>
          </a:p>
          <a:p>
            <a:pPr marL="252000" lvl="0" indent="-252000" algn="just">
              <a:buSzPct val="90000"/>
              <a:buFont typeface="Wingdings" pitchFamily="2" charset="2"/>
              <a:buChar char="Ø"/>
            </a:pPr>
            <a:r>
              <a:rPr lang="el-GR" dirty="0" smtClean="0">
                <a:solidFill>
                  <a:prstClr val="black"/>
                </a:solidFill>
              </a:rPr>
              <a:t>Εφαρμόζεται σε περίπτωση όπου υπάρχει κάκωση στο στόμα ή τη γνάθο του θύματος.</a:t>
            </a:r>
            <a:endParaRPr lang="el-GR" b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5" name="4 - Εικόνα" descr="B9780323082037000348_f034-011-97803230820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564904"/>
            <a:ext cx="2926080" cy="2950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Υποστηριξη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αναπνοησ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464496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r>
              <a:rPr lang="el-GR" sz="2200" b="1" dirty="0" smtClean="0"/>
              <a:t>Αντενδείξεις τεχνητής αναπνοής με εμφύσηση αέρα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Βαριές κακώσεις του προσώπου ειδικά γύρω από το στόμα και τη μύτη.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Απόφραξη αεραγωγών με στερεά αντικείμενα.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Κατάγματα αυχενικών σπονδύλων.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Δηλητηριάσεις από ουσίες που μπορούν να μεταδοθούν στο </a:t>
            </a:r>
            <a:r>
              <a:rPr lang="el-GR" sz="2200" dirty="0" err="1" smtClean="0"/>
              <a:t>διασώστη</a:t>
            </a:r>
            <a:r>
              <a:rPr lang="el-GR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Συχνοί έμετοι.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Ο πάσχων βρίσκεται σε θέση όπου δεν μπορεί να εφαρμοστεί τεχνητή αναπνοή (πχ τροχαίο όπου απαγορεύεται η μετακίνησή του).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Υποστηριξη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αναπνοησ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7776864" cy="108012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l-GR" b="1" dirty="0" smtClean="0"/>
              <a:t>Τεχνητή αναπνοή με τα χέρια</a:t>
            </a:r>
          </a:p>
          <a:p>
            <a:pPr marL="0" indent="180000" algn="just">
              <a:buNone/>
            </a:pPr>
            <a:r>
              <a:rPr lang="el-GR" dirty="0" smtClean="0"/>
              <a:t>Εφαρμόζεται μόνο στις περιπτώσεις που δεν μπορεί να γίνει τεχνητή αναπνοή με εμφύσηση αέρα.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1844824"/>
            <a:ext cx="4320480" cy="4752528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Ξαπλώνουμε το θύμα ανάσκελα και τοποθετούμε κάτω από τον αυχένα του κάποιο ρούχο ή μαξιλάρι για να γίνει υπερέκταση της κεφαλής.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Γονατίζουμε πίσω από το κεφάλι του πιάνουμε τα χέρια από τους καρπούς και τα φέρνουμε σταυρωτά στο στήθος του.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Πιέζουμε με το βάρος μας ώστε να πετύχουμε εκπνοή.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Ανασηκωνόμαστε γέρνοντας προς τα πίσω τραβώντας τα χέρια του θύματος. Με αυτό τον τρόπο πετυχαίνουμε εισπνοή.</a:t>
            </a:r>
            <a:endParaRPr lang="el-GR" dirty="0"/>
          </a:p>
        </p:txBody>
      </p:sp>
      <p:pic>
        <p:nvPicPr>
          <p:cNvPr id="5" name="4 - Εικόνα" descr="ARTIFICIAL-RESPIRATION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988840"/>
            <a:ext cx="3308618" cy="1584176"/>
          </a:xfrm>
          <a:prstGeom prst="rect">
            <a:avLst/>
          </a:prstGeom>
        </p:spPr>
      </p:pic>
      <p:pic>
        <p:nvPicPr>
          <p:cNvPr id="6" name="5 - Εικόνα" descr="organic-diet-pl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005064"/>
            <a:ext cx="3379478" cy="1700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Υποστηριξη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κυκλοφοριασ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88832" cy="1656184"/>
          </a:xfrm>
        </p:spPr>
        <p:txBody>
          <a:bodyPr>
            <a:normAutofit fontScale="77500" lnSpcReduction="20000"/>
          </a:bodyPr>
          <a:lstStyle/>
          <a:p>
            <a:pPr marL="0" indent="180000" algn="just">
              <a:buNone/>
            </a:pPr>
            <a:r>
              <a:rPr lang="el-GR" dirty="0" smtClean="0"/>
              <a:t>Επιτυγχάνεται με συμπιέσεις στο θώρακα (καρδιακές μαλάξεις) . Όταν εφαρμοστεί πίεση πάνω στο στέρνο η καρδιά συμπιέζεται και εξωθεί αίμα. Όταν η πίεση σταματήσει ο θώρακας επανέρχεται στην αρχική του θέση και η καρδιά γεμίζει με αίμα.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1988840"/>
            <a:ext cx="4464496" cy="4536504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Εντοπίζουμε τη σωστή θέση για την εφαρμογή συμπιέσεων. (2 δάχτυλα πάνω από την ξιφοειδή απόφυση του στέρνου).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Τοποθετούμε την  παλάμη του ενός χεριού πάνω σε αυτό το σημείο χωρίς τα δάχτυλα να ακουμπάνε τα πλευρά του θύματος.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Πάνω σε αυτό το χέρι τοποθετούμε την παλάμη του άλλου χεριού και πλέκουμε τα δάχτυλα μεταξύ τους.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Έχοντας τα χέρια τεντωμένα πιέζουμε με το βάρος μας ώστε ο θώρακας να υποχωρήσει 4-5 </a:t>
            </a:r>
            <a:r>
              <a:rPr lang="en-US" dirty="0" smtClean="0"/>
              <a:t>cm.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Πιέζουμε με το μαλακό μέρος της παλάμης όχι με τα δάχτυλα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l-GR" dirty="0" smtClean="0"/>
              <a:t>Ρυθμός 100 συμπιέσεις/λεπτό. </a:t>
            </a:r>
            <a:endParaRPr lang="el-GR" dirty="0"/>
          </a:p>
        </p:txBody>
      </p:sp>
      <p:pic>
        <p:nvPicPr>
          <p:cNvPr id="9" name="8 - Εικόνα" descr="hwkb17_0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060848"/>
            <a:ext cx="2963636" cy="1932806"/>
          </a:xfrm>
          <a:prstGeom prst="rect">
            <a:avLst/>
          </a:prstGeom>
        </p:spPr>
      </p:pic>
      <p:pic>
        <p:nvPicPr>
          <p:cNvPr id="10" name="9 - Εικόνα" descr="hwkb17_09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293096"/>
            <a:ext cx="3126854" cy="203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Καρ.π.α</a:t>
            </a:r>
            <a:r>
              <a:rPr lang="el-GR" dirty="0" smtClean="0"/>
              <a:t> σε </a:t>
            </a:r>
            <a:r>
              <a:rPr lang="el-GR" dirty="0" err="1" smtClean="0"/>
              <a:t>ενηλικεσ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Κάνουμε έλεγχο ζωτικών σημείων όπως μάθαμε στην προηγούμενη ενότητα.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Αν διαπιστώσουμε ότι ο ασθενής δεν αναπνέει και δεν έχει σφυγμό</a:t>
            </a:r>
            <a:r>
              <a:rPr lang="en-US" dirty="0" smtClean="0"/>
              <a:t>: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Τηλεφωνούμε στο 166 ή το 112.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Εφαρμόζουμε 30 στερνικές συμπιέσεις (ρυθμός 100/</a:t>
            </a:r>
            <a:r>
              <a:rPr lang="en-US" dirty="0" smtClean="0"/>
              <a:t>min</a:t>
            </a:r>
            <a:r>
              <a:rPr lang="el-GR" dirty="0" smtClean="0"/>
              <a:t>, βάθος συμπίεσης 4-5</a:t>
            </a:r>
            <a:r>
              <a:rPr lang="en-US" dirty="0" smtClean="0"/>
              <a:t>cm)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Δίνουμε 2 εμφυσήσεις (βεβαιωνόμαστε ότι ο θώρακας φουσκώνει).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Μετά το πέρας 5 κύκλων 30 συμπιέσεων/2 εμφυσήσεων ελέγχουμε αν το άτομο αντιδρά και αν οι κόρες των ματιών του έχουν φυσιολογικό μέγεθος. 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Αν δεν υπάρξει καμιά αντίδραση συνεχίζουμε την προσπάθεια συνεχίζουμε μέχρι να φτάσει ιατρική βοήθεια.</a:t>
            </a:r>
          </a:p>
          <a:p>
            <a:pPr marL="457200" indent="-457200" algn="just">
              <a:buClr>
                <a:schemeClr val="tx1"/>
              </a:buClr>
              <a:buSzPct val="90000"/>
              <a:buFont typeface="+mj-lt"/>
              <a:buAutoNum type="arabicParenR"/>
            </a:pPr>
            <a:r>
              <a:rPr lang="el-GR" dirty="0" smtClean="0"/>
              <a:t>Αν το θύμα επανέλθει το τοποθετούμε σε θέση ανάνηψης.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Καρ.π.α</a:t>
            </a:r>
            <a:r>
              <a:rPr lang="el-GR" dirty="0" smtClean="0"/>
              <a:t> σε </a:t>
            </a:r>
            <a:r>
              <a:rPr lang="el-GR" dirty="0" err="1" smtClean="0"/>
              <a:t>παιδια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3960440" cy="4572000"/>
          </a:xfrm>
        </p:spPr>
        <p:txBody>
          <a:bodyPr>
            <a:no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Σε παιδιά κάτω των 10 ετών</a:t>
            </a:r>
            <a:r>
              <a:rPr lang="en-US" sz="2200" dirty="0" smtClean="0"/>
              <a:t>:</a:t>
            </a:r>
          </a:p>
          <a:p>
            <a:pPr lvl="1" algn="just">
              <a:buSzPct val="90000"/>
              <a:buFont typeface="Wingdings" pitchFamily="2" charset="2"/>
              <a:buChar char="v"/>
            </a:pPr>
            <a:r>
              <a:rPr lang="el-GR" sz="2200" dirty="0" smtClean="0"/>
              <a:t>Ξεκινάμε με 5 εμφυσήσεις και συνεχίζουμε με κύκλους 30 συμπιέσεων/2 εμφυσήσεων μέχρι το παιδί να επανέλθει ή να καταφτάσει ιατρική βοήθεια.</a:t>
            </a:r>
          </a:p>
          <a:p>
            <a:pPr lvl="1" algn="just">
              <a:buSzPct val="90000"/>
              <a:buFont typeface="Wingdings" pitchFamily="2" charset="2"/>
              <a:buChar char="v"/>
            </a:pPr>
            <a:r>
              <a:rPr lang="el-GR" sz="2200" dirty="0" smtClean="0"/>
              <a:t>Οι συμπιέσεις στα παιδιά γίνονται με το ένα χέρι.</a:t>
            </a:r>
          </a:p>
          <a:p>
            <a:pPr lvl="1" algn="just">
              <a:buSzPct val="90000"/>
              <a:buFont typeface="Wingdings" pitchFamily="2" charset="2"/>
              <a:buChar char="v"/>
            </a:pPr>
            <a:r>
              <a:rPr lang="el-GR" sz="2200" dirty="0" smtClean="0"/>
              <a:t>Το βάθος συμπίεσης είναι 2,5-3,5 </a:t>
            </a:r>
            <a:r>
              <a:rPr lang="en-US" sz="2200" dirty="0" smtClean="0"/>
              <a:t>cm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83568" y="980728"/>
            <a:ext cx="7704856" cy="648072"/>
          </a:xfrm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FE8637"/>
              </a:buClr>
              <a:buSzPct val="90000"/>
              <a:buFont typeface="Wingdings" pitchFamily="2" charset="2"/>
              <a:buChar char="Ø"/>
            </a:pPr>
            <a:r>
              <a:rPr lang="el-GR" dirty="0" smtClean="0">
                <a:solidFill>
                  <a:prstClr val="black"/>
                </a:solidFill>
              </a:rPr>
              <a:t>Σε παιδιά άνω των 10 ετών εφαρμόζουμε την τεχνική των ενηλίκων.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gr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132856"/>
            <a:ext cx="3042605" cy="2807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524</TotalTime>
  <Words>876</Words>
  <Application>Microsoft Office PowerPoint</Application>
  <PresentationFormat>Προβολή στην οθόνη (4:3)</PresentationFormat>
  <Paragraphs>85</Paragraphs>
  <Slides>12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Προεξοχή</vt:lpstr>
      <vt:lpstr>Καρ.π.α</vt:lpstr>
      <vt:lpstr>Διαφάνεια 2</vt:lpstr>
      <vt:lpstr>Υποστηριξη τησ αναπνοησ</vt:lpstr>
      <vt:lpstr>Υποστηριξη τησ αναπνοησ</vt:lpstr>
      <vt:lpstr>Υποστηριξη τησ αναπνοησ</vt:lpstr>
      <vt:lpstr>Υποστηριξη τησ αναπνοησ</vt:lpstr>
      <vt:lpstr>Υποστηριξη τησ κυκλοφοριασ</vt:lpstr>
      <vt:lpstr>Καρ.π.α σε ενηλικεσ</vt:lpstr>
      <vt:lpstr>Καρ.π.α σε παιδια</vt:lpstr>
      <vt:lpstr>Καρ.π.α σε βρεφη</vt:lpstr>
      <vt:lpstr>προσοχη</vt:lpstr>
      <vt:lpstr>ανακεφαλαιωση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Καρ.π.α</dc:title>
  <dc:creator>Vaggelis</dc:creator>
  <cp:lastModifiedBy>Vaggelis</cp:lastModifiedBy>
  <cp:revision>58</cp:revision>
  <dcterms:created xsi:type="dcterms:W3CDTF">2016-11-21T16:12:09Z</dcterms:created>
  <dcterms:modified xsi:type="dcterms:W3CDTF">2016-11-23T17:53:01Z</dcterms:modified>
</cp:coreProperties>
</file>