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660A1-4F2D-45BD-B71A-1D0D93B0109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77D9-CD35-4A21-B120-E0A53E8415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6159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77D9-CD35-4A21-B120-E0A53E841593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4074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77D9-CD35-4A21-B120-E0A53E84159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9332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77D9-CD35-4A21-B120-E0A53E841593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3803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77D9-CD35-4A21-B120-E0A53E841593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2185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6600" dirty="0" err="1" smtClean="0"/>
              <a:t>λιποθυμια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r>
              <a:rPr lang="el-GR" dirty="0" smtClean="0"/>
              <a:t> - </a:t>
            </a:r>
            <a:r>
              <a:rPr lang="el-GR" dirty="0" err="1" smtClean="0"/>
              <a:t>αιτια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200" u="sng" dirty="0" smtClean="0"/>
              <a:t>Ορισμός</a:t>
            </a:r>
            <a:r>
              <a:rPr lang="el-GR" sz="2200" dirty="0" smtClean="0"/>
              <a:t>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l-GR" sz="2200" dirty="0" smtClean="0"/>
              <a:t>Λιποθυμία είναι η ξαφνική απώλεια αισθήσεων και η αδυναμία του ασθενούς να ανταποκριθεί στα εξωτερικά ερεθίσματα.</a:t>
            </a:r>
          </a:p>
          <a:p>
            <a:pPr marL="0" indent="0" algn="ctr">
              <a:buNone/>
            </a:pPr>
            <a:r>
              <a:rPr lang="el-GR" sz="2200" u="sng" dirty="0" smtClean="0"/>
              <a:t>Αίτια</a:t>
            </a:r>
            <a:endParaRPr lang="el-GR" sz="2200" dirty="0" smtClean="0"/>
          </a:p>
          <a:p>
            <a:pPr marL="0" indent="0" algn="just">
              <a:buNone/>
            </a:pPr>
            <a:r>
              <a:rPr lang="el-GR" sz="2200" dirty="0" smtClean="0"/>
              <a:t>Τα πιο συνηθισμένα αίτια είναι</a:t>
            </a:r>
            <a:r>
              <a:rPr lang="en-US" sz="2200" dirty="0" smtClean="0"/>
              <a:t>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l-GR" sz="2200" dirty="0" smtClean="0"/>
              <a:t>Έντονη συγκίνηση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l-GR" sz="2200" dirty="0" smtClean="0"/>
              <a:t> Κόπωση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l-GR" sz="2200" dirty="0" smtClean="0"/>
              <a:t> </a:t>
            </a:r>
            <a:r>
              <a:rPr lang="el-GR" sz="2200" dirty="0" err="1" smtClean="0"/>
              <a:t>Ορθοστατική</a:t>
            </a:r>
            <a:r>
              <a:rPr lang="el-GR" sz="2200" dirty="0" smtClean="0"/>
              <a:t> υπόταση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l-GR" sz="2200" dirty="0" smtClean="0"/>
              <a:t> Σακχαρώδης διαβήτης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συμπτωματα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Πριν τη λιποθυμία ο ασθενής αισθάνεται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Έντονη ζαλάδα και σκοτοδίνη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Ναυτία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Βουητό στα αυτιά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Θολή όραση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2200" dirty="0" smtClean="0"/>
              <a:t>Κρύους ιδρώτες</a:t>
            </a:r>
          </a:p>
          <a:p>
            <a:pPr>
              <a:buNone/>
            </a:pPr>
            <a:r>
              <a:rPr lang="el-GR" sz="2200" dirty="0" smtClean="0"/>
              <a:t>Κατά την εξέταση του ασθενούς θα παρατηρήσουμε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Ωχρότητα του δέρματος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Αδύναμο σφυγμό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Επιπόλαιη αναπνοή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Χαμηλή αρτηριακή πίεση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632848" cy="597666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Ελέγχουμε τα ζωτικά σημεία.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Τοποθετούμε τον ασθενή σε θέση ανάνηψης.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Χαλαρώνουμε ρούχα που τυχόν τον σφίγγουν.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Απομακρύνουμε τους περίεργους.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Φροντίζουμε ο χώρος να αερίζεται.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Όταν συνέλθει τον ρωτάμε τι συνέβη και</a:t>
            </a:r>
            <a:r>
              <a:rPr lang="en-US" dirty="0" smtClean="0"/>
              <a:t>:</a:t>
            </a:r>
          </a:p>
          <a:p>
            <a:pPr marL="540000" lvl="1" indent="-252000" algn="just">
              <a:buSzPct val="90000"/>
              <a:buFont typeface="+mj-lt"/>
              <a:buAutoNum type="arabicParenR"/>
            </a:pPr>
            <a:r>
              <a:rPr lang="el-GR" sz="2400" dirty="0" smtClean="0"/>
              <a:t>Αν το περιστατικό οφείλεται σε κούραση ή συγκίνηση του δίνουμε να πιεί μια πορτοκαλάδα.</a:t>
            </a:r>
          </a:p>
          <a:p>
            <a:pPr marL="540000" lvl="1" indent="-252000" algn="just">
              <a:buSzPct val="90000"/>
              <a:buFont typeface="+mj-lt"/>
              <a:buAutoNum type="arabicParenR"/>
            </a:pPr>
            <a:r>
              <a:rPr lang="el-GR" sz="2400" dirty="0" smtClean="0"/>
              <a:t>Αν είναι διαβητικός που ξέχασε την αγωγή του (υπεργλυκαιμία) τον βοηθάμε να πάρει τα φάρμακά του.</a:t>
            </a:r>
          </a:p>
          <a:p>
            <a:pPr marL="540000" lvl="1" indent="-252000" algn="just">
              <a:buSzPct val="90000"/>
              <a:buFont typeface="+mj-lt"/>
              <a:buAutoNum type="arabicParenR"/>
            </a:pPr>
            <a:r>
              <a:rPr lang="el-GR" sz="2400" dirty="0" smtClean="0"/>
              <a:t>Αν είναι διαβητικός που κατά λάθος πήρε παραπάνω χάπια ή παρέλειψε κάποιο γεύμα (υπογλυκαιμία) του δίνουμε να πιεί μια πορτοκαλάδα.</a:t>
            </a:r>
          </a:p>
          <a:p>
            <a:pPr marL="273600" lvl="1" indent="-273600" algn="just">
              <a:spcAft>
                <a:spcPts val="1200"/>
              </a:spcAft>
              <a:buSzPct val="70000"/>
              <a:buFont typeface="Wingdings" pitchFamily="2" charset="2"/>
              <a:buChar char="Ø"/>
            </a:pPr>
            <a:r>
              <a:rPr lang="el-GR" sz="2400" dirty="0" smtClean="0"/>
              <a:t>Για προληπτικούς λόγους τον μεταφέρουμε στο νοσοκομείο ή καλούμε ασθενοφόρο ακόμα και αν συνέλθει πλήρως.</a:t>
            </a:r>
          </a:p>
          <a:p>
            <a:pPr marL="1224000" lvl="1" indent="-1224000" algn="just">
              <a:buSzPct val="70000"/>
              <a:buNone/>
            </a:pPr>
            <a:r>
              <a:rPr lang="el-GR" sz="2400" u="sng" dirty="0" smtClean="0">
                <a:solidFill>
                  <a:srgbClr val="FF0000"/>
                </a:solidFill>
              </a:rPr>
              <a:t>ΠΡΟΣΟΧΗ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l-GR" sz="2400" dirty="0" smtClean="0">
                <a:solidFill>
                  <a:srgbClr val="FF0000"/>
                </a:solidFill>
              </a:rPr>
              <a:t> Δεν δίνουμε στον ασθενή να πιεί ή να φάει αν δεν συνέλθει. </a:t>
            </a:r>
          </a:p>
          <a:p>
            <a:pPr marL="1116000" lvl="1" indent="0" algn="just">
              <a:buSzPct val="70000"/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Δεν αφήνουμε τον ασθενή να σηκωθεί όρθιος αν δεν περάσουν 15’.</a:t>
            </a:r>
          </a:p>
          <a:p>
            <a:pPr marL="0" lvl="1" indent="0" algn="just">
              <a:buSzPct val="70000"/>
              <a:buFont typeface="Wingdings" pitchFamily="2" charset="2"/>
              <a:buChar char="Ø"/>
            </a:pPr>
            <a:endParaRPr lang="el-GR" sz="2200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34082"/>
          </a:xfrm>
        </p:spPr>
        <p:txBody>
          <a:bodyPr/>
          <a:lstStyle/>
          <a:p>
            <a:pPr algn="ctr"/>
            <a:r>
              <a:rPr lang="el-GR" dirty="0" smtClean="0"/>
              <a:t>Η </a:t>
            </a:r>
            <a:r>
              <a:rPr lang="el-GR" dirty="0" err="1" smtClean="0"/>
              <a:t>κατασταση</a:t>
            </a:r>
            <a:r>
              <a:rPr lang="el-GR" dirty="0" smtClean="0"/>
              <a:t> </a:t>
            </a:r>
            <a:r>
              <a:rPr lang="el-GR" dirty="0" err="1" smtClean="0"/>
              <a:t>ειναι</a:t>
            </a:r>
            <a:r>
              <a:rPr lang="el-GR" dirty="0" smtClean="0"/>
              <a:t> </a:t>
            </a:r>
            <a:r>
              <a:rPr lang="el-GR" dirty="0" err="1" smtClean="0"/>
              <a:t>επειγουσα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34563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ο ασθενής δεν συνέρχεται μετά από </a:t>
            </a:r>
            <a:r>
              <a:rPr lang="en-US" sz="2200" dirty="0" smtClean="0"/>
              <a:t>5</a:t>
            </a:r>
            <a:r>
              <a:rPr lang="el-GR" sz="2200" dirty="0" smtClean="0"/>
              <a:t> λεπτά.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πέφτοντας έχει χτυπήσει στο κεφάλι.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υπάρχει έντονος πόνος στην καρδιά.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υπάρχει έντονη δύσπνοια.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υπάρχει παράλυση σε κάποιο τμήμα του προσώπου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εμφανίζει αδυναμία σε κάποιο χέρι.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Αν ο ασθενής δυσκολεύεται να μιλήσει.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48072"/>
          </a:xfrm>
        </p:spPr>
        <p:txBody>
          <a:bodyPr/>
          <a:lstStyle/>
          <a:p>
            <a:pPr algn="ctr"/>
            <a:r>
              <a:rPr lang="el-GR" dirty="0" smtClean="0"/>
              <a:t>Τι δεν </a:t>
            </a:r>
            <a:r>
              <a:rPr lang="el-GR" dirty="0" err="1" smtClean="0"/>
              <a:t>πρεπει</a:t>
            </a:r>
            <a:r>
              <a:rPr lang="el-GR" dirty="0" smtClean="0"/>
              <a:t> να </a:t>
            </a:r>
            <a:r>
              <a:rPr lang="el-GR" dirty="0" err="1" smtClean="0"/>
              <a:t>κανετε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24482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Μην προσπαθήσετε να συνεφέρετε τον ασθενή με χαστούκια και τραντάγματα.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Μην ρίξετε νερό στο πρόσωπό του.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M</a:t>
            </a:r>
            <a:r>
              <a:rPr lang="el-GR" sz="2200" smtClean="0"/>
              <a:t>ην </a:t>
            </a:r>
            <a:r>
              <a:rPr lang="el-GR" sz="2200" dirty="0" smtClean="0"/>
              <a:t>ανυψώσετε τα πόδια.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6925" y="188640"/>
            <a:ext cx="7467600" cy="652934"/>
          </a:xfrm>
        </p:spPr>
        <p:txBody>
          <a:bodyPr/>
          <a:lstStyle/>
          <a:p>
            <a:pPr algn="ctr"/>
            <a:r>
              <a:rPr lang="el-GR" dirty="0" smtClean="0"/>
              <a:t>ΠΡΟΛΙΠΟΘΥΜΙΚΟ ΕΠΕΙΣΟΔΙΟ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29108" y="908720"/>
            <a:ext cx="7467600" cy="4873752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el-GR" sz="2200" dirty="0" smtClean="0"/>
              <a:t>Είναι  η κατάσταση πριν τη λιποθυμία. Ο ασθενής νιώθει έντονη ζάλη και πέφτει στο έδαφος χωρίς να χάσει εντελώς τις αισθήσεις του.</a:t>
            </a:r>
          </a:p>
          <a:p>
            <a:pPr marL="0" indent="0" algn="ctr">
              <a:buNone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ΠΡΩΤΕΣ ΒΟΗΘΕΙΕΣ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200" dirty="0" smtClean="0"/>
              <a:t>Βοηθάμε τον ασθενή να ξαπλώσει.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200" dirty="0" smtClean="0"/>
              <a:t>Αν δεν μπορεί να ξαπλώσει τον βοηθάμε να καθίσει με το κεφάλι ανάμεσα στα γόνατα.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200" dirty="0" smtClean="0"/>
              <a:t>Ρωτάμε τι συνέβη και ανάλογα με την περίπτωση του δίνουμε να πιεί η να φάει κάτι γλυκό.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200" dirty="0" smtClean="0"/>
              <a:t>Δεν τον αφήνουμε να σηκωθεί αν δεν περάσουν 15’</a:t>
            </a:r>
          </a:p>
          <a:p>
            <a:pPr marL="0" indent="0" algn="just">
              <a:buNone/>
            </a:pP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21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383</Words>
  <Application>Microsoft Office PowerPoint</Application>
  <PresentationFormat>Προβολή στην οθόνη (4:3)</PresentationFormat>
  <Paragraphs>58</Paragraphs>
  <Slides>7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λιποθυμια</vt:lpstr>
      <vt:lpstr>Ορισμοσ - αιτια</vt:lpstr>
      <vt:lpstr>συμπτωματα</vt:lpstr>
      <vt:lpstr>Πρωτεσ βοηθειεσ</vt:lpstr>
      <vt:lpstr>Η κατασταση ειναι επειγουσα</vt:lpstr>
      <vt:lpstr>Τι δεν πρεπει να κανετε</vt:lpstr>
      <vt:lpstr>ΠΡΟΛΙΠΟΘΥΜΙΚΟ ΕΠΕΙΣΟΔΙΟ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λιποθυμια</dc:title>
  <dc:creator>Vaggelis</dc:creator>
  <cp:lastModifiedBy>Vaggelis</cp:lastModifiedBy>
  <cp:revision>23</cp:revision>
  <dcterms:created xsi:type="dcterms:W3CDTF">2017-01-29T15:44:19Z</dcterms:created>
  <dcterms:modified xsi:type="dcterms:W3CDTF">2017-02-09T17:53:11Z</dcterms:modified>
</cp:coreProperties>
</file>