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7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D660A1-4F2D-45BD-B71A-1D0D93B01093}" type="datetimeFigureOut">
              <a:rPr lang="el-GR" smtClean="0"/>
              <a:pPr/>
              <a:t>9/2/2017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9677D9-CD35-4A21-B120-E0A53E84159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361592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n-US" baseline="0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9677D9-CD35-4A21-B120-E0A53E841593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6407472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9677D9-CD35-4A21-B120-E0A53E841593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093324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9677D9-CD35-4A21-B120-E0A53E841593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238032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9677D9-CD35-4A21-B120-E0A53E841593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321854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9/2/2017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9/2/2017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9/2/2017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9/2/2017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9/2/2017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9/2/2017</a:t>
            </a:fld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9/2/2017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9/2/2017</a:t>
            </a:fld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9/2/2017</a:t>
            </a:fld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9/2/2017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267744" y="1556792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el-GR" sz="6600" dirty="0" err="1" smtClean="0"/>
              <a:t>λιποθυμια</a:t>
            </a:r>
            <a:endParaRPr lang="el-GR" sz="66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el-GR" dirty="0" err="1" smtClean="0"/>
              <a:t>Ορισμοσ</a:t>
            </a:r>
            <a:r>
              <a:rPr lang="el-GR" dirty="0" smtClean="0"/>
              <a:t> - </a:t>
            </a:r>
            <a:r>
              <a:rPr lang="el-GR" dirty="0" err="1" smtClean="0"/>
              <a:t>αιτια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08720"/>
            <a:ext cx="7467600" cy="48737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2200" u="sng" dirty="0" smtClean="0"/>
              <a:t>Ορισμός</a:t>
            </a:r>
            <a:r>
              <a:rPr lang="el-GR" sz="2200" dirty="0" smtClean="0"/>
              <a:t> 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el-GR" sz="2200" dirty="0" smtClean="0"/>
              <a:t>Λιποθυμία είναι η ξαφνική απώλεια αισθήσεων και η αδυναμία του ασθενούς να ανταποκριθεί στα εξωτερικά ερεθίσματα.</a:t>
            </a:r>
          </a:p>
          <a:p>
            <a:pPr marL="0" indent="0" algn="ctr">
              <a:buNone/>
            </a:pPr>
            <a:r>
              <a:rPr lang="el-GR" sz="2200" u="sng" dirty="0" smtClean="0"/>
              <a:t>Αίτια</a:t>
            </a:r>
            <a:endParaRPr lang="el-GR" sz="2200" dirty="0" smtClean="0"/>
          </a:p>
          <a:p>
            <a:pPr marL="0" indent="0" algn="just">
              <a:buNone/>
            </a:pPr>
            <a:r>
              <a:rPr lang="el-GR" sz="2200" dirty="0" smtClean="0"/>
              <a:t>Τα πιο συνηθισμένα αίτια είναι</a:t>
            </a:r>
            <a:r>
              <a:rPr lang="en-US" sz="2200" dirty="0" smtClean="0"/>
              <a:t>: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en-US" sz="2200" dirty="0" smtClean="0"/>
              <a:t> </a:t>
            </a:r>
            <a:r>
              <a:rPr lang="el-GR" sz="2200" dirty="0" smtClean="0"/>
              <a:t>Έντονη συγκίνηση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el-GR" sz="2200" dirty="0" smtClean="0"/>
              <a:t> Κόπωση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el-GR" sz="2200" dirty="0" smtClean="0"/>
              <a:t> </a:t>
            </a:r>
            <a:r>
              <a:rPr lang="el-GR" sz="2200" dirty="0" err="1" smtClean="0"/>
              <a:t>Ορθοστατική</a:t>
            </a:r>
            <a:r>
              <a:rPr lang="el-GR" sz="2200" dirty="0" smtClean="0"/>
              <a:t> υπόταση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el-GR" sz="2200" dirty="0" smtClean="0"/>
              <a:t> Σακχαρώδης διαβήτης</a:t>
            </a:r>
            <a:endParaRPr lang="el-GR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el-GR" dirty="0" err="1" smtClean="0"/>
              <a:t>συμπτωματα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08720"/>
            <a:ext cx="7467600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200" dirty="0" smtClean="0"/>
              <a:t>Πριν τη λιποθυμία ο ασθενής αισθάνεται</a:t>
            </a:r>
            <a:r>
              <a:rPr lang="en-US" sz="2200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Έντονη ζαλάδα και σκοτοδίνη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Ναυτία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Βουητό στα αυτιά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Θολή όραση</a:t>
            </a:r>
          </a:p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el-GR" sz="2200" dirty="0" smtClean="0"/>
              <a:t>Κρύους ιδρώτες</a:t>
            </a:r>
          </a:p>
          <a:p>
            <a:pPr>
              <a:buNone/>
            </a:pPr>
            <a:r>
              <a:rPr lang="el-GR" sz="2200" dirty="0" smtClean="0"/>
              <a:t>Κατά την εξέταση του ασθενούς θα παρατηρήσουμε</a:t>
            </a:r>
            <a:r>
              <a:rPr lang="en-US" sz="2200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Ωχρότητα του δέρματος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Αδύναμο σφυγμό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Επιπόλαιη αναπνοή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Χαμηλή αρτηριακή πίεση</a:t>
            </a:r>
            <a:endParaRPr lang="el-GR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62074"/>
          </a:xfrm>
        </p:spPr>
        <p:txBody>
          <a:bodyPr/>
          <a:lstStyle/>
          <a:p>
            <a:pPr algn="ctr"/>
            <a:r>
              <a:rPr lang="el-GR" dirty="0" err="1" smtClean="0"/>
              <a:t>Πρωτεσ</a:t>
            </a:r>
            <a:r>
              <a:rPr lang="el-GR" dirty="0" smtClean="0"/>
              <a:t> </a:t>
            </a:r>
            <a:r>
              <a:rPr lang="el-GR" dirty="0" err="1" smtClean="0"/>
              <a:t>βοηθειεσ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764704"/>
            <a:ext cx="7632848" cy="5976664"/>
          </a:xfrm>
        </p:spPr>
        <p:txBody>
          <a:bodyPr>
            <a:normAutofit fontScale="850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dirty="0" smtClean="0"/>
              <a:t>Ελέγχουμε τα ζωτικά σημεία.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Τοποθετούμε τον ασθενή σε θέση ανάνηψης.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Χαλαρώνουμε ρούχα που τυχόν τον σφίγγουν.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Απομακρύνουμε τους περίεργους.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Φροντίζουμε ο χώρος να αερίζεται.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Όταν συνέλθει τον ρωτάμε τι συνέβη και</a:t>
            </a:r>
            <a:r>
              <a:rPr lang="en-US" dirty="0" smtClean="0"/>
              <a:t>:</a:t>
            </a:r>
          </a:p>
          <a:p>
            <a:pPr marL="540000" lvl="1" indent="-252000" algn="just">
              <a:buSzPct val="90000"/>
              <a:buFont typeface="+mj-lt"/>
              <a:buAutoNum type="arabicParenR"/>
            </a:pPr>
            <a:r>
              <a:rPr lang="el-GR" sz="2400" dirty="0" smtClean="0"/>
              <a:t>Αν το περιστατικό οφείλεται σε κούραση ή συγκίνηση του δίνουμε να πιεί μια πορτοκαλάδα.</a:t>
            </a:r>
          </a:p>
          <a:p>
            <a:pPr marL="540000" lvl="1" indent="-252000" algn="just">
              <a:buSzPct val="90000"/>
              <a:buFont typeface="+mj-lt"/>
              <a:buAutoNum type="arabicParenR"/>
            </a:pPr>
            <a:r>
              <a:rPr lang="el-GR" sz="2400" dirty="0" smtClean="0"/>
              <a:t>Αν είναι διαβητικός που ξέχασε την αγωγή του (υπεργλυκαιμία) τον βοηθάμε να πάρει τα φάρμακά του.</a:t>
            </a:r>
          </a:p>
          <a:p>
            <a:pPr marL="540000" lvl="1" indent="-252000" algn="just">
              <a:buSzPct val="90000"/>
              <a:buFont typeface="+mj-lt"/>
              <a:buAutoNum type="arabicParenR"/>
            </a:pPr>
            <a:r>
              <a:rPr lang="el-GR" sz="2400" dirty="0" smtClean="0"/>
              <a:t>Αν είναι διαβητικός που κατά λάθος πήρε παραπάνω χάπια ή παρέλειψε κάποιο γεύμα (υπογλυκαιμία) του δίνουμε να πιεί μια πορτοκαλάδα.</a:t>
            </a:r>
          </a:p>
          <a:p>
            <a:pPr marL="273600" lvl="1" indent="-273600" algn="just">
              <a:spcAft>
                <a:spcPts val="1200"/>
              </a:spcAft>
              <a:buSzPct val="70000"/>
              <a:buFont typeface="Wingdings" pitchFamily="2" charset="2"/>
              <a:buChar char="Ø"/>
            </a:pPr>
            <a:r>
              <a:rPr lang="el-GR" sz="2400" dirty="0" smtClean="0"/>
              <a:t>Για προληπτικούς λόγους τον μεταφέρουμε στο νοσοκομείο ή καλούμε ασθενοφόρο ακόμα και αν συνέλθει πλήρως.</a:t>
            </a:r>
          </a:p>
          <a:p>
            <a:pPr marL="1224000" lvl="1" indent="-1224000" algn="just">
              <a:buSzPct val="70000"/>
              <a:buNone/>
            </a:pPr>
            <a:r>
              <a:rPr lang="el-GR" sz="2400" u="sng" dirty="0" smtClean="0">
                <a:solidFill>
                  <a:srgbClr val="FF0000"/>
                </a:solidFill>
              </a:rPr>
              <a:t>ΠΡΟΣΟΧΗ</a:t>
            </a:r>
            <a:r>
              <a:rPr lang="en-US" sz="2400" dirty="0" smtClean="0">
                <a:solidFill>
                  <a:srgbClr val="FF0000"/>
                </a:solidFill>
              </a:rPr>
              <a:t>:</a:t>
            </a:r>
            <a:r>
              <a:rPr lang="el-GR" sz="2400" dirty="0" smtClean="0">
                <a:solidFill>
                  <a:srgbClr val="FF0000"/>
                </a:solidFill>
              </a:rPr>
              <a:t> Δεν δίνουμε στον ασθενή να πιεί ή να φάει αν δεν συνέλθει. </a:t>
            </a:r>
          </a:p>
          <a:p>
            <a:pPr marL="1116000" lvl="1" indent="0" algn="just">
              <a:buSzPct val="70000"/>
              <a:buNone/>
            </a:pPr>
            <a:r>
              <a:rPr lang="el-GR" sz="2400" dirty="0" smtClean="0">
                <a:solidFill>
                  <a:srgbClr val="FF0000"/>
                </a:solidFill>
              </a:rPr>
              <a:t>Δεν αφήνουμε τον ασθενή να σηκωθεί όρθιος αν δεν περάσουν 15’.</a:t>
            </a:r>
          </a:p>
          <a:p>
            <a:pPr marL="0" lvl="1" indent="0" algn="just">
              <a:buSzPct val="70000"/>
              <a:buFont typeface="Wingdings" pitchFamily="2" charset="2"/>
              <a:buChar char="Ø"/>
            </a:pPr>
            <a:endParaRPr lang="el-GR" sz="2200" dirty="0" smtClean="0"/>
          </a:p>
          <a:p>
            <a:pPr>
              <a:buFont typeface="Wingdings" pitchFamily="2" charset="2"/>
              <a:buChar char="Ø"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634082"/>
          </a:xfrm>
        </p:spPr>
        <p:txBody>
          <a:bodyPr/>
          <a:lstStyle/>
          <a:p>
            <a:pPr algn="ctr"/>
            <a:r>
              <a:rPr lang="el-GR" dirty="0" smtClean="0"/>
              <a:t>Η </a:t>
            </a:r>
            <a:r>
              <a:rPr lang="el-GR" dirty="0" err="1" smtClean="0"/>
              <a:t>κατασταση</a:t>
            </a:r>
            <a:r>
              <a:rPr lang="el-GR" dirty="0" smtClean="0"/>
              <a:t> </a:t>
            </a:r>
            <a:r>
              <a:rPr lang="el-GR" dirty="0" err="1" smtClean="0"/>
              <a:t>ειναι</a:t>
            </a:r>
            <a:r>
              <a:rPr lang="el-GR" dirty="0" smtClean="0"/>
              <a:t> </a:t>
            </a:r>
            <a:r>
              <a:rPr lang="el-GR" dirty="0" err="1" smtClean="0"/>
              <a:t>επειγουσα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08720"/>
            <a:ext cx="7467600" cy="3456384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l-GR" sz="2200" dirty="0" smtClean="0"/>
              <a:t>Αν ο ασθενής δεν συνέρχεται μετά από </a:t>
            </a:r>
            <a:r>
              <a:rPr lang="en-US" sz="2200" dirty="0" smtClean="0"/>
              <a:t>5</a:t>
            </a:r>
            <a:r>
              <a:rPr lang="el-GR" sz="2200" dirty="0" smtClean="0"/>
              <a:t> λεπτά.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Αν πέφτοντας έχει χτυπήσει στο κεφάλι.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Αν υπάρχει έντονος πόνος στην καρδιά.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Αν υπάρχει έντονη δύσπνοια.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Αν υπάρχει παράλυση σε κάποιο τμήμα του προσώπου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Αν εμφανίζει αδυναμία σε κάποιο χέρι.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Αν ο ασθενής δυσκολεύεται να μιλήσει.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648072"/>
          </a:xfrm>
        </p:spPr>
        <p:txBody>
          <a:bodyPr/>
          <a:lstStyle/>
          <a:p>
            <a:pPr algn="ctr"/>
            <a:r>
              <a:rPr lang="el-GR" dirty="0" smtClean="0"/>
              <a:t>Τι δεν </a:t>
            </a:r>
            <a:r>
              <a:rPr lang="el-GR" dirty="0" err="1" smtClean="0"/>
              <a:t>πρεπει</a:t>
            </a:r>
            <a:r>
              <a:rPr lang="el-GR" dirty="0" smtClean="0"/>
              <a:t> να </a:t>
            </a:r>
            <a:r>
              <a:rPr lang="el-GR" dirty="0" err="1" smtClean="0"/>
              <a:t>κανετε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80728"/>
            <a:ext cx="7467600" cy="244827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Μην προσπαθήσετε να συνεφέρετε τον ασθενή με χαστούκια και τραντάγματα.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Μην ρίξετε νερό στο πρόσωπό του.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200" dirty="0" smtClean="0"/>
              <a:t>M</a:t>
            </a:r>
            <a:r>
              <a:rPr lang="el-GR" sz="2200" smtClean="0"/>
              <a:t>ην </a:t>
            </a:r>
            <a:r>
              <a:rPr lang="el-GR" sz="2200" dirty="0" smtClean="0"/>
              <a:t>ανυψώσετε τα πόδια.</a:t>
            </a:r>
            <a:endParaRPr lang="el-GR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6925" y="188640"/>
            <a:ext cx="7467600" cy="652934"/>
          </a:xfrm>
        </p:spPr>
        <p:txBody>
          <a:bodyPr/>
          <a:lstStyle/>
          <a:p>
            <a:pPr algn="ctr"/>
            <a:r>
              <a:rPr lang="el-GR" dirty="0" smtClean="0"/>
              <a:t>ΠΡΟΛΙΠΟΘΥΜΙΚΟ ΕΠΕΙΣΟΔΙΟ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429108" y="908720"/>
            <a:ext cx="7467600" cy="4873752"/>
          </a:xfrm>
        </p:spPr>
        <p:txBody>
          <a:bodyPr/>
          <a:lstStyle/>
          <a:p>
            <a:pPr marL="0" indent="0" algn="just">
              <a:spcAft>
                <a:spcPts val="600"/>
              </a:spcAft>
              <a:buNone/>
            </a:pPr>
            <a:r>
              <a:rPr lang="el-GR" sz="2200" dirty="0" smtClean="0"/>
              <a:t>Είναι  η κατάσταση πριν τη λιποθυμία. Ο ασθενής νιώθει έντονη ζάλη και πέφτει στο έδαφος χωρίς να χάσει εντελώς τις αισθήσεις του.</a:t>
            </a:r>
          </a:p>
          <a:p>
            <a:pPr marL="0" indent="0" algn="ctr">
              <a:buNone/>
            </a:pP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ΠΡΩΤΕΣ ΒΟΗΘΕΙΕΣ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sz="2200" dirty="0" smtClean="0"/>
              <a:t>Βοηθάμε τον ασθενή να ξαπλώσει.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sz="2200" dirty="0" smtClean="0"/>
              <a:t>Αν δεν μπορεί να ξαπλώσει τον βοηθάμε να καθίσει με το κεφάλι ανάμεσα στα γόνατα.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sz="2200" dirty="0" smtClean="0"/>
              <a:t>Ρωτάμε τι συνέβη και ανάλογα με την περίπτωση του δίνουμε να πιεί η να φάει κάτι γλυκό.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sz="2200" dirty="0" smtClean="0"/>
              <a:t>Δεν τον αφήνουμε να σηκωθεί αν δεν περάσουν 15’</a:t>
            </a:r>
          </a:p>
          <a:p>
            <a:pPr marL="0" indent="0" algn="just">
              <a:buNone/>
            </a:pP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012161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Προεξοχή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148</TotalTime>
  <Words>383</Words>
  <Application>Microsoft Office PowerPoint</Application>
  <PresentationFormat>Προβολή στην οθόνη (4:3)</PresentationFormat>
  <Paragraphs>58</Paragraphs>
  <Slides>7</Slides>
  <Notes>4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Προεξοχή</vt:lpstr>
      <vt:lpstr>λιποθυμια</vt:lpstr>
      <vt:lpstr>Ορισμοσ - αιτια</vt:lpstr>
      <vt:lpstr>συμπτωματα</vt:lpstr>
      <vt:lpstr>Πρωτεσ βοηθειεσ</vt:lpstr>
      <vt:lpstr>Η κατασταση ειναι επειγουσα</vt:lpstr>
      <vt:lpstr>Τι δεν πρεπει να κανετε</vt:lpstr>
      <vt:lpstr>ΠΡΟΛΙΠΟΘΥΜΙΚΟ ΕΠΕΙΣΟΔΙΟ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λιποθυμια</dc:title>
  <dc:creator>Vaggelis</dc:creator>
  <cp:lastModifiedBy>Vaggelis</cp:lastModifiedBy>
  <cp:revision>23</cp:revision>
  <dcterms:created xsi:type="dcterms:W3CDTF">2017-01-29T15:44:19Z</dcterms:created>
  <dcterms:modified xsi:type="dcterms:W3CDTF">2017-02-09T17:53:11Z</dcterms:modified>
</cp:coreProperties>
</file>