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0EB-F6AA-4627-8D3A-0D7676750F98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4DF35-95ED-40C1-908D-F2CC8A391E0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4DF35-95ED-40C1-908D-F2CC8A391E02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4DF35-95ED-40C1-908D-F2CC8A391E02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baseline="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4DF35-95ED-40C1-908D-F2CC8A391E02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4DF35-95ED-40C1-908D-F2CC8A391E02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17/9/2017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917;&#947;&#947;&#961;&#945;&#966;&#945;\&#931;&#967;&#959;&#955;&#949;&#943;&#959;\&#928;&#945;&#961;&#959;&#965;&#963;&#953;&#940;&#963;&#949;&#953;&#962;%20&#924;&#945;&#952;&#951;&#956;&#940;&#964;&#969;&#957;\&#928;&#961;&#974;&#964;&#949;&#962;%20&#914;&#959;&#942;&#952;&#949;&#953;&#949;&#962;\&#927;&#958;&#973;%20&#941;&#956;&#966;&#961;&#945;&#947;&#956;&#945;%20&#964;&#959;&#965;%20&#956;&#965;&#959;&#954;&#945;&#961;&#948;&#943;&#959;&#965;\How%20a%20heart%20attack%20occurs.mp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67744" y="98072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l-GR" sz="4800" dirty="0" err="1" smtClean="0"/>
              <a:t>Οξυ</a:t>
            </a:r>
            <a:r>
              <a:rPr lang="el-GR" sz="4800" dirty="0" smtClean="0"/>
              <a:t> </a:t>
            </a:r>
            <a:r>
              <a:rPr lang="el-GR" sz="4800" dirty="0" err="1" smtClean="0"/>
              <a:t>εμφραγμα</a:t>
            </a:r>
            <a:r>
              <a:rPr lang="el-GR" sz="4800" dirty="0" smtClean="0"/>
              <a:t> του </a:t>
            </a:r>
            <a:r>
              <a:rPr lang="el-GR" sz="4800" dirty="0" err="1" smtClean="0"/>
              <a:t>μυοκαρδιου</a:t>
            </a:r>
            <a:endParaRPr lang="el-GR" sz="4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Εικόνα" descr="bigstock-Editable-vector-background-wit-186952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212976"/>
            <a:ext cx="4248472" cy="24301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Προληπτικα</a:t>
            </a:r>
            <a:r>
              <a:rPr lang="el-GR" dirty="0" smtClean="0"/>
              <a:t> </a:t>
            </a:r>
            <a:r>
              <a:rPr lang="el-GR" dirty="0" err="1" smtClean="0"/>
              <a:t>μετρα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4536504" cy="3600400"/>
          </a:xfrm>
        </p:spPr>
        <p:txBody>
          <a:bodyPr/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 Διακοπή καπνίσματος.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 Διατήρηση σωστού σωματικού βάρους.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 Τακτική άσκηση.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 Υγιεινή διατροφή.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 Αποφυγή άγχους.</a:t>
            </a:r>
            <a:endParaRPr lang="el-GR" dirty="0"/>
          </a:p>
        </p:txBody>
      </p:sp>
      <p:pic>
        <p:nvPicPr>
          <p:cNvPr id="4" name="3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844824"/>
            <a:ext cx="3068649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Αντρεσ</a:t>
            </a:r>
            <a:r>
              <a:rPr lang="el-GR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l-GR" dirty="0" err="1" smtClean="0"/>
              <a:t>γυναικεσ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4968552" cy="446449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Οι άντρες παθαίνουν εμφράγματα μετά τα 40-50 έτη ενώ οι γυναίκες μετά τα 50-60 έτη. 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Οι γυναίκες έχουν πιο λεπτεπίλεπτα αγγεία πράγμα που τις κάνει πιο ευάλωτες.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Η στεφανιαία νόσος στις γυναίκες μερικές φορές παρουσιάζεται με διαφορετικά κλινικά συμπτώματα από ότι στους άνδρες.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Πολλές γυναίκες παραμελούν τον καρδιολογικό έλεγχο.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Ο καπνός του τσιγάρου είναι πιο επιβαρυντικός στις γυναίκες.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412776"/>
            <a:ext cx="3059063" cy="312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TextBox"/>
          <p:cNvSpPr txBox="1"/>
          <p:nvPr/>
        </p:nvSpPr>
        <p:spPr>
          <a:xfrm>
            <a:off x="755576" y="5373216"/>
            <a:ext cx="7344816" cy="11079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200" i="1" dirty="0" smtClean="0"/>
              <a:t>Τελικά το έμφραγμα μπορεί να είναι πιο συχνό σε άντρες νεαρής ηλικίας αλλά μετά τα 60 οι γυναίκες παίρνουν το προβάδισμα.</a:t>
            </a:r>
            <a:endParaRPr lang="el-GR" sz="2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274638"/>
            <a:ext cx="7488832" cy="778098"/>
          </a:xfr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dirty="0" smtClean="0"/>
              <a:t>Να </a:t>
            </a:r>
            <a:r>
              <a:rPr lang="el-GR" dirty="0" err="1" smtClean="0"/>
              <a:t>θυμαστε</a:t>
            </a:r>
            <a:r>
              <a:rPr lang="el-GR" dirty="0" smtClean="0"/>
              <a:t> </a:t>
            </a:r>
            <a:r>
              <a:rPr lang="el-GR" dirty="0" err="1" smtClean="0"/>
              <a:t>παντα</a:t>
            </a:r>
            <a:r>
              <a:rPr lang="el-GR" dirty="0" smtClean="0"/>
              <a:t>!!!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7467600" cy="3312368"/>
          </a:xfrm>
          <a:ln w="38100">
            <a:prstDash val="soli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el-GR" dirty="0" smtClean="0"/>
              <a:t>Το έμφραγμα προλαμβάνεται αν ακολουθήσετε σωστές συνήθειες και γενικά υγιεινό τρόπο ζωής.</a:t>
            </a:r>
          </a:p>
          <a:p>
            <a:pPr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el-GR" dirty="0" smtClean="0"/>
              <a:t>Με την υποψία εμφράγματος καταφύγετε αμέσως στο νοσοκομείο. Η έγκαιρη προσέλευση σώζει ζωές.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Η μέγιστη πλειονότητα των αρρώστων αναρρώνει πλήρως και απολαμβάνει μια φυσιολογική ζωή.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ανακεφαλαιωση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848872" cy="5256584"/>
          </a:xfrm>
        </p:spPr>
        <p:txBody>
          <a:bodyPr/>
          <a:lstStyle/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Έμφραγμα ονομάζεται η νέκρωση τμήματος του μυοκαρδίου που οφείλεται σε διακοπή της κυκλοφορίας λόγω σχηματισμού θρόμβου αίματος σε αρτηρία η οποία έχει στενέψει λόγω </a:t>
            </a:r>
            <a:r>
              <a:rPr lang="el-GR" dirty="0" err="1" smtClean="0"/>
              <a:t>αρτηριοσκλήρηνσης</a:t>
            </a:r>
            <a:r>
              <a:rPr lang="el-GR" dirty="0" smtClean="0"/>
              <a:t>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Τα συμπτώματα μοιάζουν με αυτά της στηθάγχης αλλά είναι πολύ πιο έντονα και δεν υποχωρούν με την ανάπαυση και τη φαρμακευτική αγωγή.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Σε περίπτωση που κάποιος πάθει έμφραγμα του δίνουμε να μασήσει ασπιρίνη και τον μεταφέρουμε αμέσως στο νοσοκομείο.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Για να αποφύγουμε το έμφραγμα θα πρέπει να μην καπνίζουμε να τρώμε υγιεινά και να ασκούμαστε τακτικά.</a:t>
            </a:r>
          </a:p>
          <a:p>
            <a:pPr algn="just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1412776"/>
            <a:ext cx="3888432" cy="3672408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l-GR" u="sng" dirty="0" smtClean="0"/>
              <a:t>Ορισμός</a:t>
            </a:r>
            <a:r>
              <a:rPr lang="en-US" dirty="0" smtClean="0"/>
              <a:t>: </a:t>
            </a:r>
            <a:r>
              <a:rPr lang="el-GR" dirty="0" smtClean="0"/>
              <a:t>έμφραγμα του μυοκαρδίου είναι νέκρωση τμήματος της καρδιάς λόγω ελάττωσης ή πλήρους διακοπής της ροής του αίματος που τροφοδοτεί την καρδιά με οξυγόνο και θρεπτικά συστατικά.</a:t>
            </a:r>
          </a:p>
        </p:txBody>
      </p:sp>
      <p:pic>
        <p:nvPicPr>
          <p:cNvPr id="4" name="3 - Εικόνα" descr="stefaniografia.html_txt_cuor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8633" y="1268760"/>
            <a:ext cx="3181195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576064"/>
          </a:xfrm>
        </p:spPr>
        <p:txBody>
          <a:bodyPr/>
          <a:lstStyle/>
          <a:p>
            <a:pPr algn="ctr"/>
            <a:r>
              <a:rPr lang="el-GR" dirty="0" err="1" smtClean="0"/>
              <a:t>Αιτιεσ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8136904" cy="122413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dirty="0" smtClean="0"/>
              <a:t>Η βασικότερη αιτία είναι η συσσώρευση λιπιδίων  που λέγονται </a:t>
            </a:r>
            <a:r>
              <a:rPr lang="el-GR" dirty="0" err="1" smtClean="0"/>
              <a:t>αθηρωματικές</a:t>
            </a:r>
            <a:r>
              <a:rPr lang="el-GR" dirty="0" smtClean="0"/>
              <a:t> πλάκες στο εσωτερικό τοίχωμα των στεφανιαίων  αγγείων πράγμα το οποίο προκαλεί ελάττωση της ροής του αίματος. Η κατάσταση αυτή ονομάζεται </a:t>
            </a:r>
            <a:r>
              <a:rPr lang="el-GR" dirty="0" err="1" smtClean="0"/>
              <a:t>αρτηριοσκλήρηνση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 smtClean="0"/>
          </a:p>
        </p:txBody>
      </p:sp>
      <p:pic>
        <p:nvPicPr>
          <p:cNvPr id="6" name="5 - Εικόνα" descr="athiromatiki-plaka-pos-dimiourgeitai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276872"/>
            <a:ext cx="6173192" cy="4171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el-GR" dirty="0" err="1" smtClean="0"/>
              <a:t>Πωσ</a:t>
            </a:r>
            <a:r>
              <a:rPr lang="el-GR" dirty="0" smtClean="0"/>
              <a:t> </a:t>
            </a:r>
            <a:r>
              <a:rPr lang="el-GR" dirty="0" err="1" smtClean="0"/>
              <a:t>προκαλειται</a:t>
            </a:r>
            <a:r>
              <a:rPr lang="el-GR" dirty="0" smtClean="0"/>
              <a:t> το </a:t>
            </a:r>
            <a:r>
              <a:rPr lang="el-GR" dirty="0" err="1" smtClean="0"/>
              <a:t>εμφραγμα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4536504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 smtClean="0"/>
              <a:t>Το έμφραγμα προκαλείται όταν μια </a:t>
            </a:r>
            <a:r>
              <a:rPr lang="el-GR" dirty="0" err="1" smtClean="0"/>
              <a:t>αθηρωματική</a:t>
            </a:r>
            <a:r>
              <a:rPr lang="el-GR" dirty="0" smtClean="0"/>
              <a:t> πλάκα σπάσει ξαφνικά με αποτέλεσμα να δημιουργηθεί θρόμβος αίματος που προκαλεί διακοπή της κυκλοφορίας του αίματος. </a:t>
            </a:r>
          </a:p>
          <a:p>
            <a:pPr marL="0" indent="0" algn="just">
              <a:buNone/>
            </a:pPr>
            <a:endParaRPr lang="el-GR" dirty="0" smtClean="0"/>
          </a:p>
        </p:txBody>
      </p:sp>
      <p:pic>
        <p:nvPicPr>
          <p:cNvPr id="4" name="How a heart attack occurs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508104" y="198884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317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Επιπτωσεισ</a:t>
            </a:r>
            <a:r>
              <a:rPr lang="el-GR" dirty="0" smtClean="0"/>
              <a:t> </a:t>
            </a:r>
            <a:r>
              <a:rPr lang="el-GR" dirty="0" err="1" smtClean="0"/>
              <a:t>εμφραγματοσ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5256584"/>
          </a:xfrm>
        </p:spPr>
        <p:txBody>
          <a:bodyPr>
            <a:normAutofit lnSpcReduction="10000"/>
          </a:bodyPr>
          <a:lstStyle/>
          <a:p>
            <a:pPr marL="180000" indent="-1800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Το έμφραγμα είναι μια εξαιρετικά επείγουσα κατάσταση και απειλητικό για τη ζωή. Όσο πιο γρήγορα λάβει ο ασθενής ιατρική βοήθεια τόσο μικρότερη βλάβη θα υποστεί.</a:t>
            </a:r>
          </a:p>
          <a:p>
            <a:pPr marL="180000" indent="-1800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Το 20% των ασθενών πεθαίνουν αμέσως ή κατά τη μεταφορά στο νοσοκομείο από ανακοπή.</a:t>
            </a:r>
          </a:p>
          <a:p>
            <a:pPr marL="180000" indent="-1800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Αν ο ασθενής τα καταφέρει  πιθανώς να εμφανίσει καρδιακή ανεπάρκεια.</a:t>
            </a:r>
          </a:p>
          <a:p>
            <a:pPr marL="180000" indent="-1800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 Σε ορισμένες περιπτώσεις όπου η βλάβη δεν είναι μεγάλη και ο ασθενής αντιμετωπιστεί άμεσα το μυοκάρδιο μπορεί να ανακτήσει τη λειτουργία του. </a:t>
            </a:r>
          </a:p>
          <a:p>
            <a:pPr marL="180000" indent="-1800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Το έμφραγμα σκοτώνει 4-5 χιλιάδες ανθρώπους ετησίως στη χώρα μας.</a:t>
            </a:r>
          </a:p>
          <a:p>
            <a:pPr marL="0" indent="0">
              <a:spcAft>
                <a:spcPts val="600"/>
              </a:spcAft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Συμπτωματα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4824536" cy="5256584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Ισχυρός  πόνος στην περιοχή της καρδιάς (σαν μαχαιριά).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Ο πόνος μπορεί να αντανακλά στον ώμο, στο χέρι, στο λαιμό, στο σαγόνι.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Δύσπνοια.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Έντονη εφίδρωση.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Αρρυθμία.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Ο ασθενής μπορεί επίσης να νιώσει πόνο στο στομάχι και να κάνει εμετό.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Υπάρχει έντονο αίσθημα αγωνίας ο ασθενής νιώθει ότι θα πεθάνει και τελικά καταρρέει. </a:t>
            </a:r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pic>
        <p:nvPicPr>
          <p:cNvPr id="4" name="3 - Εικόνα" descr="avoid-this-beverage-to-reduce-your-risk-of-having-a-stroke-and-heart-attack-featur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58374" y="1556792"/>
            <a:ext cx="3118082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Προειδοποιητικα</a:t>
            </a:r>
            <a:r>
              <a:rPr lang="el-GR" dirty="0" smtClean="0"/>
              <a:t> </a:t>
            </a:r>
            <a:r>
              <a:rPr lang="el-GR" dirty="0" err="1" smtClean="0"/>
              <a:t>Συμπτωματα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704856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Πολλές φορές η καρδιά μας προειδοποιεί ότι κάτι δεν πάει καλά</a:t>
            </a:r>
            <a:r>
              <a:rPr lang="en-US" sz="2000" dirty="0" smtClean="0"/>
              <a:t> </a:t>
            </a:r>
            <a:r>
              <a:rPr lang="el-GR" sz="2000" dirty="0" smtClean="0"/>
              <a:t>ώρες ή και μέρες πριν πάθουμε το έμφραγμα τέτοια προειδοποιητικά σημάδια είναι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marL="180000" indent="-180000">
              <a:buFont typeface="Wingdings" pitchFamily="2" charset="2"/>
              <a:buChar char="Ø"/>
            </a:pPr>
            <a:r>
              <a:rPr lang="el-GR" sz="2000" dirty="0" smtClean="0"/>
              <a:t>«Πλάκωμα» ή «σφίξιμο» στο στήθος.</a:t>
            </a:r>
          </a:p>
          <a:p>
            <a:pPr marL="180000" indent="-180000">
              <a:buFont typeface="Wingdings" pitchFamily="2" charset="2"/>
              <a:buChar char="Ø"/>
            </a:pPr>
            <a:r>
              <a:rPr lang="el-GR" sz="2000" dirty="0" smtClean="0"/>
              <a:t> Ένα «χταπόδι» που σφίγγει το στήθος.</a:t>
            </a:r>
          </a:p>
          <a:p>
            <a:pPr marL="180000" indent="-180000">
              <a:buFont typeface="Wingdings" pitchFamily="2" charset="2"/>
              <a:buChar char="Ø"/>
            </a:pPr>
            <a:r>
              <a:rPr lang="el-GR" sz="2000" dirty="0" smtClean="0"/>
              <a:t> Πόνος στο στήθος που αντανακλά στην πλάτη και συνδυάζεται με μούδιασμα στο αριστερό χέρι.</a:t>
            </a:r>
          </a:p>
          <a:p>
            <a:pPr marL="180000" indent="-180000">
              <a:buFont typeface="Wingdings" pitchFamily="2" charset="2"/>
              <a:buChar char="Ø"/>
            </a:pPr>
            <a:r>
              <a:rPr lang="el-GR" sz="2000" dirty="0" smtClean="0"/>
              <a:t> Πόνος και στις δύο ωμοπλάτες και τα χέρια.</a:t>
            </a:r>
          </a:p>
          <a:p>
            <a:pPr marL="180000" indent="-180000">
              <a:buFont typeface="Wingdings" pitchFamily="2" charset="2"/>
              <a:buChar char="Ø"/>
            </a:pPr>
            <a:r>
              <a:rPr lang="el-GR" sz="2000" dirty="0" smtClean="0"/>
              <a:t> Πόνος στο λαιμό και μούδιασμα στο σαγόνι.</a:t>
            </a:r>
          </a:p>
          <a:p>
            <a:pPr marL="180000" indent="-180000">
              <a:buFont typeface="Wingdings" pitchFamily="2" charset="2"/>
              <a:buChar char="Ø"/>
            </a:pPr>
            <a:r>
              <a:rPr lang="el-GR" sz="2000" dirty="0" smtClean="0"/>
              <a:t> Πόνος ψηλά στο στομάχι.</a:t>
            </a:r>
          </a:p>
          <a:p>
            <a:pPr marL="180000" indent="-18000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dirty="0" smtClean="0"/>
              <a:t> Δύσπνοια.</a:t>
            </a:r>
          </a:p>
          <a:p>
            <a:pPr marL="0" indent="0">
              <a:buNone/>
            </a:pPr>
            <a:r>
              <a:rPr lang="el-GR" sz="2000" dirty="0" smtClean="0"/>
              <a:t>Παρουσιάζονται κατά τη διάρκεια σωματικής προσπάθειας και υποχωρούν μετά από λίγο. 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320480"/>
          </a:xfrm>
        </p:spPr>
        <p:txBody>
          <a:bodyPr>
            <a:normAutofit/>
          </a:bodyPr>
          <a:lstStyle/>
          <a:p>
            <a:pPr marL="180000" indent="-1800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 Δίνουμε στον ασθενή να μασήσει μια ασπιρίνη.</a:t>
            </a:r>
          </a:p>
          <a:p>
            <a:pPr marL="180000" indent="-1800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 Τον βοηθάμε να ηρεμήσει βάζοντάς τον να καθίσει άνετα με τα πόδια λυγισμένα.</a:t>
            </a:r>
          </a:p>
          <a:p>
            <a:pPr marL="180000" indent="-1800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 Τον μεταφέρουμε </a:t>
            </a:r>
            <a:r>
              <a:rPr lang="el-GR" u="sng" dirty="0" smtClean="0"/>
              <a:t>άμεσα</a:t>
            </a:r>
            <a:r>
              <a:rPr lang="el-GR" dirty="0" smtClean="0"/>
              <a:t> στο νοσοκομείο.</a:t>
            </a:r>
          </a:p>
          <a:p>
            <a:pPr marL="180000" indent="-1800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 Σε περίπτωση που υποστεί ανακοπή εφαρμόζουμε ΚΑΡΠΑ.</a:t>
            </a:r>
          </a:p>
          <a:p>
            <a:pPr marL="180000" indent="-1800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 Αν είμαστε μόνοι μας και υποψιαστούμε ότι παθαίνουμε έμφραγμα αναζητάμε </a:t>
            </a:r>
            <a:r>
              <a:rPr lang="el-GR" u="sng" dirty="0" smtClean="0"/>
              <a:t>αμέσως</a:t>
            </a:r>
            <a:r>
              <a:rPr lang="el-GR" dirty="0" smtClean="0"/>
              <a:t> βοήθεια. </a:t>
            </a:r>
            <a:r>
              <a:rPr lang="el-GR" b="1" dirty="0" smtClean="0"/>
              <a:t>Σε καμιά περίπτωση δεν πρέπει να οδηγήσουμε.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Επιβαρυντικοι</a:t>
            </a:r>
            <a:r>
              <a:rPr lang="el-GR" dirty="0" smtClean="0"/>
              <a:t> </a:t>
            </a:r>
            <a:r>
              <a:rPr lang="el-GR" dirty="0" err="1" smtClean="0"/>
              <a:t>παραγοντεσ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5256584" cy="45365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Κάπνισμα.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Παχυσαρκία.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Διατροφή πλούσια σε λιπαρά.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Διαβήτης.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Υπέρταση.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Κληρονομικότητα.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Έλλειψη σωματικής δραστηριότητας.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Άγχος.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imag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412776"/>
            <a:ext cx="2288589" cy="324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549</TotalTime>
  <Words>691</Words>
  <Application>Microsoft Office PowerPoint</Application>
  <PresentationFormat>Προβολή στην οθόνη (4:3)</PresentationFormat>
  <Paragraphs>72</Paragraphs>
  <Slides>13</Slides>
  <Notes>4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Προεξοχή</vt:lpstr>
      <vt:lpstr>Οξυ εμφραγμα του μυοκαρδιου</vt:lpstr>
      <vt:lpstr>Ορισμοσ</vt:lpstr>
      <vt:lpstr>Αιτιεσ</vt:lpstr>
      <vt:lpstr>Πωσ προκαλειται το εμφραγμα</vt:lpstr>
      <vt:lpstr>Επιπτωσεισ εμφραγματοσ</vt:lpstr>
      <vt:lpstr>Συμπτωματα</vt:lpstr>
      <vt:lpstr>Προειδοποιητικα Συμπτωματα</vt:lpstr>
      <vt:lpstr>Πρωτεσ βοηθειεσ</vt:lpstr>
      <vt:lpstr>Επιβαρυντικοι παραγοντεσ</vt:lpstr>
      <vt:lpstr>Προληπτικα μετρα</vt:lpstr>
      <vt:lpstr>Αντρεσ vs γυναικεσ</vt:lpstr>
      <vt:lpstr>Να θυμαστε παντα!!!</vt:lpstr>
      <vt:lpstr>ανακεφαλαιωση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Οξυ εμφραγμα του μυοκαρδιου</dc:title>
  <dc:creator>Vaggelis</dc:creator>
  <cp:lastModifiedBy>Vaggelis</cp:lastModifiedBy>
  <cp:revision>52</cp:revision>
  <dcterms:created xsi:type="dcterms:W3CDTF">2016-10-09T10:37:06Z</dcterms:created>
  <dcterms:modified xsi:type="dcterms:W3CDTF">2017-09-17T18:32:59Z</dcterms:modified>
</cp:coreProperties>
</file>