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B0C8EF-2D6C-4C59-9191-C67F1D4D1B79}" type="datetimeFigureOut">
              <a:rPr lang="el-GR" smtClean="0"/>
              <a:pPr/>
              <a:t>4/5/2017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40A595-CED1-44DF-AA5B-38E576A3C36D}"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5440A595-CED1-44DF-AA5B-38E576A3C36D}"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5440A595-CED1-44DF-AA5B-38E576A3C36D}" type="slidenum">
              <a:rPr lang="el-GR" smtClean="0"/>
              <a:pPr/>
              <a:t>12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4/5/2017</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4/5/2017</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4/5/2017</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4/5/2017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4/5/2017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4/5/2017</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4/5/2017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4/5/2017</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4/5/2017</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4/5/2017</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123728" y="1916832"/>
            <a:ext cx="6172200" cy="1030266"/>
          </a:xfrm>
        </p:spPr>
        <p:txBody>
          <a:bodyPr>
            <a:normAutofit/>
          </a:bodyPr>
          <a:lstStyle/>
          <a:p>
            <a:pPr algn="ctr"/>
            <a:r>
              <a:rPr lang="el-GR" sz="4000" dirty="0" smtClean="0"/>
              <a:t>ΠΝΙΓΜΟΝΗ</a:t>
            </a:r>
            <a:endParaRPr lang="el-GR" sz="4000" dirty="0"/>
          </a:p>
        </p:txBody>
      </p:sp>
      <p:sp>
        <p:nvSpPr>
          <p:cNvPr id="3" name="2 - Υπότιτλος"/>
          <p:cNvSpPr>
            <a:spLocks noGrp="1"/>
          </p:cNvSpPr>
          <p:nvPr>
            <p:ph type="subTitle" idx="1"/>
          </p:nvPr>
        </p:nvSpPr>
        <p:spPr/>
        <p:txBody>
          <a:bodyPr/>
          <a:lstStyle/>
          <a:p>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332656"/>
            <a:ext cx="7467600" cy="580926"/>
          </a:xfrm>
        </p:spPr>
        <p:txBody>
          <a:bodyPr/>
          <a:lstStyle/>
          <a:p>
            <a:pPr algn="ctr"/>
            <a:r>
              <a:rPr lang="el-GR" dirty="0" err="1" smtClean="0"/>
              <a:t>Χειρισμοσ</a:t>
            </a:r>
            <a:r>
              <a:rPr lang="el-GR" dirty="0" smtClean="0"/>
              <a:t> </a:t>
            </a:r>
            <a:r>
              <a:rPr lang="en-US" dirty="0" err="1" smtClean="0"/>
              <a:t>heimlich</a:t>
            </a:r>
            <a:r>
              <a:rPr lang="en-US" dirty="0" smtClean="0"/>
              <a:t> </a:t>
            </a:r>
            <a:r>
              <a:rPr lang="el-GR" dirty="0" smtClean="0"/>
              <a:t>στον </a:t>
            </a:r>
            <a:r>
              <a:rPr lang="el-GR" dirty="0" err="1" smtClean="0"/>
              <a:t>εαυτο</a:t>
            </a:r>
            <a:r>
              <a:rPr lang="el-GR" dirty="0" smtClean="0"/>
              <a:t> </a:t>
            </a:r>
            <a:r>
              <a:rPr lang="el-GR" dirty="0" err="1" smtClean="0"/>
              <a:t>μασ</a:t>
            </a:r>
            <a:endParaRPr lang="el-GR" dirty="0"/>
          </a:p>
        </p:txBody>
      </p:sp>
      <p:pic>
        <p:nvPicPr>
          <p:cNvPr id="4" name="3 - Θέση περιεχομένου" descr="aid358422-v4-728px-Perform-the-Heimlich-Maneuver-on-Yourself-Step-3-Version-2.jpg"/>
          <p:cNvPicPr>
            <a:picLocks noGrp="1" noChangeAspect="1"/>
          </p:cNvPicPr>
          <p:nvPr>
            <p:ph sz="quarter" idx="1"/>
          </p:nvPr>
        </p:nvPicPr>
        <p:blipFill>
          <a:blip r:embed="rId2" cstate="print"/>
          <a:stretch>
            <a:fillRect/>
          </a:stretch>
        </p:blipFill>
        <p:spPr>
          <a:xfrm>
            <a:off x="755576" y="1556792"/>
            <a:ext cx="3456384" cy="2592288"/>
          </a:xfrm>
        </p:spPr>
      </p:pic>
      <p:pic>
        <p:nvPicPr>
          <p:cNvPr id="5" name="4 - Εικόνα" descr="aid358422-v4-900px-Perform-the-Heimlich-Maneuver-on-Yourself-Step-5-Version-2.jpg"/>
          <p:cNvPicPr>
            <a:picLocks noChangeAspect="1"/>
          </p:cNvPicPr>
          <p:nvPr/>
        </p:nvPicPr>
        <p:blipFill>
          <a:blip r:embed="rId3" cstate="print"/>
          <a:stretch>
            <a:fillRect/>
          </a:stretch>
        </p:blipFill>
        <p:spPr>
          <a:xfrm>
            <a:off x="5004048" y="1556792"/>
            <a:ext cx="3491879" cy="2618910"/>
          </a:xfrm>
          <a:prstGeom prst="rect">
            <a:avLst/>
          </a:prstGeom>
        </p:spPr>
      </p:pic>
      <p:sp>
        <p:nvSpPr>
          <p:cNvPr id="6" name="5 - TextBox"/>
          <p:cNvSpPr txBox="1"/>
          <p:nvPr/>
        </p:nvSpPr>
        <p:spPr>
          <a:xfrm>
            <a:off x="1907704" y="4221088"/>
            <a:ext cx="985141" cy="369332"/>
          </a:xfrm>
          <a:prstGeom prst="rect">
            <a:avLst/>
          </a:prstGeom>
          <a:noFill/>
        </p:spPr>
        <p:txBody>
          <a:bodyPr wrap="none" rtlCol="0">
            <a:spAutoFit/>
          </a:bodyPr>
          <a:lstStyle/>
          <a:p>
            <a:r>
              <a:rPr lang="el-GR" dirty="0" smtClean="0"/>
              <a:t>Εικόνα 6</a:t>
            </a:r>
          </a:p>
        </p:txBody>
      </p:sp>
      <p:sp>
        <p:nvSpPr>
          <p:cNvPr id="7" name="6 - TextBox"/>
          <p:cNvSpPr txBox="1"/>
          <p:nvPr/>
        </p:nvSpPr>
        <p:spPr>
          <a:xfrm>
            <a:off x="6444208" y="4221088"/>
            <a:ext cx="985141" cy="369332"/>
          </a:xfrm>
          <a:prstGeom prst="rect">
            <a:avLst/>
          </a:prstGeom>
          <a:noFill/>
        </p:spPr>
        <p:txBody>
          <a:bodyPr wrap="none" rtlCol="0">
            <a:spAutoFit/>
          </a:bodyPr>
          <a:lstStyle/>
          <a:p>
            <a:r>
              <a:rPr lang="el-GR" dirty="0" smtClean="0"/>
              <a:t>Εικόνα 7</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260648"/>
            <a:ext cx="7467600" cy="580926"/>
          </a:xfrm>
        </p:spPr>
        <p:txBody>
          <a:bodyPr/>
          <a:lstStyle/>
          <a:p>
            <a:pPr algn="ctr"/>
            <a:r>
              <a:rPr lang="el-GR" dirty="0" err="1" smtClean="0"/>
              <a:t>Χειρισμοσ</a:t>
            </a:r>
            <a:r>
              <a:rPr lang="el-GR" dirty="0" smtClean="0"/>
              <a:t> </a:t>
            </a:r>
            <a:r>
              <a:rPr lang="en-US" dirty="0" err="1" smtClean="0"/>
              <a:t>heimlich</a:t>
            </a:r>
            <a:r>
              <a:rPr lang="en-US" dirty="0" smtClean="0"/>
              <a:t> </a:t>
            </a:r>
            <a:r>
              <a:rPr lang="el-GR" dirty="0" smtClean="0"/>
              <a:t>σε </a:t>
            </a:r>
            <a:r>
              <a:rPr lang="el-GR" dirty="0" err="1" smtClean="0"/>
              <a:t>εγκυουσ</a:t>
            </a:r>
            <a:r>
              <a:rPr lang="el-GR" dirty="0" smtClean="0"/>
              <a:t> και </a:t>
            </a:r>
            <a:r>
              <a:rPr lang="el-GR" dirty="0" err="1" smtClean="0"/>
              <a:t>παχυσαρκουσ</a:t>
            </a:r>
            <a:endParaRPr lang="el-GR" dirty="0"/>
          </a:p>
        </p:txBody>
      </p:sp>
      <p:sp>
        <p:nvSpPr>
          <p:cNvPr id="3" name="2 - Θέση περιεχομένου"/>
          <p:cNvSpPr>
            <a:spLocks noGrp="1"/>
          </p:cNvSpPr>
          <p:nvPr>
            <p:ph sz="quarter" idx="1"/>
          </p:nvPr>
        </p:nvSpPr>
        <p:spPr>
          <a:xfrm>
            <a:off x="467544" y="980728"/>
            <a:ext cx="7776864" cy="4873752"/>
          </a:xfrm>
        </p:spPr>
        <p:txBody>
          <a:bodyPr/>
          <a:lstStyle/>
          <a:p>
            <a:pPr algn="just">
              <a:buFont typeface="Wingdings" pitchFamily="2" charset="2"/>
              <a:buChar char="Ø"/>
            </a:pPr>
            <a:r>
              <a:rPr lang="el-GR" sz="2200" dirty="0" smtClean="0"/>
              <a:t>Περνάμε τα χέρια μας κάτω από τις μασχάλες του ασθενούς και εφαρμόζουμε το χειρισμό στη μέση του θώρακα (εικόνα 8).</a:t>
            </a:r>
          </a:p>
          <a:p>
            <a:pPr algn="just">
              <a:buNone/>
            </a:pPr>
            <a:endParaRPr lang="el-GR" dirty="0"/>
          </a:p>
        </p:txBody>
      </p:sp>
      <p:pic>
        <p:nvPicPr>
          <p:cNvPr id="4" name="3 - Εικόνα" descr="tumblr_inline_mzs8m0UZaU1qar3vy.jpg"/>
          <p:cNvPicPr>
            <a:picLocks noChangeAspect="1"/>
          </p:cNvPicPr>
          <p:nvPr/>
        </p:nvPicPr>
        <p:blipFill>
          <a:blip r:embed="rId2" cstate="print"/>
          <a:stretch>
            <a:fillRect/>
          </a:stretch>
        </p:blipFill>
        <p:spPr>
          <a:xfrm>
            <a:off x="2483768" y="2204864"/>
            <a:ext cx="4032448" cy="2873119"/>
          </a:xfrm>
          <a:prstGeom prst="rect">
            <a:avLst/>
          </a:prstGeom>
        </p:spPr>
      </p:pic>
      <p:sp>
        <p:nvSpPr>
          <p:cNvPr id="5" name="4 - TextBox"/>
          <p:cNvSpPr txBox="1"/>
          <p:nvPr/>
        </p:nvSpPr>
        <p:spPr>
          <a:xfrm>
            <a:off x="4067944" y="5157192"/>
            <a:ext cx="985141" cy="369332"/>
          </a:xfrm>
          <a:prstGeom prst="rect">
            <a:avLst/>
          </a:prstGeom>
          <a:noFill/>
        </p:spPr>
        <p:txBody>
          <a:bodyPr wrap="none" rtlCol="0">
            <a:spAutoFit/>
          </a:bodyPr>
          <a:lstStyle/>
          <a:p>
            <a:r>
              <a:rPr lang="el-GR" dirty="0" smtClean="0"/>
              <a:t>Εικόνα 8</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787208" cy="652934"/>
          </a:xfrm>
        </p:spPr>
        <p:txBody>
          <a:bodyPr/>
          <a:lstStyle/>
          <a:p>
            <a:pPr algn="ctr"/>
            <a:r>
              <a:rPr lang="el-GR" dirty="0" smtClean="0"/>
              <a:t>Αν ο </a:t>
            </a:r>
            <a:r>
              <a:rPr lang="el-GR" dirty="0" err="1" smtClean="0"/>
              <a:t>ασθενησ</a:t>
            </a:r>
            <a:r>
              <a:rPr lang="el-GR" dirty="0" smtClean="0"/>
              <a:t> </a:t>
            </a:r>
            <a:r>
              <a:rPr lang="el-GR" dirty="0" err="1" smtClean="0"/>
              <a:t>χασει</a:t>
            </a:r>
            <a:r>
              <a:rPr lang="el-GR" dirty="0" smtClean="0"/>
              <a:t> </a:t>
            </a:r>
            <a:r>
              <a:rPr lang="el-GR" dirty="0" err="1" smtClean="0"/>
              <a:t>τισ</a:t>
            </a:r>
            <a:r>
              <a:rPr lang="el-GR" dirty="0" smtClean="0"/>
              <a:t> </a:t>
            </a:r>
            <a:r>
              <a:rPr lang="el-GR" dirty="0" err="1" smtClean="0"/>
              <a:t>αισθησεισ</a:t>
            </a:r>
            <a:r>
              <a:rPr lang="el-GR" dirty="0" smtClean="0"/>
              <a:t> του</a:t>
            </a:r>
            <a:endParaRPr lang="el-GR" dirty="0"/>
          </a:p>
        </p:txBody>
      </p:sp>
      <p:sp>
        <p:nvSpPr>
          <p:cNvPr id="3" name="2 - Θέση περιεχομένου"/>
          <p:cNvSpPr>
            <a:spLocks noGrp="1"/>
          </p:cNvSpPr>
          <p:nvPr>
            <p:ph sz="quarter" idx="1"/>
          </p:nvPr>
        </p:nvSpPr>
        <p:spPr>
          <a:xfrm>
            <a:off x="395536" y="908720"/>
            <a:ext cx="7467600" cy="3168352"/>
          </a:xfrm>
        </p:spPr>
        <p:txBody>
          <a:bodyPr/>
          <a:lstStyle/>
          <a:p>
            <a:pPr algn="just">
              <a:buNone/>
            </a:pPr>
            <a:r>
              <a:rPr lang="el-GR" sz="2200" dirty="0" smtClean="0"/>
              <a:t>Καλούμε </a:t>
            </a:r>
            <a:r>
              <a:rPr lang="el-GR" sz="2200" u="sng" dirty="0" smtClean="0"/>
              <a:t>αμέσως</a:t>
            </a:r>
            <a:r>
              <a:rPr lang="el-GR" sz="2200" dirty="0" smtClean="0"/>
              <a:t> ασθενοφόρο και ξεκινάμε ΚΑΡΠΑ</a:t>
            </a:r>
            <a:r>
              <a:rPr lang="en-US" sz="2200" dirty="0" smtClean="0"/>
              <a:t>:</a:t>
            </a:r>
            <a:endParaRPr lang="el-GR" sz="2200" dirty="0" smtClean="0"/>
          </a:p>
          <a:p>
            <a:pPr algn="just">
              <a:buFont typeface="Wingdings" pitchFamily="2" charset="2"/>
              <a:buChar char="Ø"/>
            </a:pPr>
            <a:r>
              <a:rPr lang="el-GR" sz="2200" dirty="0" smtClean="0"/>
              <a:t>Δίνουμε 30 στερνικές συμπιέσεις.</a:t>
            </a:r>
          </a:p>
          <a:p>
            <a:pPr algn="just">
              <a:buFont typeface="Wingdings" pitchFamily="2" charset="2"/>
              <a:buChar char="Ø"/>
            </a:pPr>
            <a:r>
              <a:rPr lang="el-GR" sz="2200" dirty="0" smtClean="0"/>
              <a:t>Ελέγχουμε τη στοματική κοιλότητα αν τυχόν το αντικείμενο βγήκε και το απομακρύνουμε.</a:t>
            </a:r>
          </a:p>
          <a:p>
            <a:pPr algn="just">
              <a:buFont typeface="Wingdings" pitchFamily="2" charset="2"/>
              <a:buChar char="Ø"/>
            </a:pPr>
            <a:r>
              <a:rPr lang="el-GR" sz="2200" dirty="0" smtClean="0"/>
              <a:t>Δίνουμε 2 εμφυσήσεις ελέγχοντας αν ο θώρακας φουσκώνει.</a:t>
            </a:r>
          </a:p>
          <a:p>
            <a:pPr algn="just">
              <a:buFont typeface="Wingdings" pitchFamily="2" charset="2"/>
              <a:buChar char="Ø"/>
            </a:pPr>
            <a:r>
              <a:rPr lang="el-GR" sz="2200" dirty="0" smtClean="0"/>
              <a:t>Συνεχίζουμε τον κύκλο συμπιέσεων – ελέγχου στοματικής κοιλότητας  – εμφυσήσεων μέχρι να έρθει ασθενοφόρο.</a:t>
            </a:r>
            <a:endParaRPr lang="en-US" sz="2200" dirty="0" smtClean="0"/>
          </a:p>
          <a:p>
            <a:pPr algn="just">
              <a:buFont typeface="Wingdings" pitchFamily="2" charset="2"/>
              <a:buChar char="Ø"/>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Ορισμοσ</a:t>
            </a:r>
            <a:r>
              <a:rPr lang="el-GR" dirty="0" smtClean="0"/>
              <a:t> - </a:t>
            </a:r>
            <a:r>
              <a:rPr lang="el-GR" dirty="0" err="1" smtClean="0"/>
              <a:t>αιτια</a:t>
            </a:r>
            <a:endParaRPr lang="el-GR" dirty="0"/>
          </a:p>
        </p:txBody>
      </p:sp>
      <p:sp>
        <p:nvSpPr>
          <p:cNvPr id="3" name="2 - Θέση περιεχομένου"/>
          <p:cNvSpPr>
            <a:spLocks noGrp="1"/>
          </p:cNvSpPr>
          <p:nvPr>
            <p:ph sz="quarter" idx="1"/>
          </p:nvPr>
        </p:nvSpPr>
        <p:spPr>
          <a:xfrm>
            <a:off x="467544" y="1052736"/>
            <a:ext cx="7467600" cy="4873752"/>
          </a:xfrm>
        </p:spPr>
        <p:txBody>
          <a:bodyPr>
            <a:normAutofit/>
          </a:bodyPr>
          <a:lstStyle/>
          <a:p>
            <a:pPr algn="just">
              <a:buFont typeface="Wingdings" pitchFamily="2" charset="2"/>
              <a:buChar char="Ø"/>
            </a:pPr>
            <a:r>
              <a:rPr lang="el-GR" sz="2200" dirty="0" smtClean="0"/>
              <a:t>Πνιγμονή είναι η απόφραξη της αεροφόρου οδού από ξένο σώμα (τροφή ή αντικείμενο).</a:t>
            </a:r>
          </a:p>
          <a:p>
            <a:pPr algn="just">
              <a:buFont typeface="Wingdings" pitchFamily="2" charset="2"/>
              <a:buChar char="Ø"/>
            </a:pPr>
            <a:r>
              <a:rPr lang="el-GR" sz="2200" dirty="0" smtClean="0"/>
              <a:t>Είναι συχνή σε μικρά παιδιά μπορεί όμως να συμβεί και σε ενήλικες και ηλικιωμένους.</a:t>
            </a:r>
            <a:endParaRPr lang="el-GR" sz="2200" dirty="0"/>
          </a:p>
        </p:txBody>
      </p:sp>
      <p:pic>
        <p:nvPicPr>
          <p:cNvPr id="4" name="3 - Εικόνα" descr="choking-first-aid.jpg"/>
          <p:cNvPicPr>
            <a:picLocks noChangeAspect="1"/>
          </p:cNvPicPr>
          <p:nvPr/>
        </p:nvPicPr>
        <p:blipFill>
          <a:blip r:embed="rId3" cstate="print"/>
          <a:stretch>
            <a:fillRect/>
          </a:stretch>
        </p:blipFill>
        <p:spPr>
          <a:xfrm>
            <a:off x="3347864" y="3140968"/>
            <a:ext cx="2805162" cy="317191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συμπτωματα</a:t>
            </a:r>
            <a:endParaRPr lang="el-GR" dirty="0"/>
          </a:p>
        </p:txBody>
      </p:sp>
      <p:sp>
        <p:nvSpPr>
          <p:cNvPr id="3" name="2 - Θέση περιεχομένου"/>
          <p:cNvSpPr>
            <a:spLocks noGrp="1"/>
          </p:cNvSpPr>
          <p:nvPr>
            <p:ph sz="quarter" idx="1"/>
          </p:nvPr>
        </p:nvSpPr>
        <p:spPr>
          <a:xfrm>
            <a:off x="467544" y="908720"/>
            <a:ext cx="7467600" cy="2664296"/>
          </a:xfrm>
        </p:spPr>
        <p:txBody>
          <a:bodyPr>
            <a:normAutofit/>
          </a:bodyPr>
          <a:lstStyle/>
          <a:p>
            <a:pPr>
              <a:buFont typeface="Wingdings" pitchFamily="2" charset="2"/>
              <a:buChar char="Ø"/>
            </a:pPr>
            <a:r>
              <a:rPr lang="el-GR" sz="2200" dirty="0" smtClean="0"/>
              <a:t>Έντονος βήχας.</a:t>
            </a:r>
          </a:p>
          <a:p>
            <a:pPr>
              <a:buFont typeface="Wingdings" pitchFamily="2" charset="2"/>
              <a:buChar char="Ø"/>
            </a:pPr>
            <a:r>
              <a:rPr lang="el-GR" sz="2200" dirty="0" smtClean="0"/>
              <a:t>Δυσκολία στην αναπνοή.</a:t>
            </a:r>
          </a:p>
          <a:p>
            <a:pPr>
              <a:buFont typeface="Wingdings" pitchFamily="2" charset="2"/>
              <a:buChar char="Ø"/>
            </a:pPr>
            <a:r>
              <a:rPr lang="el-GR" sz="2200" dirty="0" smtClean="0"/>
              <a:t>Το πρόσωπο γίνεται κόκκινο.</a:t>
            </a:r>
          </a:p>
          <a:p>
            <a:pPr>
              <a:buFont typeface="Wingdings" pitchFamily="2" charset="2"/>
              <a:buChar char="Ø"/>
            </a:pPr>
            <a:r>
              <a:rPr lang="el-GR" sz="2200" dirty="0" smtClean="0"/>
              <a:t>Τα χείλη μελανιάζουν.</a:t>
            </a:r>
          </a:p>
          <a:p>
            <a:pPr>
              <a:buFont typeface="Wingdings" pitchFamily="2" charset="2"/>
              <a:buChar char="Ø"/>
            </a:pPr>
            <a:r>
              <a:rPr lang="el-GR" sz="2200" dirty="0" smtClean="0"/>
              <a:t>Ο ασθενής προσπαθεί με κινήσεις να δείξει ότι πνίγεται.</a:t>
            </a:r>
          </a:p>
          <a:p>
            <a:pPr>
              <a:buFont typeface="Wingdings" pitchFamily="2" charset="2"/>
              <a:buChar char="Ø"/>
            </a:pPr>
            <a:r>
              <a:rPr lang="el-GR" sz="2200" dirty="0" smtClean="0"/>
              <a:t>Εφίδρωση.</a:t>
            </a:r>
            <a:endParaRPr lang="el-GR" sz="2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Πρωτεσ</a:t>
            </a:r>
            <a:r>
              <a:rPr lang="el-GR" dirty="0" smtClean="0"/>
              <a:t> </a:t>
            </a:r>
            <a:r>
              <a:rPr lang="el-GR" dirty="0" err="1" smtClean="0"/>
              <a:t>βοηθειεσ</a:t>
            </a:r>
            <a:r>
              <a:rPr lang="el-GR" dirty="0" smtClean="0"/>
              <a:t> σε </a:t>
            </a:r>
            <a:r>
              <a:rPr lang="el-GR" dirty="0" err="1" smtClean="0"/>
              <a:t>ενηλικεσ</a:t>
            </a:r>
            <a:endParaRPr lang="el-GR" dirty="0"/>
          </a:p>
        </p:txBody>
      </p:sp>
      <p:sp>
        <p:nvSpPr>
          <p:cNvPr id="3" name="2 - Θέση περιεχομένου"/>
          <p:cNvSpPr>
            <a:spLocks noGrp="1"/>
          </p:cNvSpPr>
          <p:nvPr>
            <p:ph sz="quarter" idx="1"/>
          </p:nvPr>
        </p:nvSpPr>
        <p:spPr>
          <a:xfrm>
            <a:off x="467544" y="980728"/>
            <a:ext cx="7992888" cy="5184576"/>
          </a:xfrm>
        </p:spPr>
        <p:txBody>
          <a:bodyPr>
            <a:noAutofit/>
          </a:bodyPr>
          <a:lstStyle/>
          <a:p>
            <a:pPr algn="just">
              <a:buFont typeface="Wingdings" pitchFamily="2" charset="2"/>
              <a:buChar char="Ø"/>
            </a:pPr>
            <a:r>
              <a:rPr lang="el-GR" sz="2200" dirty="0" smtClean="0"/>
              <a:t>Αν ο ασθενής μπορεί να βήξει τον ενθαρρύνουμε να βήξει.</a:t>
            </a:r>
          </a:p>
          <a:p>
            <a:pPr algn="just">
              <a:buFont typeface="Wingdings" pitchFamily="2" charset="2"/>
              <a:buChar char="Ø"/>
            </a:pPr>
            <a:r>
              <a:rPr lang="el-GR" sz="2200" dirty="0" smtClean="0"/>
              <a:t>Αν δεν μπορεί να βήξει ή αν το αντικείμενο δεν βγαίνει με το βήχα</a:t>
            </a:r>
            <a:r>
              <a:rPr lang="en-US" sz="2200" dirty="0" smtClean="0"/>
              <a:t>:</a:t>
            </a:r>
          </a:p>
          <a:p>
            <a:pPr marL="822960" lvl="1" indent="-457200" algn="just">
              <a:buSzPct val="90000"/>
              <a:buFont typeface="+mj-lt"/>
              <a:buAutoNum type="arabicPeriod"/>
            </a:pPr>
            <a:r>
              <a:rPr lang="el-GR" sz="2200" dirty="0" smtClean="0"/>
              <a:t>Στεκόμαστε πίσω από τον ασθενή τον βάζουμε να σκύψει προς τα εμπρός, με το ένα χέρι στηρίζουμε το θώρακα και με το άλλο δίνουμε  5 χτυπήματα με τη βάση της παλάμης ανάμεσα από τις πλάτες (εικόνα 1).</a:t>
            </a:r>
          </a:p>
          <a:p>
            <a:pPr marL="822960" lvl="1" indent="-457200" algn="just">
              <a:buSzPct val="90000"/>
              <a:buFont typeface="+mj-lt"/>
              <a:buAutoNum type="arabicPeriod"/>
            </a:pPr>
            <a:r>
              <a:rPr lang="el-GR" sz="2200" dirty="0" smtClean="0"/>
              <a:t>Εφαρμόζουμε τον χειρισμό </a:t>
            </a:r>
            <a:r>
              <a:rPr lang="en-US" sz="2200" dirty="0" smtClean="0"/>
              <a:t>Heimlich: </a:t>
            </a:r>
            <a:r>
              <a:rPr lang="el-GR" sz="2200" dirty="0" smtClean="0"/>
              <a:t>στεκόμαστε πίσω από τον ασθενή και τοποθετούμε τη μια μας γροθιά μεταξύ κοιλιάς και στέρνου. Πιάνουμε τη γροθιά μας με το άλλο χέρι και δίνουμε 5 ωθήσεις προς τα μέσα και πάνω σαν να προσπαθούμε να τον σηκώσουμε (εικόνα 2).</a:t>
            </a:r>
          </a:p>
          <a:p>
            <a:pPr marL="822960" lvl="1" indent="-457200" algn="just">
              <a:buSzPct val="90000"/>
              <a:buFont typeface="+mj-lt"/>
              <a:buAutoNum type="arabicPeriod"/>
            </a:pPr>
            <a:r>
              <a:rPr lang="el-GR" sz="2200" dirty="0" smtClean="0"/>
              <a:t>Επαναλαμβάνουμε τον κύκλο 5 χτυπημάτων – ωθήσεων μέχρι να βγει το αντικείμενο.</a:t>
            </a:r>
            <a:endParaRPr lang="el-GR"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188640"/>
            <a:ext cx="7467600" cy="580926"/>
          </a:xfrm>
        </p:spPr>
        <p:txBody>
          <a:bodyPr/>
          <a:lstStyle/>
          <a:p>
            <a:pPr algn="ctr"/>
            <a:r>
              <a:rPr lang="el-GR" dirty="0" err="1" smtClean="0"/>
              <a:t>Πρωτεσ</a:t>
            </a:r>
            <a:r>
              <a:rPr lang="el-GR" dirty="0" smtClean="0"/>
              <a:t> </a:t>
            </a:r>
            <a:r>
              <a:rPr lang="el-GR" dirty="0" err="1" smtClean="0"/>
              <a:t>βοηθειεσ</a:t>
            </a:r>
            <a:r>
              <a:rPr lang="el-GR" dirty="0" smtClean="0"/>
              <a:t> σε </a:t>
            </a:r>
            <a:r>
              <a:rPr lang="el-GR" dirty="0" err="1" smtClean="0"/>
              <a:t>ενηλικεσ</a:t>
            </a:r>
            <a:endParaRPr lang="el-GR" dirty="0"/>
          </a:p>
        </p:txBody>
      </p:sp>
      <p:pic>
        <p:nvPicPr>
          <p:cNvPr id="4" name="3 - Θέση περιεχομένου" descr="hemlich - Copy.jpg"/>
          <p:cNvPicPr>
            <a:picLocks noGrp="1" noChangeAspect="1"/>
          </p:cNvPicPr>
          <p:nvPr>
            <p:ph sz="quarter" idx="1"/>
          </p:nvPr>
        </p:nvPicPr>
        <p:blipFill>
          <a:blip r:embed="rId2" cstate="print"/>
          <a:stretch>
            <a:fillRect/>
          </a:stretch>
        </p:blipFill>
        <p:spPr>
          <a:xfrm>
            <a:off x="3923928" y="1412776"/>
            <a:ext cx="4752528" cy="2657664"/>
          </a:xfrm>
        </p:spPr>
      </p:pic>
      <p:pic>
        <p:nvPicPr>
          <p:cNvPr id="6" name="5 - Εικόνα" descr="stock-vector-first-aid-choking-man-172220306.jpg"/>
          <p:cNvPicPr>
            <a:picLocks noChangeAspect="1"/>
          </p:cNvPicPr>
          <p:nvPr/>
        </p:nvPicPr>
        <p:blipFill>
          <a:blip r:embed="rId3" cstate="print"/>
          <a:stretch>
            <a:fillRect/>
          </a:stretch>
        </p:blipFill>
        <p:spPr>
          <a:xfrm>
            <a:off x="611560" y="1268760"/>
            <a:ext cx="2736304" cy="3821611"/>
          </a:xfrm>
          <a:prstGeom prst="rect">
            <a:avLst/>
          </a:prstGeom>
        </p:spPr>
      </p:pic>
      <p:sp>
        <p:nvSpPr>
          <p:cNvPr id="7" name="6 - TextBox"/>
          <p:cNvSpPr txBox="1"/>
          <p:nvPr/>
        </p:nvSpPr>
        <p:spPr>
          <a:xfrm>
            <a:off x="1835696" y="5157192"/>
            <a:ext cx="985141" cy="369332"/>
          </a:xfrm>
          <a:prstGeom prst="rect">
            <a:avLst/>
          </a:prstGeom>
          <a:noFill/>
        </p:spPr>
        <p:txBody>
          <a:bodyPr wrap="none" rtlCol="0">
            <a:spAutoFit/>
          </a:bodyPr>
          <a:lstStyle/>
          <a:p>
            <a:r>
              <a:rPr lang="el-GR" dirty="0" smtClean="0"/>
              <a:t>Εικόνα 1</a:t>
            </a:r>
            <a:endParaRPr lang="el-GR" dirty="0"/>
          </a:p>
        </p:txBody>
      </p:sp>
      <p:sp>
        <p:nvSpPr>
          <p:cNvPr id="8" name="7 - TextBox"/>
          <p:cNvSpPr txBox="1"/>
          <p:nvPr/>
        </p:nvSpPr>
        <p:spPr>
          <a:xfrm>
            <a:off x="5724128" y="4005064"/>
            <a:ext cx="985141" cy="369332"/>
          </a:xfrm>
          <a:prstGeom prst="rect">
            <a:avLst/>
          </a:prstGeom>
          <a:noFill/>
        </p:spPr>
        <p:txBody>
          <a:bodyPr wrap="none" rtlCol="0">
            <a:spAutoFit/>
          </a:bodyPr>
          <a:lstStyle/>
          <a:p>
            <a:r>
              <a:rPr lang="el-GR" dirty="0" smtClean="0"/>
              <a:t>Εικόνα 2</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7467600" cy="580926"/>
          </a:xfrm>
        </p:spPr>
        <p:txBody>
          <a:bodyPr/>
          <a:lstStyle/>
          <a:p>
            <a:pPr algn="ctr"/>
            <a:r>
              <a:rPr lang="el-GR" dirty="0" err="1" smtClean="0"/>
              <a:t>Πρωτεσ</a:t>
            </a:r>
            <a:r>
              <a:rPr lang="el-GR" dirty="0" smtClean="0"/>
              <a:t> </a:t>
            </a:r>
            <a:r>
              <a:rPr lang="el-GR" dirty="0" err="1" smtClean="0"/>
              <a:t>βοηθειεσ</a:t>
            </a:r>
            <a:r>
              <a:rPr lang="el-GR" dirty="0" smtClean="0"/>
              <a:t> σε </a:t>
            </a:r>
            <a:r>
              <a:rPr lang="el-GR" dirty="0" err="1" smtClean="0"/>
              <a:t>ξαπλωμενο</a:t>
            </a:r>
            <a:r>
              <a:rPr lang="el-GR" dirty="0" smtClean="0"/>
              <a:t> </a:t>
            </a:r>
            <a:r>
              <a:rPr lang="el-GR" dirty="0" err="1" smtClean="0"/>
              <a:t>ασθενη</a:t>
            </a:r>
            <a:endParaRPr lang="el-GR" dirty="0"/>
          </a:p>
        </p:txBody>
      </p:sp>
      <p:sp>
        <p:nvSpPr>
          <p:cNvPr id="3" name="2 - Θέση περιεχομένου"/>
          <p:cNvSpPr>
            <a:spLocks noGrp="1"/>
          </p:cNvSpPr>
          <p:nvPr>
            <p:ph sz="quarter" idx="1"/>
          </p:nvPr>
        </p:nvSpPr>
        <p:spPr>
          <a:xfrm>
            <a:off x="467544" y="980728"/>
            <a:ext cx="7467600" cy="5112568"/>
          </a:xfrm>
        </p:spPr>
        <p:txBody>
          <a:bodyPr>
            <a:normAutofit/>
          </a:bodyPr>
          <a:lstStyle/>
          <a:p>
            <a:pPr algn="just">
              <a:buFont typeface="Wingdings" pitchFamily="2" charset="2"/>
              <a:buChar char="Ø"/>
            </a:pPr>
            <a:r>
              <a:rPr lang="el-GR" sz="2200" dirty="0" smtClean="0"/>
              <a:t>Γονατίζουμε πάνω από τον ασθενή τοποθετούμε την μια παλάμη πάνω στην άλλη στην περιοχή μεταξύ κοιλιάς και στέρνου και με το μαλακό μέρος της παλάμης πιέζουμε προς τα μέσα και πάνω (εικόνα 3).</a:t>
            </a:r>
          </a:p>
          <a:p>
            <a:pPr algn="just">
              <a:buNone/>
            </a:pPr>
            <a:endParaRPr lang="el-GR" sz="2200" dirty="0"/>
          </a:p>
        </p:txBody>
      </p:sp>
      <p:pic>
        <p:nvPicPr>
          <p:cNvPr id="4" name="3 - Εικόνα" descr="m_butt5_c055f004 - Copy.png"/>
          <p:cNvPicPr>
            <a:picLocks noChangeAspect="1"/>
          </p:cNvPicPr>
          <p:nvPr/>
        </p:nvPicPr>
        <p:blipFill>
          <a:blip r:embed="rId2" cstate="print"/>
          <a:stretch>
            <a:fillRect/>
          </a:stretch>
        </p:blipFill>
        <p:spPr>
          <a:xfrm>
            <a:off x="3275856" y="2852936"/>
            <a:ext cx="2448272" cy="3045201"/>
          </a:xfrm>
          <a:prstGeom prst="rect">
            <a:avLst/>
          </a:prstGeom>
        </p:spPr>
      </p:pic>
      <p:sp>
        <p:nvSpPr>
          <p:cNvPr id="5" name="4 - TextBox"/>
          <p:cNvSpPr txBox="1"/>
          <p:nvPr/>
        </p:nvSpPr>
        <p:spPr>
          <a:xfrm>
            <a:off x="3851920" y="5733256"/>
            <a:ext cx="985141" cy="369332"/>
          </a:xfrm>
          <a:prstGeom prst="rect">
            <a:avLst/>
          </a:prstGeom>
          <a:noFill/>
        </p:spPr>
        <p:txBody>
          <a:bodyPr wrap="none" rtlCol="0">
            <a:spAutoFit/>
          </a:bodyPr>
          <a:lstStyle/>
          <a:p>
            <a:r>
              <a:rPr lang="el-GR" dirty="0" smtClean="0"/>
              <a:t>Εικόνα 3</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Πρωτεσ</a:t>
            </a:r>
            <a:r>
              <a:rPr lang="el-GR" dirty="0" smtClean="0"/>
              <a:t> </a:t>
            </a:r>
            <a:r>
              <a:rPr lang="el-GR" dirty="0" err="1" smtClean="0"/>
              <a:t>βοηθειεσ</a:t>
            </a:r>
            <a:r>
              <a:rPr lang="el-GR" dirty="0" smtClean="0"/>
              <a:t> σε </a:t>
            </a:r>
            <a:r>
              <a:rPr lang="el-GR" dirty="0" err="1" smtClean="0"/>
              <a:t>βρεφοσ</a:t>
            </a:r>
            <a:endParaRPr lang="el-GR" dirty="0"/>
          </a:p>
        </p:txBody>
      </p:sp>
      <p:sp>
        <p:nvSpPr>
          <p:cNvPr id="3" name="2 - Θέση περιεχομένου"/>
          <p:cNvSpPr>
            <a:spLocks noGrp="1"/>
          </p:cNvSpPr>
          <p:nvPr>
            <p:ph sz="quarter" idx="1"/>
          </p:nvPr>
        </p:nvSpPr>
        <p:spPr>
          <a:xfrm>
            <a:off x="467544" y="908720"/>
            <a:ext cx="7467600" cy="4873752"/>
          </a:xfrm>
        </p:spPr>
        <p:txBody>
          <a:bodyPr>
            <a:normAutofit/>
          </a:bodyPr>
          <a:lstStyle/>
          <a:p>
            <a:pPr marL="457200" indent="-457200" algn="just">
              <a:buSzPct val="90000"/>
              <a:buFont typeface="+mj-lt"/>
              <a:buAutoNum type="arabicPeriod"/>
            </a:pPr>
            <a:r>
              <a:rPr lang="el-GR" sz="2200" dirty="0" smtClean="0"/>
              <a:t>Τοποθετούμε το βρέφος πάνω στο μπράτσο μας μπρούμυτα με το κεφάλι προς τα κάτω. Στηρίζουμε το κεφάλι του και δίνουμε 5 απαλά χτυπήματα ανάμεσα στις πλάτες (εικόνα 4).</a:t>
            </a:r>
          </a:p>
          <a:p>
            <a:pPr marL="457200" indent="-457200" algn="just">
              <a:buSzPct val="90000"/>
              <a:buFont typeface="+mj-lt"/>
              <a:buAutoNum type="arabicPeriod"/>
            </a:pPr>
            <a:r>
              <a:rPr lang="el-GR" sz="2200" dirty="0" smtClean="0"/>
              <a:t>Χειρισμός </a:t>
            </a:r>
            <a:r>
              <a:rPr lang="en-US" sz="2200" dirty="0" smtClean="0"/>
              <a:t>Heimlich: </a:t>
            </a:r>
            <a:r>
              <a:rPr lang="el-GR" sz="2200" dirty="0" smtClean="0"/>
              <a:t>γυρίζουμε το βρέφος ανάσκελα συγκρατούμε το κεφάλι και με το δείκτη και το μέσο πιέζουμε απαλά προς τα μέσα και πάνω ανάμεσα από την κοιλιά και το θώρακα 5 φορές (εικόνα 5).</a:t>
            </a:r>
          </a:p>
          <a:p>
            <a:pPr marL="457200" indent="-457200" algn="just">
              <a:buSzPct val="90000"/>
              <a:buFont typeface="+mj-lt"/>
              <a:buAutoNum type="arabicPeriod"/>
            </a:pPr>
            <a:r>
              <a:rPr lang="el-GR" sz="2200" dirty="0" smtClean="0"/>
              <a:t>Επαναλαμβάνουμε τον κύκλο 5 χτυπημάτων – πιέσεων μέχρι να βγει το ξένο σώμα.</a:t>
            </a:r>
            <a:endParaRPr lang="el-GR"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796950"/>
          </a:xfrm>
        </p:spPr>
        <p:txBody>
          <a:bodyPr/>
          <a:lstStyle/>
          <a:p>
            <a:pPr algn="ctr"/>
            <a:r>
              <a:rPr lang="el-GR" dirty="0" err="1" smtClean="0"/>
              <a:t>Πρωτεσ</a:t>
            </a:r>
            <a:r>
              <a:rPr lang="el-GR" dirty="0" smtClean="0"/>
              <a:t> </a:t>
            </a:r>
            <a:r>
              <a:rPr lang="el-GR" dirty="0" err="1" smtClean="0"/>
              <a:t>βοηθειεσ</a:t>
            </a:r>
            <a:r>
              <a:rPr lang="el-GR" dirty="0" smtClean="0"/>
              <a:t> σε </a:t>
            </a:r>
            <a:r>
              <a:rPr lang="el-GR" dirty="0" err="1" smtClean="0"/>
              <a:t>βρεφοσ</a:t>
            </a:r>
            <a:endParaRPr lang="el-GR" dirty="0"/>
          </a:p>
        </p:txBody>
      </p:sp>
      <p:pic>
        <p:nvPicPr>
          <p:cNvPr id="8" name="7 - Εικόνα" descr="4da3a31d3baa220bf0985ed8b5d37cd3.jpg"/>
          <p:cNvPicPr>
            <a:picLocks noChangeAspect="1"/>
          </p:cNvPicPr>
          <p:nvPr/>
        </p:nvPicPr>
        <p:blipFill>
          <a:blip r:embed="rId2" cstate="print"/>
          <a:stretch>
            <a:fillRect/>
          </a:stretch>
        </p:blipFill>
        <p:spPr>
          <a:xfrm>
            <a:off x="4716016" y="1412776"/>
            <a:ext cx="2914759" cy="3528392"/>
          </a:xfrm>
          <a:prstGeom prst="rect">
            <a:avLst/>
          </a:prstGeom>
        </p:spPr>
      </p:pic>
      <p:sp>
        <p:nvSpPr>
          <p:cNvPr id="9" name="8 - TextBox"/>
          <p:cNvSpPr txBox="1"/>
          <p:nvPr/>
        </p:nvSpPr>
        <p:spPr>
          <a:xfrm>
            <a:off x="1979712" y="5013176"/>
            <a:ext cx="985141" cy="369332"/>
          </a:xfrm>
          <a:prstGeom prst="rect">
            <a:avLst/>
          </a:prstGeom>
          <a:noFill/>
        </p:spPr>
        <p:txBody>
          <a:bodyPr wrap="none" rtlCol="0">
            <a:spAutoFit/>
          </a:bodyPr>
          <a:lstStyle/>
          <a:p>
            <a:r>
              <a:rPr lang="el-GR" dirty="0" smtClean="0"/>
              <a:t>Εικόνα 4</a:t>
            </a:r>
            <a:endParaRPr lang="el-GR" dirty="0"/>
          </a:p>
        </p:txBody>
      </p:sp>
      <p:sp>
        <p:nvSpPr>
          <p:cNvPr id="10" name="9 - TextBox"/>
          <p:cNvSpPr txBox="1"/>
          <p:nvPr/>
        </p:nvSpPr>
        <p:spPr>
          <a:xfrm>
            <a:off x="5724128" y="5013176"/>
            <a:ext cx="985141" cy="369332"/>
          </a:xfrm>
          <a:prstGeom prst="rect">
            <a:avLst/>
          </a:prstGeom>
          <a:noFill/>
        </p:spPr>
        <p:txBody>
          <a:bodyPr wrap="none" rtlCol="0">
            <a:spAutoFit/>
          </a:bodyPr>
          <a:lstStyle/>
          <a:p>
            <a:r>
              <a:rPr lang="el-GR" dirty="0" smtClean="0"/>
              <a:t>Εικόνα 5</a:t>
            </a:r>
          </a:p>
        </p:txBody>
      </p:sp>
      <p:pic>
        <p:nvPicPr>
          <p:cNvPr id="13" name="12 - Θέση περιεχομένου" descr="4da3a31d3baa220bf0985ed8b5d37cd3.jpg"/>
          <p:cNvPicPr>
            <a:picLocks noGrp="1" noChangeAspect="1"/>
          </p:cNvPicPr>
          <p:nvPr>
            <p:ph sz="quarter" idx="1"/>
          </p:nvPr>
        </p:nvPicPr>
        <p:blipFill>
          <a:blip r:embed="rId3" cstate="print"/>
          <a:stretch>
            <a:fillRect/>
          </a:stretch>
        </p:blipFill>
        <p:spPr>
          <a:xfrm>
            <a:off x="971600" y="1412776"/>
            <a:ext cx="2952328" cy="3563511"/>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Χειρισμοσ</a:t>
            </a:r>
            <a:r>
              <a:rPr lang="el-GR" dirty="0" smtClean="0"/>
              <a:t> </a:t>
            </a:r>
            <a:r>
              <a:rPr lang="en-US" dirty="0" err="1" smtClean="0"/>
              <a:t>heimlich</a:t>
            </a:r>
            <a:r>
              <a:rPr lang="en-US" dirty="0" smtClean="0"/>
              <a:t> </a:t>
            </a:r>
            <a:r>
              <a:rPr lang="el-GR" dirty="0" smtClean="0"/>
              <a:t>στον </a:t>
            </a:r>
            <a:r>
              <a:rPr lang="el-GR" dirty="0" err="1" smtClean="0"/>
              <a:t>εαυτο</a:t>
            </a:r>
            <a:r>
              <a:rPr lang="el-GR" dirty="0" smtClean="0"/>
              <a:t> </a:t>
            </a:r>
            <a:r>
              <a:rPr lang="el-GR" dirty="0" err="1" smtClean="0"/>
              <a:t>μασ</a:t>
            </a:r>
            <a:endParaRPr lang="el-GR" dirty="0"/>
          </a:p>
        </p:txBody>
      </p:sp>
      <p:sp>
        <p:nvSpPr>
          <p:cNvPr id="3" name="2 - Θέση περιεχομένου"/>
          <p:cNvSpPr>
            <a:spLocks noGrp="1"/>
          </p:cNvSpPr>
          <p:nvPr>
            <p:ph sz="quarter" idx="1"/>
          </p:nvPr>
        </p:nvSpPr>
        <p:spPr>
          <a:xfrm>
            <a:off x="467544" y="1052736"/>
            <a:ext cx="7467600" cy="4873752"/>
          </a:xfrm>
        </p:spPr>
        <p:txBody>
          <a:bodyPr>
            <a:normAutofit/>
          </a:bodyPr>
          <a:lstStyle/>
          <a:p>
            <a:pPr marL="0" indent="0" algn="just">
              <a:buNone/>
            </a:pPr>
            <a:r>
              <a:rPr lang="el-GR" sz="2200" dirty="0" smtClean="0"/>
              <a:t>Αν το αντικείμενο δεν βγαίνει με το βήχα εφαρμόζουμε το χειρισμό </a:t>
            </a:r>
            <a:r>
              <a:rPr lang="en-US" sz="2200" dirty="0" smtClean="0"/>
              <a:t>Heimlich </a:t>
            </a:r>
            <a:r>
              <a:rPr lang="el-GR" sz="2200" dirty="0" smtClean="0"/>
              <a:t>στον εαυτό μας</a:t>
            </a:r>
            <a:r>
              <a:rPr lang="en-US" sz="2200" dirty="0" smtClean="0"/>
              <a:t>:</a:t>
            </a:r>
          </a:p>
          <a:p>
            <a:pPr algn="just">
              <a:buFont typeface="Wingdings" pitchFamily="2" charset="2"/>
              <a:buChar char="Ø"/>
            </a:pPr>
            <a:r>
              <a:rPr lang="el-GR" sz="2200" dirty="0" smtClean="0"/>
              <a:t>Τοποθετούμε τη γροθιά μας μεταξύ κοιλιάς και στέρνου και με το άλλο χέρι δίνουμε ωθήσεις όπως θα μας τις έδινε κάποιος άλλος (εικόνα 6).</a:t>
            </a:r>
          </a:p>
          <a:p>
            <a:pPr algn="ctr">
              <a:spcBef>
                <a:spcPts val="0"/>
              </a:spcBef>
              <a:buNone/>
            </a:pPr>
            <a:r>
              <a:rPr lang="el-GR" sz="2200" dirty="0" smtClean="0"/>
              <a:t>Ή</a:t>
            </a:r>
          </a:p>
          <a:p>
            <a:pPr algn="just">
              <a:spcBef>
                <a:spcPts val="0"/>
              </a:spcBef>
              <a:buFont typeface="Wingdings" pitchFamily="2" charset="2"/>
              <a:buChar char="Ø"/>
            </a:pPr>
            <a:r>
              <a:rPr lang="el-GR" sz="2200" dirty="0" smtClean="0"/>
              <a:t>Τοποθετούμε τα χέρια μας στην πλάτη μιας καρέκλας στηρίζουμε το κάτω μέρος του θώρακα και γέρνουμε με δύναμη προς τα εμπρός (εικόνα 7).</a:t>
            </a:r>
          </a:p>
          <a:p>
            <a:pPr algn="just">
              <a:buFont typeface="Wingdings" pitchFamily="2" charset="2"/>
              <a:buChar char="Ø"/>
            </a:pPr>
            <a:endParaRPr lang="el-GR" sz="2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286</TotalTime>
  <Words>508</Words>
  <Application>Microsoft Office PowerPoint</Application>
  <PresentationFormat>Προβολή στην οθόνη (4:3)</PresentationFormat>
  <Paragraphs>49</Paragraphs>
  <Slides>12</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Προεξοχή</vt:lpstr>
      <vt:lpstr>ΠΝΙΓΜΟΝΗ</vt:lpstr>
      <vt:lpstr>Ορισμοσ - αιτια</vt:lpstr>
      <vt:lpstr>συμπτωματα</vt:lpstr>
      <vt:lpstr>Πρωτεσ βοηθειεσ σε ενηλικεσ</vt:lpstr>
      <vt:lpstr>Πρωτεσ βοηθειεσ σε ενηλικεσ</vt:lpstr>
      <vt:lpstr>Πρωτεσ βοηθειεσ σε ξαπλωμενο ασθενη</vt:lpstr>
      <vt:lpstr>Πρωτεσ βοηθειεσ σε βρεφοσ</vt:lpstr>
      <vt:lpstr>Πρωτεσ βοηθειεσ σε βρεφοσ</vt:lpstr>
      <vt:lpstr>Χειρισμοσ heimlich στον εαυτο μασ</vt:lpstr>
      <vt:lpstr>Χειρισμοσ heimlich στον εαυτο μασ</vt:lpstr>
      <vt:lpstr>Χειρισμοσ heimlich σε εγκυουσ και παχυσαρκουσ</vt:lpstr>
      <vt:lpstr>Αν ο ασθενησ χασει τισ αισθησεισ του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ΠΝΙΓΜΟΝΗ</dc:title>
  <dc:creator>Vaggelis</dc:creator>
  <cp:lastModifiedBy>Vaggelis</cp:lastModifiedBy>
  <cp:revision>31</cp:revision>
  <dcterms:created xsi:type="dcterms:W3CDTF">2017-04-24T14:16:51Z</dcterms:created>
  <dcterms:modified xsi:type="dcterms:W3CDTF">2017-05-04T20:27:43Z</dcterms:modified>
</cp:coreProperties>
</file>