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068" autoAdjust="0"/>
  </p:normalViewPr>
  <p:slideViewPr>
    <p:cSldViewPr>
      <p:cViewPr varScale="1">
        <p:scale>
          <a:sx n="73" d="100"/>
          <a:sy n="73" d="100"/>
        </p:scale>
        <p:origin x="-2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B3C1D7-2E43-408A-B68C-A06E323B6BDC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D840C-B02F-456C-8344-8F5A5A9CC02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D840C-B02F-456C-8344-8F5A5A9CC023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D840C-B02F-456C-8344-8F5A5A9CC023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D840C-B02F-456C-8344-8F5A5A9CC023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D840C-B02F-456C-8344-8F5A5A9CC023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D840C-B02F-456C-8344-8F5A5A9CC023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D840C-B02F-456C-8344-8F5A5A9CC023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D840C-B02F-456C-8344-8F5A5A9CC023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&#925;&#941;&#945;%20&#945;&#961;&#967;&#949;&#943;&#945;\Documents\&#928;&#945;&#961;&#959;&#965;&#963;&#953;&#940;&#963;&#949;&#953;&#962;%20&#924;&#945;&#952;&#951;&#956;&#940;&#964;&#969;&#957;\&#928;&#957;&#953;&#947;&#956;&#972;&#962;%20-%20&#928;&#957;&#953;&#947;&#956;&#959;&#957;&#942;\Recognize%20the%20signs%20of%20drowning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051720" y="980728"/>
            <a:ext cx="6172200" cy="1229522"/>
          </a:xfrm>
        </p:spPr>
        <p:txBody>
          <a:bodyPr>
            <a:normAutofit/>
          </a:bodyPr>
          <a:lstStyle/>
          <a:p>
            <a:pPr algn="ctr"/>
            <a:r>
              <a:rPr lang="el-GR" sz="6600" dirty="0" err="1" smtClean="0"/>
              <a:t>πνιγμοσ</a:t>
            </a:r>
            <a:endParaRPr lang="el-GR" sz="66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4" name="3 - Εικόνα" descr="UT8_J3fXsNaXXagOFbX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63888" y="3501008"/>
            <a:ext cx="2915816" cy="19419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576064"/>
          </a:xfrm>
        </p:spPr>
        <p:txBody>
          <a:bodyPr/>
          <a:lstStyle/>
          <a:p>
            <a:pPr algn="ctr"/>
            <a:r>
              <a:rPr lang="el-GR" dirty="0" err="1" smtClean="0"/>
              <a:t>ορισμοσ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467600" cy="244827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Πνιγμός είναι η απόφραξη των αεροφόρων οδών από </a:t>
            </a:r>
            <a:r>
              <a:rPr lang="el-GR" sz="2000" dirty="0" err="1" smtClean="0"/>
              <a:t>εισρόφηση</a:t>
            </a:r>
            <a:r>
              <a:rPr lang="el-GR" sz="2000" dirty="0" smtClean="0"/>
              <a:t> νερού που προκαλεί ασφυξία.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Ένα ποσοστό των θυμάτων μετά την πρώτη </a:t>
            </a:r>
            <a:r>
              <a:rPr lang="el-GR" sz="2000" dirty="0" err="1" smtClean="0"/>
              <a:t>εισρόφηση</a:t>
            </a:r>
            <a:r>
              <a:rPr lang="el-GR" sz="2000" dirty="0" smtClean="0"/>
              <a:t> νερού παθαίνουν </a:t>
            </a:r>
            <a:r>
              <a:rPr lang="el-GR" sz="2000" dirty="0" err="1" smtClean="0"/>
              <a:t>λαρυγγόσπασμο</a:t>
            </a:r>
            <a:r>
              <a:rPr lang="el-GR" sz="2000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Σε κάθε περίπτωση η έλλειψη οξυγόνου προκαλεί σοβαρές εγκεφαλικές βλάβες και θάνατο.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Αιτιεσ</a:t>
            </a:r>
            <a:r>
              <a:rPr lang="el-GR" dirty="0" smtClean="0"/>
              <a:t> </a:t>
            </a:r>
            <a:r>
              <a:rPr lang="el-GR" dirty="0" err="1" smtClean="0"/>
              <a:t>πνιγμου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836712"/>
            <a:ext cx="7467600" cy="460851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l-GR" sz="2200" dirty="0" smtClean="0"/>
              <a:t>Στη χώρα μας πνίγονται περίπου 400 άνθρωποι ετησίως. Τα περισσότερα θύματα πνίγονται σε απόσταση περίπου 10 μέτρων από την ακτή. Οι κυριότερες αιτίες πνιγμού είναι</a:t>
            </a:r>
            <a:r>
              <a:rPr lang="en-US" sz="2200" dirty="0" smtClean="0"/>
              <a:t>:</a:t>
            </a:r>
            <a:endParaRPr lang="el-GR" sz="22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Ηλικία</a:t>
            </a:r>
            <a:r>
              <a:rPr lang="en-US" sz="2200" dirty="0" smtClean="0"/>
              <a:t>.</a:t>
            </a:r>
            <a:endParaRPr lang="el-GR" sz="22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Πρόβλημα υγείας μέσα στο νερό (έμφραγμα, εγκεφαλικό, επιληψία κτλ)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Κατανάλωση αλκοόλ</a:t>
            </a:r>
            <a:r>
              <a:rPr lang="en-US" sz="2200" dirty="0" smtClean="0"/>
              <a:t>.</a:t>
            </a:r>
            <a:endParaRPr lang="el-GR" sz="22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Κολύμβηση με γεμάτο στομάχι</a:t>
            </a:r>
            <a:r>
              <a:rPr lang="en-US" sz="2200" dirty="0" smtClean="0"/>
              <a:t>.</a:t>
            </a:r>
            <a:endParaRPr lang="el-GR" sz="22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Μικρά παιδιά που παίζουν στο νερό χωρίς γονική επίβλεψη.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Ανικανότητα κολύμβησης</a:t>
            </a:r>
            <a:r>
              <a:rPr lang="en-US" sz="2200" dirty="0" smtClean="0"/>
              <a:t>.</a:t>
            </a:r>
            <a:endParaRPr lang="el-GR" sz="22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Κακή εκτίμηση των συνθηκών</a:t>
            </a:r>
            <a:r>
              <a:rPr lang="en-US" sz="2200" dirty="0" smtClean="0"/>
              <a:t>.</a:t>
            </a:r>
            <a:endParaRPr lang="el-GR" sz="22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Κόπωση</a:t>
            </a:r>
            <a:r>
              <a:rPr lang="en-US" sz="2200" dirty="0" smtClean="0"/>
              <a:t>.</a:t>
            </a:r>
            <a:endParaRPr lang="el-GR" sz="22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Ατυχήματα</a:t>
            </a:r>
            <a:r>
              <a:rPr lang="en-US" sz="2200" dirty="0" smtClean="0"/>
              <a:t>.</a:t>
            </a:r>
            <a:endParaRPr lang="el-GR" sz="2200" dirty="0" smtClean="0"/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188640"/>
            <a:ext cx="7467600" cy="652934"/>
          </a:xfrm>
        </p:spPr>
        <p:txBody>
          <a:bodyPr/>
          <a:lstStyle/>
          <a:p>
            <a:pPr algn="ctr"/>
            <a:r>
              <a:rPr lang="el-GR" dirty="0" err="1" smtClean="0"/>
              <a:t>Πωσ</a:t>
            </a:r>
            <a:r>
              <a:rPr lang="el-GR" dirty="0" smtClean="0"/>
              <a:t> </a:t>
            </a:r>
            <a:r>
              <a:rPr lang="el-GR" dirty="0" err="1" smtClean="0"/>
              <a:t>αναγνωριζουμε</a:t>
            </a:r>
            <a:r>
              <a:rPr lang="el-GR" dirty="0" smtClean="0"/>
              <a:t> </a:t>
            </a:r>
            <a:r>
              <a:rPr lang="el-GR" dirty="0" err="1" smtClean="0"/>
              <a:t>οτι</a:t>
            </a:r>
            <a:r>
              <a:rPr lang="el-GR" dirty="0" smtClean="0"/>
              <a:t> </a:t>
            </a:r>
            <a:r>
              <a:rPr lang="el-GR" dirty="0" err="1" smtClean="0"/>
              <a:t>καποιοσ</a:t>
            </a:r>
            <a:r>
              <a:rPr lang="el-GR" dirty="0" smtClean="0"/>
              <a:t> </a:t>
            </a:r>
            <a:r>
              <a:rPr lang="el-GR" dirty="0" err="1" smtClean="0"/>
              <a:t>πνιγεται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980728"/>
            <a:ext cx="7467600" cy="487375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Συνήθως το θύμα είναι σιωπηλό.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Βρίσκεται σε κατακόρυφη θέση μέσα στο νερό.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Γέρνει το κεφάλι του προς τα πίσω.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Προσπαθεί να κρατήσει το στόμα και τη μύτη έξω από το νερό στην προσπάθειά του να αναπνεύσει.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Τα μαλλιά πέφτουν μπροστά στα μάτια και δεν προσπαθεί να τα απομακρύνει.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Έχει τα χέρια ανοιχτά και προσπαθεί να σπρώξει το νερό προς τα κάτω προκειμένου να επιπλεύσει.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Από τη στιγμή που κάποιος αρχίσει να πνίγεται χρειάζονται 20 – 60 δευτερόλεπτα μέχρι να βυθιστεί.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260648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Πωσ</a:t>
            </a:r>
            <a:r>
              <a:rPr lang="el-GR" dirty="0" smtClean="0"/>
              <a:t> </a:t>
            </a:r>
            <a:r>
              <a:rPr lang="el-GR" dirty="0" err="1" smtClean="0"/>
              <a:t>πλησιαζουμε</a:t>
            </a:r>
            <a:r>
              <a:rPr lang="el-GR" dirty="0" smtClean="0"/>
              <a:t> το </a:t>
            </a:r>
            <a:r>
              <a:rPr lang="el-GR" dirty="0" err="1" smtClean="0"/>
              <a:t>θυμα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51845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dirty="0" smtClean="0"/>
              <a:t>Ενεργούμε πάντα με γνώμονα την δική μας ασφάλεια</a:t>
            </a:r>
            <a:r>
              <a:rPr lang="en-US" sz="2000" dirty="0" smtClean="0"/>
              <a:t>. </a:t>
            </a:r>
            <a:r>
              <a:rPr lang="el-GR" sz="2000" dirty="0" smtClean="0"/>
              <a:t>Παίρνουμε πάντα μαζί μας κάτι που θα μας βοηθήσει να επιπλεύσουμε και να τραβήξουμε το θύμα στη στεριά</a:t>
            </a:r>
            <a:r>
              <a:rPr lang="en-US" sz="2000" dirty="0" smtClean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Σωσίβιο.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Σανίδα.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Ένα κομμάτι ξύλο.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δεν υπάρχει τίποτε απ αυτά χρησιμοποιούμε ένα κομμάτι σχοινί ή μια πετσέτα.</a:t>
            </a:r>
          </a:p>
          <a:p>
            <a:pPr marL="0" indent="0" algn="just">
              <a:buNone/>
            </a:pPr>
            <a:r>
              <a:rPr lang="el-GR" sz="2000" u="sng" dirty="0" smtClean="0">
                <a:solidFill>
                  <a:srgbClr val="FF0000"/>
                </a:solidFill>
              </a:rPr>
              <a:t>Προσοχή</a:t>
            </a:r>
            <a:r>
              <a:rPr lang="en-US" sz="2000" dirty="0" smtClean="0">
                <a:solidFill>
                  <a:srgbClr val="FF0000"/>
                </a:solidFill>
              </a:rPr>
              <a:t>:</a:t>
            </a:r>
            <a:r>
              <a:rPr lang="en-US" sz="2000" dirty="0" smtClean="0"/>
              <a:t> </a:t>
            </a:r>
            <a:r>
              <a:rPr lang="el-GR" sz="2000" dirty="0" smtClean="0"/>
              <a:t>η πιο ασφαλής μέθοδος είναι να ζητήσουμε από το θύμα να πιαστεί από το σωσίβιο, τη σανίδα, το σχοινί ή την πετσέτα και να το ρυμουλκήσουμε στη στεριά.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l-GR" sz="2000" dirty="0" smtClean="0"/>
              <a:t>Αν υπάρχουν 2 </a:t>
            </a:r>
            <a:r>
              <a:rPr lang="el-GR" sz="2000" dirty="0" err="1" smtClean="0"/>
              <a:t>διασώστες</a:t>
            </a:r>
            <a:r>
              <a:rPr lang="el-GR" sz="2000" dirty="0" smtClean="0"/>
              <a:t> είναι ακόμα καλύτερα.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52934"/>
          </a:xfrm>
        </p:spPr>
        <p:txBody>
          <a:bodyPr/>
          <a:lstStyle/>
          <a:p>
            <a:pPr algn="ctr"/>
            <a:r>
              <a:rPr lang="el-GR" dirty="0" err="1" smtClean="0"/>
              <a:t>Πωσ</a:t>
            </a:r>
            <a:r>
              <a:rPr lang="el-GR" dirty="0" smtClean="0"/>
              <a:t> </a:t>
            </a:r>
            <a:r>
              <a:rPr lang="el-GR" dirty="0" err="1" smtClean="0"/>
              <a:t>πλησιαζουμε</a:t>
            </a:r>
            <a:r>
              <a:rPr lang="el-GR" dirty="0" smtClean="0"/>
              <a:t> το </a:t>
            </a:r>
            <a:r>
              <a:rPr lang="el-GR" dirty="0" err="1" smtClean="0"/>
              <a:t>θυμα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4752528" cy="532859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Κολυμπάμε έχοντας το κεφάλι έξω από το νερό και τα μάτια μας στο θύμα.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Όταν φτάσουμε κοντά προσπαθούμε να τον καθησυχάσουμε λέγοντας ότι θα τον σώσουμε.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Πλησιάζουμε από πίσω και πιάνουμε το θύμα από τις μασχάλες.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μας αγκαλιάσει βυθιζόμαστε ώστε να αναγκαστεί να μας αφήσει.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δεν έχει τις αισθήσεις του ελέγχουμε αν αναπνέει. Αν δεν αναπνέει ελέγχουμε αν τυχόν υπάρχει κάποιο ξένο σώμα στο στόμα του και δίνουμε τις πρώτες αναπνοές μέσα στο νερό.</a:t>
            </a:r>
            <a:endParaRPr lang="el-GR" sz="2000" dirty="0"/>
          </a:p>
        </p:txBody>
      </p:sp>
      <p:pic>
        <p:nvPicPr>
          <p:cNvPr id="4" name="3 - Εικόνα" descr="Drowning+victim+rescu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2120" y="1268760"/>
            <a:ext cx="3024336" cy="2016225"/>
          </a:xfrm>
          <a:prstGeom prst="rect">
            <a:avLst/>
          </a:prstGeom>
        </p:spPr>
      </p:pic>
      <p:pic>
        <p:nvPicPr>
          <p:cNvPr id="5" name="4 - Εικόνα" descr="1024x102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52120" y="3789041"/>
            <a:ext cx="3031739" cy="2016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Μολισ</a:t>
            </a:r>
            <a:r>
              <a:rPr lang="el-GR" dirty="0" smtClean="0"/>
              <a:t> </a:t>
            </a:r>
            <a:r>
              <a:rPr lang="el-GR" dirty="0" err="1" smtClean="0"/>
              <a:t>βγαλουμε</a:t>
            </a:r>
            <a:r>
              <a:rPr lang="el-GR" dirty="0" smtClean="0"/>
              <a:t> το </a:t>
            </a:r>
            <a:r>
              <a:rPr lang="el-GR" dirty="0" err="1" smtClean="0"/>
              <a:t>θυμα</a:t>
            </a:r>
            <a:r>
              <a:rPr lang="el-GR" dirty="0" smtClean="0"/>
              <a:t> στην </a:t>
            </a:r>
            <a:r>
              <a:rPr lang="el-GR" dirty="0" err="1" smtClean="0"/>
              <a:t>ακτη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1052736"/>
            <a:ext cx="7488832" cy="1224136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Ειδοποιούμε αμέσως ασθενοφόρο.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Αν έχει τις αισθήσεις του τον τοποθετούμε σε θέση ανάνηψης.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Συνήθως τα θύματα έχουν δυσκολία στην αναπνοή λόγω του νερού που μπήκε στους πνεύμονες.</a:t>
            </a:r>
            <a:endParaRPr lang="el-GR" sz="2200" dirty="0" smtClean="0">
              <a:solidFill>
                <a:srgbClr val="FF0000"/>
              </a:solidFill>
            </a:endParaRPr>
          </a:p>
          <a:p>
            <a:pPr marL="0" lvl="1" indent="0" algn="just">
              <a:buSzPct val="100000"/>
              <a:buNone/>
            </a:pPr>
            <a:endParaRPr lang="el-GR" sz="2200" dirty="0" smtClean="0"/>
          </a:p>
          <a:p>
            <a:pPr marL="0" lvl="1" indent="0">
              <a:buSzPct val="100000"/>
              <a:buNone/>
            </a:pPr>
            <a:endParaRPr lang="el-GR" sz="2200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539552" y="2276872"/>
            <a:ext cx="4608512" cy="3672408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Αν δεν έχει τις αισθήσεις του κάνουμε έλεγχο ζωτικών σημείων και</a:t>
            </a:r>
            <a:r>
              <a:rPr lang="en-US" sz="2200" dirty="0" smtClean="0"/>
              <a:t>:</a:t>
            </a:r>
          </a:p>
          <a:p>
            <a:pPr lvl="1" algn="just">
              <a:buSzPct val="100000"/>
              <a:buFont typeface="Arial" pitchFamily="34" charset="0"/>
              <a:buChar char="•"/>
            </a:pPr>
            <a:r>
              <a:rPr lang="el-GR" sz="2200" dirty="0" smtClean="0"/>
              <a:t>Αν έχει αναπνοή και σφυγμό τον τοποθετούμε σε θέση ανάνηψης.</a:t>
            </a:r>
          </a:p>
          <a:p>
            <a:pPr lvl="1" algn="just">
              <a:buSzPct val="100000"/>
              <a:buFont typeface="Arial" pitchFamily="34" charset="0"/>
              <a:buChar char="•"/>
            </a:pPr>
            <a:r>
              <a:rPr lang="el-GR" sz="2200" dirty="0" smtClean="0"/>
              <a:t>Αν η αναπνοή ή ο σφυγμός απουσιάζουν ξεκινάμε αμέσως ΚΑΡΠΑ.</a:t>
            </a:r>
          </a:p>
          <a:p>
            <a:pPr marL="0" lvl="1" indent="0" algn="just">
              <a:buSzPct val="100000"/>
              <a:buNone/>
            </a:pPr>
            <a:r>
              <a:rPr lang="el-GR" sz="2200" u="sng" dirty="0" smtClean="0">
                <a:solidFill>
                  <a:srgbClr val="FF0000"/>
                </a:solidFill>
              </a:rPr>
              <a:t>Προσοχή</a:t>
            </a:r>
            <a:r>
              <a:rPr lang="en-US" sz="2200" dirty="0" smtClean="0">
                <a:solidFill>
                  <a:srgbClr val="FF0000"/>
                </a:solidFill>
              </a:rPr>
              <a:t>: </a:t>
            </a:r>
            <a:r>
              <a:rPr lang="el-GR" sz="2200" dirty="0" smtClean="0"/>
              <a:t>Συστήνουμε προληπτική μεταφορά στο νοσοκομείο ακόμα και αν το θύμα μετά τη διάσωση φαίνεται εντάξει.</a:t>
            </a:r>
            <a:endParaRPr lang="el-GR" dirty="0"/>
          </a:p>
        </p:txBody>
      </p:sp>
      <p:pic>
        <p:nvPicPr>
          <p:cNvPr id="4" name="3 - Εικόνα" descr="drown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2420888"/>
            <a:ext cx="3168352" cy="2376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52934"/>
          </a:xfrm>
        </p:spPr>
        <p:txBody>
          <a:bodyPr/>
          <a:lstStyle/>
          <a:p>
            <a:pPr algn="ctr"/>
            <a:r>
              <a:rPr lang="el-GR" dirty="0" err="1" smtClean="0"/>
              <a:t>Συμβουλεσ</a:t>
            </a:r>
            <a:r>
              <a:rPr lang="el-GR" dirty="0" smtClean="0"/>
              <a:t> για </a:t>
            </a:r>
            <a:r>
              <a:rPr lang="el-GR" dirty="0" err="1" smtClean="0"/>
              <a:t>ασφαλη</a:t>
            </a:r>
            <a:r>
              <a:rPr lang="el-GR" dirty="0" smtClean="0"/>
              <a:t> </a:t>
            </a:r>
            <a:r>
              <a:rPr lang="el-GR" dirty="0" err="1" smtClean="0"/>
              <a:t>κολυμβηση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67600" cy="487375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Μην απομακρύνεστε από την ακτή αν δεν γνωρίζετε καλό κολύμπι.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Μην κολυμπάτε μόνοι τη νύχτα.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Μην κολυμπάτε με γεμάτο στομάχι ούτε εντελώς νηστικοί.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Μην κολυμπάτε ενώ έχετε καταναλώσει αλκοόλ.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Μην κάνετε βουτιές αν δεν ξέρετε το βάθος και τη διαμόρφωση του βυθού.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Μην κολυμπάτε έξω από τις κόκκινες σημαδούρες.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Μην κολυμπάτε σε σημεία που περνούν ταχύπλοα.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νιώσετε αδιαθεσία βγείτε αμέσως έξω από το νερό.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υποστείτε κράμπα μην πανικοβληθείτε. Παραμείνετε στην επιφάνεια του νερού μέχρι να υποχωρήσει η καλέστε βοήθεια.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ο ναυαγοσώστης της παραλίας υψώσει κόκκινη σημαία η ηχήσει τη σειρήνα κινδύνου βγείτε αμέσως έξω από το νερό.</a:t>
            </a:r>
          </a:p>
          <a:p>
            <a:pPr>
              <a:buFont typeface="Wingdings" pitchFamily="2" charset="2"/>
              <a:buChar char="Ø"/>
            </a:pP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cognize the signs of drowning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331640" y="836712"/>
            <a:ext cx="6528725" cy="48965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293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420</TotalTime>
  <Words>599</Words>
  <Application>Microsoft Office PowerPoint</Application>
  <PresentationFormat>Προβολή στην οθόνη (4:3)</PresentationFormat>
  <Paragraphs>64</Paragraphs>
  <Slides>9</Slides>
  <Notes>7</Notes>
  <HiddenSlides>0</HiddenSlides>
  <MMClips>1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Προεξοχή</vt:lpstr>
      <vt:lpstr>πνιγμοσ</vt:lpstr>
      <vt:lpstr>ορισμοσ</vt:lpstr>
      <vt:lpstr>Αιτιεσ πνιγμου</vt:lpstr>
      <vt:lpstr>Πωσ αναγνωριζουμε οτι καποιοσ πνιγεται</vt:lpstr>
      <vt:lpstr>Πωσ πλησιαζουμε το θυμα</vt:lpstr>
      <vt:lpstr>Πωσ πλησιαζουμε το θυμα</vt:lpstr>
      <vt:lpstr>Μολισ βγαλουμε το θυμα στην ακτη</vt:lpstr>
      <vt:lpstr>Συμβουλεσ για ασφαλη κολυμβηση</vt:lpstr>
      <vt:lpstr>Διαφάνεια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πνιγμοσ</dc:title>
  <dc:creator>Vaggelis</dc:creator>
  <cp:lastModifiedBy>Vaggelis</cp:lastModifiedBy>
  <cp:revision>49</cp:revision>
  <dcterms:created xsi:type="dcterms:W3CDTF">2017-04-19T14:14:46Z</dcterms:created>
  <dcterms:modified xsi:type="dcterms:W3CDTF">2017-09-17T18:59:09Z</dcterms:modified>
</cp:coreProperties>
</file>