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1DB5C-05D3-4107-ACB2-25882170C466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C1385-20B2-4840-81ED-7CE7E6A80E7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ασθενής</a:t>
            </a:r>
            <a:r>
              <a:rPr lang="el-GR" baseline="0" dirty="0" smtClean="0"/>
              <a:t> περιγράφει πως νιώθει ένα «πλάκωμα» και φέρνει τα χέρια του στην περιοχή της καρδιάς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C1385-20B2-4840-81ED-7CE7E6A80E77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917;&#947;&#947;&#961;&#945;&#966;&#945;\&#931;&#967;&#959;&#955;&#949;&#943;&#959;\&#928;&#945;&#961;&#959;&#965;&#963;&#953;&#940;&#963;&#949;&#953;&#962;%20&#924;&#945;&#952;&#951;&#956;&#940;&#964;&#969;&#957;\&#928;&#961;&#974;&#964;&#949;&#962;%20&#914;&#959;&#942;&#952;&#949;&#953;&#949;&#962;\&#931;&#964;&#951;&#952;&#940;&#947;&#967;&#951;\Arteriosclerosis%20videos\What%20is%20Atherosclerosis.mp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67744" y="1700808"/>
            <a:ext cx="6172200" cy="1224136"/>
          </a:xfrm>
        </p:spPr>
        <p:txBody>
          <a:bodyPr>
            <a:noAutofit/>
          </a:bodyPr>
          <a:lstStyle/>
          <a:p>
            <a:pPr algn="ctr"/>
            <a:r>
              <a:rPr lang="el-GR" sz="6600" dirty="0" err="1" smtClean="0"/>
              <a:t>στηθαγχη</a:t>
            </a:r>
            <a:endParaRPr lang="el-GR" sz="6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el-GR" dirty="0" err="1" smtClean="0"/>
              <a:t>ανακεφαλαιωση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5184576"/>
          </a:xfrm>
        </p:spPr>
        <p:txBody>
          <a:bodyPr>
            <a:normAutofit lnSpcReduction="10000"/>
          </a:bodyPr>
          <a:lstStyle/>
          <a:p>
            <a:pPr marL="0">
              <a:buSzPct val="100000"/>
              <a:buNone/>
            </a:pPr>
            <a:r>
              <a:rPr lang="el-GR" dirty="0" smtClean="0"/>
              <a:t>Η στηθάγχη είναι ένας πόνος στην περιοχή της καρδιάς που μπορεί να προέρχεται από</a:t>
            </a:r>
            <a:r>
              <a:rPr lang="en-US" dirty="0" smtClean="0"/>
              <a:t>:</a:t>
            </a:r>
          </a:p>
          <a:p>
            <a:pPr marL="0">
              <a:buSzPct val="100000"/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l-GR" dirty="0" smtClean="0"/>
              <a:t>Έντονη συναισθηματική φόρτιση</a:t>
            </a:r>
          </a:p>
          <a:p>
            <a:pPr marL="0">
              <a:buSzPct val="100000"/>
              <a:buFont typeface="Wingdings" pitchFamily="2" charset="2"/>
              <a:buChar char="Ø"/>
            </a:pPr>
            <a:r>
              <a:rPr lang="el-GR" dirty="0" smtClean="0"/>
              <a:t> Σωματική κόπωση</a:t>
            </a:r>
          </a:p>
          <a:p>
            <a:pPr marL="0">
              <a:buSzPct val="100000"/>
              <a:buFont typeface="Wingdings" pitchFamily="2" charset="2"/>
              <a:buChar char="Ø"/>
            </a:pPr>
            <a:r>
              <a:rPr lang="el-GR" dirty="0" smtClean="0"/>
              <a:t> Έκθεση σε έντονο ψύχος</a:t>
            </a:r>
          </a:p>
          <a:p>
            <a:pPr marL="0"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el-GR" dirty="0" smtClean="0"/>
              <a:t> Στεφανιαία νόσο</a:t>
            </a:r>
          </a:p>
          <a:p>
            <a:pPr marL="0">
              <a:buSzPct val="100000"/>
              <a:buNone/>
            </a:pPr>
            <a:r>
              <a:rPr lang="el-GR" dirty="0" smtClean="0"/>
              <a:t>Οι πρώτες βοήθειες είναι</a:t>
            </a:r>
            <a:r>
              <a:rPr lang="en-US" dirty="0" smtClean="0"/>
              <a:t>:</a:t>
            </a:r>
          </a:p>
          <a:p>
            <a:pPr marL="0">
              <a:buSzPct val="100000"/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l-GR" dirty="0" smtClean="0"/>
              <a:t>Βοηθάμε τον πάσχοντα να ηρεμήσει</a:t>
            </a:r>
          </a:p>
          <a:p>
            <a:pPr marL="252000">
              <a:buSzPct val="100000"/>
              <a:buFont typeface="Wingdings" pitchFamily="2" charset="2"/>
              <a:buChar char="Ø"/>
            </a:pPr>
            <a:r>
              <a:rPr lang="el-GR" dirty="0" smtClean="0"/>
              <a:t> Αν πάσχει από καρδιακό νόσημα του δίνουμε τα φάρμακα του.</a:t>
            </a:r>
          </a:p>
          <a:p>
            <a:pPr marL="252000">
              <a:buSzPct val="100000"/>
              <a:buFont typeface="Wingdings" pitchFamily="2" charset="2"/>
              <a:buChar char="Ø"/>
            </a:pPr>
            <a:r>
              <a:rPr lang="el-GR" dirty="0" smtClean="0"/>
              <a:t> Αν η τα συμπτώματα είναι έντονα ή επιμένουν τον μεταφέρουμε στο νοσοκομείο</a:t>
            </a:r>
            <a:endParaRPr lang="en-US" dirty="0" smtClean="0"/>
          </a:p>
          <a:p>
            <a:pPr>
              <a:buSzPct val="100000"/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What is Atherosclerosis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555776" y="1916832"/>
            <a:ext cx="4116288" cy="3087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83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Ανατομια</a:t>
            </a:r>
            <a:r>
              <a:rPr lang="el-GR" dirty="0" smtClean="0"/>
              <a:t> – </a:t>
            </a:r>
            <a:r>
              <a:rPr lang="el-GR" dirty="0" err="1" smtClean="0"/>
              <a:t>λειτουργια</a:t>
            </a:r>
            <a:r>
              <a:rPr lang="el-GR" dirty="0" smtClean="0"/>
              <a:t> </a:t>
            </a:r>
            <a:r>
              <a:rPr lang="el-GR" dirty="0" err="1" smtClean="0"/>
              <a:t>καρδιασ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3816424" cy="4824536"/>
          </a:xfrm>
        </p:spPr>
        <p:txBody>
          <a:bodyPr/>
          <a:lstStyle/>
          <a:p>
            <a:r>
              <a:rPr lang="el-GR" dirty="0" smtClean="0"/>
              <a:t>Είναι ένα μυώδες όργανο που τροφοδοτεί με αίμα όλο το σώμα.</a:t>
            </a:r>
          </a:p>
          <a:p>
            <a:r>
              <a:rPr lang="el-GR" dirty="0" smtClean="0"/>
              <a:t>Βρίσκεται  ανάμεσα από τους πνεύμονες και προς τα αριστερά και έχει σχήμα ανεστραμμένης πυραμίδας και μέγεθος γροθιάς.</a:t>
            </a:r>
          </a:p>
          <a:p>
            <a:r>
              <a:rPr lang="el-GR" dirty="0" smtClean="0"/>
              <a:t>Ζυγίζει περίπου 275 γραμμάρια.</a:t>
            </a:r>
            <a:endParaRPr lang="el-GR" dirty="0"/>
          </a:p>
        </p:txBody>
      </p:sp>
      <p:pic>
        <p:nvPicPr>
          <p:cNvPr id="4" name="3 - Εικόνα" descr="HumanHeart_1.jpg5b4415f9-6574-4724-b1f4-e92565b6d520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1268760"/>
            <a:ext cx="4320480" cy="432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Ανατομια</a:t>
            </a:r>
            <a:r>
              <a:rPr lang="el-GR" dirty="0" smtClean="0"/>
              <a:t> – </a:t>
            </a:r>
            <a:r>
              <a:rPr lang="el-GR" dirty="0" err="1" smtClean="0"/>
              <a:t>λειτουργια</a:t>
            </a:r>
            <a:r>
              <a:rPr lang="el-GR" dirty="0" smtClean="0"/>
              <a:t> </a:t>
            </a:r>
            <a:r>
              <a:rPr lang="el-GR" dirty="0" err="1" smtClean="0"/>
              <a:t>καρδιασ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3898776" cy="5472608"/>
          </a:xfrm>
        </p:spPr>
        <p:txBody>
          <a:bodyPr>
            <a:normAutofit fontScale="92500"/>
          </a:bodyPr>
          <a:lstStyle/>
          <a:p>
            <a:pPr marL="0" algn="ctr">
              <a:buNone/>
            </a:pPr>
            <a:r>
              <a:rPr lang="el-GR" sz="2200" u="sng" dirty="0" smtClean="0"/>
              <a:t>Κύκλος αίματος στην καρδιά</a:t>
            </a:r>
            <a:endParaRPr lang="en-US" sz="2200" u="sng" dirty="0" smtClean="0"/>
          </a:p>
          <a:p>
            <a:pPr marL="18288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l-GR" sz="2200" dirty="0" smtClean="0"/>
              <a:t>Μέσω της άνω και κάτω κοίλης φλέβας το αίμα από ολόκληρο το σώμα πηγαίνει στο δεξιό κόλπο.</a:t>
            </a:r>
          </a:p>
          <a:p>
            <a:pPr marL="18288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l-GR" sz="2200" dirty="0" smtClean="0"/>
              <a:t>Στη συνέχεια προωθείται στη δεξιά κοιλία και μέσω της πνευμονικής αρτηρίας στους πνεύμονες.</a:t>
            </a:r>
          </a:p>
          <a:p>
            <a:pPr marL="18288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l-GR" sz="2200" dirty="0" smtClean="0"/>
              <a:t>Το αίμα από τους πνεύμονες μέσω των πνευμονικών φλεβών πηγαίνει στον αριστερό κόλπο.</a:t>
            </a:r>
          </a:p>
          <a:p>
            <a:pPr marL="18288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l-GR" sz="2200" dirty="0" smtClean="0"/>
              <a:t>Τέλος προωθείται στην αριστερή κοιλία και από εκεί μέσω της αορτής σε ολόκληρο το σώμα.</a:t>
            </a:r>
          </a:p>
          <a:p>
            <a:pPr marL="18288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endParaRPr lang="el-GR" sz="1800" dirty="0" smtClean="0"/>
          </a:p>
          <a:p>
            <a:pPr marL="18288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endParaRPr lang="el-GR" dirty="0" smtClean="0"/>
          </a:p>
          <a:p>
            <a:pPr marL="18288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endParaRPr lang="en-US" dirty="0" smtClean="0"/>
          </a:p>
          <a:p>
            <a:pPr marL="0">
              <a:buNone/>
            </a:pPr>
            <a:endParaRPr lang="el-GR" u="sng" dirty="0"/>
          </a:p>
        </p:txBody>
      </p:sp>
      <p:pic>
        <p:nvPicPr>
          <p:cNvPr id="7" name="6 - Εικόνα" descr="slide_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1268760"/>
            <a:ext cx="4312219" cy="432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el-GR" dirty="0" err="1" smtClean="0"/>
              <a:t>Ανατομια</a:t>
            </a:r>
            <a:r>
              <a:rPr lang="el-GR" dirty="0" smtClean="0"/>
              <a:t> – </a:t>
            </a:r>
            <a:r>
              <a:rPr lang="el-GR" dirty="0" err="1" smtClean="0"/>
              <a:t>λειτουργια</a:t>
            </a:r>
            <a:r>
              <a:rPr lang="el-GR" dirty="0" smtClean="0"/>
              <a:t> </a:t>
            </a:r>
            <a:r>
              <a:rPr lang="el-GR" dirty="0" err="1" smtClean="0"/>
              <a:t>καρδιασ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3312368" cy="2664296"/>
          </a:xfrm>
        </p:spPr>
        <p:txBody>
          <a:bodyPr/>
          <a:lstStyle/>
          <a:p>
            <a:pPr algn="ctr">
              <a:buNone/>
            </a:pPr>
            <a:r>
              <a:rPr lang="el-GR" u="sng" dirty="0" smtClean="0"/>
              <a:t>Στεφανιαία αγγεία</a:t>
            </a:r>
          </a:p>
          <a:p>
            <a:pPr marL="0">
              <a:buNone/>
            </a:pPr>
            <a:r>
              <a:rPr lang="el-GR" dirty="0" smtClean="0"/>
              <a:t>Είναι αγγεία που τροφοδοτούν την ίδια την καρδιά με αίμα</a:t>
            </a:r>
            <a:endParaRPr lang="el-GR" dirty="0"/>
          </a:p>
        </p:txBody>
      </p:sp>
      <p:pic>
        <p:nvPicPr>
          <p:cNvPr id="5" name="4 - Εικόνα" descr="stefaniografia.html_txt_cuor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96839" y="1268760"/>
            <a:ext cx="3804958" cy="4392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720080"/>
          </a:xfrm>
        </p:spPr>
        <p:txBody>
          <a:bodyPr/>
          <a:lstStyle/>
          <a:p>
            <a:pPr algn="ctr"/>
            <a:r>
              <a:rPr lang="el-GR" dirty="0" smtClean="0"/>
              <a:t>Και </a:t>
            </a:r>
            <a:r>
              <a:rPr lang="el-GR" dirty="0" err="1" smtClean="0"/>
              <a:t>Μερικα</a:t>
            </a:r>
            <a:r>
              <a:rPr lang="el-GR" dirty="0" smtClean="0"/>
              <a:t>… </a:t>
            </a:r>
            <a:r>
              <a:rPr lang="el-GR" dirty="0" err="1" smtClean="0"/>
              <a:t>εντυπωσιακα</a:t>
            </a:r>
            <a:r>
              <a:rPr lang="el-GR" dirty="0" smtClean="0"/>
              <a:t> </a:t>
            </a:r>
            <a:r>
              <a:rPr lang="el-GR" dirty="0" err="1" smtClean="0"/>
              <a:t>στοιχεια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467600" cy="4873752"/>
          </a:xfrm>
        </p:spPr>
        <p:txBody>
          <a:bodyPr/>
          <a:lstStyle/>
          <a:p>
            <a:r>
              <a:rPr lang="el-GR" dirty="0" smtClean="0"/>
              <a:t>Η καρδιά μας χτυπάει περίπου 72 φορές το λεπτό.</a:t>
            </a:r>
          </a:p>
          <a:p>
            <a:r>
              <a:rPr lang="el-GR" dirty="0" smtClean="0"/>
              <a:t>Σε μια μέρα η καρδιά χτυπάει περίπου 100.000 φορές.</a:t>
            </a:r>
          </a:p>
          <a:p>
            <a:r>
              <a:rPr lang="el-GR" dirty="0" smtClean="0"/>
              <a:t>Σε ένα χρόνο 38 εκατομμύρια φορές.</a:t>
            </a:r>
          </a:p>
          <a:p>
            <a:r>
              <a:rPr lang="el-GR" dirty="0" smtClean="0"/>
              <a:t>Σε ένα άτομο 72 ετών έχει χτυπήσει περίπου 2,5 δισεκατομμύρια φορές!!!</a:t>
            </a:r>
          </a:p>
          <a:p>
            <a:r>
              <a:rPr lang="el-GR" dirty="0" smtClean="0"/>
              <a:t>Σε κάθε συστολή της καρδιάς εκτοξεύονται 70 κυβικά εκατοστά αίματος. </a:t>
            </a:r>
          </a:p>
          <a:p>
            <a:r>
              <a:rPr lang="el-GR" dirty="0" smtClean="0"/>
              <a:t>Σε ένα λεπτό εκτοξεύονται 5 λίτρα αίματος</a:t>
            </a:r>
          </a:p>
          <a:p>
            <a:r>
              <a:rPr lang="el-GR" dirty="0" smtClean="0"/>
              <a:t>Σε μια ημέρα εκτοξεύονται 7.200 λίτρα</a:t>
            </a:r>
          </a:p>
          <a:p>
            <a:r>
              <a:rPr lang="el-GR" dirty="0" smtClean="0"/>
              <a:t>Και σε ένα χρόνο 2.628.000 λίτρα!!!!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smtClean="0"/>
              <a:t>Τι </a:t>
            </a:r>
            <a:r>
              <a:rPr lang="el-GR" dirty="0" err="1" smtClean="0"/>
              <a:t>ειναι</a:t>
            </a:r>
            <a:r>
              <a:rPr lang="el-GR" dirty="0" smtClean="0"/>
              <a:t> η </a:t>
            </a:r>
            <a:r>
              <a:rPr lang="el-GR" dirty="0" err="1" smtClean="0"/>
              <a:t>στηθαγχη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8064896" cy="4873752"/>
          </a:xfrm>
        </p:spPr>
        <p:txBody>
          <a:bodyPr/>
          <a:lstStyle/>
          <a:p>
            <a:pPr marL="0">
              <a:buNone/>
            </a:pPr>
            <a:r>
              <a:rPr lang="el-GR" u="sng" dirty="0" smtClean="0"/>
              <a:t>Ορισμός</a:t>
            </a:r>
            <a:r>
              <a:rPr lang="en-US" dirty="0" smtClean="0"/>
              <a:t>: </a:t>
            </a:r>
            <a:r>
              <a:rPr lang="el-GR" dirty="0" smtClean="0"/>
              <a:t>Είναι ένας πόνος στο θώρακα που εντοπίζεται στην περιοχή της καρδιάς. Ο ασθενής περιγράφει αυτό το αίσθημα σαν</a:t>
            </a:r>
            <a:r>
              <a:rPr lang="en-US" dirty="0" smtClean="0"/>
              <a:t>:</a:t>
            </a:r>
          </a:p>
          <a:p>
            <a:pPr marL="0">
              <a:buSzPct val="90000"/>
              <a:buFont typeface="Wingdings" pitchFamily="2" charset="2"/>
              <a:buChar char="Ø"/>
            </a:pPr>
            <a:r>
              <a:rPr lang="el-GR" dirty="0" smtClean="0"/>
              <a:t>Σφίξιμο</a:t>
            </a:r>
          </a:p>
          <a:p>
            <a:pPr marL="0">
              <a:buSzPct val="90000"/>
              <a:buFont typeface="Wingdings" pitchFamily="2" charset="2"/>
              <a:buChar char="Ø"/>
            </a:pPr>
            <a:r>
              <a:rPr lang="el-GR" dirty="0" smtClean="0"/>
              <a:t>Πίεση</a:t>
            </a:r>
          </a:p>
          <a:p>
            <a:pPr marL="0">
              <a:buSzPct val="90000"/>
              <a:buFont typeface="Wingdings" pitchFamily="2" charset="2"/>
              <a:buChar char="Ø"/>
            </a:pPr>
            <a:r>
              <a:rPr lang="el-GR" dirty="0" smtClean="0"/>
              <a:t>Δυσφορία</a:t>
            </a:r>
          </a:p>
          <a:p>
            <a:pPr marL="0">
              <a:buSzPct val="90000"/>
              <a:buFont typeface="Wingdings" pitchFamily="2" charset="2"/>
              <a:buChar char="Ø"/>
            </a:pPr>
            <a:r>
              <a:rPr lang="el-GR" dirty="0" smtClean="0"/>
              <a:t>Κάψιμο</a:t>
            </a:r>
          </a:p>
          <a:p>
            <a:pPr marL="0">
              <a:buSzPct val="90000"/>
              <a:buFont typeface="Wingdings" pitchFamily="2" charset="2"/>
              <a:buChar char="Ø"/>
            </a:pPr>
            <a:r>
              <a:rPr lang="el-GR" dirty="0" smtClean="0"/>
              <a:t>Πόνο</a:t>
            </a:r>
          </a:p>
          <a:p>
            <a:pPr marL="0">
              <a:buSzPct val="90000"/>
              <a:buNone/>
            </a:pPr>
            <a:r>
              <a:rPr lang="el-GR" dirty="0" smtClean="0"/>
              <a:t>Ο πόνος μπορεί να απλώνεται στο </a:t>
            </a:r>
          </a:p>
          <a:p>
            <a:pPr marL="0">
              <a:buSzPct val="90000"/>
              <a:buNone/>
            </a:pPr>
            <a:r>
              <a:rPr lang="el-GR" dirty="0" smtClean="0"/>
              <a:t>λαιμό το σαγόνι ή το αριστερό χέρι.</a:t>
            </a:r>
            <a:endParaRPr lang="el-GR" dirty="0"/>
          </a:p>
        </p:txBody>
      </p:sp>
      <p:pic>
        <p:nvPicPr>
          <p:cNvPr id="4" name="3 - Εικόνα" descr="anginaPectoris-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1844824"/>
            <a:ext cx="2956700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αιτιεσ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8136904" cy="4873752"/>
          </a:xfrm>
        </p:spPr>
        <p:txBody>
          <a:bodyPr/>
          <a:lstStyle/>
          <a:p>
            <a:pPr marL="0">
              <a:buNone/>
            </a:pPr>
            <a:r>
              <a:rPr lang="el-GR" dirty="0" smtClean="0"/>
              <a:t>Η πιο απλή αιτία είναι ο σπασμός των στεφανιαίων αγγείων. Μπορεί να προκληθεί από</a:t>
            </a:r>
            <a:r>
              <a:rPr lang="en-US" dirty="0" smtClean="0"/>
              <a:t>:</a:t>
            </a:r>
          </a:p>
          <a:p>
            <a:pPr marL="0">
              <a:buSzPct val="100000"/>
              <a:buFont typeface="Wingdings" pitchFamily="2" charset="2"/>
              <a:buChar char="Ø"/>
            </a:pPr>
            <a:r>
              <a:rPr lang="el-GR" dirty="0" smtClean="0"/>
              <a:t> Έντονη σωματική δραστηριότητα</a:t>
            </a:r>
          </a:p>
          <a:p>
            <a:pPr marL="0">
              <a:buSzPct val="100000"/>
              <a:buFont typeface="Wingdings" pitchFamily="2" charset="2"/>
              <a:buChar char="Ø"/>
            </a:pPr>
            <a:r>
              <a:rPr lang="el-GR" dirty="0" smtClean="0"/>
              <a:t> Έκθεση σε ψύχος</a:t>
            </a:r>
          </a:p>
          <a:p>
            <a:pPr marL="252000" indent="-252000">
              <a:buSzPct val="100000"/>
              <a:buFont typeface="Wingdings" pitchFamily="2" charset="2"/>
              <a:buChar char="Ø"/>
            </a:pPr>
            <a:r>
              <a:rPr lang="el-GR" dirty="0" smtClean="0"/>
              <a:t> Έντονο άγχος</a:t>
            </a:r>
            <a:r>
              <a:rPr lang="el-GR" smtClean="0"/>
              <a:t>, θυμό, φόβο, </a:t>
            </a:r>
            <a:r>
              <a:rPr lang="el-GR" dirty="0" smtClean="0"/>
              <a:t>θλίψη</a:t>
            </a:r>
            <a:r>
              <a:rPr lang="el-GR" smtClean="0"/>
              <a:t>, στεναχώρια, </a:t>
            </a:r>
            <a:r>
              <a:rPr lang="el-GR" dirty="0" smtClean="0"/>
              <a:t>ερωτική απογοήτευση.</a:t>
            </a:r>
          </a:p>
          <a:p>
            <a:pPr marL="0">
              <a:buSzPct val="100000"/>
              <a:buNone/>
            </a:pPr>
            <a:endParaRPr lang="el-GR" dirty="0" smtClean="0"/>
          </a:p>
          <a:p>
            <a:pPr marL="0">
              <a:buSzPct val="100000"/>
              <a:buFont typeface="Wingdings" pitchFamily="2" charset="2"/>
              <a:buChar char="Ø"/>
            </a:pPr>
            <a:endParaRPr lang="el-GR" dirty="0" smtClean="0"/>
          </a:p>
          <a:p>
            <a:pPr marL="0">
              <a:buSzPct val="100000"/>
              <a:buFont typeface="Wingdings" pitchFamily="2" charset="2"/>
              <a:buChar char="Ø"/>
            </a:pPr>
            <a:endParaRPr lang="el-GR" dirty="0" smtClean="0"/>
          </a:p>
          <a:p>
            <a:pPr marL="0">
              <a:buSzPct val="100000"/>
              <a:buNone/>
            </a:pPr>
            <a:endParaRPr lang="en-US" dirty="0" smtClean="0"/>
          </a:p>
          <a:p>
            <a:pPr marL="0" algn="just">
              <a:buNone/>
            </a:pP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611560" y="4005064"/>
            <a:ext cx="777686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274320" algn="just">
              <a:spcBef>
                <a:spcPts val="600"/>
              </a:spcBef>
              <a:buClr>
                <a:srgbClr val="FE8637"/>
              </a:buClr>
              <a:buSzPct val="100000"/>
            </a:pPr>
            <a:r>
              <a:rPr lang="el-GR" sz="2400" dirty="0" smtClean="0">
                <a:solidFill>
                  <a:prstClr val="black"/>
                </a:solidFill>
              </a:rPr>
              <a:t>Πιο σοβαρή αιτία είναι η αρτηριοσκλήρυνση οπότε η στηθάγχη αποτελεί σημάδι ύπαρξης στεφανιαίας νόσου.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el-GR" dirty="0" err="1" smtClean="0"/>
              <a:t>Πρωτεσ</a:t>
            </a:r>
            <a:r>
              <a:rPr lang="el-GR" dirty="0" smtClean="0"/>
              <a:t> </a:t>
            </a:r>
            <a:r>
              <a:rPr lang="el-GR" dirty="0" err="1" smtClean="0"/>
              <a:t>βοηθειεσ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704856" cy="4873752"/>
          </a:xfrm>
        </p:spPr>
        <p:txBody>
          <a:bodyPr/>
          <a:lstStyle/>
          <a:p>
            <a:pPr>
              <a:buSzPct val="100000"/>
              <a:buNone/>
            </a:pPr>
            <a:r>
              <a:rPr lang="el-GR" sz="2200" dirty="0" smtClean="0"/>
              <a:t>Θα πρέπει αρχικά να ελαττώσουμε το φορτίο της καρδιάς</a:t>
            </a:r>
            <a:r>
              <a:rPr lang="en-US" sz="2200" dirty="0" smtClean="0"/>
              <a:t>: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n-US" sz="2200" dirty="0" smtClean="0"/>
              <a:t> </a:t>
            </a:r>
            <a:r>
              <a:rPr lang="el-GR" sz="2200" dirty="0" smtClean="0"/>
              <a:t>Βοηθάμε τον ασθενή να ηρεμήσει.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l-GR" sz="2200" dirty="0" smtClean="0"/>
              <a:t> Τον βάζουμε να ξαπλώσει.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l-GR" sz="2200" dirty="0" smtClean="0"/>
              <a:t> Αν πάσχει από στεφανιαία νόσο του δίνουμε να πάρει τα φάρμακά του.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l-GR" sz="2200" dirty="0" smtClean="0"/>
              <a:t> Καλούμε το γιατρό ή μεταφέρουμε τον ασθενή στο νοσοκομείο καθώς η στηθάγχη πολλές φορές είναι προειδοποιητικό σημάδι εμφράγματος.</a:t>
            </a:r>
          </a:p>
          <a:p>
            <a:pPr>
              <a:buSzPct val="100000"/>
              <a:buNone/>
            </a:pPr>
            <a:endParaRPr lang="el-GR" dirty="0" smtClean="0"/>
          </a:p>
        </p:txBody>
      </p:sp>
      <p:sp>
        <p:nvSpPr>
          <p:cNvPr id="4" name="3 - Ορθογώνιο"/>
          <p:cNvSpPr/>
          <p:nvPr/>
        </p:nvSpPr>
        <p:spPr>
          <a:xfrm>
            <a:off x="539552" y="4509120"/>
            <a:ext cx="7560840" cy="1418456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l-GR" sz="2200" dirty="0" smtClean="0">
                <a:solidFill>
                  <a:schemeClr val="tx1"/>
                </a:solidFill>
              </a:rPr>
              <a:t>Αν η στηθάγχη εμφανίζεται χωρίς ιδιαίτερο λόγο ακόμα και σε κατάσταση ηρεμίας ή και στον ύπνο τότε αποτελεί ένδειξη ύπαρξης στεφανιαίας νόσου και χρειάζεται επειγόντως ιατρική παρακολούθηση.</a:t>
            </a:r>
            <a:endParaRPr lang="el-GR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Προληπτικα</a:t>
            </a:r>
            <a:r>
              <a:rPr lang="el-GR" dirty="0" smtClean="0"/>
              <a:t> </a:t>
            </a:r>
            <a:r>
              <a:rPr lang="el-GR" dirty="0" err="1" smtClean="0"/>
              <a:t>μετρα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4104456" cy="4968552"/>
          </a:xfrm>
        </p:spPr>
        <p:txBody>
          <a:bodyPr>
            <a:normAutofit/>
          </a:bodyPr>
          <a:lstStyle/>
          <a:p>
            <a:pPr marL="0">
              <a:buSzPct val="100000"/>
              <a:buNone/>
            </a:pPr>
            <a:r>
              <a:rPr lang="el-GR" dirty="0" smtClean="0"/>
              <a:t>Για να διατηρήσουμε την καρδιά μας σε καλή υγεία θα πρέπει να</a:t>
            </a:r>
            <a:r>
              <a:rPr lang="en-US" dirty="0" smtClean="0"/>
              <a:t>: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l-GR" dirty="0" smtClean="0"/>
              <a:t>Σταματήσουμε το κάπνισμα.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l-GR" dirty="0" smtClean="0"/>
              <a:t>Αν είμαστε υπέρβαροι να χάσουμε βάρος.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l-GR" dirty="0" smtClean="0"/>
              <a:t>Να αποφεύγουμε το </a:t>
            </a:r>
            <a:r>
              <a:rPr lang="en-US" dirty="0" smtClean="0"/>
              <a:t>stress</a:t>
            </a:r>
            <a:r>
              <a:rPr lang="el-GR" dirty="0" smtClean="0"/>
              <a:t>.</a:t>
            </a:r>
            <a:endParaRPr lang="en-US" dirty="0" smtClean="0"/>
          </a:p>
          <a:p>
            <a:pPr>
              <a:buSzPct val="100000"/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l-GR" dirty="0" smtClean="0"/>
              <a:t>Να ασκούμαστε συστηματικά.</a:t>
            </a:r>
          </a:p>
          <a:p>
            <a:pPr>
              <a:buSzPct val="100000"/>
              <a:buFont typeface="Wingdings" pitchFamily="2" charset="2"/>
              <a:buChar char="Ø"/>
            </a:pPr>
            <a:r>
              <a:rPr lang="el-GR" dirty="0" smtClean="0"/>
              <a:t> Να κάνουμε υγιεινή διατροφή.</a:t>
            </a:r>
          </a:p>
        </p:txBody>
      </p:sp>
      <p:pic>
        <p:nvPicPr>
          <p:cNvPr id="5" name="4 - Εικόνα" descr="infographics-tips-healthy-hear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01066" y="1628800"/>
            <a:ext cx="3991229" cy="3744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276</TotalTime>
  <Words>519</Words>
  <Application>Microsoft Office PowerPoint</Application>
  <PresentationFormat>Προβολή στην οθόνη (4:3)</PresentationFormat>
  <Paragraphs>69</Paragraphs>
  <Slides>11</Slides>
  <Notes>1</Notes>
  <HiddenSlides>0</HiddenSlides>
  <MMClips>1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Προεξοχή</vt:lpstr>
      <vt:lpstr>στηθαγχη</vt:lpstr>
      <vt:lpstr>Ανατομια – λειτουργια καρδιασ</vt:lpstr>
      <vt:lpstr>Ανατομια – λειτουργια καρδιασ</vt:lpstr>
      <vt:lpstr>Ανατομια – λειτουργια καρδιασ</vt:lpstr>
      <vt:lpstr>Και Μερικα… εντυπωσιακα στοιχεια</vt:lpstr>
      <vt:lpstr>Τι ειναι η στηθαγχη</vt:lpstr>
      <vt:lpstr>αιτιεσ</vt:lpstr>
      <vt:lpstr>Πρωτεσ βοηθειεσ</vt:lpstr>
      <vt:lpstr>Προληπτικα μετρα</vt:lpstr>
      <vt:lpstr>ανακεφαλαιωση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στηθαγχη</dc:title>
  <dc:creator>Vaggelis</dc:creator>
  <cp:lastModifiedBy>Vaggelis</cp:lastModifiedBy>
  <cp:revision>36</cp:revision>
  <dcterms:created xsi:type="dcterms:W3CDTF">2016-10-03T16:38:23Z</dcterms:created>
  <dcterms:modified xsi:type="dcterms:W3CDTF">2017-09-17T18:50:52Z</dcterms:modified>
</cp:coreProperties>
</file>