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58" r:id="rId4"/>
    <p:sldId id="259" r:id="rId5"/>
    <p:sldId id="261" r:id="rId6"/>
    <p:sldId id="260" r:id="rId7"/>
    <p:sldId id="262" r:id="rId8"/>
    <p:sldId id="263"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997" autoAdjust="0"/>
  </p:normalViewPr>
  <p:slideViewPr>
    <p:cSldViewPr>
      <p:cViewPr varScale="1">
        <p:scale>
          <a:sx n="72" d="100"/>
          <a:sy n="72" d="100"/>
        </p:scale>
        <p:origin x="-108" y="-14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1402F4-612D-4F03-8795-594678E047E3}" type="datetimeFigureOut">
              <a:rPr lang="el-GR" smtClean="0"/>
              <a:pPr/>
              <a:t>19/10/2016</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95348B3-4D64-4F70-A2C5-6772398D903D}"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595348B3-4D64-4F70-A2C5-6772398D903D}" type="slidenum">
              <a:rPr lang="el-GR" smtClean="0"/>
              <a:pPr/>
              <a:t>2</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595348B3-4D64-4F70-A2C5-6772398D903D}" type="slidenum">
              <a:rPr lang="el-GR" smtClean="0"/>
              <a:pPr/>
              <a:t>3</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595348B3-4D64-4F70-A2C5-6772398D903D}" type="slidenum">
              <a:rPr lang="el-GR" smtClean="0"/>
              <a:pPr/>
              <a:t>4</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595348B3-4D64-4F70-A2C5-6772398D903D}" type="slidenum">
              <a:rPr lang="el-GR" smtClean="0"/>
              <a:pPr/>
              <a:t>5</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595348B3-4D64-4F70-A2C5-6772398D903D}" type="slidenum">
              <a:rPr lang="el-GR" smtClean="0"/>
              <a:pPr/>
              <a:t>6</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595348B3-4D64-4F70-A2C5-6772398D903D}" type="slidenum">
              <a:rPr lang="el-GR" smtClean="0"/>
              <a:pPr/>
              <a:t>7</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1"/>
      </p:bgRef>
    </p:bg>
    <p:spTree>
      <p:nvGrpSpPr>
        <p:cNvPr id="1" name=""/>
        <p:cNvGrpSpPr/>
        <p:nvPr/>
      </p:nvGrpSpPr>
      <p:grpSpPr>
        <a:xfrm>
          <a:off x="0" y="0"/>
          <a:ext cx="0" cy="0"/>
          <a:chOff x="0" y="0"/>
          <a:chExt cx="0" cy="0"/>
        </a:xfrm>
      </p:grpSpPr>
      <p:sp>
        <p:nvSpPr>
          <p:cNvPr id="8" name="7 - Τίτλος"/>
          <p:cNvSpPr>
            <a:spLocks noGrp="1"/>
          </p:cNvSpPr>
          <p:nvPr>
            <p:ph type="ctrTitle"/>
          </p:nvPr>
        </p:nvSpPr>
        <p:spPr>
          <a:xfrm>
            <a:off x="2286000" y="3124200"/>
            <a:ext cx="6172200" cy="1894362"/>
          </a:xfrm>
        </p:spPr>
        <p:txBody>
          <a:bodyPr/>
          <a:lstStyle>
            <a:lvl1pPr>
              <a:defRPr b="1"/>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bwMode="auto">
          <a:xfrm rot="5400000">
            <a:off x="7764621" y="1174097"/>
            <a:ext cx="2286000" cy="381000"/>
          </a:xfrm>
        </p:spPr>
        <p:txBody>
          <a:bodyPr/>
          <a:lstStyle/>
          <a:p>
            <a:fld id="{2342CEA3-3058-4D43-AE35-B3DA76CB4003}" type="datetimeFigureOut">
              <a:rPr lang="el-GR" smtClean="0"/>
              <a:pPr/>
              <a:t>19/10/2016</a:t>
            </a:fld>
            <a:endParaRPr lang="el-GR"/>
          </a:p>
        </p:txBody>
      </p:sp>
      <p:sp>
        <p:nvSpPr>
          <p:cNvPr id="17" name="16 - Θέση υποσέλιδου"/>
          <p:cNvSpPr>
            <a:spLocks noGrp="1"/>
          </p:cNvSpPr>
          <p:nvPr>
            <p:ph type="ftr" sz="quarter" idx="11"/>
          </p:nvPr>
        </p:nvSpPr>
        <p:spPr bwMode="auto">
          <a:xfrm rot="5400000">
            <a:off x="7077269" y="4181669"/>
            <a:ext cx="3657600" cy="384048"/>
          </a:xfrm>
        </p:spPr>
        <p:txBody>
          <a:bodyPr/>
          <a:lstStyle/>
          <a:p>
            <a:endParaRPr lang="el-GR"/>
          </a:p>
        </p:txBody>
      </p:sp>
      <p:sp>
        <p:nvSpPr>
          <p:cNvPr id="10" name="9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 Ευθεία γραμμή σύνδεσης"/>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Έλλειψη"/>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 Έλλειψη"/>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 Θέση αριθμού διαφάνειας"/>
          <p:cNvSpPr>
            <a:spLocks noGrp="1"/>
          </p:cNvSpPr>
          <p:nvPr>
            <p:ph type="sldNum" sz="quarter" idx="12"/>
          </p:nvPr>
        </p:nvSpPr>
        <p:spPr bwMode="auto">
          <a:xfrm>
            <a:off x="1325544" y="4928702"/>
            <a:ext cx="609600" cy="517524"/>
          </a:xfrm>
        </p:spPr>
        <p:txBody>
          <a:bodyPr/>
          <a:lstStyle/>
          <a:p>
            <a:fld id="{D3F1D1C4-C2D9-4231-9FB2-B2D9D97AA41D}"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19/10/2016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676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19/10/2016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8" name="7 - Θέση περιεχομένου"/>
          <p:cNvSpPr>
            <a:spLocks noGrp="1"/>
          </p:cNvSpPr>
          <p:nvPr>
            <p:ph sz="quarter" idx="1"/>
          </p:nvPr>
        </p:nvSpPr>
        <p:spPr>
          <a:xfrm>
            <a:off x="457200" y="1600200"/>
            <a:ext cx="7467600" cy="487375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4"/>
          </p:nvPr>
        </p:nvSpPr>
        <p:spPr/>
        <p:txBody>
          <a:bodyPr rtlCol="0"/>
          <a:lstStyle/>
          <a:p>
            <a:fld id="{2342CEA3-3058-4D43-AE35-B3DA76CB4003}" type="datetimeFigureOut">
              <a:rPr lang="el-GR" smtClean="0"/>
              <a:pPr/>
              <a:t>19/10/2016</a:t>
            </a:fld>
            <a:endParaRPr lang="el-GR"/>
          </a:p>
        </p:txBody>
      </p:sp>
      <p:sp>
        <p:nvSpPr>
          <p:cNvPr id="9" name="8 - Θέση αριθμού διαφάνειας"/>
          <p:cNvSpPr>
            <a:spLocks noGrp="1"/>
          </p:cNvSpPr>
          <p:nvPr>
            <p:ph type="sldNum" sz="quarter" idx="15"/>
          </p:nvPr>
        </p:nvSpPr>
        <p:spPr/>
        <p:txBody>
          <a:bodyPr rtlCol="0"/>
          <a:lstStyle/>
          <a:p>
            <a:fld id="{D3F1D1C4-C2D9-4231-9FB2-B2D9D97AA41D}" type="slidenum">
              <a:rPr lang="el-GR" smtClean="0"/>
              <a:pPr/>
              <a:t>‹#›</a:t>
            </a:fld>
            <a:endParaRPr lang="el-GR"/>
          </a:p>
        </p:txBody>
      </p:sp>
      <p:sp>
        <p:nvSpPr>
          <p:cNvPr id="10" name="9 - Θέση υποσέλιδου"/>
          <p:cNvSpPr>
            <a:spLocks noGrp="1"/>
          </p:cNvSpPr>
          <p:nvPr>
            <p:ph type="ftr" sz="quarter" idx="16"/>
          </p:nvPr>
        </p:nvSpPr>
        <p:spPr/>
        <p:txBody>
          <a:bodyPr rtlCol="0"/>
          <a:lstStyle/>
          <a:p>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286000" y="2895600"/>
            <a:ext cx="6172200" cy="2053590"/>
          </a:xfrm>
        </p:spPr>
        <p:txBody>
          <a:bodyPr/>
          <a:lstStyle>
            <a:lvl1pPr algn="l">
              <a:buNone/>
              <a:defRPr sz="3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bwMode="auto">
          <a:xfrm rot="5400000">
            <a:off x="7763256" y="1170432"/>
            <a:ext cx="2286000" cy="381000"/>
          </a:xfrm>
        </p:spPr>
        <p:txBody>
          <a:bodyPr/>
          <a:lstStyle/>
          <a:p>
            <a:fld id="{2342CEA3-3058-4D43-AE35-B3DA76CB4003}" type="datetimeFigureOut">
              <a:rPr lang="el-GR" smtClean="0"/>
              <a:pPr/>
              <a:t>19/10/2016</a:t>
            </a:fld>
            <a:endParaRPr lang="el-GR"/>
          </a:p>
        </p:txBody>
      </p:sp>
      <p:sp>
        <p:nvSpPr>
          <p:cNvPr id="5" name="4 - Θέση υποσέλιδου"/>
          <p:cNvSpPr>
            <a:spLocks noGrp="1"/>
          </p:cNvSpPr>
          <p:nvPr>
            <p:ph type="ftr" sz="quarter" idx="11"/>
          </p:nvPr>
        </p:nvSpPr>
        <p:spPr bwMode="auto">
          <a:xfrm rot="5400000">
            <a:off x="7077456" y="4178808"/>
            <a:ext cx="3657600" cy="384048"/>
          </a:xfrm>
        </p:spPr>
        <p:txBody>
          <a:bodyPr/>
          <a:lstStyle/>
          <a:p>
            <a:endParaRPr lang="el-GR"/>
          </a:p>
        </p:txBody>
      </p:sp>
      <p:sp>
        <p:nvSpPr>
          <p:cNvPr id="9" name="8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 Έλλειψη"/>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 Έλλειψη"/>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Έλλειψη"/>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Ευθεία γραμμή σύνδεσης"/>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αριθμού διαφάνειας"/>
          <p:cNvSpPr>
            <a:spLocks noGrp="1"/>
          </p:cNvSpPr>
          <p:nvPr>
            <p:ph type="sldNum" sz="quarter" idx="12"/>
          </p:nvPr>
        </p:nvSpPr>
        <p:spPr bwMode="auto">
          <a:xfrm>
            <a:off x="1340616" y="4928702"/>
            <a:ext cx="609600" cy="517524"/>
          </a:xfrm>
        </p:spPr>
        <p:txBody>
          <a:body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19/10/2016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9" name="8 - Θέση περιεχομένου"/>
          <p:cNvSpPr>
            <a:spLocks noGrp="1"/>
          </p:cNvSpPr>
          <p:nvPr>
            <p:ph sz="quarter" idx="1"/>
          </p:nvPr>
        </p:nvSpPr>
        <p:spPr>
          <a:xfrm>
            <a:off x="457200"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270248"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7543800" cy="1143000"/>
          </a:xfrm>
        </p:spPr>
        <p:txBody>
          <a:bodyPr anchor="b"/>
          <a:lstStyle>
            <a:lvl1pPr>
              <a:defRPr/>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19/10/2016</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11" name="10 - Θέση περιεχομένου"/>
          <p:cNvSpPr>
            <a:spLocks noGrp="1"/>
          </p:cNvSpPr>
          <p:nvPr>
            <p:ph sz="quarter" idx="2"/>
          </p:nvPr>
        </p:nvSpPr>
        <p:spPr>
          <a:xfrm>
            <a:off x="457200"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371975"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κειμένου"/>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4" name="13 - Θέση κειμένου"/>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6" name="5 - Θέση ημερομηνίας"/>
          <p:cNvSpPr>
            <a:spLocks noGrp="1"/>
          </p:cNvSpPr>
          <p:nvPr>
            <p:ph type="dt" sz="half" idx="10"/>
          </p:nvPr>
        </p:nvSpPr>
        <p:spPr/>
        <p:txBody>
          <a:bodyPr rtlCol="0"/>
          <a:lstStyle/>
          <a:p>
            <a:fld id="{2342CEA3-3058-4D43-AE35-B3DA76CB4003}" type="datetimeFigureOut">
              <a:rPr lang="el-GR" smtClean="0"/>
              <a:pPr/>
              <a:t>19/10/2016</a:t>
            </a:fld>
            <a:endParaRPr lang="el-GR"/>
          </a:p>
        </p:txBody>
      </p:sp>
      <p:sp>
        <p:nvSpPr>
          <p:cNvPr id="7" name="6 - Θέση αριθμού διαφάνειας"/>
          <p:cNvSpPr>
            <a:spLocks noGrp="1"/>
          </p:cNvSpPr>
          <p:nvPr>
            <p:ph type="sldNum" sz="quarter" idx="11"/>
          </p:nvPr>
        </p:nvSpPr>
        <p:spPr/>
        <p:txBody>
          <a:bodyPr rtlCol="0"/>
          <a:lstStyle/>
          <a:p>
            <a:fld id="{D3F1D1C4-C2D9-4231-9FB2-B2D9D97AA41D}" type="slidenum">
              <a:rPr lang="el-GR" smtClean="0"/>
              <a:pPr/>
              <a:t>‹#›</a:t>
            </a:fld>
            <a:endParaRPr lang="el-GR"/>
          </a:p>
        </p:txBody>
      </p:sp>
      <p:sp>
        <p:nvSpPr>
          <p:cNvPr id="8" name="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19/10/2016</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 Τίτλος"/>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 Θέση περιεχομένου"/>
          <p:cNvSpPr>
            <a:spLocks noGrp="1"/>
          </p:cNvSpPr>
          <p:nvPr>
            <p:ph sz="quarter" idx="1"/>
          </p:nvPr>
        </p:nvSpPr>
        <p:spPr>
          <a:xfrm>
            <a:off x="304800" y="274320"/>
            <a:ext cx="5638800" cy="6327648"/>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4"/>
          </p:nvPr>
        </p:nvSpPr>
        <p:spPr/>
        <p:txBody>
          <a:bodyPr rtlCol="0"/>
          <a:lstStyle/>
          <a:p>
            <a:fld id="{2342CEA3-3058-4D43-AE35-B3DA76CB4003}" type="datetimeFigureOut">
              <a:rPr lang="el-GR" smtClean="0"/>
              <a:pPr/>
              <a:t>19/10/2016</a:t>
            </a:fld>
            <a:endParaRPr lang="el-GR"/>
          </a:p>
        </p:txBody>
      </p:sp>
      <p:sp>
        <p:nvSpPr>
          <p:cNvPr id="22" name="21 - Θέση αριθμού διαφάνειας"/>
          <p:cNvSpPr>
            <a:spLocks noGrp="1"/>
          </p:cNvSpPr>
          <p:nvPr>
            <p:ph type="sldNum" sz="quarter" idx="15"/>
          </p:nvPr>
        </p:nvSpPr>
        <p:spPr/>
        <p:txBody>
          <a:bodyPr rtlCol="0"/>
          <a:lstStyle/>
          <a:p>
            <a:fld id="{D3F1D1C4-C2D9-4231-9FB2-B2D9D97AA41D}" type="slidenum">
              <a:rPr lang="el-GR" smtClean="0"/>
              <a:pPr/>
              <a:t>‹#›</a:t>
            </a:fld>
            <a:endParaRPr lang="el-GR"/>
          </a:p>
        </p:txBody>
      </p:sp>
      <p:sp>
        <p:nvSpPr>
          <p:cNvPr id="23" name="22 - Θέση υποσέλιδου"/>
          <p:cNvSpPr>
            <a:spLocks noGrp="1"/>
          </p:cNvSpPr>
          <p:nvPr>
            <p:ph type="ftr" sz="quarter" idx="16"/>
          </p:nvPr>
        </p:nvSpPr>
        <p:spPr/>
        <p:txBody>
          <a:bodyPr rtlCol="0"/>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 Τίτλος"/>
          <p:cNvSpPr>
            <a:spLocks noGrp="1"/>
          </p:cNvSpPr>
          <p:nvPr>
            <p:ph type="title"/>
          </p:nvPr>
        </p:nvSpPr>
        <p:spPr>
          <a:xfrm rot="5400000">
            <a:off x="3350133" y="3200400"/>
            <a:ext cx="6309360" cy="457200"/>
          </a:xfrm>
        </p:spPr>
        <p:txBody>
          <a:bodyPr anchor="b"/>
          <a:lstStyle>
            <a:lvl1pPr algn="l">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10" name="9 - Ευθεία γραμμή σύνδεσης"/>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 Ορθογώνιο"/>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 Θέση ημερομηνίας"/>
          <p:cNvSpPr>
            <a:spLocks noGrp="1"/>
          </p:cNvSpPr>
          <p:nvPr>
            <p:ph type="dt" sz="half" idx="10"/>
          </p:nvPr>
        </p:nvSpPr>
        <p:spPr/>
        <p:txBody>
          <a:bodyPr rtlCol="0"/>
          <a:lstStyle/>
          <a:p>
            <a:fld id="{2342CEA3-3058-4D43-AE35-B3DA76CB4003}" type="datetimeFigureOut">
              <a:rPr lang="el-GR" smtClean="0"/>
              <a:pPr/>
              <a:t>19/10/2016</a:t>
            </a:fld>
            <a:endParaRPr lang="el-GR"/>
          </a:p>
        </p:txBody>
      </p:sp>
      <p:sp>
        <p:nvSpPr>
          <p:cNvPr id="18" name="17 - Θέση αριθμού διαφάνειας"/>
          <p:cNvSpPr>
            <a:spLocks noGrp="1"/>
          </p:cNvSpPr>
          <p:nvPr>
            <p:ph type="sldNum" sz="quarter" idx="11"/>
          </p:nvPr>
        </p:nvSpPr>
        <p:spPr/>
        <p:txBody>
          <a:bodyPr rtlCol="0"/>
          <a:lstStyle/>
          <a:p>
            <a:fld id="{D3F1D1C4-C2D9-4231-9FB2-B2D9D97AA41D}" type="slidenum">
              <a:rPr lang="el-GR" smtClean="0"/>
              <a:pPr/>
              <a:t>‹#›</a:t>
            </a:fld>
            <a:endParaRPr lang="el-GR"/>
          </a:p>
        </p:txBody>
      </p:sp>
      <p:sp>
        <p:nvSpPr>
          <p:cNvPr id="21" name="20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 Θέση τίτλου"/>
          <p:cNvSpPr>
            <a:spLocks noGrp="1"/>
          </p:cNvSpPr>
          <p:nvPr>
            <p:ph type="title"/>
          </p:nvPr>
        </p:nvSpPr>
        <p:spPr>
          <a:xfrm>
            <a:off x="457200" y="274638"/>
            <a:ext cx="7467600" cy="1143000"/>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342CEA3-3058-4D43-AE35-B3DA76CB4003}" type="datetimeFigureOut">
              <a:rPr lang="el-GR" smtClean="0"/>
              <a:pPr/>
              <a:t>19/10/2016</a:t>
            </a:fld>
            <a:endParaRPr lang="el-GR"/>
          </a:p>
        </p:txBody>
      </p:sp>
      <p:sp>
        <p:nvSpPr>
          <p:cNvPr id="3" name="2 - Θέση υποσέλιδου"/>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l-GR"/>
          </a:p>
        </p:txBody>
      </p:sp>
      <p:sp>
        <p:nvSpPr>
          <p:cNvPr id="7" name="6 - Ευθεία γραμμή σύνδεσης"/>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Θέση αριθμού διαφάνειας"/>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339752" y="1916832"/>
            <a:ext cx="6172200" cy="1296144"/>
          </a:xfrm>
        </p:spPr>
        <p:txBody>
          <a:bodyPr>
            <a:normAutofit/>
          </a:bodyPr>
          <a:lstStyle/>
          <a:p>
            <a:pPr algn="ctr"/>
            <a:r>
              <a:rPr lang="el-GR" sz="3200" dirty="0" err="1" smtClean="0"/>
              <a:t>Συμφορητικη</a:t>
            </a:r>
            <a:r>
              <a:rPr lang="el-GR" sz="3200" dirty="0" smtClean="0"/>
              <a:t> </a:t>
            </a:r>
            <a:r>
              <a:rPr lang="el-GR" sz="3200" dirty="0" err="1" smtClean="0"/>
              <a:t>καρδιακη</a:t>
            </a:r>
            <a:r>
              <a:rPr lang="el-GR" sz="3200" dirty="0" smtClean="0"/>
              <a:t> </a:t>
            </a:r>
            <a:r>
              <a:rPr lang="el-GR" sz="3200" dirty="0" err="1" smtClean="0"/>
              <a:t>ανεπαρκεια</a:t>
            </a:r>
            <a:endParaRPr lang="el-GR" sz="3200" dirty="0"/>
          </a:p>
        </p:txBody>
      </p:sp>
      <p:sp>
        <p:nvSpPr>
          <p:cNvPr id="3" name="2 - Υπότιτλος"/>
          <p:cNvSpPr>
            <a:spLocks noGrp="1"/>
          </p:cNvSpPr>
          <p:nvPr>
            <p:ph type="subTitle" idx="1"/>
          </p:nvPr>
        </p:nvSpPr>
        <p:spPr/>
        <p:txBody>
          <a:bodyPr/>
          <a:lstStyle/>
          <a:p>
            <a:endParaRPr lang="el-G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771800" y="188640"/>
            <a:ext cx="3100264" cy="576064"/>
          </a:xfrm>
        </p:spPr>
        <p:txBody>
          <a:bodyPr>
            <a:normAutofit/>
          </a:bodyPr>
          <a:lstStyle/>
          <a:p>
            <a:pPr algn="ctr"/>
            <a:r>
              <a:rPr lang="el-GR" dirty="0" err="1" smtClean="0"/>
              <a:t>ορισμοσ</a:t>
            </a:r>
            <a:endParaRPr lang="el-GR" dirty="0"/>
          </a:p>
        </p:txBody>
      </p:sp>
      <p:sp>
        <p:nvSpPr>
          <p:cNvPr id="3" name="2 - Θέση περιεχομένου"/>
          <p:cNvSpPr>
            <a:spLocks noGrp="1"/>
          </p:cNvSpPr>
          <p:nvPr>
            <p:ph sz="quarter" idx="1"/>
          </p:nvPr>
        </p:nvSpPr>
        <p:spPr>
          <a:xfrm>
            <a:off x="467544" y="1196752"/>
            <a:ext cx="3672408" cy="4032448"/>
          </a:xfrm>
        </p:spPr>
        <p:txBody>
          <a:bodyPr>
            <a:normAutofit fontScale="92500"/>
          </a:bodyPr>
          <a:lstStyle/>
          <a:p>
            <a:pPr marL="0" indent="0" algn="just">
              <a:buNone/>
            </a:pPr>
            <a:r>
              <a:rPr lang="el-GR" dirty="0" smtClean="0"/>
              <a:t>Συμφορητική καρδιακή ανεπάρκεια είναι μια σοβαρή κατάσταση στην οποία η καρδιά αδυνατεί να αντλήσει αρκετό αίμα ώστε να καλύψει τις ανάγκες του οργανισμού σε οξυγόνο και θρεπτικά συστατικά.</a:t>
            </a:r>
            <a:r>
              <a:rPr lang="en-US" dirty="0" smtClean="0"/>
              <a:t> </a:t>
            </a:r>
            <a:r>
              <a:rPr lang="el-GR" dirty="0" smtClean="0"/>
              <a:t>Είναι από τις πιο συνηθισμένες αιτίες που άτομα άνω των 65 ετών πηγαίνουν στο νοσοκομείο.</a:t>
            </a:r>
            <a:endParaRPr lang="el-GR" dirty="0"/>
          </a:p>
        </p:txBody>
      </p:sp>
      <p:pic>
        <p:nvPicPr>
          <p:cNvPr id="4" name="3 - Εικόνα" descr="congestive-heart.jpg"/>
          <p:cNvPicPr>
            <a:picLocks noChangeAspect="1"/>
          </p:cNvPicPr>
          <p:nvPr/>
        </p:nvPicPr>
        <p:blipFill>
          <a:blip r:embed="rId3" cstate="print"/>
          <a:stretch>
            <a:fillRect/>
          </a:stretch>
        </p:blipFill>
        <p:spPr>
          <a:xfrm>
            <a:off x="4427984" y="1700808"/>
            <a:ext cx="4060564" cy="3338686"/>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260648"/>
            <a:ext cx="7467600" cy="576064"/>
          </a:xfrm>
        </p:spPr>
        <p:txBody>
          <a:bodyPr/>
          <a:lstStyle/>
          <a:p>
            <a:pPr algn="ctr"/>
            <a:r>
              <a:rPr lang="el-GR" dirty="0" err="1" smtClean="0"/>
              <a:t>αιτιεσ</a:t>
            </a:r>
            <a:endParaRPr lang="el-GR" dirty="0"/>
          </a:p>
        </p:txBody>
      </p:sp>
      <p:sp>
        <p:nvSpPr>
          <p:cNvPr id="3" name="2 - Θέση περιεχομένου"/>
          <p:cNvSpPr>
            <a:spLocks noGrp="1"/>
          </p:cNvSpPr>
          <p:nvPr>
            <p:ph sz="quarter" idx="1"/>
          </p:nvPr>
        </p:nvSpPr>
        <p:spPr>
          <a:xfrm>
            <a:off x="467544" y="980728"/>
            <a:ext cx="4320480" cy="5400600"/>
          </a:xfrm>
        </p:spPr>
        <p:txBody>
          <a:bodyPr>
            <a:normAutofit fontScale="92500" lnSpcReduction="20000"/>
          </a:bodyPr>
          <a:lstStyle/>
          <a:p>
            <a:pPr algn="just">
              <a:buFont typeface="Wingdings" pitchFamily="2" charset="2"/>
              <a:buChar char="Ø"/>
            </a:pPr>
            <a:r>
              <a:rPr lang="el-GR" dirty="0" smtClean="0"/>
              <a:t>Η πιο συνηθισμένη αιτία είναι η στεφανιαία νόσος.</a:t>
            </a:r>
          </a:p>
          <a:p>
            <a:pPr algn="just">
              <a:buFont typeface="Wingdings" pitchFamily="2" charset="2"/>
              <a:buChar char="Ø"/>
            </a:pPr>
            <a:r>
              <a:rPr lang="el-GR" dirty="0" smtClean="0"/>
              <a:t>Προηγούμενο έμφραγμα του μυοκαρδίου.</a:t>
            </a:r>
          </a:p>
          <a:p>
            <a:pPr algn="just">
              <a:buFont typeface="Wingdings" pitchFamily="2" charset="2"/>
              <a:buChar char="Ø"/>
            </a:pPr>
            <a:r>
              <a:rPr lang="el-GR" dirty="0" smtClean="0"/>
              <a:t> Ανωμαλίες της καρδιάς από τη γέννηση.</a:t>
            </a:r>
          </a:p>
          <a:p>
            <a:pPr algn="just">
              <a:buFont typeface="Wingdings" pitchFamily="2" charset="2"/>
              <a:buChar char="Ø"/>
            </a:pPr>
            <a:r>
              <a:rPr lang="el-GR" dirty="0" smtClean="0"/>
              <a:t>Υψηλή πίεση.</a:t>
            </a:r>
          </a:p>
          <a:p>
            <a:pPr algn="just">
              <a:buFont typeface="Wingdings" pitchFamily="2" charset="2"/>
              <a:buChar char="Ø"/>
            </a:pPr>
            <a:r>
              <a:rPr lang="el-GR" dirty="0" err="1" smtClean="0"/>
              <a:t>Βαλβιδοπάθειες</a:t>
            </a:r>
            <a:r>
              <a:rPr lang="el-GR" dirty="0" smtClean="0"/>
              <a:t>.</a:t>
            </a:r>
          </a:p>
          <a:p>
            <a:pPr algn="just">
              <a:buFont typeface="Wingdings" pitchFamily="2" charset="2"/>
              <a:buChar char="Ø"/>
            </a:pPr>
            <a:r>
              <a:rPr lang="el-GR" dirty="0" smtClean="0"/>
              <a:t>Υψηλό σωματικό βάρος.</a:t>
            </a:r>
          </a:p>
          <a:p>
            <a:pPr algn="just">
              <a:buFont typeface="Wingdings" pitchFamily="2" charset="2"/>
              <a:buChar char="Ø"/>
            </a:pPr>
            <a:r>
              <a:rPr lang="el-GR" dirty="0" smtClean="0"/>
              <a:t>Διαβήτης.</a:t>
            </a:r>
          </a:p>
          <a:p>
            <a:pPr algn="just">
              <a:buFont typeface="Wingdings" pitchFamily="2" charset="2"/>
              <a:buChar char="Ø"/>
            </a:pPr>
            <a:r>
              <a:rPr lang="el-GR" dirty="0" smtClean="0"/>
              <a:t>Προβλήματα στον θυρεοειδή.</a:t>
            </a:r>
          </a:p>
          <a:p>
            <a:pPr algn="just">
              <a:buFont typeface="Wingdings" pitchFamily="2" charset="2"/>
              <a:buChar char="Ø"/>
            </a:pPr>
            <a:r>
              <a:rPr lang="el-GR" dirty="0" smtClean="0"/>
              <a:t>Κατάχρηση αλκοόλ και ναρκωτικών.</a:t>
            </a:r>
          </a:p>
          <a:p>
            <a:pPr algn="just">
              <a:buFont typeface="Wingdings" pitchFamily="2" charset="2"/>
              <a:buChar char="Ø"/>
            </a:pPr>
            <a:r>
              <a:rPr lang="el-GR" dirty="0" smtClean="0"/>
              <a:t>Χημειοθεραπείες.</a:t>
            </a:r>
          </a:p>
          <a:p>
            <a:pPr algn="just">
              <a:buFont typeface="Wingdings" pitchFamily="2" charset="2"/>
              <a:buChar char="Ø"/>
            </a:pPr>
            <a:r>
              <a:rPr lang="el-GR" dirty="0" smtClean="0"/>
              <a:t>Αρρυθμίες.</a:t>
            </a:r>
          </a:p>
          <a:p>
            <a:pPr algn="just">
              <a:buFont typeface="Wingdings" pitchFamily="2" charset="2"/>
              <a:buChar char="Ø"/>
            </a:pPr>
            <a:r>
              <a:rPr lang="el-GR" dirty="0" smtClean="0"/>
              <a:t>Περικαρδίτιδα.</a:t>
            </a:r>
            <a:endParaRPr lang="el-GR" dirty="0"/>
          </a:p>
        </p:txBody>
      </p:sp>
      <p:pic>
        <p:nvPicPr>
          <p:cNvPr id="4" name="3 - Εικόνα" descr="slide_7.jpg"/>
          <p:cNvPicPr>
            <a:picLocks noChangeAspect="1"/>
          </p:cNvPicPr>
          <p:nvPr/>
        </p:nvPicPr>
        <p:blipFill>
          <a:blip r:embed="rId3" cstate="print"/>
          <a:stretch>
            <a:fillRect/>
          </a:stretch>
        </p:blipFill>
        <p:spPr>
          <a:xfrm>
            <a:off x="5004461" y="1628800"/>
            <a:ext cx="3521645" cy="3528392"/>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634082"/>
          </a:xfrm>
        </p:spPr>
        <p:txBody>
          <a:bodyPr/>
          <a:lstStyle/>
          <a:p>
            <a:pPr algn="ctr"/>
            <a:r>
              <a:rPr lang="el-GR" dirty="0" err="1" smtClean="0"/>
              <a:t>συμπτωματα</a:t>
            </a:r>
            <a:endParaRPr lang="el-GR" dirty="0"/>
          </a:p>
        </p:txBody>
      </p:sp>
      <p:sp>
        <p:nvSpPr>
          <p:cNvPr id="3" name="2 - Θέση περιεχομένου"/>
          <p:cNvSpPr>
            <a:spLocks noGrp="1"/>
          </p:cNvSpPr>
          <p:nvPr>
            <p:ph sz="quarter" idx="1"/>
          </p:nvPr>
        </p:nvSpPr>
        <p:spPr>
          <a:xfrm>
            <a:off x="457200" y="908720"/>
            <a:ext cx="7467600" cy="5565232"/>
          </a:xfrm>
        </p:spPr>
        <p:txBody>
          <a:bodyPr>
            <a:normAutofit fontScale="40000" lnSpcReduction="20000"/>
          </a:bodyPr>
          <a:lstStyle/>
          <a:p>
            <a:pPr marL="0" lvl="0" indent="0" algn="just">
              <a:spcAft>
                <a:spcPts val="600"/>
              </a:spcAft>
              <a:buClr>
                <a:srgbClr val="FE8637"/>
              </a:buClr>
              <a:buNone/>
            </a:pPr>
            <a:r>
              <a:rPr lang="el-GR" sz="5500" dirty="0" smtClean="0">
                <a:solidFill>
                  <a:prstClr val="black"/>
                </a:solidFill>
              </a:rPr>
              <a:t>Επειδή η καρδιά χάνει την </a:t>
            </a:r>
            <a:r>
              <a:rPr lang="el-GR" sz="5500" dirty="0" err="1" smtClean="0">
                <a:solidFill>
                  <a:prstClr val="black"/>
                </a:solidFill>
              </a:rPr>
              <a:t>αντλητική</a:t>
            </a:r>
            <a:r>
              <a:rPr lang="el-GR" sz="5500" dirty="0" smtClean="0">
                <a:solidFill>
                  <a:prstClr val="black"/>
                </a:solidFill>
              </a:rPr>
              <a:t> της ικανότητα το αίμα κυλάει πιο αργά με αποτέλεσμα τη συσσώρευση υγρών σε διάφορα σημεία του σώματος. Τα κυριότερα συμπτώματα είναι</a:t>
            </a:r>
            <a:r>
              <a:rPr lang="en-US" sz="5500" dirty="0" smtClean="0">
                <a:solidFill>
                  <a:prstClr val="black"/>
                </a:solidFill>
              </a:rPr>
              <a:t>:</a:t>
            </a:r>
            <a:endParaRPr lang="el-GR" sz="5500" dirty="0" smtClean="0"/>
          </a:p>
          <a:p>
            <a:pPr marL="0" indent="-216000" algn="just">
              <a:buFont typeface="Wingdings" pitchFamily="2" charset="2"/>
              <a:buChar char="Ø"/>
            </a:pPr>
            <a:r>
              <a:rPr lang="el-GR" sz="5500" dirty="0" smtClean="0"/>
              <a:t>Εύκολη κόπωση.</a:t>
            </a:r>
          </a:p>
          <a:p>
            <a:pPr marL="180000" indent="-180000" algn="just">
              <a:buFont typeface="Wingdings" pitchFamily="2" charset="2"/>
              <a:buChar char="Ø"/>
            </a:pPr>
            <a:r>
              <a:rPr lang="el-GR" sz="5500" dirty="0" smtClean="0"/>
              <a:t> Πρήξιμο στους αστράγαλους και τα πόδια λόγω συσσώρευσης υγρών.</a:t>
            </a:r>
          </a:p>
          <a:p>
            <a:pPr marL="180000" indent="-180000" algn="just">
              <a:buFont typeface="Wingdings" pitchFamily="2" charset="2"/>
              <a:buChar char="Ø"/>
            </a:pPr>
            <a:r>
              <a:rPr lang="el-GR" sz="5500" dirty="0" smtClean="0"/>
              <a:t> Αύξηση βάρους λόγω κατακράτησης υγρών.</a:t>
            </a:r>
          </a:p>
          <a:p>
            <a:pPr marL="180000" indent="-180000" algn="just">
              <a:buFont typeface="Wingdings" pitchFamily="2" charset="2"/>
              <a:buChar char="Ø"/>
            </a:pPr>
            <a:r>
              <a:rPr lang="el-GR" sz="5500" dirty="0" smtClean="0"/>
              <a:t> Αυξημένη ανάγκη για ούρηση ιδιαίτερα τη νύχτα.</a:t>
            </a:r>
          </a:p>
          <a:p>
            <a:pPr marL="180000" indent="-180000" algn="just">
              <a:buFont typeface="Wingdings" pitchFamily="2" charset="2"/>
              <a:buChar char="Ø"/>
            </a:pPr>
            <a:r>
              <a:rPr lang="el-GR" sz="5500" dirty="0" smtClean="0"/>
              <a:t> Ταχυκαρδία ή αρρυθμίες.</a:t>
            </a:r>
          </a:p>
          <a:p>
            <a:pPr marL="180000" indent="-180000" algn="just">
              <a:buFont typeface="Wingdings" pitchFamily="2" charset="2"/>
              <a:buChar char="Ø"/>
            </a:pPr>
            <a:r>
              <a:rPr lang="el-GR" sz="5500" dirty="0" smtClean="0"/>
              <a:t> Δύσπνοια κατά την άσκηση ή όταν ξαπλώνουμε.</a:t>
            </a:r>
          </a:p>
          <a:p>
            <a:pPr marL="180000" indent="-180000" algn="just">
              <a:buFont typeface="Wingdings" pitchFamily="2" charset="2"/>
              <a:buChar char="Ø"/>
            </a:pPr>
            <a:r>
              <a:rPr lang="el-GR" sz="5500" dirty="0" smtClean="0"/>
              <a:t> Βήχας.</a:t>
            </a:r>
          </a:p>
          <a:p>
            <a:pPr marL="180000" indent="-180000" algn="just">
              <a:buFont typeface="Wingdings" pitchFamily="2" charset="2"/>
              <a:buChar char="Ø"/>
            </a:pPr>
            <a:r>
              <a:rPr lang="el-GR" sz="5500" dirty="0" smtClean="0"/>
              <a:t> Ζάλη και μειωμένη ικανότητα συγκέντρωσης.</a:t>
            </a:r>
          </a:p>
          <a:p>
            <a:pPr marL="180000" indent="-180000" algn="just">
              <a:buFont typeface="Wingdings" pitchFamily="2" charset="2"/>
              <a:buChar char="Ø"/>
            </a:pPr>
            <a:r>
              <a:rPr lang="el-GR" sz="5500" dirty="0" smtClean="0"/>
              <a:t> Ναυτία και μειωμένη όρεξη.</a:t>
            </a:r>
          </a:p>
          <a:p>
            <a:pPr marL="180000" indent="-180000" algn="just">
              <a:buFont typeface="Wingdings" pitchFamily="2" charset="2"/>
              <a:buChar char="Ø"/>
            </a:pPr>
            <a:r>
              <a:rPr lang="el-GR" sz="5500" dirty="0" smtClean="0"/>
              <a:t> Πρήξιμο στην κοιλιά.</a:t>
            </a:r>
          </a:p>
          <a:p>
            <a:pPr marL="180000" indent="-180000" algn="just">
              <a:buFont typeface="Wingdings" pitchFamily="2" charset="2"/>
              <a:buChar char="Ø"/>
            </a:pPr>
            <a:r>
              <a:rPr lang="el-GR" sz="5500" dirty="0" smtClean="0"/>
              <a:t> Αδυναμία.</a:t>
            </a:r>
          </a:p>
          <a:p>
            <a:pPr marL="180000" indent="-180000" algn="just">
              <a:buNone/>
            </a:pPr>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648072"/>
          </a:xfrm>
        </p:spPr>
        <p:txBody>
          <a:bodyPr/>
          <a:lstStyle/>
          <a:p>
            <a:pPr algn="ctr"/>
            <a:r>
              <a:rPr lang="el-GR" dirty="0" err="1" smtClean="0"/>
              <a:t>Προγνωση</a:t>
            </a:r>
            <a:r>
              <a:rPr lang="el-GR" dirty="0" smtClean="0"/>
              <a:t> </a:t>
            </a:r>
            <a:r>
              <a:rPr lang="el-GR" dirty="0" err="1" smtClean="0"/>
              <a:t>νοσου</a:t>
            </a:r>
            <a:endParaRPr lang="el-GR" dirty="0"/>
          </a:p>
        </p:txBody>
      </p:sp>
      <p:sp>
        <p:nvSpPr>
          <p:cNvPr id="5" name="4 - Θέση περιεχομένου"/>
          <p:cNvSpPr>
            <a:spLocks noGrp="1"/>
          </p:cNvSpPr>
          <p:nvPr>
            <p:ph sz="quarter" idx="1"/>
          </p:nvPr>
        </p:nvSpPr>
        <p:spPr>
          <a:xfrm>
            <a:off x="539552" y="2348880"/>
            <a:ext cx="4464496" cy="3600400"/>
          </a:xfrm>
        </p:spPr>
        <p:txBody>
          <a:bodyPr>
            <a:normAutofit/>
          </a:bodyPr>
          <a:lstStyle/>
          <a:p>
            <a:pPr marL="0" indent="0" algn="just">
              <a:buNone/>
            </a:pPr>
            <a:r>
              <a:rPr lang="el-GR" dirty="0" smtClean="0"/>
              <a:t>Η συμφορητική καρδιακή ανεπάρκεια είναι μια χρόνια νόσος που εκδηλώνεται βαθμιαία και αν αφεθεί χωρίς θεραπεία θα χειροτερέψει. Με την κατάλληλη θεραπεία οι ασθενείς θα νιώσουν καλύτερα και θα απολαύσουν μια πιο ποιοτική ζωή.</a:t>
            </a:r>
          </a:p>
          <a:p>
            <a:pPr marL="0" indent="0" algn="just">
              <a:buNone/>
            </a:pPr>
            <a:endParaRPr lang="el-GR" dirty="0"/>
          </a:p>
        </p:txBody>
      </p:sp>
      <p:sp>
        <p:nvSpPr>
          <p:cNvPr id="6" name="5 - Θέση περιεχομένου"/>
          <p:cNvSpPr>
            <a:spLocks noGrp="1"/>
          </p:cNvSpPr>
          <p:nvPr>
            <p:ph sz="quarter" idx="2"/>
          </p:nvPr>
        </p:nvSpPr>
        <p:spPr>
          <a:xfrm>
            <a:off x="683568" y="980728"/>
            <a:ext cx="7388296" cy="1080120"/>
          </a:xfrm>
        </p:spPr>
        <p:style>
          <a:lnRef idx="1">
            <a:schemeClr val="accent6"/>
          </a:lnRef>
          <a:fillRef idx="2">
            <a:schemeClr val="accent6"/>
          </a:fillRef>
          <a:effectRef idx="1">
            <a:schemeClr val="accent6"/>
          </a:effectRef>
          <a:fontRef idx="minor">
            <a:schemeClr val="dk1"/>
          </a:fontRef>
        </p:style>
        <p:txBody>
          <a:bodyPr>
            <a:normAutofit/>
          </a:bodyPr>
          <a:lstStyle/>
          <a:p>
            <a:pPr marL="0" indent="0" algn="just">
              <a:buNone/>
            </a:pPr>
            <a:r>
              <a:rPr lang="el-GR" dirty="0" smtClean="0"/>
              <a:t>Αν αντιληφθούμε κάποιο ή κάποια από τα παραπάνω συμπτώματα πρέπει να πάμε επειγόντως στο γιατρό.</a:t>
            </a:r>
            <a:endParaRPr lang="el-GR" dirty="0"/>
          </a:p>
        </p:txBody>
      </p:sp>
      <p:pic>
        <p:nvPicPr>
          <p:cNvPr id="7" name="6 - Εικόνα" descr="C0029611-Ankle_oedema_in_heart_failure-SPL.jpg"/>
          <p:cNvPicPr>
            <a:picLocks noChangeAspect="1"/>
          </p:cNvPicPr>
          <p:nvPr/>
        </p:nvPicPr>
        <p:blipFill>
          <a:blip r:embed="rId3" cstate="print"/>
          <a:stretch>
            <a:fillRect/>
          </a:stretch>
        </p:blipFill>
        <p:spPr>
          <a:xfrm>
            <a:off x="5796136" y="2276872"/>
            <a:ext cx="2904739" cy="4373612"/>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260648"/>
            <a:ext cx="7467600" cy="580926"/>
          </a:xfrm>
        </p:spPr>
        <p:txBody>
          <a:bodyPr/>
          <a:lstStyle/>
          <a:p>
            <a:pPr algn="ctr"/>
            <a:r>
              <a:rPr lang="el-GR" dirty="0" smtClean="0"/>
              <a:t>Η </a:t>
            </a:r>
            <a:r>
              <a:rPr lang="el-GR" dirty="0" err="1" smtClean="0"/>
              <a:t>κατασταση</a:t>
            </a:r>
            <a:r>
              <a:rPr lang="el-GR" dirty="0" smtClean="0"/>
              <a:t> </a:t>
            </a:r>
            <a:r>
              <a:rPr lang="en-US" dirty="0" err="1" smtClean="0"/>
              <a:t>ei</a:t>
            </a:r>
            <a:r>
              <a:rPr lang="el-GR" dirty="0" smtClean="0"/>
              <a:t>ναι </a:t>
            </a:r>
            <a:r>
              <a:rPr lang="el-GR" dirty="0" err="1" smtClean="0"/>
              <a:t>επειγουσα</a:t>
            </a:r>
            <a:r>
              <a:rPr lang="el-GR" dirty="0" smtClean="0"/>
              <a:t> </a:t>
            </a:r>
            <a:r>
              <a:rPr lang="el-GR" dirty="0" err="1" smtClean="0"/>
              <a:t>οταν</a:t>
            </a:r>
            <a:r>
              <a:rPr lang="en-US" dirty="0" smtClean="0"/>
              <a:t>:</a:t>
            </a:r>
            <a:endParaRPr lang="el-GR" dirty="0"/>
          </a:p>
        </p:txBody>
      </p:sp>
      <p:sp>
        <p:nvSpPr>
          <p:cNvPr id="3" name="2 - Θέση περιεχομένου"/>
          <p:cNvSpPr>
            <a:spLocks noGrp="1"/>
          </p:cNvSpPr>
          <p:nvPr>
            <p:ph sz="quarter" idx="1"/>
          </p:nvPr>
        </p:nvSpPr>
        <p:spPr>
          <a:xfrm>
            <a:off x="467544" y="908720"/>
            <a:ext cx="7467600" cy="5472608"/>
          </a:xfrm>
        </p:spPr>
        <p:txBody>
          <a:bodyPr/>
          <a:lstStyle/>
          <a:p>
            <a:pPr algn="just">
              <a:buFont typeface="Wingdings" pitchFamily="2" charset="2"/>
              <a:buChar char="Ø"/>
            </a:pPr>
            <a:r>
              <a:rPr lang="el-GR" dirty="0" smtClean="0"/>
              <a:t>Υπάρχει έντονη δύσπνοια και βήχας που συνοδεύεται από αφρώδη φλέματα που περιέχουν αίμα</a:t>
            </a:r>
            <a:r>
              <a:rPr lang="en-US" dirty="0" smtClean="0"/>
              <a:t>.</a:t>
            </a:r>
            <a:endParaRPr lang="el-GR" dirty="0" smtClean="0"/>
          </a:p>
          <a:p>
            <a:pPr algn="just">
              <a:buFont typeface="Wingdings" pitchFamily="2" charset="2"/>
              <a:buChar char="Ø"/>
            </a:pPr>
            <a:r>
              <a:rPr lang="el-GR" dirty="0" smtClean="0"/>
              <a:t>Υπάρχει έντονος πόνος στο στήθος</a:t>
            </a:r>
            <a:r>
              <a:rPr lang="en-US" dirty="0" smtClean="0"/>
              <a:t>.</a:t>
            </a:r>
            <a:endParaRPr lang="el-GR" dirty="0" smtClean="0"/>
          </a:p>
          <a:p>
            <a:pPr algn="just">
              <a:buFont typeface="Wingdings" pitchFamily="2" charset="2"/>
              <a:buChar char="Ø"/>
            </a:pPr>
            <a:r>
              <a:rPr lang="el-GR" dirty="0" smtClean="0"/>
              <a:t>Έντονη ταχυκαρδία ή αρρυθμίες</a:t>
            </a:r>
            <a:r>
              <a:rPr lang="en-US" dirty="0" smtClean="0"/>
              <a:t>.</a:t>
            </a:r>
            <a:endParaRPr lang="el-GR" dirty="0" smtClean="0"/>
          </a:p>
          <a:p>
            <a:pPr algn="just">
              <a:spcAft>
                <a:spcPts val="1200"/>
              </a:spcAft>
              <a:buFont typeface="Wingdings" pitchFamily="2" charset="2"/>
              <a:buChar char="Ø"/>
            </a:pPr>
            <a:r>
              <a:rPr lang="el-GR" dirty="0" smtClean="0"/>
              <a:t>Έντονη κόπωση και εξάντληση</a:t>
            </a:r>
            <a:r>
              <a:rPr lang="en-US" dirty="0" smtClean="0"/>
              <a:t>.</a:t>
            </a:r>
            <a:endParaRPr lang="el-GR" dirty="0" smtClean="0"/>
          </a:p>
          <a:p>
            <a:pPr algn="ctr">
              <a:buNone/>
            </a:pPr>
            <a:r>
              <a:rPr lang="el-GR" sz="3000" u="sng" cap="small" dirty="0" err="1" smtClean="0">
                <a:solidFill>
                  <a:srgbClr val="575F6D"/>
                </a:solidFill>
                <a:ea typeface="+mj-ea"/>
                <a:cs typeface="+mj-cs"/>
              </a:rPr>
              <a:t>Πρωτεσ</a:t>
            </a:r>
            <a:r>
              <a:rPr lang="el-GR" sz="3000" u="sng" cap="small" dirty="0" smtClean="0">
                <a:solidFill>
                  <a:srgbClr val="575F6D"/>
                </a:solidFill>
                <a:ea typeface="+mj-ea"/>
                <a:cs typeface="+mj-cs"/>
              </a:rPr>
              <a:t> </a:t>
            </a:r>
            <a:r>
              <a:rPr lang="el-GR" sz="3000" u="sng" cap="small" dirty="0" err="1" smtClean="0">
                <a:solidFill>
                  <a:srgbClr val="575F6D"/>
                </a:solidFill>
                <a:ea typeface="+mj-ea"/>
                <a:cs typeface="+mj-cs"/>
              </a:rPr>
              <a:t>βοηθειεσ</a:t>
            </a:r>
            <a:endParaRPr lang="el-GR" u="sng" dirty="0" smtClean="0"/>
          </a:p>
          <a:p>
            <a:pPr algn="just">
              <a:buFont typeface="Wingdings" pitchFamily="2" charset="2"/>
              <a:buChar char="Ø"/>
            </a:pPr>
            <a:r>
              <a:rPr lang="el-GR" dirty="0" smtClean="0"/>
              <a:t>Μεταφέρουμε τον ασθενή </a:t>
            </a:r>
            <a:r>
              <a:rPr lang="el-GR" u="sng" dirty="0" smtClean="0"/>
              <a:t>άμεσα </a:t>
            </a:r>
            <a:r>
              <a:rPr lang="el-GR" dirty="0" smtClean="0"/>
              <a:t>στο νοσοκομείο</a:t>
            </a:r>
            <a:r>
              <a:rPr lang="en-US" dirty="0" smtClean="0"/>
              <a:t>.</a:t>
            </a:r>
            <a:endParaRPr lang="el-GR" dirty="0" smtClean="0"/>
          </a:p>
          <a:p>
            <a:pPr algn="just">
              <a:buFont typeface="Wingdings" pitchFamily="2" charset="2"/>
              <a:buChar char="Ø"/>
            </a:pPr>
            <a:r>
              <a:rPr lang="el-GR" dirty="0" smtClean="0"/>
              <a:t>Κατά τη μεταφορά τον έχουμε καθιστό ή ξαπλωμένο με το κεφάλι ψηλότερα από το υπόλοιπο σώμα</a:t>
            </a:r>
            <a:r>
              <a:rPr lang="en-US" dirty="0" smtClean="0"/>
              <a:t>.</a:t>
            </a:r>
            <a:endParaRPr lang="el-GR" dirty="0" smtClean="0"/>
          </a:p>
          <a:p>
            <a:pPr algn="just">
              <a:buFont typeface="Wingdings" pitchFamily="2" charset="2"/>
              <a:buChar char="Ø"/>
            </a:pPr>
            <a:r>
              <a:rPr lang="el-GR" dirty="0" smtClean="0"/>
              <a:t>Χορηγούμε οξυγόνο αν υπάρχει</a:t>
            </a:r>
            <a:r>
              <a:rPr lang="en-US" dirty="0" smtClean="0"/>
              <a:t>.</a:t>
            </a:r>
            <a:endParaRPr lang="el-GR" dirty="0" smtClean="0"/>
          </a:p>
          <a:p>
            <a:pPr algn="just">
              <a:buFont typeface="Wingdings" pitchFamily="2" charset="2"/>
              <a:buChar char="Ø"/>
            </a:pPr>
            <a:r>
              <a:rPr lang="el-GR" dirty="0" smtClean="0"/>
              <a:t>Καθησυχάζουμε τον ασθενή.</a:t>
            </a:r>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634082"/>
          </a:xfrm>
        </p:spPr>
        <p:txBody>
          <a:bodyPr/>
          <a:lstStyle/>
          <a:p>
            <a:pPr algn="ctr"/>
            <a:r>
              <a:rPr lang="el-GR" dirty="0" err="1" smtClean="0"/>
              <a:t>προληψη</a:t>
            </a:r>
            <a:endParaRPr lang="el-GR" dirty="0"/>
          </a:p>
        </p:txBody>
      </p:sp>
      <p:sp>
        <p:nvSpPr>
          <p:cNvPr id="3" name="2 - Θέση περιεχομένου"/>
          <p:cNvSpPr>
            <a:spLocks noGrp="1"/>
          </p:cNvSpPr>
          <p:nvPr>
            <p:ph sz="quarter" idx="1"/>
          </p:nvPr>
        </p:nvSpPr>
        <p:spPr>
          <a:xfrm>
            <a:off x="467544" y="908720"/>
            <a:ext cx="4752528" cy="5256584"/>
          </a:xfrm>
        </p:spPr>
        <p:txBody>
          <a:bodyPr>
            <a:normAutofit fontScale="85000" lnSpcReduction="10000"/>
          </a:bodyPr>
          <a:lstStyle/>
          <a:p>
            <a:pPr>
              <a:buFont typeface="Wingdings" pitchFamily="2" charset="2"/>
              <a:buChar char="Ø"/>
            </a:pPr>
            <a:r>
              <a:rPr lang="el-GR" dirty="0" smtClean="0"/>
              <a:t>Ακολουθούμε πιστά τις συμβουλές του γιατρού μας.</a:t>
            </a:r>
          </a:p>
          <a:p>
            <a:pPr>
              <a:buFont typeface="Wingdings" pitchFamily="2" charset="2"/>
              <a:buChar char="Ø"/>
            </a:pPr>
            <a:r>
              <a:rPr lang="el-GR" dirty="0" smtClean="0"/>
              <a:t>Παίρνουμε τα φάρμακά μας.</a:t>
            </a:r>
          </a:p>
          <a:p>
            <a:pPr>
              <a:buFont typeface="Wingdings" pitchFamily="2" charset="2"/>
              <a:buChar char="Ø"/>
            </a:pPr>
            <a:r>
              <a:rPr lang="el-GR" dirty="0" smtClean="0"/>
              <a:t>Περιορίζουμε το αλάτι στο φαγητό.</a:t>
            </a:r>
          </a:p>
          <a:p>
            <a:pPr>
              <a:buFont typeface="Wingdings" pitchFamily="2" charset="2"/>
              <a:buChar char="Ø"/>
            </a:pPr>
            <a:r>
              <a:rPr lang="el-GR" dirty="0" smtClean="0"/>
              <a:t>Σταματάμε το κάπνισμα.</a:t>
            </a:r>
          </a:p>
          <a:p>
            <a:pPr>
              <a:buFont typeface="Wingdings" pitchFamily="2" charset="2"/>
              <a:buChar char="Ø"/>
            </a:pPr>
            <a:r>
              <a:rPr lang="el-GR" dirty="0" smtClean="0"/>
              <a:t>Περιορίζουμε τη κατανάλωση αλκοόλ.</a:t>
            </a:r>
          </a:p>
          <a:p>
            <a:pPr>
              <a:buFont typeface="Wingdings" pitchFamily="2" charset="2"/>
              <a:buChar char="Ø"/>
            </a:pPr>
            <a:r>
              <a:rPr lang="el-GR" dirty="0" smtClean="0"/>
              <a:t>Αν είμαστε υπέρβαροι θα πρέπει να χάσουμε βάρος.</a:t>
            </a:r>
          </a:p>
          <a:p>
            <a:pPr>
              <a:buFont typeface="Wingdings" pitchFamily="2" charset="2"/>
              <a:buChar char="Ø"/>
            </a:pPr>
            <a:r>
              <a:rPr lang="el-GR" dirty="0" smtClean="0"/>
              <a:t>Ακολουθούμε δίαιτα φτωχή σε λιπαρά.</a:t>
            </a:r>
          </a:p>
          <a:p>
            <a:pPr>
              <a:buFont typeface="Wingdings" pitchFamily="2" charset="2"/>
              <a:buChar char="Ø"/>
            </a:pPr>
            <a:r>
              <a:rPr lang="el-GR" dirty="0" smtClean="0"/>
              <a:t>Παρακολουθούμε τακτικά το βάρος μας.</a:t>
            </a:r>
          </a:p>
          <a:p>
            <a:pPr>
              <a:buFont typeface="Wingdings" pitchFamily="2" charset="2"/>
              <a:buChar char="Ø"/>
            </a:pPr>
            <a:r>
              <a:rPr lang="el-GR" dirty="0" smtClean="0"/>
              <a:t>Ελέγχουμε καθημερινά την </a:t>
            </a:r>
            <a:r>
              <a:rPr lang="el-GR" dirty="0" err="1" smtClean="0"/>
              <a:t>πιεσή</a:t>
            </a:r>
            <a:r>
              <a:rPr lang="el-GR" dirty="0" smtClean="0"/>
              <a:t> μας.</a:t>
            </a:r>
          </a:p>
          <a:p>
            <a:pPr>
              <a:buFont typeface="Wingdings" pitchFamily="2" charset="2"/>
              <a:buChar char="Ø"/>
            </a:pPr>
            <a:r>
              <a:rPr lang="el-GR" dirty="0" smtClean="0"/>
              <a:t>Αποφεύγουμε τη βαριά σωματική δραστηριότητα και τις έντονες συγκινήσεις.</a:t>
            </a:r>
          </a:p>
          <a:p>
            <a:pPr>
              <a:buFont typeface="Wingdings" pitchFamily="2" charset="2"/>
              <a:buChar char="Ø"/>
            </a:pPr>
            <a:r>
              <a:rPr lang="el-GR" dirty="0" smtClean="0"/>
              <a:t>Ασκούμαστε τακτικά.</a:t>
            </a:r>
            <a:endParaRPr lang="el-GR" dirty="0"/>
          </a:p>
        </p:txBody>
      </p:sp>
      <p:pic>
        <p:nvPicPr>
          <p:cNvPr id="4" name="4 - Εικόνα" descr="infographics-tips-healthy-heart.png"/>
          <p:cNvPicPr>
            <a:picLocks noChangeAspect="1"/>
          </p:cNvPicPr>
          <p:nvPr/>
        </p:nvPicPr>
        <p:blipFill>
          <a:blip r:embed="rId3" cstate="print"/>
          <a:stretch>
            <a:fillRect/>
          </a:stretch>
        </p:blipFill>
        <p:spPr>
          <a:xfrm>
            <a:off x="5455082" y="1628800"/>
            <a:ext cx="3146930" cy="2952328"/>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260648"/>
            <a:ext cx="7467600" cy="652934"/>
          </a:xfrm>
        </p:spPr>
        <p:txBody>
          <a:bodyPr/>
          <a:lstStyle/>
          <a:p>
            <a:pPr algn="ctr"/>
            <a:r>
              <a:rPr lang="el-GR" dirty="0" err="1" smtClean="0"/>
              <a:t>ανακεφαλαιωση</a:t>
            </a:r>
            <a:endParaRPr lang="el-GR" dirty="0"/>
          </a:p>
        </p:txBody>
      </p:sp>
      <p:sp>
        <p:nvSpPr>
          <p:cNvPr id="3" name="2 - Θέση περιεχομένου"/>
          <p:cNvSpPr>
            <a:spLocks noGrp="1"/>
          </p:cNvSpPr>
          <p:nvPr>
            <p:ph sz="quarter" idx="1"/>
          </p:nvPr>
        </p:nvSpPr>
        <p:spPr>
          <a:xfrm>
            <a:off x="467544" y="980728"/>
            <a:ext cx="7467600" cy="4873752"/>
          </a:xfrm>
        </p:spPr>
        <p:txBody>
          <a:bodyPr/>
          <a:lstStyle/>
          <a:p>
            <a:pPr algn="just">
              <a:spcAft>
                <a:spcPts val="1200"/>
              </a:spcAft>
              <a:buFont typeface="Wingdings" pitchFamily="2" charset="2"/>
              <a:buChar char="Ø"/>
            </a:pPr>
            <a:r>
              <a:rPr lang="el-GR" dirty="0" smtClean="0"/>
              <a:t> Η συμφορητική καρδιακή ανεπάρκεια είναι μια χρόνια νόσος που απαιτεί συστηματική παρακολούθηση και υγιεινό τρόπο ζωής. Δεν θεραπεύεται απλά μπορούμε να καθυστερήσουμε ή να σταματήσουμε την εξέλιξή της.</a:t>
            </a:r>
          </a:p>
          <a:p>
            <a:pPr algn="just">
              <a:buFont typeface="Wingdings" pitchFamily="2" charset="2"/>
              <a:buChar char="Ø"/>
            </a:pPr>
            <a:r>
              <a:rPr lang="el-GR" dirty="0" smtClean="0"/>
              <a:t>Αν ο ασθενής παρουσιάσει έντονη δύσπνοια, φλέματα με αίμα, έντονο πόνο στο στήθος, ταχυκαρδία ή αρρυθμίες πρέπει να μεταφερθεί αμέσως στο νοσοκομείο</a:t>
            </a:r>
            <a:endParaRPr lang="el-G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εξοχή">
  <a:themeElements>
    <a:clrScheme name="Προεξοχή">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Προεξοχή">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240</TotalTime>
  <Words>454</Words>
  <Application>Microsoft Office PowerPoint</Application>
  <PresentationFormat>Προβολή στην οθόνη (4:3)</PresentationFormat>
  <Paragraphs>63</Paragraphs>
  <Slides>8</Slides>
  <Notes>6</Notes>
  <HiddenSlides>0</HiddenSlides>
  <MMClips>0</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Προεξοχή</vt:lpstr>
      <vt:lpstr>Συμφορητικη καρδιακη ανεπαρκεια</vt:lpstr>
      <vt:lpstr>ορισμοσ</vt:lpstr>
      <vt:lpstr>αιτιεσ</vt:lpstr>
      <vt:lpstr>συμπτωματα</vt:lpstr>
      <vt:lpstr>Προγνωση νοσου</vt:lpstr>
      <vt:lpstr>Η κατασταση eiναι επειγουσα οταν:</vt:lpstr>
      <vt:lpstr>προληψη</vt:lpstr>
      <vt:lpstr>ανακεφαλαιωση</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Συμφορητικη καρδιακη ανεπαρκεια</dc:title>
  <dc:creator>Vaggelis</dc:creator>
  <cp:lastModifiedBy>Vaggelis</cp:lastModifiedBy>
  <cp:revision>31</cp:revision>
  <dcterms:created xsi:type="dcterms:W3CDTF">2016-10-17T17:49:14Z</dcterms:created>
  <dcterms:modified xsi:type="dcterms:W3CDTF">2016-10-19T15:01:16Z</dcterms:modified>
</cp:coreProperties>
</file>