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5BDD1-7FD1-4024-B587-3D914DD7826E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FD4DC-505D-4414-9C12-00E5DAC4FC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D4DC-505D-4414-9C12-00E5DAC4FC5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D4DC-505D-4414-9C12-00E5DAC4FC5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D4DC-505D-4414-9C12-00E5DAC4FC5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D4DC-505D-4414-9C12-00E5DAC4FC5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D4DC-505D-4414-9C12-00E5DAC4FC5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772816"/>
            <a:ext cx="6172200" cy="936104"/>
          </a:xfrm>
        </p:spPr>
        <p:txBody>
          <a:bodyPr>
            <a:normAutofit/>
          </a:bodyPr>
          <a:lstStyle/>
          <a:p>
            <a:pPr algn="ctr"/>
            <a:r>
              <a:rPr lang="el-GR" sz="5400" dirty="0" err="1" smtClean="0"/>
              <a:t>υποθερμια</a:t>
            </a:r>
            <a:endParaRPr lang="el-GR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Υποθερμία είναι η πτώση της θερμοκρασίας του σώματος κάτω από 35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C. </a:t>
            </a:r>
            <a:r>
              <a:rPr lang="el-GR" sz="2000" dirty="0" smtClean="0"/>
              <a:t>Ανάλογα με τη βαρύτητα διακρίνουμε 3 μορφές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Ήπια (θερμοκρασία σώματος 35-32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C)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Μέτρια (θερμοκρασία σώματος 32-28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C)</a:t>
            </a:r>
            <a:r>
              <a:rPr lang="el-GR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Βαριά (θερμοκρασία σώματος &lt;28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C)</a:t>
            </a:r>
            <a:r>
              <a:rPr lang="el-GR" sz="2000" dirty="0" smtClean="0"/>
              <a:t>.</a:t>
            </a:r>
          </a:p>
          <a:p>
            <a:pPr marL="0" indent="0" algn="just">
              <a:buNone/>
            </a:pPr>
            <a:r>
              <a:rPr lang="el-GR" sz="2000" dirty="0" smtClean="0"/>
              <a:t>Όταν η θερμοκρασία του σώματος πέφτει οι λειτουργίες οργάνων όπως ο εγκέφαλος επιβραδύνονται. Όταν η θερμοκρασία του σώματος πέσει στους 20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 C </a:t>
            </a:r>
            <a:r>
              <a:rPr lang="el-GR" sz="2000" dirty="0" smtClean="0"/>
              <a:t>ο εγκέφαλος παύει να λειτουργεί.</a:t>
            </a:r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Προδιαθεσικοι</a:t>
            </a:r>
            <a:r>
              <a:rPr lang="el-GR" dirty="0" smtClean="0"/>
              <a:t> </a:t>
            </a:r>
            <a:r>
              <a:rPr lang="el-GR" dirty="0" err="1" smtClean="0"/>
              <a:t>παραγοντεσ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Ηλικία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Χρήση αλκοόλ και ναρκωτικών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Ορισμένα φάρμακα όπως αγχολυτικά, αντικαταθλιπτικά, ηρεμιστικά μπορούν να επηρεάσουν το θερμορυθμιστικό κέντρο του σώματος.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el-GR" sz="2000" dirty="0" smtClean="0"/>
              <a:t>Ορισμένες παθήσεις όπως υποθυρεοειδισμός, διαβήτης, τραυματισμοί που επηρεάζουν τη λειτουργία των νεύρων.</a:t>
            </a:r>
          </a:p>
          <a:p>
            <a:pPr algn="just">
              <a:buNone/>
            </a:pPr>
            <a:r>
              <a:rPr lang="el-GR" sz="2000" dirty="0" smtClean="0"/>
              <a:t>Επίσης κινδυνεύουν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Ορειβάτες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Εργαζόμενοι στην ύπαιθρο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Ναυαγοί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Άστεγοι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68863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Ήπια υποθερμία</a:t>
            </a:r>
            <a:r>
              <a:rPr lang="en-US" dirty="0" smtClean="0"/>
              <a:t>: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Ρίγη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Ναυτία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Γρήγορη αναπνοή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Δυσκολία στην ομιλία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Έλλειψη συντονισμού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Κόπωση</a:t>
            </a:r>
          </a:p>
          <a:p>
            <a:pPr lvl="1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l-GR" sz="2400" dirty="0" smtClean="0"/>
              <a:t>Αυξημένος καρδιακός ρυθμός</a:t>
            </a:r>
          </a:p>
          <a:p>
            <a:pPr marL="273600" lvl="1">
              <a:buFont typeface="Wingdings" pitchFamily="2" charset="2"/>
              <a:buChar char="Ø"/>
            </a:pPr>
            <a:r>
              <a:rPr lang="el-GR" sz="2400" dirty="0" smtClean="0"/>
              <a:t>Μέτρια υποθερμία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Τα ρίγη σταματούν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Δυσκολία στον συντονισμό των κινήσεων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Σύγχυση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Δυσκολία στη λήψη αποφάσεων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Υπνηλία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Πολύ χαμηλά επίπεδα ενέργειας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Αδύναμος σφυγμός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Ασθενική αναπνοή</a:t>
            </a:r>
          </a:p>
          <a:p>
            <a:pPr marL="547920" lvl="2">
              <a:buSzPct val="100000"/>
              <a:buFont typeface="Arial" pitchFamily="34" charset="0"/>
              <a:buChar char="•"/>
            </a:pPr>
            <a:r>
              <a:rPr lang="el-GR" sz="2400" dirty="0" smtClean="0"/>
              <a:t>Απώλεια συνείδησης</a:t>
            </a:r>
          </a:p>
          <a:p>
            <a:pPr lvl="1">
              <a:buSzPct val="100000"/>
              <a:buFont typeface="Arial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0243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Σοβαρή υποθερμία</a:t>
            </a:r>
            <a:r>
              <a:rPr lang="en-US" sz="2000" dirty="0" smtClean="0"/>
              <a:t>: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 θύμα βρίσκεται σε κωματώδη κατάσταση και δεν ανταποκρίνεται.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Ο σφυγμός είναι τόσο αδύναμος που δεν </a:t>
            </a:r>
            <a:r>
              <a:rPr lang="el-GR" sz="2000" dirty="0" err="1" smtClean="0"/>
              <a:t>ψηλαφείται</a:t>
            </a:r>
            <a:r>
              <a:rPr lang="el-GR" sz="2000" dirty="0" smtClean="0"/>
              <a:t>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Η αναπνοή είναι πολύ αδύναμη.</a:t>
            </a:r>
            <a:endParaRPr lang="en-US" sz="2000" dirty="0" smtClean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Οι κόρες είναι διεσταλμένες</a:t>
            </a:r>
          </a:p>
          <a:p>
            <a:pPr lvl="1">
              <a:buSzPct val="100000"/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632848" cy="59046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Καλούμε αμέσως βοήθεια και μεταφέρουμε το θύμα σε προστατευμένο χώρο.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Αν δεν είναι δυνατή η μεταφορά στρώνουμε στο έδαφος </a:t>
            </a:r>
            <a:r>
              <a:rPr lang="el-GR" sz="2000" dirty="0" err="1" smtClean="0"/>
              <a:t>νάυλον</a:t>
            </a:r>
            <a:r>
              <a:rPr lang="el-GR" sz="2000" dirty="0" smtClean="0"/>
              <a:t>, κάποιο ύφασμα, φύλλα και ξαπλώνουμε πάνω το θύμα.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Προσπαθούμε να ξαναζεστάνουμε το θύμα με τους εξής τρόπους</a:t>
            </a:r>
            <a:r>
              <a:rPr lang="en-US" sz="2000" dirty="0" smtClean="0"/>
              <a:t>: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Τον σκεπάζουμε με κουβέρτες ή όσο πιο πολλά ρούχα μπορούμε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Αν τα ρούχα του είναι βρεγμένα τα αφαιρούμε και του φοράμε στεγνά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Αν μπορούμε βγάζουμε και τα δικά με ρούχα τον αγκαλιάζουμε και σκεπαζόμαστε με ότι έχουμε.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Τον βάζουμε σε μια μπανιέρα με νερό θερμοκρασίας 40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 C  </a:t>
            </a:r>
            <a:r>
              <a:rPr lang="el-GR" sz="2000" dirty="0" smtClean="0"/>
              <a:t>περίπου. </a:t>
            </a:r>
            <a:r>
              <a:rPr lang="el-GR" sz="2000" u="sng" dirty="0" smtClean="0"/>
              <a:t>Προσοχή</a:t>
            </a:r>
            <a:r>
              <a:rPr lang="el-GR" sz="2000" dirty="0" smtClean="0"/>
              <a:t> η </a:t>
            </a:r>
            <a:r>
              <a:rPr lang="el-GR" sz="2000" dirty="0" err="1" smtClean="0"/>
              <a:t>επαναθέρμανση</a:t>
            </a:r>
            <a:r>
              <a:rPr lang="el-GR" sz="2000" dirty="0" smtClean="0"/>
              <a:t> θα πρέπει να γίνεται με ρυθμό 1-2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 C </a:t>
            </a:r>
            <a:r>
              <a:rPr lang="el-GR" sz="2000" dirty="0" smtClean="0"/>
              <a:t>την ώρα.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Δίνουμε να πιεί ζεστά ροφήματα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Ελέγχουμε τα ζωτικά σημεία και αν χρειαστεί εφαρμόζουμε ΚΑΡΠΑ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Σε </a:t>
            </a:r>
            <a:r>
              <a:rPr lang="el-GR" dirty="0" err="1" smtClean="0"/>
              <a:t>περιπτωση</a:t>
            </a:r>
            <a:r>
              <a:rPr lang="el-GR" dirty="0" smtClean="0"/>
              <a:t> που </a:t>
            </a:r>
            <a:r>
              <a:rPr lang="el-GR" dirty="0" err="1" smtClean="0"/>
              <a:t>βρεθουμε</a:t>
            </a:r>
            <a:r>
              <a:rPr lang="el-GR" dirty="0" smtClean="0"/>
              <a:t> στο </a:t>
            </a:r>
            <a:r>
              <a:rPr lang="el-GR" dirty="0" err="1" smtClean="0"/>
              <a:t>νερο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244827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περίπτωση ναυαγίου αν η στεριά είναι μακριά </a:t>
            </a:r>
            <a:r>
              <a:rPr lang="el-GR" sz="2000" u="sng" dirty="0" smtClean="0"/>
              <a:t>δεν</a:t>
            </a:r>
            <a:r>
              <a:rPr lang="el-GR" sz="2000" dirty="0" smtClean="0"/>
              <a:t> κολυμπάμε.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στόχος είναι να χάσουμε όσο το δυνατόν λιγότερη θερμότητα μέχρι να μας διασώσουν.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είμαστε μόνοι μας θέση </a:t>
            </a:r>
            <a:r>
              <a:rPr lang="en-US" sz="2000" dirty="0" smtClean="0"/>
              <a:t>H.E.L.P </a:t>
            </a:r>
            <a:r>
              <a:rPr lang="el-GR" sz="2000" dirty="0" smtClean="0"/>
              <a:t>(</a:t>
            </a:r>
            <a:r>
              <a:rPr lang="en-US" sz="2000" dirty="0" smtClean="0"/>
              <a:t>heat escape lessening posture).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υπάρχουν και άλλοι </a:t>
            </a:r>
            <a:r>
              <a:rPr lang="en-US" sz="2000" dirty="0" smtClean="0"/>
              <a:t>huddle </a:t>
            </a:r>
            <a:r>
              <a:rPr lang="el-GR" sz="2000" dirty="0" smtClean="0"/>
              <a:t>(αγκαλιά)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πρόκειται να πέσουμε στη θάλασσα φοράμε το σωσίβιό μας και </a:t>
            </a:r>
            <a:r>
              <a:rPr lang="el-GR" sz="2000" u="sng" dirty="0" smtClean="0"/>
              <a:t>δεν</a:t>
            </a:r>
            <a:r>
              <a:rPr lang="el-GR" sz="2000" dirty="0" smtClean="0"/>
              <a:t> βγάζουμε τα ρούχα μας.</a:t>
            </a:r>
            <a:endParaRPr lang="el-GR" sz="2000" dirty="0"/>
          </a:p>
        </p:txBody>
      </p:sp>
      <p:pic>
        <p:nvPicPr>
          <p:cNvPr id="4" name="3 - Εικόνα" descr="hel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3429000"/>
            <a:ext cx="1815695" cy="2868799"/>
          </a:xfrm>
          <a:prstGeom prst="rect">
            <a:avLst/>
          </a:prstGeom>
        </p:spPr>
      </p:pic>
      <p:pic>
        <p:nvPicPr>
          <p:cNvPr id="5" name="4 - Εικόνα" descr="cws_huddl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3429000"/>
            <a:ext cx="3212639" cy="2851217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1835696" y="62373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H.E.L.P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5652120" y="6237312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Huddle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</TotalTime>
  <Words>401</Words>
  <Application>Microsoft Office PowerPoint</Application>
  <PresentationFormat>Προβολή στην οθόνη (4:3)</PresentationFormat>
  <Paragraphs>65</Paragraphs>
  <Slides>7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υποθερμια</vt:lpstr>
      <vt:lpstr>ορισμοσ</vt:lpstr>
      <vt:lpstr>Προδιαθεσικοι παραγοντεσ</vt:lpstr>
      <vt:lpstr>συμπτωματα</vt:lpstr>
      <vt:lpstr>συμπτωματα</vt:lpstr>
      <vt:lpstr>Πρωτεσ βοηθειεσ</vt:lpstr>
      <vt:lpstr>Σε περιπτωση που βρεθουμε στο νερο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υποθερμια</dc:title>
  <dc:creator>Vaggelis</dc:creator>
  <cp:lastModifiedBy>Vaggelis</cp:lastModifiedBy>
  <cp:revision>23</cp:revision>
  <dcterms:created xsi:type="dcterms:W3CDTF">2017-03-27T14:33:21Z</dcterms:created>
  <dcterms:modified xsi:type="dcterms:W3CDTF">2017-09-17T18:18:50Z</dcterms:modified>
</cp:coreProperties>
</file>