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B2EE1-D11B-4501-B49C-A7AC5993FC38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EA2CF-4D81-4333-8D43-7F1F1EC8875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EA2CF-4D81-4333-8D43-7F1F1EC88759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EA2CF-4D81-4333-8D43-7F1F1EC88759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EA2CF-4D81-4333-8D43-7F1F1EC88759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EA2CF-4D81-4333-8D43-7F1F1EC88759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23728" y="1700808"/>
            <a:ext cx="6172200" cy="869482"/>
          </a:xfrm>
        </p:spPr>
        <p:txBody>
          <a:bodyPr>
            <a:normAutofit/>
          </a:bodyPr>
          <a:lstStyle/>
          <a:p>
            <a:pPr algn="ctr"/>
            <a:r>
              <a:rPr lang="el-GR" sz="4400" dirty="0" err="1" smtClean="0"/>
              <a:t>Χημικα</a:t>
            </a:r>
            <a:r>
              <a:rPr lang="el-GR" sz="4400" dirty="0" smtClean="0"/>
              <a:t> </a:t>
            </a:r>
            <a:r>
              <a:rPr lang="el-GR" sz="4400" dirty="0" err="1" smtClean="0"/>
              <a:t>εγκαυματα</a:t>
            </a:r>
            <a:endParaRPr lang="el-GR" sz="4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r>
              <a:rPr lang="el-GR" dirty="0" smtClean="0"/>
              <a:t> - </a:t>
            </a:r>
            <a:r>
              <a:rPr lang="el-GR" dirty="0" err="1" smtClean="0"/>
              <a:t>αιτια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410445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Χημικό έγκαυμα είναι η βλάβη του δέρματος από ισχυρές διαβρωτικές χημικές ουσίες.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</a:t>
            </a:r>
            <a:r>
              <a:rPr lang="el-GR" sz="2000" dirty="0" err="1" smtClean="0"/>
              <a:t>κυριώτερες</a:t>
            </a:r>
            <a:r>
              <a:rPr lang="el-GR" sz="2000" dirty="0" smtClean="0"/>
              <a:t> ουσίες που προκαλούν χημικό έγκαυμα είναι</a:t>
            </a:r>
            <a:r>
              <a:rPr lang="en-US" sz="2000" dirty="0" smtClean="0"/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000" dirty="0" smtClean="0"/>
              <a:t>Τα οξέα (</a:t>
            </a:r>
            <a:r>
              <a:rPr lang="el-GR" sz="2000" dirty="0" err="1" smtClean="0"/>
              <a:t>θειϊκό</a:t>
            </a:r>
            <a:r>
              <a:rPr lang="el-GR" sz="2000" dirty="0" smtClean="0"/>
              <a:t>, υδροχλωρικό, νιτρικό οξύ)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000" dirty="0" smtClean="0"/>
              <a:t>Οι </a:t>
            </a:r>
            <a:r>
              <a:rPr lang="el-GR" sz="2000" dirty="0" err="1" smtClean="0"/>
              <a:t>βάσες</a:t>
            </a:r>
            <a:r>
              <a:rPr lang="el-GR" sz="2000" dirty="0" smtClean="0"/>
              <a:t> (καυστική ποτάσα, καυστική σόδα)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Τα καυστικά μέταλλα (φώσφορος)</a:t>
            </a:r>
          </a:p>
          <a:p>
            <a:pPr marL="273600" lvl="1" algn="just">
              <a:buFont typeface="Wingdings" pitchFamily="2" charset="2"/>
              <a:buChar char="Ø"/>
            </a:pPr>
            <a:r>
              <a:rPr lang="el-GR" sz="2000" dirty="0" smtClean="0"/>
              <a:t>Τα χημικά εγκαύματα μπορούν να συμβούν</a:t>
            </a:r>
            <a:r>
              <a:rPr lang="en-US" sz="2000" dirty="0" smtClean="0"/>
              <a:t>:</a:t>
            </a:r>
          </a:p>
          <a:p>
            <a:pPr marL="547920" lvl="2" algn="just">
              <a:buFont typeface="Wingdings" pitchFamily="2" charset="2"/>
              <a:buChar char="Ø"/>
            </a:pPr>
            <a:r>
              <a:rPr lang="el-GR" sz="2000" dirty="0" smtClean="0"/>
              <a:t>Στις βιομηχανίες</a:t>
            </a:r>
          </a:p>
          <a:p>
            <a:pPr marL="547920" lvl="2" algn="just">
              <a:buFont typeface="Wingdings" pitchFamily="2" charset="2"/>
              <a:buChar char="Ø"/>
            </a:pPr>
            <a:r>
              <a:rPr lang="el-GR" sz="2000" dirty="0" smtClean="0"/>
              <a:t>Στο σπίτι από κάποιο ισχυρό καθαριστικό</a:t>
            </a:r>
          </a:p>
          <a:p>
            <a:pPr marL="547920" lvl="2" algn="just">
              <a:buFont typeface="Wingdings" pitchFamily="2" charset="2"/>
              <a:buChar char="Ø"/>
            </a:pPr>
            <a:r>
              <a:rPr lang="el-GR" sz="2000" dirty="0" smtClean="0"/>
              <a:t>Στο σχολείο (εργαστήριο χημείας)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76064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συμπτωματα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467600" cy="58326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dirty="0" smtClean="0"/>
              <a:t>Τα χημικά εγκαύματα δεν εκδηλώνονται αμέσως. Επιπλέον κάποιες χημικές ουσίες απορροφώνται από το δέρμα με αποτέλεσμα να προκαλούν εκτεταμένες βλάβες σε βαθύτερους ιστούς.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πρώτο σύμπτωμα είναι φαγούρα και κάψιμο.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Στη συνέχεια εκδηλώνονται κοκκινίλα, ξεφλούδισμα και φουσκάλες.</a:t>
            </a:r>
          </a:p>
          <a:p>
            <a:pPr algn="just">
              <a:buNone/>
            </a:pPr>
            <a:r>
              <a:rPr lang="el-GR" sz="2000" dirty="0" smtClean="0"/>
              <a:t>Η βαρύτητα ενός χημικού εγκαύματος εξαρτάται από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είδος της ουσίας.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Την πυκνότητα.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Τη διάρκεια επαφής της ουσίας με το δέρμα.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Την περιοχή που υπέστη έγκαυμα. Ιδιαίτερα σοβαρά θεωρούνται τα εγκαύματα</a:t>
            </a:r>
            <a:r>
              <a:rPr lang="en-US" sz="2000" dirty="0" smtClean="0"/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000" dirty="0" smtClean="0"/>
              <a:t>Στα μάτια.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000" dirty="0" smtClean="0"/>
              <a:t>Στο πρόσωπο.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000" dirty="0" smtClean="0"/>
              <a:t>Αν η ουσία έχει εισπνευστεί.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000" dirty="0" smtClean="0"/>
              <a:t>Αν η ουσία έχει </a:t>
            </a:r>
            <a:r>
              <a:rPr lang="el-GR" sz="2000" dirty="0" err="1" smtClean="0"/>
              <a:t>καταποθεί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332656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r>
              <a:rPr lang="el-GR" dirty="0" smtClean="0"/>
              <a:t> για </a:t>
            </a:r>
            <a:r>
              <a:rPr lang="el-GR" dirty="0" err="1" smtClean="0"/>
              <a:t>χημικα</a:t>
            </a:r>
            <a:r>
              <a:rPr lang="el-GR" dirty="0" smtClean="0"/>
              <a:t> </a:t>
            </a:r>
            <a:r>
              <a:rPr lang="el-GR" dirty="0" err="1" smtClean="0"/>
              <a:t>εγκαυματα</a:t>
            </a:r>
            <a:r>
              <a:rPr lang="el-GR" dirty="0" smtClean="0"/>
              <a:t> στο </a:t>
            </a:r>
            <a:r>
              <a:rPr lang="el-GR" dirty="0" err="1" smtClean="0"/>
              <a:t>δερμα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Προσέχουμε να μην έρθουμε σε επαφή με τις χημικές ουσίες.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Ξεπλένουμε την περιοχή με άφθονο νερό βρύσης για 30 λεπτά.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Ενώ ξεπλένουμε αφαιρούμε ρούχα, κοσμήματα, ρολόγια κτλ.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Καλύπτουμε την περιοχή όπως και στο θερμικό έγκαυμα.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Μεταφέρουμε το άτομο στο νοσοκομείο αν</a:t>
            </a:r>
            <a:r>
              <a:rPr lang="en-US" sz="2000" dirty="0" smtClean="0"/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000" dirty="0" smtClean="0"/>
              <a:t>Το έγκαυμα είναι μεγαλύτερο από 5εκ.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000" dirty="0" smtClean="0"/>
              <a:t>Αν έχει μεγάλο βάθος.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000" dirty="0" smtClean="0"/>
              <a:t>Αν είναι στο πρόσωπο.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571184" cy="566936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εγκαυματα</a:t>
            </a:r>
            <a:r>
              <a:rPr lang="el-GR" dirty="0" smtClean="0"/>
              <a:t> στο </a:t>
            </a:r>
            <a:r>
              <a:rPr lang="el-GR" dirty="0" err="1" smtClean="0"/>
              <a:t>αναπνευστικο</a:t>
            </a:r>
            <a:r>
              <a:rPr lang="el-GR" dirty="0" smtClean="0"/>
              <a:t> - </a:t>
            </a:r>
            <a:r>
              <a:rPr lang="el-GR" dirty="0" err="1" smtClean="0"/>
              <a:t>πεπτικο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873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l-GR" sz="2200" u="sng" dirty="0" smtClean="0"/>
              <a:t>Συμπτώματα</a:t>
            </a:r>
            <a:endParaRPr lang="el-GR" sz="2200" dirty="0" smtClean="0"/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sz="2200" dirty="0" smtClean="0"/>
              <a:t>Έντονος βήχας, δυσκολία στην αναπνοή. 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sz="2200" dirty="0" smtClean="0"/>
              <a:t>Η πιο επικίνδυνη επιπλοκή είναι το οίδημα των </a:t>
            </a:r>
            <a:r>
              <a:rPr lang="el-GR" sz="2200" dirty="0" smtClean="0">
                <a:solidFill>
                  <a:srgbClr val="FF0000"/>
                </a:solidFill>
              </a:rPr>
              <a:t>αεροφόρων οδών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l-GR" sz="2200" dirty="0" smtClean="0">
                <a:solidFill>
                  <a:srgbClr val="FF0000"/>
                </a:solidFill>
              </a:rPr>
              <a:t>και η ασφυξία</a:t>
            </a:r>
            <a:r>
              <a:rPr lang="el-GR" sz="2200" dirty="0" smtClean="0"/>
              <a:t>.</a:t>
            </a:r>
          </a:p>
          <a:p>
            <a:pPr marL="0" indent="0" algn="ctr">
              <a:buNone/>
            </a:pPr>
            <a:r>
              <a:rPr lang="el-GR" sz="2200" u="sng" dirty="0" smtClean="0"/>
              <a:t>Πρώτες βοήθειες</a:t>
            </a:r>
            <a:endParaRPr lang="el-GR" sz="2200" dirty="0" smtClean="0"/>
          </a:p>
          <a:p>
            <a:pPr marL="0" indent="0" algn="just">
              <a:buNone/>
            </a:pPr>
            <a:r>
              <a:rPr lang="el-GR" sz="2200" dirty="0" smtClean="0"/>
              <a:t>Αν η ουσία έχει εισπνευστεί – </a:t>
            </a:r>
            <a:r>
              <a:rPr lang="el-GR" sz="2200" dirty="0" err="1" smtClean="0"/>
              <a:t>καταποθεί</a:t>
            </a:r>
            <a:r>
              <a:rPr lang="el-GR" sz="2200" dirty="0" smtClean="0"/>
              <a:t> η κατάσταση είναι </a:t>
            </a:r>
            <a:r>
              <a:rPr lang="el-GR" sz="2200" dirty="0" smtClean="0">
                <a:solidFill>
                  <a:srgbClr val="FF0000"/>
                </a:solidFill>
              </a:rPr>
              <a:t>εξαιρετικά</a:t>
            </a:r>
            <a:r>
              <a:rPr lang="el-GR" sz="2200" dirty="0" smtClean="0"/>
              <a:t> επείγουσα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Απομακρύνουμε τον πάσχοντα από την περιοχή της μόλυνσης προσέχοντας να μην προσβληθούμε και εμείς.</a:t>
            </a:r>
            <a:endParaRPr lang="en-US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Τηλεφωνούμε αμέσως στο κέντρο δηλητηριάσεων 210 7793777 και αναφέρουμε το είδος της ουσίας που προκάλεσε το έγκαυμα ώστε να λάβουμε οδηγίες.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Καλούμε ασθενοφόρο ή μεταφέρουμε εμείς τον τραυματία στο νοσοκομείο.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Αν σταματήσει η αναπνοή του εφαρμόζουμε ΚΑΡΠΑ.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Εγκαυματα</a:t>
            </a:r>
            <a:r>
              <a:rPr lang="el-GR" dirty="0" smtClean="0"/>
              <a:t> στο </a:t>
            </a:r>
            <a:r>
              <a:rPr lang="el-GR" dirty="0" err="1" smtClean="0"/>
              <a:t>ματι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764704"/>
            <a:ext cx="4104456" cy="237626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u="sng" dirty="0" smtClean="0"/>
              <a:t>Συμπτώματα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Τσούξιμο.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Κοκκινίλα.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Δακρύρροια.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Θόλωση της όρασης.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Ο τραυματίας αδυνατεί να κρατήσει το μάτι του ανοιχτό.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11560" y="3068960"/>
            <a:ext cx="7200800" cy="352839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u="sng" dirty="0" smtClean="0"/>
              <a:t>Πρώτες βοήθειες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Κρατάμε το μάτι ανοιχτό και ρίχνουμε νερό για τουλάχιστον 10 λεπτά.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Προσέχουμε το νερό να μην πηγαίνει στο υγιές μάτι.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Αν φοράει φακούς επαφής τους αφαιρούμε κατά τη διάρκεια του ξεπλύματος.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Δεν καλύπτουμε το μάτι με γάζα.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Δεν χορηγούμε κολλύριο.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Μεταφέρουμε αμέσως τον τραυματία στο νοσοκομείο.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Λέμε στον τραυματία να μην τρίβει το μάτι του και να φορέσει γυαλιά ηλίου.</a:t>
            </a:r>
          </a:p>
          <a:p>
            <a:endParaRPr lang="el-GR" dirty="0"/>
          </a:p>
        </p:txBody>
      </p:sp>
      <p:pic>
        <p:nvPicPr>
          <p:cNvPr id="4098" name="Picture 2" descr="http://childcarefirstaid.ca/wp-content/uploads/2012/12/Rinse-Eye-300x2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052736"/>
            <a:ext cx="2857500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Προληψη</a:t>
            </a:r>
            <a:r>
              <a:rPr lang="el-GR" dirty="0" smtClean="0"/>
              <a:t> </a:t>
            </a:r>
            <a:r>
              <a:rPr lang="el-GR" dirty="0" err="1" smtClean="0"/>
              <a:t>χημικων</a:t>
            </a:r>
            <a:r>
              <a:rPr lang="el-GR" dirty="0" smtClean="0"/>
              <a:t> </a:t>
            </a:r>
            <a:r>
              <a:rPr lang="el-GR" dirty="0" err="1" smtClean="0"/>
              <a:t>εγκαυματων</a:t>
            </a:r>
            <a:r>
              <a:rPr lang="el-GR" dirty="0" smtClean="0"/>
              <a:t> στο </a:t>
            </a:r>
            <a:r>
              <a:rPr lang="el-GR" dirty="0" err="1" smtClean="0"/>
              <a:t>σπιτι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367240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Τοποθετούμε τα χημικά – απολυμαντικά σε σημεία απρόσιτα σε παιδιά.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χρησιμοποιούμε κάποιο ισχυρό καθαριστικό φοράμε γάντια και γυαλιά προστασίας και φροντίζουμε ο χώρος να αερίζεται καλά.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τοποθετούμε τα καθαριστικά μαζί με τρόφιμα.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Αποφεύγουμε να αναμιγνύουμε καθαριστικές ουσίες μεταξύ τους γιατί μπορεί να παραχθούν επικίνδυνα αέρια.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Αποθηκεύουμε τα χημικά στους αρχικούς τους </a:t>
            </a:r>
            <a:r>
              <a:rPr lang="el-GR" sz="2000" dirty="0" err="1" smtClean="0"/>
              <a:t>περιέκτες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</TotalTime>
  <Words>501</Words>
  <Application>Microsoft Office PowerPoint</Application>
  <PresentationFormat>Προβολή στην οθόνη (4:3)</PresentationFormat>
  <Paragraphs>68</Paragraphs>
  <Slides>7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Προεξοχή</vt:lpstr>
      <vt:lpstr>Χημικα εγκαυματα</vt:lpstr>
      <vt:lpstr>Ορισμοσ - αιτια</vt:lpstr>
      <vt:lpstr>συμπτωματα</vt:lpstr>
      <vt:lpstr>Πρωτεσ βοηθειεσ για χημικα εγκαυματα στο δερμα</vt:lpstr>
      <vt:lpstr>εγκαυματα στο αναπνευστικο - πεπτικο</vt:lpstr>
      <vt:lpstr>Εγκαυματα στο ματι</vt:lpstr>
      <vt:lpstr>Προληψη χημικων εγκαυματων στο σπιτι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Χημικα εγκαυματα</dc:title>
  <dc:creator>Vaggelis</dc:creator>
  <cp:lastModifiedBy>Vaggelis</cp:lastModifiedBy>
  <cp:revision>20</cp:revision>
  <dcterms:created xsi:type="dcterms:W3CDTF">2017-03-04T09:24:42Z</dcterms:created>
  <dcterms:modified xsi:type="dcterms:W3CDTF">2017-03-11T09:28:46Z</dcterms:modified>
</cp:coreProperties>
</file>