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80" r:id="rId4"/>
    <p:sldId id="257" r:id="rId5"/>
    <p:sldId id="270" r:id="rId6"/>
    <p:sldId id="272" r:id="rId7"/>
    <p:sldId id="271" r:id="rId8"/>
    <p:sldId id="262" r:id="rId9"/>
    <p:sldId id="275" r:id="rId10"/>
    <p:sldId id="277" r:id="rId11"/>
    <p:sldId id="278" r:id="rId12"/>
    <p:sldId id="279" r:id="rId13"/>
    <p:sldId id="282" r:id="rId14"/>
    <p:sldId id="283" r:id="rId15"/>
    <p:sldId id="261" r:id="rId16"/>
    <p:sldId id="284" r:id="rId17"/>
    <p:sldId id="285" r:id="rId18"/>
    <p:sldId id="273" r:id="rId19"/>
    <p:sldId id="264" r:id="rId20"/>
    <p:sldId id="265" r:id="rId21"/>
    <p:sldId id="286" r:id="rId22"/>
    <p:sldId id="267" r:id="rId23"/>
    <p:sldId id="268" r:id="rId24"/>
    <p:sldId id="269" r:id="rId25"/>
    <p:sldId id="258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3" d="100"/>
          <a:sy n="53" d="100"/>
        </p:scale>
        <p:origin x="-2290" y="-7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D3AD2-A6BE-4089-A142-74393B152C94}" type="datetimeFigureOut">
              <a:rPr lang="el-GR" smtClean="0"/>
              <a:pPr/>
              <a:t>8/4/2020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7BF3-E2A3-4D00-9457-3553276B5FB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643049"/>
          </a:xfrm>
        </p:spPr>
        <p:txBody>
          <a:bodyPr>
            <a:normAutofit/>
          </a:bodyPr>
          <a:lstStyle/>
          <a:p>
            <a:r>
              <a:rPr lang="el-GR" sz="3200" b="1" dirty="0" smtClean="0">
                <a:latin typeface="Arial" pitchFamily="34" charset="0"/>
                <a:cs typeface="Arial" pitchFamily="34" charset="0"/>
              </a:rPr>
              <a:t>ΤΟΠΟΓΡΑΦΙΚΟ ΣΧΕΔΙΟ</a:t>
            </a:r>
            <a:endParaRPr lang="el-G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1500174"/>
            <a:ext cx="6400800" cy="1357322"/>
          </a:xfrm>
        </p:spPr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Β ΔΟΜΙΚΩΝ </a:t>
            </a:r>
          </a:p>
          <a:p>
            <a:r>
              <a:rPr lang="el-GR" sz="1400" dirty="0" smtClean="0">
                <a:solidFill>
                  <a:schemeClr val="tx1"/>
                </a:solidFill>
              </a:rPr>
              <a:t>06-04-2020</a:t>
            </a:r>
            <a:endParaRPr lang="el-GR" dirty="0" smtClean="0">
              <a:solidFill>
                <a:schemeClr val="tx1"/>
              </a:solidFill>
            </a:endParaRPr>
          </a:p>
          <a:p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3150989"/>
            <a:ext cx="2857488" cy="370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85970"/>
            <a:ext cx="4214810" cy="367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500034" y="357166"/>
            <a:ext cx="785818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Στην τοπογραφία οι κλίμακες των χαρτών διακρίνονται σε:</a:t>
            </a:r>
          </a:p>
          <a:p>
            <a:r>
              <a:rPr lang="el-GR" sz="2600" b="1" dirty="0" smtClean="0">
                <a:latin typeface="Arial" pitchFamily="34" charset="0"/>
                <a:cs typeface="Arial" pitchFamily="34" charset="0"/>
              </a:rPr>
              <a:t>μεγάλες (1:50, 1:100, 1:200). </a:t>
            </a:r>
          </a:p>
          <a:p>
            <a:r>
              <a:rPr lang="el-GR" sz="2600" b="1" dirty="0" smtClean="0">
                <a:latin typeface="Arial" pitchFamily="34" charset="0"/>
                <a:cs typeface="Arial" pitchFamily="34" charset="0"/>
              </a:rPr>
              <a:t>Πρόκειται για χάρτες μεγάλης ακρίβειας και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αφορούν περιορισμένες επιφάνειες με σκοπό τη μελέτη λεπτομερειών. 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Η κλίμακα 1:50 είναι κατάλληλη για τη μελέτη 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κτιριακών έργων και για αποτυπώσεις μνημείων.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 Οι κλίμακες </a:t>
            </a:r>
            <a:r>
              <a:rPr lang="el-GR" sz="2600" b="1" dirty="0" smtClean="0">
                <a:latin typeface="Arial" pitchFamily="34" charset="0"/>
                <a:cs typeface="Arial" pitchFamily="34" charset="0"/>
              </a:rPr>
              <a:t>1:100 και 1:200 </a:t>
            </a:r>
            <a:r>
              <a:rPr lang="el-GR" sz="2600" dirty="0" smtClean="0">
                <a:latin typeface="Arial" pitchFamily="34" charset="0"/>
                <a:cs typeface="Arial" pitchFamily="34" charset="0"/>
              </a:rPr>
              <a:t>χρησιμοποιούνται 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για τη σύνταξη σχεδίων που προορίζονται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 για τη σύνταξη μελετών τεχνικών έργων 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ή για την εφαρμογή τίτλων ιδιοκτησιών 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σε αστικές περιοχές.</a:t>
            </a:r>
          </a:p>
          <a:p>
            <a:endParaRPr lang="el-GR" sz="2400" dirty="0" smtClean="0">
              <a:latin typeface="Arial" pitchFamily="34" charset="0"/>
              <a:cs typeface="Arial" pitchFamily="34" charset="0"/>
            </a:endParaRPr>
          </a:p>
          <a:p>
            <a:endParaRPr lang="el-GR" sz="2400" dirty="0" smtClean="0">
              <a:latin typeface="Arial" pitchFamily="34" charset="0"/>
              <a:cs typeface="Arial" pitchFamily="34" charset="0"/>
            </a:endParaRPr>
          </a:p>
          <a:p>
            <a:endParaRPr lang="el-GR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500034" y="428604"/>
            <a:ext cx="807249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2600" b="1" dirty="0" smtClean="0">
                <a:latin typeface="Arial" pitchFamily="34" charset="0"/>
                <a:cs typeface="Arial" pitchFamily="34" charset="0"/>
              </a:rPr>
              <a:t>μεσαίες (1:500, 1:1000, 1:2000). </a:t>
            </a:r>
          </a:p>
          <a:p>
            <a:r>
              <a:rPr lang="el-GR" sz="2600" b="1" dirty="0" smtClean="0">
                <a:latin typeface="Arial" pitchFamily="34" charset="0"/>
                <a:cs typeface="Arial" pitchFamily="34" charset="0"/>
              </a:rPr>
              <a:t>Εφαρμόζονται κατά την αποτύπωση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εκτεταμένων περιοχών για την παραγωγή σχεδίων που θα χρησιμεύσουν ως υποδομή για τη σύνταξη μελετών μεγάλων τεχνικών έργων, για την εκτέλεση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διανομών αγροτικών εκτάσεων, για τη σύνταξη και εφαρμογή πολεοδομικών μελετών κ.λπ.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2600" b="1" dirty="0" smtClean="0">
                <a:latin typeface="Arial" pitchFamily="34" charset="0"/>
                <a:cs typeface="Arial" pitchFamily="34" charset="0"/>
              </a:rPr>
              <a:t>μικρές (1:5000, 1:10000).</a:t>
            </a:r>
          </a:p>
          <a:p>
            <a:r>
              <a:rPr lang="el-GR" sz="2600" b="1" dirty="0" smtClean="0">
                <a:latin typeface="Arial" pitchFamily="34" charset="0"/>
                <a:cs typeface="Arial" pitchFamily="34" charset="0"/>
              </a:rPr>
              <a:t> Πρόκειται για χάρτες, που εξαιτίας της μικρής τους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κλίμακας παρατηρείται γενίκευση και αφαίρεση των λεπτομερειών. Αυτοί οι χάρτες προσανατολίζονται 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κυρίως στην απεικόνιση του τοπογραφικού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ανάγλυφου του εδάφους.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357158" y="285728"/>
            <a:ext cx="792961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Ένας γενικότερος διαχωρισμός 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των χαρτών της Τοπογραφίας 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είναι αυτός στους</a:t>
            </a:r>
          </a:p>
          <a:p>
            <a:r>
              <a:rPr lang="el-GR" sz="2600" b="1" dirty="0" smtClean="0">
                <a:latin typeface="Arial" pitchFamily="34" charset="0"/>
                <a:cs typeface="Arial" pitchFamily="34" charset="0"/>
              </a:rPr>
              <a:t>τοπογραφικούς χάρτες και </a:t>
            </a:r>
          </a:p>
          <a:p>
            <a:r>
              <a:rPr lang="el-GR" sz="2600" b="1" dirty="0" smtClean="0">
                <a:latin typeface="Arial" pitchFamily="34" charset="0"/>
                <a:cs typeface="Arial" pitchFamily="34" charset="0"/>
              </a:rPr>
              <a:t>στα τοπογραφικά διαγράμματα.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 Οι τοπογραφικοί χάρτες </a:t>
            </a:r>
            <a:r>
              <a:rPr lang="el-GR" sz="2600" u="sng" dirty="0" smtClean="0">
                <a:latin typeface="Arial" pitchFamily="34" charset="0"/>
                <a:cs typeface="Arial" pitchFamily="34" charset="0"/>
              </a:rPr>
              <a:t>διαφοροποιούνται 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από τα τοπογραφικά διαγράμματα ως προς το ότι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συντάσσονται υπό μικρές κλίμακες, 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δηλαδή κλίμακες μικρότερες από 1:5000, ενώ τα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τοπογραφικά διαγράμματα συντάσσονται υπό μεγάλες ή μεσαίες κλίμακες, δηλαδή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κλίμακες 1:2000 και μεγαλύτερες.</a:t>
            </a:r>
          </a:p>
          <a:p>
            <a:r>
              <a:rPr lang="el-GR" sz="2600" dirty="0" smtClean="0">
                <a:latin typeface="Arial" pitchFamily="34" charset="0"/>
                <a:cs typeface="Arial" pitchFamily="34" charset="0"/>
              </a:rPr>
              <a:t>(1:1000, 1:500, 1:200, 1:100</a:t>
            </a:r>
            <a:endParaRPr lang="el-GR" sz="2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el-GR" dirty="0" smtClean="0"/>
              <a:t>Απαραίτητα στοιχεία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Προσανατολισμός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357298"/>
            <a:ext cx="346075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dirty="0" smtClean="0"/>
              <a:t>       Υπόμνημα</a:t>
            </a:r>
            <a:endParaRPr lang="el-GR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714752"/>
            <a:ext cx="4128075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29322" y="0"/>
            <a:ext cx="1920466" cy="662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42900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983420"/>
            <a:ext cx="5214974" cy="442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428596" y="500042"/>
            <a:ext cx="771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Ορθογώνιες ή Καρτεσιανές συντεταγμένες</a:t>
            </a:r>
          </a:p>
          <a:p>
            <a:pPr>
              <a:buNone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Σύστημα ορθογωνίων αξόνων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827734"/>
            <a:ext cx="6929486" cy="546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57166"/>
            <a:ext cx="5643602" cy="604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42900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428596" y="500042"/>
            <a:ext cx="7715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                Πολικές συντεταγμένες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5842" name="Picture 2" descr="https://upload.wikimedia.org/wikipedia/commons/8/85/CircularCoordinat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1" y="1205492"/>
            <a:ext cx="6245413" cy="5152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158" y="642918"/>
            <a:ext cx="8286808" cy="58579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l-GR" sz="2400" b="1" dirty="0" smtClean="0">
                <a:latin typeface="Arial" pitchFamily="34" charset="0"/>
                <a:cs typeface="Arial" pitchFamily="34" charset="0"/>
              </a:rPr>
              <a:t>Ρυμοτομικά Σχέδια</a:t>
            </a: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Τα ρυμοτομικά σχέδια είναι λεπτομερή σχέδια, στα οποία ορίζονται οι</a:t>
            </a: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ρυμοτομικές και οικοδομικές γραμμές.</a:t>
            </a: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 Τα ρυμοτομικά σχέδια αφορούν αποκλειστικά τις εντός σχεδίου περιοχές.</a:t>
            </a: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Η </a:t>
            </a:r>
            <a:r>
              <a:rPr lang="el-GR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ρυμοτομική γραμμή 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>ορίζεται από το ρυμοτομικό σχέδιο </a:t>
            </a: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και χωρίζει οικοδομικά τετράγωνα ή γήπεδα </a:t>
            </a: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από κοινόχρηστο χώρο του οικισμού.  </a:t>
            </a:r>
            <a:r>
              <a:rPr lang="el-GR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Έχει πράσινο χρώμα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Η </a:t>
            </a:r>
            <a:r>
              <a:rPr lang="el-G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οικοδομική γραμμή 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>είναι το όριο οικοδομικού τετραγώνου, που ορίζεται από το</a:t>
            </a: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ρυμοτομικό σχέδιο, έως το οποίο επιτρέπεται η δόμηση. </a:t>
            </a:r>
            <a:r>
              <a:rPr lang="el-G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Έχει κόκκινο χρώμα</a:t>
            </a:r>
            <a:endParaRPr lang="el-G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el-GR" dirty="0" smtClean="0"/>
              <a:t>Τι είναι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    Το τοπογραφικό Σχέδιο ή τοπογραφικό διάγραμμα απεικονίζει τις κατακόρυφες προβολές των σημείων του εδάφους επάνω σε ένα οριζόντιο επίπεδο. Είναι η οπτική απεικόνιση της επιφάνειας της γης </a:t>
            </a:r>
            <a:endParaRPr lang="el-GR" dirty="0"/>
          </a:p>
        </p:txBody>
      </p:sp>
      <p:pic>
        <p:nvPicPr>
          <p:cNvPr id="16386" name="Picture 2" descr="https://upload.wikimedia.org/wikipedia/el/d/d2/%CE%95%CF%80%CE%B9%CF%86%CE%AC%CE%BD%CE%B5%CE%B9%CE%B5%CF%82_%CE%B1%CE%BD%CE%B1%CF%86%CE%BF%CF%81%CE%AC%CF%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95699"/>
            <a:ext cx="9144000" cy="3229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-357166"/>
            <a:ext cx="8229600" cy="357166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14913"/>
            <a:ext cx="5141922" cy="66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214338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 smtClean="0"/>
              <a:t>Για όλες τις τοπογραφικές εργασίες απαιτούνται </a:t>
            </a:r>
            <a:r>
              <a:rPr lang="el-GR" b="1" dirty="0" smtClean="0"/>
              <a:t>σταθερά σημεία </a:t>
            </a:r>
            <a:r>
              <a:rPr lang="el-GR" dirty="0" smtClean="0"/>
              <a:t>πάνω στο έδαφος, που θα αποτελούν τη βάση τους. </a:t>
            </a:r>
          </a:p>
          <a:p>
            <a:pPr>
              <a:buNone/>
            </a:pPr>
            <a:r>
              <a:rPr lang="el-GR" dirty="0" smtClean="0"/>
              <a:t>…..είναι μόνιμα </a:t>
            </a:r>
          </a:p>
          <a:p>
            <a:pPr>
              <a:buNone/>
            </a:pPr>
            <a:r>
              <a:rPr lang="el-GR" dirty="0" smtClean="0"/>
              <a:t>….γνωστές συντεταγμένες χ, ψ</a:t>
            </a:r>
          </a:p>
          <a:p>
            <a:pPr>
              <a:buNone/>
            </a:pPr>
            <a:r>
              <a:rPr lang="el-GR" dirty="0" smtClean="0"/>
              <a:t>…. Υψόμετρο </a:t>
            </a:r>
          </a:p>
          <a:p>
            <a:pPr>
              <a:buNone/>
            </a:pPr>
            <a:r>
              <a:rPr lang="el-GR" dirty="0" smtClean="0"/>
              <a:t>Κρατικό σύστημα αναφοράς</a:t>
            </a:r>
          </a:p>
          <a:p>
            <a:pPr>
              <a:buNone/>
            </a:pPr>
            <a:r>
              <a:rPr lang="el-GR" dirty="0" smtClean="0"/>
              <a:t>Τριγωνομετρικό Δίκτυο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                                        σελ. 44-45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>
                <a:latin typeface="Arial" pitchFamily="34" charset="0"/>
                <a:cs typeface="Arial" pitchFamily="34" charset="0"/>
              </a:rPr>
              <a:t>Τριγωνομετρικά σημεία</a:t>
            </a:r>
            <a:endParaRPr lang="el-GR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376286"/>
            <a:ext cx="4929222" cy="504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55778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716175"/>
            <a:ext cx="5000628" cy="41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86412" cy="547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79200" y="2332037"/>
            <a:ext cx="386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-571528"/>
            <a:ext cx="8229600" cy="214314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571480"/>
            <a:ext cx="3186106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Σελ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>. 57 1α, 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>1β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600" i="1" dirty="0" smtClean="0"/>
              <a:t>(</a:t>
            </a:r>
            <a:r>
              <a:rPr lang="el-GR" sz="1600" i="1" dirty="0" smtClean="0">
                <a:latin typeface="Arial" pitchFamily="34" charset="0"/>
                <a:cs typeface="Arial" pitchFamily="34" charset="0"/>
              </a:rPr>
              <a:t>ΣΥΜΒΟΛΙΣΜΟΙ </a:t>
            </a:r>
            <a:r>
              <a:rPr lang="el-GR" sz="1600" i="1" dirty="0" smtClean="0">
                <a:latin typeface="Arial" pitchFamily="34" charset="0"/>
                <a:cs typeface="Arial" pitchFamily="34" charset="0"/>
              </a:rPr>
              <a:t>στα ΤΟΠΟΓΡΑΦΙΚΑ ΣΧΕΔΙΑ</a:t>
            </a:r>
          </a:p>
          <a:p>
            <a:pPr>
              <a:buNone/>
            </a:pPr>
            <a:r>
              <a:rPr lang="el-GR" sz="1600" i="1" dirty="0" smtClean="0">
                <a:latin typeface="Arial" pitchFamily="34" charset="0"/>
                <a:cs typeface="Arial" pitchFamily="34" charset="0"/>
              </a:rPr>
              <a:t>          Σελ 50 -</a:t>
            </a:r>
            <a:r>
              <a:rPr lang="el-GR" sz="1600" i="1" dirty="0" smtClean="0">
                <a:latin typeface="Arial" pitchFamily="34" charset="0"/>
                <a:cs typeface="Arial" pitchFamily="34" charset="0"/>
              </a:rPr>
              <a:t>56</a:t>
            </a:r>
            <a:r>
              <a:rPr lang="en-GB" sz="1600" i="1" dirty="0" smtClean="0">
                <a:latin typeface="Arial" pitchFamily="34" charset="0"/>
                <a:cs typeface="Arial" pitchFamily="34" charset="0"/>
              </a:rPr>
              <a:t>)</a:t>
            </a:r>
            <a:endParaRPr lang="el-GR" sz="1600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l-GR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*Να σχεδιαστεί</a:t>
            </a: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 στην κλίμακα που</a:t>
            </a:r>
          </a:p>
          <a:p>
            <a:pPr>
              <a:buNone/>
            </a:pPr>
            <a:r>
              <a:rPr lang="el-GR" sz="2400" dirty="0" smtClean="0">
                <a:latin typeface="Arial" pitchFamily="34" charset="0"/>
                <a:cs typeface="Arial" pitchFamily="34" charset="0"/>
              </a:rPr>
              <a:t>είναι στο βιβλίο σας,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>με τις γραμμές του δρόμου οριζόντια</a:t>
            </a:r>
            <a:endParaRPr lang="el-G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571480"/>
            <a:ext cx="524012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5715008" y="428604"/>
            <a:ext cx="10999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latin typeface="Arial" pitchFamily="34" charset="0"/>
                <a:cs typeface="Arial" pitchFamily="34" charset="0"/>
              </a:rPr>
              <a:t>Σελ. 58 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Απεικονίζει επίσης και τις </a:t>
            </a:r>
            <a:r>
              <a:rPr lang="el-GR" dirty="0" err="1" smtClean="0"/>
              <a:t>δραστηριότηες</a:t>
            </a:r>
            <a:r>
              <a:rPr lang="el-GR" dirty="0" smtClean="0"/>
              <a:t> του ανθρώπου στη γη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8557455" cy="498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71538" y="-285776"/>
            <a:ext cx="8229600" cy="285776"/>
          </a:xfrm>
        </p:spPr>
        <p:txBody>
          <a:bodyPr>
            <a:normAutofit fontScale="90000"/>
          </a:bodyPr>
          <a:lstStyle/>
          <a:p>
            <a:pPr algn="l"/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715148"/>
            <a:ext cx="8229600" cy="142852"/>
          </a:xfrm>
        </p:spPr>
        <p:txBody>
          <a:bodyPr>
            <a:normAutofit fontScale="25000" lnSpcReduction="20000"/>
          </a:bodyPr>
          <a:lstStyle/>
          <a:p>
            <a:endParaRPr lang="el-GR" dirty="0"/>
          </a:p>
        </p:txBody>
      </p:sp>
      <p:pic>
        <p:nvPicPr>
          <p:cNvPr id="2050" name="Picture 2" descr="Φοιτητικό Blog Λογιστικής Official: Χάρτης Γραμμών Μετρό-ΗΣΑΠ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85728"/>
            <a:ext cx="6000792" cy="6137954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142844" y="1000108"/>
            <a:ext cx="228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400" b="1" dirty="0" smtClean="0"/>
              <a:t>Χάρτης </a:t>
            </a:r>
          </a:p>
          <a:p>
            <a:pPr>
              <a:buNone/>
            </a:pPr>
            <a:r>
              <a:rPr lang="el-GR" sz="2400" b="1" dirty="0" smtClean="0"/>
              <a:t>ΑΤΤΙΚΟ ΜΕΤΡΟ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71604" y="-142900"/>
            <a:ext cx="7115196" cy="142900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 flipV="1">
            <a:off x="457200" y="6857999"/>
            <a:ext cx="8229600" cy="285776"/>
          </a:xfrm>
        </p:spPr>
        <p:txBody>
          <a:bodyPr>
            <a:normAutofit fontScale="47500" lnSpcReduction="20000"/>
          </a:bodyPr>
          <a:lstStyle/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285728"/>
            <a:ext cx="5000660" cy="636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285720" y="642918"/>
            <a:ext cx="38511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800" b="1" dirty="0" smtClean="0"/>
              <a:t>Τμήμα </a:t>
            </a:r>
          </a:p>
          <a:p>
            <a:pPr>
              <a:buNone/>
            </a:pPr>
            <a:r>
              <a:rPr lang="el-GR" sz="2800" b="1" dirty="0" smtClean="0"/>
              <a:t>τοπογραφικού χάρτη</a:t>
            </a:r>
          </a:p>
          <a:p>
            <a:pPr>
              <a:buNone/>
            </a:pPr>
            <a:r>
              <a:rPr lang="el-GR" sz="2800" b="1" dirty="0" smtClean="0"/>
              <a:t>σε κλίμακα 1:50000</a:t>
            </a:r>
          </a:p>
          <a:p>
            <a:pPr>
              <a:buNone/>
            </a:pPr>
            <a:r>
              <a:rPr lang="el-GR" sz="2800" b="1" dirty="0" smtClean="0"/>
              <a:t>(</a:t>
            </a:r>
            <a:r>
              <a:rPr lang="el-GR" sz="2800" b="1" dirty="0" err="1" smtClean="0"/>
              <a:t>εκδ</a:t>
            </a:r>
            <a:r>
              <a:rPr lang="el-GR" sz="2800" b="1" dirty="0" smtClean="0"/>
              <a:t>. ΓΥΣ 1976)</a:t>
            </a:r>
            <a:endParaRPr lang="el-GR" sz="2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42900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496" y="428604"/>
            <a:ext cx="4777016" cy="619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214282" y="571480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 smtClean="0"/>
              <a:t>Τμήμα </a:t>
            </a:r>
          </a:p>
          <a:p>
            <a:pPr>
              <a:buNone/>
            </a:pPr>
            <a:r>
              <a:rPr lang="el-GR" b="1" dirty="0" smtClean="0"/>
              <a:t>τοπογραφικού διαγράμματος</a:t>
            </a:r>
          </a:p>
          <a:p>
            <a:pPr>
              <a:buNone/>
            </a:pPr>
            <a:r>
              <a:rPr lang="el-GR" b="1" dirty="0" smtClean="0"/>
              <a:t>σε κλίμακα 1:500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latin typeface="Arial" pitchFamily="34" charset="0"/>
                <a:cs typeface="Arial" pitchFamily="34" charset="0"/>
              </a:rPr>
              <a:t>Που χρησιμεύουν </a:t>
            </a:r>
            <a:br>
              <a:rPr lang="el-GR" sz="3600" b="1" dirty="0" smtClean="0">
                <a:latin typeface="Arial" pitchFamily="34" charset="0"/>
                <a:cs typeface="Arial" pitchFamily="34" charset="0"/>
              </a:rPr>
            </a:br>
            <a:r>
              <a:rPr lang="el-GR" sz="3600" b="1" dirty="0" smtClean="0">
                <a:latin typeface="Arial" pitchFamily="34" charset="0"/>
                <a:cs typeface="Arial" pitchFamily="34" charset="0"/>
              </a:rPr>
              <a:t>τα τοπογραφικά διαγράμματα</a:t>
            </a:r>
            <a:endParaRPr lang="el-GR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357430"/>
            <a:ext cx="8544370" cy="359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ΚΛΙΜΑΚΕΣ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/>
              <a:t>Γραφική κλίμακα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Αριθμητική κλίμακα</a:t>
            </a:r>
          </a:p>
          <a:p>
            <a:pPr>
              <a:buNone/>
            </a:pPr>
            <a:r>
              <a:rPr lang="el-GR" dirty="0" smtClean="0"/>
              <a:t>      1:Κ  ή 1/Κ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357430"/>
            <a:ext cx="66579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-857280"/>
            <a:ext cx="8229600" cy="71438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7358090"/>
            <a:ext cx="8229600" cy="428628"/>
          </a:xfrm>
        </p:spPr>
        <p:txBody>
          <a:bodyPr>
            <a:normAutofit fontScale="85000" lnSpcReduction="20000"/>
          </a:bodyPr>
          <a:lstStyle/>
          <a:p>
            <a:endParaRPr lang="el-G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09308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- Οδοντωτό δεξιό βέλος"/>
          <p:cNvSpPr/>
          <p:nvPr/>
        </p:nvSpPr>
        <p:spPr>
          <a:xfrm>
            <a:off x="214282" y="4929198"/>
            <a:ext cx="642910" cy="4286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2" name="11 - Ευθεία γραμμή σύνδεσης"/>
          <p:cNvCxnSpPr/>
          <p:nvPr/>
        </p:nvCxnSpPr>
        <p:spPr>
          <a:xfrm>
            <a:off x="928662" y="4357694"/>
            <a:ext cx="71438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480</Words>
  <Application>Microsoft Office PowerPoint</Application>
  <PresentationFormat>Προβολή στην οθόνη (4:3)</PresentationFormat>
  <Paragraphs>88</Paragraphs>
  <Slides>25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Θέμα του Office</vt:lpstr>
      <vt:lpstr>ΤΟΠΟΓΡΑΦΙΚΟ ΣΧΕΔΙΟ</vt:lpstr>
      <vt:lpstr>Τι είναι </vt:lpstr>
      <vt:lpstr>Απεικονίζει επίσης και τις δραστηριότηες του ανθρώπου στη γη</vt:lpstr>
      <vt:lpstr>Διαφάνεια 4</vt:lpstr>
      <vt:lpstr>Διαφάνεια 5</vt:lpstr>
      <vt:lpstr>Διαφάνεια 6</vt:lpstr>
      <vt:lpstr>Που χρησιμεύουν  τα τοπογραφικά διαγράμματα</vt:lpstr>
      <vt:lpstr>ΚΛΙΜΑΚΕΣ</vt:lpstr>
      <vt:lpstr>Διαφάνεια 9</vt:lpstr>
      <vt:lpstr>Διαφάνεια 10</vt:lpstr>
      <vt:lpstr>Διαφάνεια 11</vt:lpstr>
      <vt:lpstr>Διαφάνεια 12</vt:lpstr>
      <vt:lpstr>Απαραίτητα στοιχεία </vt:lpstr>
      <vt:lpstr>       Υπόμνημα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Τριγωνομετρικά σημεία</vt:lpstr>
      <vt:lpstr>Διαφάνεια 23</vt:lpstr>
      <vt:lpstr>Διαφάνεια 24</vt:lpstr>
      <vt:lpstr>Διαφάνεια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admin</dc:creator>
  <cp:lastModifiedBy>admin</cp:lastModifiedBy>
  <cp:revision>53</cp:revision>
  <dcterms:created xsi:type="dcterms:W3CDTF">2020-04-05T08:03:31Z</dcterms:created>
  <dcterms:modified xsi:type="dcterms:W3CDTF">2020-04-08T08:00:12Z</dcterms:modified>
</cp:coreProperties>
</file>