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notesMasterIdLst>
    <p:notesMasterId r:id="rId32"/>
  </p:notesMasterIdLst>
  <p:sldIdLst>
    <p:sldId id="335" r:id="rId2"/>
    <p:sldId id="323" r:id="rId3"/>
    <p:sldId id="257" r:id="rId4"/>
    <p:sldId id="336" r:id="rId5"/>
    <p:sldId id="337" r:id="rId6"/>
    <p:sldId id="340" r:id="rId7"/>
    <p:sldId id="338" r:id="rId8"/>
    <p:sldId id="258" r:id="rId9"/>
    <p:sldId id="331" r:id="rId10"/>
    <p:sldId id="339" r:id="rId11"/>
    <p:sldId id="332" r:id="rId12"/>
    <p:sldId id="333" r:id="rId13"/>
    <p:sldId id="324" r:id="rId14"/>
    <p:sldId id="325" r:id="rId15"/>
    <p:sldId id="260" r:id="rId16"/>
    <p:sldId id="261" r:id="rId17"/>
    <p:sldId id="262" r:id="rId18"/>
    <p:sldId id="310" r:id="rId19"/>
    <p:sldId id="313" r:id="rId20"/>
    <p:sldId id="312" r:id="rId21"/>
    <p:sldId id="267" r:id="rId22"/>
    <p:sldId id="318" r:id="rId23"/>
    <p:sldId id="319" r:id="rId24"/>
    <p:sldId id="269" r:id="rId25"/>
    <p:sldId id="270" r:id="rId26"/>
    <p:sldId id="271" r:id="rId27"/>
    <p:sldId id="320" r:id="rId28"/>
    <p:sldId id="272" r:id="rId29"/>
    <p:sldId id="315" r:id="rId30"/>
    <p:sldId id="273" r:id="rId3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3300"/>
    <a:srgbClr val="0033CC"/>
    <a:srgbClr val="0000CC"/>
    <a:srgbClr val="00FFCC"/>
    <a:srgbClr val="33CC33"/>
    <a:srgbClr val="9E0000"/>
    <a:srgbClr val="FF6600"/>
    <a:srgbClr val="F656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37" autoAdjust="0"/>
    <p:restoredTop sz="94737" autoAdjust="0"/>
  </p:normalViewPr>
  <p:slideViewPr>
    <p:cSldViewPr>
      <p:cViewPr>
        <p:scale>
          <a:sx n="75" d="100"/>
          <a:sy n="75" d="100"/>
        </p:scale>
        <p:origin x="-112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6B42F3-F8F4-49C9-AE39-21185D7D592B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77A3E58-FADA-45B4-AC2F-D8784F859E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3482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B65C9D-D295-4087-958A-DEA4C91018BE}" type="slidenum">
              <a:rPr lang="el-GR" altLang="el-GR" smtClean="0"/>
              <a:pPr/>
              <a:t>7</a:t>
            </a:fld>
            <a:endParaRPr lang="el-GR" alt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81EB-4781-45FE-ABE5-CD81470D06EF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729E5B0-C3B9-4D5B-A575-170C6727B72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2329B-6A21-4A30-91D8-6BCCC5D68B6E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635CB-2FC5-4BF4-9DDD-93DFDF0501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CF38F-3331-4D07-BBEF-2C481153B43B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A44E8-B4D2-4A3A-B474-01DA73CFC77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9205C-F8C3-44AC-A2D3-07C407A952C1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5D3BA-02DF-42FF-938B-9C61B76A4C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270FC-4820-48C6-A1EA-E413D34126D9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542C8-0636-490D-B4C2-19FF287AC70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47A95-F50D-479C-BE96-F16D1F3999C2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C8D9C-FFF2-47A4-B42A-F593A4B369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9B3E8-5DED-4F3D-A121-2A20D0400602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AFD46-5AD6-4151-A43D-414CAE97CA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1FD7F-8603-41EE-9104-0DA5B3B802A9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8F56-FE99-46AA-96F6-AA0A0660211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FC82E-CC0B-4A16-9D21-493097C8D60A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33960-3B75-4B42-8EB6-147BB0ACCA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67C4-0C5B-4C80-BD30-015DB7DFC510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D630-3D35-4606-82F0-10B1035D75A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5BB07-82B4-4D45-8D8C-A78A523B7F0A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9FAE7B-6FE7-4F59-BA1E-86C00F9514F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00C83B3-0E6B-4C94-A80A-24A61E084E9F}" type="datetimeFigureOut">
              <a:rPr lang="el-GR"/>
              <a:pPr>
                <a:defRPr/>
              </a:pPr>
              <a:t>31/3/2021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00902B1-54E1-4A9D-A50E-5B4434B26CF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33" name="Group 13"/>
          <p:cNvGrpSpPr>
            <a:grpSpLocks/>
          </p:cNvGrpSpPr>
          <p:nvPr userDrawn="1"/>
        </p:nvGrpSpPr>
        <p:grpSpPr bwMode="auto">
          <a:xfrm>
            <a:off x="-3205163" y="0"/>
            <a:ext cx="11925301" cy="3810000"/>
            <a:chOff x="-2040" y="0"/>
            <a:chExt cx="7512" cy="2400"/>
          </a:xfrm>
        </p:grpSpPr>
        <p:sp>
          <p:nvSpPr>
            <p:cNvPr id="1034" name="AutoShape 14"/>
            <p:cNvSpPr>
              <a:spLocks noChangeArrowheads="1"/>
            </p:cNvSpPr>
            <p:nvPr userDrawn="1"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AutoShape 15"/>
            <p:cNvSpPr>
              <a:spLocks noChangeArrowheads="1"/>
            </p:cNvSpPr>
            <p:nvPr userDrawn="1"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0 w 64000"/>
                <a:gd name="T1" fmla="*/ 0 h 64000"/>
                <a:gd name="T2" fmla="*/ 0 w 64000"/>
                <a:gd name="T3" fmla="*/ 0 h 64000"/>
                <a:gd name="T4" fmla="*/ 0 w 64000"/>
                <a:gd name="T5" fmla="*/ 0 h 64000"/>
                <a:gd name="T6" fmla="*/ 0 w 64000"/>
                <a:gd name="T7" fmla="*/ 0 h 64000"/>
                <a:gd name="T8" fmla="*/ 0 w 64000"/>
                <a:gd name="T9" fmla="*/ 0 h 64000"/>
                <a:gd name="T10" fmla="*/ 0 w 64000"/>
                <a:gd name="T11" fmla="*/ 0 h 64000"/>
                <a:gd name="T12" fmla="*/ 0 w 64000"/>
                <a:gd name="T13" fmla="*/ 0 h 64000"/>
                <a:gd name="T14" fmla="*/ 0 w 64000"/>
                <a:gd name="T15" fmla="*/ 0 h 64000"/>
                <a:gd name="T16" fmla="*/ 0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Line 16"/>
            <p:cNvSpPr>
              <a:spLocks noChangeShapeType="1"/>
            </p:cNvSpPr>
            <p:nvPr userDrawn="1"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9" r:id="rId9"/>
    <p:sldLayoutId id="2147483916" r:id="rId10"/>
    <p:sldLayoutId id="2147483917" r:id="rId11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928662" y="1928802"/>
            <a:ext cx="80010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altLang="el-GR" sz="4800" dirty="0" smtClean="0">
                <a:latin typeface="Tahoma" pitchFamily="34" charset="0"/>
                <a:cs typeface="Tahoma" pitchFamily="34" charset="0"/>
              </a:rPr>
              <a:t>ΒΑΣΙΚΕΣ ΑΡΧΕΣ ΧΟΡΗΓΗΣΗΣ </a:t>
            </a:r>
            <a:r>
              <a:rPr lang="en-US" altLang="el-GR" sz="4800" dirty="0" smtClean="0">
                <a:latin typeface="Tahoma" pitchFamily="34" charset="0"/>
                <a:cs typeface="Tahoma" pitchFamily="34" charset="0"/>
              </a:rPr>
              <a:t>  </a:t>
            </a:r>
            <a:br>
              <a:rPr lang="en-US" altLang="el-GR" sz="4800" dirty="0" smtClean="0">
                <a:latin typeface="Tahoma" pitchFamily="34" charset="0"/>
                <a:cs typeface="Tahoma" pitchFamily="34" charset="0"/>
              </a:rPr>
            </a:br>
            <a:r>
              <a:rPr lang="el-GR" altLang="el-GR" sz="4800" dirty="0" smtClean="0">
                <a:latin typeface="Tahoma" pitchFamily="34" charset="0"/>
                <a:cs typeface="Tahoma" pitchFamily="34" charset="0"/>
              </a:rPr>
              <a:t>           ΦΑΡΜΑΚΩΝ</a:t>
            </a:r>
            <a:endParaRPr lang="el-GR" sz="4800" dirty="0"/>
          </a:p>
        </p:txBody>
      </p:sp>
      <p:pic>
        <p:nvPicPr>
          <p:cNvPr id="3" name="2 - Εικόνα" descr="images (2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3643314"/>
            <a:ext cx="4857784" cy="2643191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43890" cy="1371600"/>
          </a:xfrm>
        </p:spPr>
        <p:txBody>
          <a:bodyPr>
            <a:normAutofit/>
          </a:bodyPr>
          <a:lstStyle/>
          <a:p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ΟΔΗΓΙΕΣ ΓΙΑ ΤΗ ΧΟΡΗΓΗΣΗ ΤΩΝ ΦΑΡΜΑΚΩΝ 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(2/3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1538" y="1752600"/>
            <a:ext cx="7005662" cy="43735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l-GR" sz="22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 νοσηλευτής πρέπει να δίνει </a:t>
            </a:r>
          </a:p>
          <a:p>
            <a:pPr>
              <a:buFont typeface="Arial" pitchFamily="34" charset="0"/>
              <a:buChar char="•"/>
            </a:pPr>
            <a:endParaRPr lang="el-GR" sz="2200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l-GR" sz="2200" b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-Στο σωστό άρρωστο</a:t>
            </a:r>
          </a:p>
          <a:p>
            <a:r>
              <a:rPr lang="el-GR" sz="2200" b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-Το σωστό φάρμακο</a:t>
            </a:r>
          </a:p>
          <a:p>
            <a:r>
              <a:rPr lang="el-GR" sz="2200" b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-Στη σωστή δόση</a:t>
            </a:r>
          </a:p>
          <a:p>
            <a:r>
              <a:rPr lang="el-GR" sz="2200" b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-Τη σωστή ώρα</a:t>
            </a:r>
          </a:p>
          <a:p>
            <a:r>
              <a:rPr lang="el-GR" sz="2200" b="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-Το σωστό τρόπο</a:t>
            </a:r>
            <a:endParaRPr lang="el-GR" sz="2200" b="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- Εικόνα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2857496"/>
            <a:ext cx="2619375" cy="1743075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ΟΔΗΓΙΕΣ ΓΙΑ ΤΗ ΧΟΡΗΓΗΣΗ ΤΩΝ ΦΑΡΜΑΚΩΝ 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(3/3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)</a:t>
            </a:r>
            <a:endParaRPr lang="el-GR" altLang="el-GR" cap="none" dirty="0" smtClean="0"/>
          </a:p>
        </p:txBody>
      </p:sp>
      <p:sp>
        <p:nvSpPr>
          <p:cNvPr id="30723" name="Θέση περιεχομένου 2"/>
          <p:cNvSpPr>
            <a:spLocks noGrp="1"/>
          </p:cNvSpPr>
          <p:nvPr>
            <p:ph idx="1"/>
          </p:nvPr>
        </p:nvSpPr>
        <p:spPr>
          <a:xfrm>
            <a:off x="107950" y="1557338"/>
            <a:ext cx="8856663" cy="5300662"/>
          </a:xfrm>
        </p:spPr>
        <p:txBody>
          <a:bodyPr/>
          <a:lstStyle/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Μη χορηγείτε φάρμακο με δυσανάγνωστη ετικέτα 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Μη διακόπτετε την εργασία ετοιμασίας των φαρμάκων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Μεταφέρετε τα φάρμακα προς χορήγηση με προσοχή και πάντα υπό την επίβλεψή σας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Όταν χορηγείτε φάρμακα σε περισσότερους από έναν αρρώστους για αποφυγή λάθους 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,η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τακτοποίηση τους στο  δίσκο να γίνει κατά θαλάμους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Αν κάνετε κάποιο λάθος κατά τη χορήγηση, αναφέρετέ το άμεσα στον θεράποντα ιατρό με σκοπό τη λήψη των κατάλληλων μέτρων 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Αν παραλείψετε να χορηγήσετε προγραμματισμένο φάρμακο σημειώστε το και ενημερώστε τον θεράποντα ιατρό 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Αν ο ασθενής αρνείται να λάβει το φάρμακό του ενημερώστε το θεράποντα ιατρό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62950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ΟΔΗΓΙΕΣ ΓΙΑ ΤΗ ΧΟΡΗΓΗΣΗ ΤΩΝ ΦΑΡΜΑΚΩΝ 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(4/3</a:t>
            </a: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)</a:t>
            </a:r>
            <a:endParaRPr lang="el-GR" altLang="el-GR" cap="none" dirty="0" smtClean="0"/>
          </a:p>
        </p:txBody>
      </p:sp>
      <p:sp>
        <p:nvSpPr>
          <p:cNvPr id="31747" name="Θέση περιεχομένου 2"/>
          <p:cNvSpPr>
            <a:spLocks noGrp="1"/>
          </p:cNvSpPr>
          <p:nvPr>
            <p:ph idx="1"/>
          </p:nvPr>
        </p:nvSpPr>
        <p:spPr>
          <a:xfrm>
            <a:off x="107950" y="1557338"/>
            <a:ext cx="8928100" cy="5256212"/>
          </a:xfrm>
        </p:spPr>
        <p:txBody>
          <a:bodyPr/>
          <a:lstStyle/>
          <a:p>
            <a:pPr eaLnBrk="1" hangingPunct="1"/>
            <a:r>
              <a:rPr lang="el-GR" altLang="el-GR" sz="2300" b="0" smtClean="0">
                <a:latin typeface="Tahoma" pitchFamily="34" charset="0"/>
                <a:cs typeface="Tahoma" pitchFamily="34" charset="0"/>
              </a:rPr>
              <a:t>• Βεβαιωθείτε πριν απομακρυνθείτε ότι ο άρρωστος πήρε το φάρμακο </a:t>
            </a:r>
          </a:p>
          <a:p>
            <a:pPr eaLnBrk="1" hangingPunct="1"/>
            <a:r>
              <a:rPr lang="el-GR" altLang="el-GR" sz="2300" b="0" smtClean="0">
                <a:latin typeface="Tahoma" pitchFamily="34" charset="0"/>
                <a:cs typeface="Tahoma" pitchFamily="34" charset="0"/>
              </a:rPr>
              <a:t>1. Σε ορισμένα νοσοκομεία μετά την εισαγωγή του ασθενή στο ίδρυμα όλα τα φάρμακα που έπαιρνε ο ασθενής στο σπίτι του με ιατρική συνταγή διακόπτονται (αποφυγή λάθους) </a:t>
            </a:r>
          </a:p>
          <a:p>
            <a:pPr eaLnBrk="1" hangingPunct="1"/>
            <a:r>
              <a:rPr lang="el-GR" altLang="el-GR" sz="2300" b="0" smtClean="0">
                <a:latin typeface="Tahoma" pitchFamily="34" charset="0"/>
                <a:cs typeface="Tahoma" pitchFamily="34" charset="0"/>
              </a:rPr>
              <a:t>2.  Σε άλλα νοσοκομεία οι ασθενείς κρατούν τα φάρμακα στο κομοδίνο τους γιατί πιστεύεται ότι η προσέγγιση αυτή βοηθά στην προαγωγή της ανεξαρτησίας του ασθενή </a:t>
            </a:r>
          </a:p>
          <a:p>
            <a:pPr eaLnBrk="1" hangingPunct="1"/>
            <a:r>
              <a:rPr lang="el-GR" altLang="el-GR" sz="2300" b="0" smtClean="0">
                <a:latin typeface="Tahoma" pitchFamily="34" charset="0"/>
                <a:cs typeface="Tahoma" pitchFamily="34" charset="0"/>
              </a:rPr>
              <a:t>3. Ο νοσηλευτής πρέπει να είναι πάντα ενήμερος είτε στη μια περίπτωση είτε στην άλλη </a:t>
            </a:r>
          </a:p>
          <a:p>
            <a:pPr eaLnBrk="1" hangingPunct="1"/>
            <a:r>
              <a:rPr lang="el-GR" altLang="el-GR" sz="2300" b="0" smtClean="0">
                <a:latin typeface="Tahoma" pitchFamily="34" charset="0"/>
                <a:cs typeface="Tahoma" pitchFamily="34" charset="0"/>
              </a:rPr>
              <a:t>• Στους ασθενείς που έχουν υποστεί χειρουργική επέμβαση ή μεταφέρονται  σε άλλο ίδρυμα αποτελεί γενική πρακτική η διακοπή όλων των οδηγιών και η λήψη νέων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18488" cy="13716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el-GR" altLang="el-GR" sz="3200" cap="none" dirty="0" smtClean="0"/>
              <a:t/>
            </a:r>
            <a:br>
              <a:rPr lang="el-GR" altLang="el-GR" sz="3200" cap="none" dirty="0" smtClean="0"/>
            </a:br>
            <a:r>
              <a:rPr lang="el-GR" altLang="el-GR" sz="3200" cap="none" dirty="0" smtClean="0"/>
              <a:t/>
            </a:r>
            <a:br>
              <a:rPr lang="el-GR" altLang="el-GR" sz="3200" cap="none" dirty="0" smtClean="0"/>
            </a:br>
            <a:r>
              <a:rPr lang="el-GR" altLang="el-GR" sz="3200" b="1" cap="none" dirty="0" smtClean="0">
                <a:latin typeface="Tahoma" pitchFamily="34" charset="0"/>
                <a:cs typeface="Tahoma" pitchFamily="34" charset="0"/>
              </a:rPr>
              <a:t>ΧΟΡΗΓΗΣΗ ΦΑΡΜΑΚΩΝ ΑΠΟ ΝΟΣΗΛΕΥΤΕΣ</a:t>
            </a:r>
          </a:p>
        </p:txBody>
      </p:sp>
      <p:sp>
        <p:nvSpPr>
          <p:cNvPr id="9219" name="Θέση περιεχομένου 2"/>
          <p:cNvSpPr>
            <a:spLocks noGrp="1"/>
          </p:cNvSpPr>
          <p:nvPr>
            <p:ph idx="1"/>
          </p:nvPr>
        </p:nvSpPr>
        <p:spPr>
          <a:xfrm>
            <a:off x="0" y="1557338"/>
            <a:ext cx="9036050" cy="5256212"/>
          </a:xfrm>
        </p:spPr>
        <p:txBody>
          <a:bodyPr/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Τα φάρμακα διακρίνονται σε συνταγογραφούμενα και μη 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Μέσα στο νοσοκομείο όλα τα φάρμακα είναι συνταγογραφούμενα 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Ο νοσηλευτής στην Ελλάδα δεν έχει (ακόμα) το δικαίωμα να συνταγογραφεί φάρμακα και χορηγεί τα φάρμακα στους αρρώστους κατόπιν γραπτής οδηγίας του γιατρού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Με προφορική εντολή χορηγούνται μόνο σε εξαιρετικές, έκτακτες και επείγουσες καταστάσεις βάσει πρωτοκόλλου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189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200" b="1" cap="none" smtClean="0">
                <a:latin typeface="Tahoma" pitchFamily="34" charset="0"/>
                <a:cs typeface="Tahoma" pitchFamily="34" charset="0"/>
              </a:rPr>
              <a:t>ΟΙ ΝΟΣΗΛΕΥΤΕΣ ΣΤΗΝ ΕΛΛΑΔΑ ΔΕΝ ΣΥΝΤΑΓΟΓΡΑΦΟΥΝ ΦΑΡΜΑΚΑ, ΑΛΛΑ: </a:t>
            </a:r>
          </a:p>
        </p:txBody>
      </p:sp>
      <p:sp>
        <p:nvSpPr>
          <p:cNvPr id="10243" name="Θέση περιεχομένου 2"/>
          <p:cNvSpPr>
            <a:spLocks noGrp="1"/>
          </p:cNvSpPr>
          <p:nvPr>
            <p:ph idx="1"/>
          </p:nvPr>
        </p:nvSpPr>
        <p:spPr>
          <a:xfrm>
            <a:off x="250825" y="1557338"/>
            <a:ext cx="8713788" cy="5300662"/>
          </a:xfrm>
        </p:spPr>
        <p:txBody>
          <a:bodyPr/>
          <a:lstStyle/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Εκτιμούν τον ασθενή σε συνεργασία με τον ιατρό προκειμένου να επιλεχθεί η φαρμακευτική αγωγή </a:t>
            </a:r>
          </a:p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Διαχειρίζονται και αποθηκεύουν τα φάρμακα, και ελέγχουν την καταλληλότητά τους </a:t>
            </a:r>
          </a:p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Προετοιμάζουν και χορηγούν τα φάρμακα</a:t>
            </a:r>
          </a:p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Παρακολουθούν τους ασθενείς για τις αντιδράσεις τους στα φάρμακα </a:t>
            </a:r>
          </a:p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Καταγράφουν τα χορηγούμενα φάρμακα ασθενών</a:t>
            </a:r>
          </a:p>
          <a:p>
            <a:pPr eaLnBrk="1" hangingPunct="1"/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• Εκπαιδεύουν ασθενείς και μέλη της οικογένειας για τα φάρμακα που λαμβάνουν σπίτι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1 - Τίτλος"/>
          <p:cNvSpPr>
            <a:spLocks noGrp="1"/>
          </p:cNvSpPr>
          <p:nvPr>
            <p:ph type="title" idx="4294967295"/>
          </p:nvPr>
        </p:nvSpPr>
        <p:spPr>
          <a:xfrm>
            <a:off x="250825" y="44450"/>
            <a:ext cx="8713788" cy="14398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000" b="1" cap="none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Η ΑΣΦΑΛΗΣ ΚΑΙ ΑΚΙΝΔΥΝΗ ΧΟΡΗΓΗΣΗ ΦΑΡΜΑΚΩΝ ΑΠΑΙΤΕΙ:</a:t>
            </a:r>
          </a:p>
        </p:txBody>
      </p:sp>
      <p:sp>
        <p:nvSpPr>
          <p:cNvPr id="11267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557338"/>
            <a:ext cx="8964613" cy="5300662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Επαρκείς γνώσεις φαρμακολογίας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Ενημέρωση για τα νέα φάρμακα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Γνώσεις των παραγόντων που επηρεάζουν τη δόση του φαρμάκου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Υπευθυνότητα για την ακριβή τήρηση των ιατρικών οδηγιών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500"/>
              </a:spcBef>
              <a:buClr>
                <a:srgbClr val="0033CC"/>
              </a:buClr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Ενημέρωση περί περιορισμών – ανοχή, συνήθεια, εθισμός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• Τις βασικές ενδείξεις των φαρμάκων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• Τις φυσιολογικές δόσεις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• Τις οδούς χορήγησης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• Πιθανές παρενέργειες 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• Βασικά μαθηματικά για τον υπολογισμό των δόσεων</a:t>
            </a:r>
          </a:p>
          <a:p>
            <a:pPr marL="342900" indent="-342900"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altLang="el-GR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-26988"/>
            <a:ext cx="8435975" cy="1152526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0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ΒΛΕΝΝΟΓΟΝΟΙ ΠΕΠΤΙΚΟΥ ΣΥΣΤΗΜΑΤΟΣ</a:t>
            </a:r>
            <a:endParaRPr lang="el-GR" altLang="el-GR" sz="3000" cap="none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179388" y="1557338"/>
            <a:ext cx="8964612" cy="52292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Βλεννογόνος </a:t>
            </a:r>
            <a:r>
              <a:rPr lang="el-GR" altLang="el-GR" b="0" i="1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στοματικής κοιλότητας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Απορροφούνται λίγα φάρμακα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Κάτω από γλώσσα (νιτρογλυκερίνη σε στηθάγχη)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Ισοπρεναλίνη σε βρογχικό άσθμα - </a:t>
            </a:r>
            <a:r>
              <a:rPr lang="en-US" altLang="el-GR" b="0" smtClean="0">
                <a:latin typeface="Tahoma" pitchFamily="34" charset="0"/>
                <a:cs typeface="Tahoma" pitchFamily="34" charset="0"/>
              </a:rPr>
              <a:t>Adalat </a:t>
            </a:r>
            <a:r>
              <a:rPr lang="el-GR" altLang="el-GR" b="0" smtClean="0">
                <a:latin typeface="Tahoma" pitchFamily="34" charset="0"/>
                <a:cs typeface="Tahoma" pitchFamily="34" charset="0"/>
              </a:rPr>
              <a:t>σε αρτηριακή πίεση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Βιταμίνες (ορισμένες)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Απορρόφηση ταχύτατη - δράση</a:t>
            </a:r>
          </a:p>
          <a:p>
            <a:pPr eaLnBrk="1" hangingPunct="1">
              <a:lnSpc>
                <a:spcPct val="120000"/>
              </a:lnSpc>
              <a:buFont typeface="Arial" charset="0"/>
              <a:buChar char="•"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Παρακάμπτει: πεπτικά υγρά - ένζυμα - ήπαρ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Οισοφάγος </a:t>
            </a:r>
            <a:r>
              <a:rPr lang="el-GR" altLang="el-GR" b="0" smtClean="0">
                <a:latin typeface="Tahoma" pitchFamily="34" charset="0"/>
                <a:cs typeface="Tahoma" pitchFamily="34" charset="0"/>
              </a:rPr>
              <a:t>(απορρόφηση σχεδόν ανύπαρκτη)</a:t>
            </a:r>
          </a:p>
          <a:p>
            <a:pPr eaLnBrk="1" hangingPunct="1">
              <a:lnSpc>
                <a:spcPct val="12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Στόμαχος </a:t>
            </a:r>
            <a:r>
              <a:rPr lang="el-GR" altLang="el-GR" b="0" smtClean="0">
                <a:latin typeface="Tahoma" pitchFamily="34" charset="0"/>
                <a:cs typeface="Tahoma" pitchFamily="34" charset="0"/>
              </a:rPr>
              <a:t>(ορισμένα φάρμακα με ελαφρά όξινη</a:t>
            </a:r>
            <a:r>
              <a:rPr lang="en-US" altLang="el-GR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b="0" smtClean="0">
                <a:latin typeface="Tahoma" pitchFamily="34" charset="0"/>
                <a:cs typeface="Tahoma" pitchFamily="34" charset="0"/>
              </a:rPr>
              <a:t>αντίδραση – σαλικυλικά)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l-GR" altLang="el-GR" b="0" smtClean="0">
                <a:latin typeface="Tahoma" pitchFamily="34" charset="0"/>
                <a:cs typeface="Tahoma" pitchFamily="34" charset="0"/>
              </a:rPr>
              <a:t>Καλύτερη  απορρόφηση - άδειο στομάχι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179388" y="115888"/>
            <a:ext cx="8964612" cy="6481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endParaRPr lang="el-GR" altLang="el-GR" sz="260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altLang="el-GR" sz="26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Δωδεκαδάκτυλο – Λεπτό έντερο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endParaRPr lang="el-GR" altLang="el-GR" sz="2400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>
                <a:solidFill>
                  <a:srgbClr val="0000CC"/>
                </a:solidFill>
              </a:rPr>
              <a:t>Εντερικές λάχνες = </a:t>
            </a:r>
            <a:r>
              <a:rPr lang="el-GR" altLang="el-GR" sz="2400" smtClean="0"/>
              <a:t>βοηθούν στην απορρόφηση (όχι με ενεργητική απορρόφηση αλλά με απλή διάχυση λόγω διαφοράς πυκνότητας)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/>
              <a:t>Φάρμακα με ασθενή όξινη ή βασική αντίδραση απορροφούνται καλύτερα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/>
              <a:t>Φάρμακα με ισχυρή όξινη ή αλκαλική αντίδραση δεν απαρρροφούνται (π.χ. ηπαρίνη)</a:t>
            </a:r>
            <a:r>
              <a:rPr lang="en-US" altLang="el-GR" sz="2400" smtClean="0"/>
              <a:t> 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/>
              <a:t>Ο </a:t>
            </a:r>
            <a:r>
              <a:rPr lang="en-US" altLang="el-GR" sz="2400" smtClean="0"/>
              <a:t>Fe</a:t>
            </a:r>
            <a:r>
              <a:rPr lang="el-GR" altLang="el-GR" sz="2400" baseline="30000" smtClean="0"/>
              <a:t>+</a:t>
            </a:r>
            <a:r>
              <a:rPr lang="en-US" altLang="el-GR" sz="2400" baseline="30000" smtClean="0"/>
              <a:t>+</a:t>
            </a:r>
            <a:r>
              <a:rPr lang="el-GR" altLang="el-GR" sz="2400" smtClean="0"/>
              <a:t> απορροφάται με αμινοξύ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/>
              <a:t>Πολυπεπτίδια - Πολυσακχαρίτες αδρανοποιούνται</a:t>
            </a: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l-GR" altLang="el-GR" sz="2400" smtClean="0">
                <a:solidFill>
                  <a:srgbClr val="0033CC"/>
                </a:solidFill>
              </a:rPr>
              <a:t>Παχύ έντερο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l-GR" altLang="el-GR" sz="2400" smtClean="0"/>
              <a:t>Απορρόφηση αργή - ορισμένα φάρμακα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el-GR" altLang="el-GR" sz="2400" i="1" smtClean="0">
                <a:solidFill>
                  <a:srgbClr val="C00000"/>
                </a:solidFill>
              </a:rPr>
              <a:t>Ορθό: </a:t>
            </a:r>
            <a:r>
              <a:rPr lang="el-GR" altLang="el-GR" sz="2400" smtClean="0"/>
              <a:t>μεγαλύτερη απορρόφηση - Παρακάμπτει ήπαρ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9810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222625" indent="-3222625" algn="ctr" eaLnBrk="1" hangingPunct="1">
              <a:defRPr/>
            </a:pPr>
            <a:r>
              <a:rPr lang="el-GR" altLang="el-GR" sz="28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    ΔΟΣΗ ΦΑΡΜΑΚΟΥ (1/2) </a:t>
            </a:r>
          </a:p>
        </p:txBody>
      </p:sp>
      <p:sp>
        <p:nvSpPr>
          <p:cNvPr id="16387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marL="360363" indent="-360363" eaLnBrk="1" hangingPunct="1">
              <a:buClr>
                <a:srgbClr val="0033CC"/>
              </a:buClr>
              <a:buFont typeface="Calibri" pitchFamily="34" charset="0"/>
              <a:buAutoNum type="arabicPeriod"/>
            </a:pP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Εφ άπαξ δόσις: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Το ποσόν του φαρμάκου το οποίον χορηγείται εφ’ άπαξ, για να δράσει σε ένα χρονικό διάστημα = δεν πρέπει να χορηγηθεί εκ νέου</a:t>
            </a:r>
          </a:p>
          <a:p>
            <a:pPr marL="360363" indent="-360363" eaLnBrk="1" hangingPunct="1">
              <a:buClr>
                <a:srgbClr val="0033CC"/>
              </a:buClr>
              <a:buFont typeface="Calibri" pitchFamily="34" charset="0"/>
              <a:buAutoNum type="arabicPeriod"/>
            </a:pP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Δόσις δι’ ημέρας: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δύναται να χορηγηθεί κατά την διάρκεια του 24ωρου κατανεμημένο σε μικρότερα ποσά (π.χ. 1.000.000 μονάδες Πενικιλίνης την ημέρα, 250.000 Μ/6ωρο)</a:t>
            </a:r>
          </a:p>
          <a:p>
            <a:pPr marL="360363" indent="-360363" eaLnBrk="1" hangingPunct="1">
              <a:buClr>
                <a:srgbClr val="0033CC"/>
              </a:buClr>
              <a:buFont typeface="Wingdings" pitchFamily="2" charset="2"/>
              <a:buNone/>
            </a:pPr>
            <a:r>
              <a:rPr lang="el-GR" altLang="el-GR" b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3.  </a:t>
            </a: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Δόσις κορεσμού: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Η μέγιστη δυνατή δόση χορηγούμενη ποικιλοτρόπως ώστε να επιτευχθεί </a:t>
            </a:r>
            <a:r>
              <a:rPr lang="el-GR" altLang="el-GR" b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ικανή πυκνότητα στο αίμα προς επίτευξη επιθυμητού αποτελέσματος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(η </a:t>
            </a:r>
            <a:r>
              <a:rPr lang="el-GR" altLang="el-GR" b="0" i="1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διγιτοξίνη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έχει δόση κορεσμού 1,2 </a:t>
            </a:r>
            <a:r>
              <a:rPr lang="en-US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mgr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και επιτυγχάνεται χορηγουμένη σε 2 – 3 ημέρες)  </a:t>
            </a:r>
          </a:p>
          <a:p>
            <a:pPr marL="360363" indent="-360363" eaLnBrk="1" hangingPunct="1">
              <a:buClr>
                <a:srgbClr val="0033CC"/>
              </a:buClr>
              <a:buFont typeface="Wingdings" pitchFamily="2" charset="2"/>
              <a:buNone/>
            </a:pP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4. </a:t>
            </a: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Δόσις  συντηρήσεως: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Ποσότητα φαρμάκου ώστε να παραμείνει σταθερά η πυκνότητα του φαρμάκου στο αίμα δηλ. η στάθμη κορεσμού (εξαρτάται από την ποσότητα και τον ρυθμό αποβολής του φαρμάκου)</a:t>
            </a:r>
          </a:p>
          <a:p>
            <a:pPr marL="360363" indent="-360363" eaLnBrk="1" hangingPunct="1">
              <a:buClr>
                <a:srgbClr val="0033CC"/>
              </a:buClr>
              <a:buFont typeface="Calibri" pitchFamily="34" charset="0"/>
              <a:buAutoNum type="arabicPeriod" startAt="5"/>
            </a:pP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Ελάχιστη  δόσις: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Το μικρότερο ποσό φαρμάκου που μπορεί να προκαλέσει θεραπευτικό  αποτέλεσμα </a:t>
            </a:r>
          </a:p>
          <a:p>
            <a:pPr marL="360363" indent="-360363" eaLnBrk="1" hangingPunct="1">
              <a:buClr>
                <a:srgbClr val="0033CC"/>
              </a:buClr>
              <a:buFont typeface="Calibri" pitchFamily="34" charset="0"/>
              <a:buAutoNum type="arabicPeriod" startAt="5"/>
            </a:pPr>
            <a:r>
              <a:rPr lang="el-GR" altLang="el-GR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Μέγιστη  δόσις: </a:t>
            </a:r>
            <a:r>
              <a:rPr lang="el-GR" altLang="el-GR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Είναι το ανώτατο ποσόν χορήγησης φαρμάκου</a:t>
            </a:r>
            <a:endParaRPr lang="el-GR" altLang="el-GR" sz="2400" b="0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484313"/>
            <a:ext cx="8785225" cy="530225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Calibri" pitchFamily="34" charset="0"/>
              <a:buAutoNum type="arabicPeriod" startAt="7"/>
            </a:pP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Υπέρβαση δόσεως: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Σε ορισμένες περιπτώσεις (π.χ. δηλητηριάσεις) με προσωπική μας ευθύνη να υπερβούμε τη δόση 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Calibri" pitchFamily="34" charset="0"/>
              <a:buAutoNum type="arabicPeriod" startAt="7"/>
            </a:pP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Θανατηφόρος δόση 50 (</a:t>
            </a:r>
            <a:r>
              <a:rPr lang="en-US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LC 50)</a:t>
            </a: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είναι το ελάχιστο</a:t>
            </a:r>
            <a:r>
              <a:rPr lang="en-US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ποσό</a:t>
            </a:r>
            <a:r>
              <a:rPr lang="en-US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που χρησιμοποιείται  σε πειραματόζωα και προκαλεί το θάνατο τουλάχιστον στο 50% από αυτούς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Calibri" pitchFamily="34" charset="0"/>
              <a:buAutoNum type="arabicPeriod" startAt="7"/>
            </a:pP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Θεραπευτικό πλάτος  =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είναι </a:t>
            </a:r>
            <a:r>
              <a:rPr lang="el-GR" altLang="el-GR" sz="2100" b="0" smtClean="0">
                <a:latin typeface="Tahoma" pitchFamily="34" charset="0"/>
                <a:cs typeface="Tahoma" pitchFamily="34" charset="0"/>
              </a:rPr>
              <a:t>η διαφορά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μεταξύ </a:t>
            </a:r>
            <a:r>
              <a:rPr lang="el-GR" altLang="el-GR" sz="2100" b="0" smtClean="0">
                <a:latin typeface="Tahoma" pitchFamily="34" charset="0"/>
                <a:cs typeface="Tahoma" pitchFamily="34" charset="0"/>
              </a:rPr>
              <a:t>μεγίστης και ελαχίστης δόσεως (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όσο μεγαλύτερο είναι το θεραπευτικό πλάτος τόσο ολιγότερο τοξικό είναι το φάρμακο # ενώ όταν το θεραπευτικό πλάτος είναι μικρό, τότε το φάρμακο θεωρείται τοξικό)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Arial" charset="0"/>
              <a:buChar char="•"/>
            </a:pP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Αθροιστική συνέργεια: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 Όταν η ενέργεια ενός φαρμάκου προστίθεται στην ενέργεια του άλλου 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Arial" charset="0"/>
              <a:buChar char="•"/>
            </a:pP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Δυναμική συνέργεια: </a:t>
            </a: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Όταν η ενέργεια ενός φαρμάκου πολλαπλασιάζεται από την παρουσία άλλου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Arial" charset="0"/>
              <a:buChar char="•"/>
            </a:pPr>
            <a:r>
              <a:rPr lang="el-GR" altLang="el-GR" sz="21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Όταν η ενέργεια ενός φαρμάκου περιορίζεται ή αίρεται από την παρουσία ενός άλλου το φαινόμενο λέγεται  </a:t>
            </a:r>
            <a:r>
              <a:rPr lang="el-GR" altLang="el-GR" sz="21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Ανταγωνισμός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33CC"/>
              </a:buClr>
              <a:buFont typeface="Calibri" pitchFamily="34" charset="0"/>
              <a:buAutoNum type="arabicPeriod" startAt="7"/>
            </a:pPr>
            <a:endParaRPr lang="el-GR" altLang="el-GR" sz="1800" smtClean="0">
              <a:solidFill>
                <a:srgbClr val="0033CC"/>
              </a:solidFill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 altLang="el-GR">
              <a:latin typeface="Arial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 altLang="el-GR">
              <a:latin typeface="Arial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 altLang="el-GR">
              <a:latin typeface="Calibri" pitchFamily="34" charset="0"/>
            </a:endParaRPr>
          </a:p>
        </p:txBody>
      </p:sp>
      <p:sp>
        <p:nvSpPr>
          <p:cNvPr id="17414" name="1 - Τίτλος"/>
          <p:cNvSpPr txBox="1">
            <a:spLocks/>
          </p:cNvSpPr>
          <p:nvPr/>
        </p:nvSpPr>
        <p:spPr bwMode="auto">
          <a:xfrm>
            <a:off x="0" y="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3222625" indent="-3222625" algn="ctr"/>
            <a:r>
              <a:rPr lang="el-GR" altLang="el-GR" sz="2800" b="1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    ΔΟΣΗ ΦΑΡΜΑΚΟΥ (2/2)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ΟΡΙΣΜΟΣ ΦΑΡΜΑΚΟΥ</a:t>
            </a:r>
            <a:r>
              <a:rPr lang="el-GR" altLang="el-GR" cap="none" smtClean="0"/>
              <a:t/>
            </a:r>
            <a:br>
              <a:rPr lang="el-GR" altLang="el-GR" cap="none" smtClean="0"/>
            </a:br>
            <a:endParaRPr lang="el-GR" altLang="el-GR" cap="none" smtClean="0"/>
          </a:p>
        </p:txBody>
      </p:sp>
      <p:sp>
        <p:nvSpPr>
          <p:cNvPr id="512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484313"/>
            <a:ext cx="9036050" cy="5373687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Char char="§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ΠΟΥ, 2014: «Κάθε ουσία ή μίγμα ουσιών, που παράγεται, προσφέρεται προς πώληση, ή παρουσιάζεται για χρήση ...στη διάγνωση, στη θεραπεία, στον μετριασμό ή στην πρόληψη νόσου, μη φυσιολογικής φυσικής κατάστασης………….»</a:t>
            </a:r>
          </a:p>
          <a:p>
            <a:pPr marL="342900" indent="-342900" eaLnBrk="1" hangingPunct="1">
              <a:buFont typeface="Wingdings" pitchFamily="2" charset="2"/>
              <a:buChar char="§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ΦΕΚ 1049/Β/29-04-2013: α) κάθε ουσία ή συνδυασμός ουσιών που εμφανίζεται να έχει θεραπευτικές ή προφυλακτικές ιδιότητες για τις ασθένειες ανθρώπων ή β) κάθε ουσία ή συνδυασμός ουσιών που μπορεί να χορηγηθεί σε ανθρώπους, με σκοπό είτε να …..διορθωθούν φυσιολογικές λειτουργίες …..είτε να γίνει ιατρική διάγνωση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1 - Τίτλος"/>
          <p:cNvSpPr>
            <a:spLocks noGrp="1"/>
          </p:cNvSpPr>
          <p:nvPr>
            <p:ph type="title" idx="4294967295"/>
          </p:nvPr>
        </p:nvSpPr>
        <p:spPr>
          <a:xfrm>
            <a:off x="323850" y="-26988"/>
            <a:ext cx="8424863" cy="122396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2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ΠΑΡΑΓΟΝΤΕΣ -ΔΟΣΗ ΦΑΡΜΑΚΟΥ</a:t>
            </a:r>
          </a:p>
        </p:txBody>
      </p:sp>
      <p:sp>
        <p:nvSpPr>
          <p:cNvPr id="18435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557338"/>
            <a:ext cx="8964613" cy="5229225"/>
          </a:xfrm>
        </p:spPr>
        <p:txBody>
          <a:bodyPr/>
          <a:lstStyle/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Ατομική ευαισθησία: η δόση εξατομικεύεται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Ηλικία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Βάρος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Βαρύτητα νόσου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Φύλο-φυλή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Η όλη κατάσταση του ασθενούς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Η σύγχρονη χορήγηση άλλων φαρμάκων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Αντοχή  ή  ανθεκτικότητα  ή  εθισμός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r>
              <a:rPr lang="el-GR" altLang="el-GR" sz="3000" b="0" smtClean="0">
                <a:latin typeface="Tahoma" pitchFamily="34" charset="0"/>
                <a:cs typeface="Tahoma" pitchFamily="34" charset="0"/>
              </a:rPr>
              <a:t>Αλλεργικές εκδηλώσεις</a:t>
            </a:r>
          </a:p>
          <a:p>
            <a:pPr marL="269875" indent="-269875" eaLnBrk="1" hangingPunct="1">
              <a:lnSpc>
                <a:spcPct val="90000"/>
              </a:lnSpc>
              <a:buClr>
                <a:srgbClr val="FF0000"/>
              </a:buClr>
              <a:buFont typeface="Calibri" pitchFamily="34" charset="0"/>
              <a:buAutoNum type="arabicPeriod" startAt="3"/>
            </a:pPr>
            <a:endParaRPr lang="el-GR" altLang="el-GR" sz="3000" b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altLang="el-GR" sz="13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- Τίτλος"/>
          <p:cNvSpPr>
            <a:spLocks noGrp="1"/>
          </p:cNvSpPr>
          <p:nvPr>
            <p:ph type="title" idx="4294967295"/>
          </p:nvPr>
        </p:nvSpPr>
        <p:spPr>
          <a:xfrm>
            <a:off x="539750" y="188913"/>
            <a:ext cx="8362950" cy="7921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0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ΦΑΡΜΑΚΟ  ΚΥΚΛΟΦΟΡΙΚΟΥ  ΣΥΣΤΗΜΑΤΟΣ</a:t>
            </a:r>
          </a:p>
        </p:txBody>
      </p:sp>
      <p:sp>
        <p:nvSpPr>
          <p:cNvPr id="19459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484313"/>
            <a:ext cx="9144000" cy="5661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altLang="el-GR" sz="2500" b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Καρδιοτονωτικά</a:t>
            </a: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: αυξάνουν τη δύναμη συστολής του καρδιακού μυός και χρησιμοποιούνται σε: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Καρδιακή Ανεπάρκεια, 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Κολπική μαρμαρυγή, 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Παροξυσμική κολπική ταχυκαρδία.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2500" b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Γλυκοζίτες</a:t>
            </a: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 (Δακτυλίτιδα)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Φάρμακο δύσκολο στην εφαρμογή του, διότι παρουσιάζει μικρό θεραπευτικό πλάτος, δεν εφαρμόζεται σε σταθερή δοσολογία, έχει μεγάλη τοξικότητα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500" b="0" smtClean="0">
                <a:latin typeface="Tahoma" pitchFamily="34" charset="0"/>
                <a:cs typeface="Tahoma" pitchFamily="34" charset="0"/>
              </a:rPr>
              <a:t>Χορηγείται σε συνδυασμό με διουρητικά, αντιαρρυθμικά, υποτασικά  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- Τίτλος"/>
          <p:cNvSpPr>
            <a:spLocks noGrp="1"/>
          </p:cNvSpPr>
          <p:nvPr>
            <p:ph type="title"/>
          </p:nvPr>
        </p:nvSpPr>
        <p:spPr>
          <a:xfrm>
            <a:off x="179388" y="152400"/>
            <a:ext cx="8785225" cy="9001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0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ΦΑΡΜΑΚΟ  ΚΥΚΛΟΦΟΡΙΚΟΥ  ΣΥΣΤΗΜΑΤΟΣ</a:t>
            </a:r>
            <a:endParaRPr lang="el-GR" altLang="el-GR" sz="3000" cap="none" smtClean="0">
              <a:solidFill>
                <a:srgbClr val="FF0000"/>
              </a:solidFill>
            </a:endParaRPr>
          </a:p>
        </p:txBody>
      </p:sp>
      <p:sp>
        <p:nvSpPr>
          <p:cNvPr id="20483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557338"/>
            <a:ext cx="8964612" cy="5300662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Απορροφώνται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Κατανέμονται σε ιστούς (</a:t>
            </a:r>
            <a:r>
              <a:rPr lang="el-GR" altLang="el-GR" sz="1800" b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έμμεσα</a:t>
            </a: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 στο ΚΝΣ-ΑΝΣ και </a:t>
            </a:r>
            <a:r>
              <a:rPr lang="el-GR" altLang="el-GR" sz="1800" b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άμεσα</a:t>
            </a: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 στη καρδιά, νεφρούς και ήπαρ)</a:t>
            </a:r>
          </a:p>
          <a:p>
            <a:pPr marL="457200" indent="-457200" eaLnBrk="1" hangingPunct="1">
              <a:lnSpc>
                <a:spcPct val="80000"/>
              </a:lnSpc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Οι δόσεις εξατομικεύονται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Παρενέργειες: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Διαταραχή του ρυθμού και αγωγιμότητας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Τοξικές εκδηλώσεις (οι κυριότητες):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Ναυτία, έμετος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Ανορεξία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Διάρροια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Ζάλη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Κεφαλαλγία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Συγχυτικές και ψυχωτικές καταστάσεις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- Αρρυθμίες (ταχυκαρδία) </a:t>
            </a:r>
          </a:p>
          <a:p>
            <a:pPr marL="457200" indent="-4572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Άμεση διακοπή </a:t>
            </a: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επιβάλλεται  = </a:t>
            </a:r>
            <a:r>
              <a:rPr lang="el-GR" altLang="el-GR" sz="24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ΑΤΡΟΠΙΝΗ</a:t>
            </a:r>
            <a:endParaRPr lang="el-GR" altLang="el-GR" sz="2400" b="0" smtClean="0">
              <a:latin typeface="Tahoma" pitchFamily="34" charset="0"/>
              <a:cs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sz="1100" smtClean="0">
              <a:latin typeface="Tahoma" pitchFamily="34" charset="0"/>
              <a:cs typeface="Tahoma" pitchFamily="34" charset="0"/>
            </a:endParaRPr>
          </a:p>
          <a:p>
            <a:pPr marL="457200" indent="-457200" eaLnBrk="1" hangingPunct="1">
              <a:lnSpc>
                <a:spcPct val="80000"/>
              </a:lnSpc>
            </a:pPr>
            <a:endParaRPr lang="el-GR" altLang="el-GR" sz="8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- Τίτλος"/>
          <p:cNvSpPr>
            <a:spLocks noGrp="1"/>
          </p:cNvSpPr>
          <p:nvPr>
            <p:ph type="title"/>
          </p:nvPr>
        </p:nvSpPr>
        <p:spPr>
          <a:xfrm>
            <a:off x="179388" y="0"/>
            <a:ext cx="8964612" cy="14128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2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ΦΑΡΜΑΚΑ ΚΥΚΛΟΦΟΡΙΚΟΥ ΣΥΣΤΗΜΑΤΟΣ</a:t>
            </a:r>
            <a:br>
              <a:rPr lang="el-GR" altLang="el-GR" sz="32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l-GR" altLang="el-GR" sz="2800" cap="none" smtClean="0">
                <a:solidFill>
                  <a:srgbClr val="0000CC"/>
                </a:solidFill>
              </a:rPr>
              <a:t>ΝΟΣΗΛΕΥΤΙΚΗ ΠΑΡΕΜΒΑΣΗ</a:t>
            </a:r>
            <a:endParaRPr lang="el-GR" altLang="el-GR" sz="3200" b="1" cap="none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7" name="2 - Θέση περιεχομένου"/>
          <p:cNvSpPr>
            <a:spLocks noGrp="1"/>
          </p:cNvSpPr>
          <p:nvPr>
            <p:ph idx="1"/>
          </p:nvPr>
        </p:nvSpPr>
        <p:spPr>
          <a:xfrm>
            <a:off x="179388" y="1557338"/>
            <a:ext cx="8964612" cy="5256212"/>
          </a:xfrm>
        </p:spPr>
        <p:txBody>
          <a:bodyPr/>
          <a:lstStyle/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Ενημέρωση αρρώστου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Εκτίμηση κατάστασης ασθενούς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Μελέτη ΗΚΓ + Ζωτικά σημεία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Παρατήρηση αποτελέσματος + αναγραφή λογοδοσίας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Ελάττωση βάρους (ζύγισμα)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Υποχώρηση οιδημάτων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Υποχώρηση δύσπνοιας – ανησυχίας – κόπωσης 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Μέτρηση ούρων (διουρητικά)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Διαιτολόγιο (περιορισμός αλατιού)</a:t>
            </a:r>
          </a:p>
          <a:p>
            <a:pPr marL="342900" indent="-342900" eaLnBrk="1" hangingPunct="1">
              <a:buFont typeface="Arial" charset="0"/>
              <a:buChar char="•"/>
            </a:pPr>
            <a:r>
              <a:rPr lang="el-GR" altLang="el-GR" sz="2400" b="0" smtClean="0">
                <a:latin typeface="Tahoma" pitchFamily="34" charset="0"/>
                <a:cs typeface="Tahoma" pitchFamily="34" charset="0"/>
              </a:rPr>
              <a:t>Συμπτώματα (τοξικής δράσης), ενημέρωση ιατρού - Διακοπή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0"/>
            <a:ext cx="9036050" cy="6858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l-GR" altLang="el-GR" sz="280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Αγγειοδιασταλτικά φάρμακα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     </a:t>
            </a:r>
            <a:r>
              <a:rPr lang="el-GR" altLang="el-GR" sz="2200" b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1. Στηθάγχη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Νιτρώδη - Νιτρογλυκερίνη: υπογλώσσια δισκία, αλοιφή και εμποτισμένα αυτοκόλλητα</a:t>
            </a: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 στη </a:t>
            </a: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προκάρδια </a:t>
            </a: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χώρα, εισπνοή  με νιτρώδες αμύλιο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2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Παρενέργειες: 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Κεφαλαλγία 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Ζάλη, αδυναμία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Ορθοστατική </a:t>
            </a: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υπόταση – λιποθυμικά </a:t>
            </a:r>
            <a:r>
              <a:rPr lang="en-US" altLang="el-GR" sz="2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επεισόδια</a:t>
            </a:r>
          </a:p>
          <a:p>
            <a:pPr eaLnBrk="1" hangingPunct="1">
              <a:buFont typeface="Arial" charset="0"/>
              <a:buChar char="•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Αύξηση ενδοφθάλμιας πίεσης</a:t>
            </a:r>
            <a:endParaRPr lang="el-GR" altLang="el-GR" sz="2200" b="0" smtClean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l-GR" altLang="el-GR" sz="22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Νοσηλευτική Παρέμβαση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Εκτίμηση ασθενούς – Αναγραφή λογοδοσίας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ΟΧΙ οινοπνευματώδη ποτά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Παρατήρηση παρενεργειών (υπόταση, λιποθυμικά επεισόδια) </a:t>
            </a:r>
            <a:r>
              <a:rPr lang="el-GR" altLang="el-GR" sz="2200" b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= </a:t>
            </a:r>
            <a:r>
              <a:rPr lang="el-GR" altLang="el-GR" sz="2200" b="0" smtClean="0">
                <a:latin typeface="Tahoma" pitchFamily="34" charset="0"/>
                <a:cs typeface="Tahoma" pitchFamily="34" charset="0"/>
              </a:rPr>
              <a:t>απώλεια συνείδησης - επιδείνωση της στηθάγχης ίσως και έμφραγμα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44450"/>
            <a:ext cx="9036050" cy="68135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l-GR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2. Υπέρταση (αντιυπερτασικά)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9E0000"/>
                </a:solidFill>
                <a:latin typeface="Tahoma" pitchFamily="34" charset="0"/>
                <a:cs typeface="Tahoma" pitchFamily="34" charset="0"/>
              </a:rPr>
              <a:t>Α. </a:t>
            </a: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Διουρητικά (δρουν ωσμωτικά-υποογκαιμία)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9E0000"/>
                </a:solidFill>
                <a:latin typeface="Tahoma" pitchFamily="34" charset="0"/>
                <a:cs typeface="Tahoma" pitchFamily="34" charset="0"/>
              </a:rPr>
              <a:t>Β.</a:t>
            </a:r>
            <a:r>
              <a:rPr lang="el-GR" altLang="el-GR" sz="1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Συμπαθοπληγικά</a:t>
            </a:r>
            <a:endParaRPr lang="el-GR" altLang="el-GR" sz="1800" b="0" smtClean="0">
              <a:solidFill>
                <a:srgbClr val="9E0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9E0000"/>
                </a:solidFill>
                <a:latin typeface="Tahoma" pitchFamily="34" charset="0"/>
                <a:cs typeface="Tahoma" pitchFamily="34" charset="0"/>
              </a:rPr>
              <a:t>Γ.</a:t>
            </a: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 Αγγειοδιασταλτικά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Παρενέργειες</a:t>
            </a:r>
            <a:r>
              <a:rPr lang="el-GR" altLang="el-GR" sz="1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: </a:t>
            </a:r>
          </a:p>
          <a:p>
            <a:pPr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Ξηροστομία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Υπνηλία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Ζάλη - ορθοστατική υπόταση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Ταχυκαρδία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Ανορεξία, κεφαλαλγία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Γαστρεντερικές διαταραχές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1800" b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Νοσηλευτική Παρέμβαση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Συνδυασμός: φάρμακα, δίαιτα, πρόγραμμα ασκήσεων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Λήψη Ζ.Σ (</a:t>
            </a:r>
            <a:r>
              <a:rPr lang="el-GR" altLang="el-GR" sz="1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ΑΠ)</a:t>
            </a:r>
            <a:endParaRPr lang="el-GR" altLang="el-GR" sz="1800" b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ü"/>
            </a:pPr>
            <a:r>
              <a:rPr lang="el-GR" altLang="el-GR" sz="1800" b="0" smtClean="0">
                <a:latin typeface="Tahoma" pitchFamily="34" charset="0"/>
                <a:cs typeface="Tahoma" pitchFamily="34" charset="0"/>
              </a:rPr>
              <a:t>Εκπαίδευση ασθενούς (Όχι ορθοστασία, απότομη έγερση, οινοπνευματώδη ποτά, μπάνιο με ζεστό νερό)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- Τίτλος"/>
          <p:cNvSpPr>
            <a:spLocks noGrp="1"/>
          </p:cNvSpPr>
          <p:nvPr>
            <p:ph type="title" idx="4294967295"/>
          </p:nvPr>
        </p:nvSpPr>
        <p:spPr>
          <a:xfrm>
            <a:off x="468313" y="44450"/>
            <a:ext cx="8351837" cy="10810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0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ΔΙΟΥΡΗΤΙΚΑ ΦΑΡΜΑΚΑ</a:t>
            </a:r>
          </a:p>
        </p:txBody>
      </p:sp>
      <p:sp>
        <p:nvSpPr>
          <p:cNvPr id="24579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557338"/>
            <a:ext cx="8785225" cy="53006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Σκοπός:  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Μείωση του όγκου (ενυδάτωσης) του εξωκυττάριου διαμερίσματος, όπως οιδήματα, συμφορητική καρδιακή ανεπάρκεια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0033CC"/>
                </a:solidFill>
                <a:latin typeface="Tahoma" pitchFamily="34" charset="0"/>
                <a:cs typeface="Tahoma" pitchFamily="34" charset="0"/>
              </a:rPr>
              <a:t>Αιτία = 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η κατακράτηση Να</a:t>
            </a:r>
            <a:r>
              <a:rPr lang="el-GR" altLang="el-GR" sz="2900" b="0" baseline="3000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 (το διουρητικό πρέπει να προκαλεί κυρίως αποβολή Να</a:t>
            </a:r>
            <a:r>
              <a:rPr lang="el-GR" altLang="el-GR" sz="2900" b="0" baseline="30000" smtClean="0">
                <a:latin typeface="Tahoma" pitchFamily="34" charset="0"/>
                <a:cs typeface="Tahoma" pitchFamily="34" charset="0"/>
              </a:rPr>
              <a:t>+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Η διούρηση προκαλείται μετά από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 :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α) 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αύξηση της διήθησης του μαλπιγιανού σωματίου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β)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 ελάττωση  της παλιρρόφησης </a:t>
            </a:r>
            <a:r>
              <a:rPr lang="el-GR" altLang="el-GR" b="0" smtClean="0">
                <a:latin typeface="Tahoma" pitchFamily="34" charset="0"/>
                <a:cs typeface="Tahoma" pitchFamily="34" charset="0"/>
              </a:rPr>
              <a:t>(σπειραματική διήθηση)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9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γ) </a:t>
            </a:r>
            <a:r>
              <a:rPr lang="el-GR" altLang="el-GR" sz="2900" b="0" smtClean="0">
                <a:latin typeface="Tahoma" pitchFamily="34" charset="0"/>
                <a:cs typeface="Tahoma" pitchFamily="34" charset="0"/>
              </a:rPr>
              <a:t>αύξηση της έκκρισης στο νεφρικό επιθήλιο</a:t>
            </a:r>
          </a:p>
          <a:p>
            <a:pPr eaLnBrk="1" hangingPunct="1">
              <a:buClr>
                <a:srgbClr val="FF0000"/>
              </a:buClr>
              <a:buFont typeface="Calibri" pitchFamily="34" charset="0"/>
              <a:buAutoNum type="arabicPeriod"/>
            </a:pPr>
            <a:endParaRPr lang="el-GR" altLang="el-GR" sz="28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- Τίτλος"/>
          <p:cNvSpPr>
            <a:spLocks noGrp="1"/>
          </p:cNvSpPr>
          <p:nvPr>
            <p:ph type="title"/>
          </p:nvPr>
        </p:nvSpPr>
        <p:spPr>
          <a:xfrm>
            <a:off x="457200" y="333375"/>
            <a:ext cx="8686800" cy="9350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200" b="1" cap="none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ΕΙΔΗ ΔΙΟΥΡΗΤΙΚΩΝ ΦΑΡΜΑΚΩΝ (1/2)</a:t>
            </a:r>
          </a:p>
        </p:txBody>
      </p:sp>
      <p:sp>
        <p:nvSpPr>
          <p:cNvPr id="2560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557338"/>
            <a:ext cx="8964613" cy="5300662"/>
          </a:xfrm>
        </p:spPr>
        <p:txBody>
          <a:bodyPr/>
          <a:lstStyle/>
          <a:p>
            <a:pPr eaLnBrk="1" hangingPunct="1">
              <a:buClr>
                <a:srgbClr val="FF0000"/>
              </a:buClr>
            </a:pPr>
            <a:r>
              <a:rPr lang="el-GR" altLang="el-GR" sz="2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Ωσμωτικά: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(Μαννιτόλη</a:t>
            </a:r>
            <a:r>
              <a:rPr lang="en-US" altLang="el-GR" sz="2800" b="0" smtClean="0">
                <a:latin typeface="Tahoma" pitchFamily="34" charset="0"/>
                <a:cs typeface="Tahoma" pitchFamily="34" charset="0"/>
              </a:rPr>
              <a:t> ) IV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έγχυση 1-2</a:t>
            </a:r>
            <a:r>
              <a:rPr lang="en-US" altLang="el-GR" sz="2800" b="0" smtClean="0">
                <a:latin typeface="Tahoma" pitchFamily="34" charset="0"/>
                <a:cs typeface="Tahoma" pitchFamily="34" charset="0"/>
              </a:rPr>
              <a:t>gr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/ώρα</a:t>
            </a:r>
            <a:r>
              <a:rPr lang="en-US" altLang="el-GR" sz="28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σε διάλυμα 20% </a:t>
            </a:r>
          </a:p>
          <a:p>
            <a:pPr eaLnBrk="1" hangingPunct="1">
              <a:buClr>
                <a:srgbClr val="FF0000"/>
              </a:buClr>
            </a:pPr>
            <a:r>
              <a:rPr lang="el-GR" altLang="el-GR" sz="2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2.Υδραργυρικά: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(κυρίως παρεντερικά Ι.Μ.) μόνο όταν ο νεφρός είναι υγιής = είναι τοξικά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l-GR" altLang="el-GR" sz="2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3.Αναστολείς της καρβονικής ανυδράσης: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altLang="el-GR" sz="2800" b="0" smtClean="0">
                <a:latin typeface="Tahoma" pitchFamily="34" charset="0"/>
                <a:cs typeface="Tahoma" pitchFamily="34" charset="0"/>
              </a:rPr>
              <a:t>&gt;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αποβολή </a:t>
            </a:r>
            <a:r>
              <a:rPr lang="en-US" altLang="el-GR" sz="2800" b="0" smtClean="0">
                <a:latin typeface="Tahoma" pitchFamily="34" charset="0"/>
                <a:cs typeface="Tahoma" pitchFamily="34" charset="0"/>
              </a:rPr>
              <a:t>Na+,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μειώνουν την ενδοφθάλμια πίεση (γλαύκωμα)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l-GR" altLang="el-GR" sz="28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4.Θειαζίδες: 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διουρητική ενέργεια μετά 1 ή 2 ώρες</a:t>
            </a:r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Αυξάνει το ουρικό οξύ και το σάκχαρο στο αίμα</a:t>
            </a:r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Αυξάνεται η αποβολή Κ</a:t>
            </a:r>
            <a:r>
              <a:rPr lang="el-GR" altLang="el-GR" sz="2800" b="0" baseline="30000" smtClean="0">
                <a:latin typeface="Tahoma" pitchFamily="34" charset="0"/>
                <a:cs typeface="Tahoma" pitchFamily="34" charset="0"/>
              </a:rPr>
              <a:t>+ </a:t>
            </a:r>
          </a:p>
          <a:p>
            <a:pPr eaLnBrk="1" hangingPunct="1">
              <a:buClr>
                <a:srgbClr val="FF0000"/>
              </a:buClr>
              <a:buFont typeface="Arial" charset="0"/>
              <a:buChar char="•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Έχουν  αντιυπερτασική  δράση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SzPct val="105000"/>
              <a:buFont typeface="Calibri" pitchFamily="34" charset="0"/>
              <a:buAutoNum type="arabicPeriod" startAt="5"/>
            </a:pPr>
            <a:r>
              <a:rPr lang="el-GR" altLang="el-GR" sz="36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Διουρητικά της αγκύλης</a:t>
            </a: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: Η δράση αρχίζει μετά 90΄ περίπου (φουροσεμίδη=</a:t>
            </a:r>
            <a:r>
              <a:rPr lang="en-US" altLang="el-GR" sz="3600" b="0" smtClean="0">
                <a:latin typeface="Tahoma" pitchFamily="34" charset="0"/>
                <a:cs typeface="Tahoma" pitchFamily="34" charset="0"/>
              </a:rPr>
              <a:t>Lasix</a:t>
            </a: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eaLnBrk="1" hangingPunct="1">
              <a:buClr>
                <a:srgbClr val="FF0000"/>
              </a:buClr>
              <a:buSzPct val="105000"/>
              <a:buFont typeface="Calibri" pitchFamily="34" charset="0"/>
              <a:buAutoNum type="arabicPeriod" startAt="5"/>
            </a:pPr>
            <a:r>
              <a:rPr lang="el-GR" altLang="el-GR" sz="3600" b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Ανταγωνιστές της αλδοστερόνης</a:t>
            </a:r>
          </a:p>
          <a:p>
            <a:pPr eaLnBrk="1" hangingPunct="1">
              <a:buClr>
                <a:srgbClr val="FF0000"/>
              </a:buClr>
              <a:buSzPct val="105000"/>
              <a:buFont typeface="Arial" charset="0"/>
              <a:buChar char="•"/>
            </a:pP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εξοικονομούν</a:t>
            </a:r>
            <a:r>
              <a:rPr lang="en-US" altLang="el-GR" sz="36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Κ</a:t>
            </a:r>
            <a:r>
              <a:rPr lang="el-GR" altLang="el-GR" sz="3600" b="0" baseline="30000" smtClean="0">
                <a:latin typeface="Tahoma" pitchFamily="34" charset="0"/>
                <a:cs typeface="Tahoma" pitchFamily="34" charset="0"/>
              </a:rPr>
              <a:t>+</a:t>
            </a:r>
          </a:p>
          <a:p>
            <a:pPr eaLnBrk="1" hangingPunct="1">
              <a:buClr>
                <a:srgbClr val="FF0000"/>
              </a:buClr>
              <a:buSzPct val="105000"/>
              <a:buFont typeface="Arial" charset="0"/>
              <a:buChar char="•"/>
            </a:pP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αναστέλλουν την απέκκριση (Κ+) </a:t>
            </a:r>
          </a:p>
          <a:p>
            <a:pPr eaLnBrk="1" hangingPunct="1">
              <a:buClr>
                <a:srgbClr val="FF0000"/>
              </a:buClr>
              <a:buSzPct val="105000"/>
              <a:buFont typeface="Arial" charset="0"/>
              <a:buChar char="•"/>
            </a:pPr>
            <a:r>
              <a:rPr lang="el-GR" altLang="el-GR" sz="3600" b="0" smtClean="0">
                <a:latin typeface="Tahoma" pitchFamily="34" charset="0"/>
                <a:cs typeface="Tahoma" pitchFamily="34" charset="0"/>
              </a:rPr>
              <a:t>δεν χορηγούνται σε νεφρική ανεπάρκεια</a:t>
            </a:r>
            <a:endParaRPr lang="el-GR" altLang="el-GR" sz="1800" smtClean="0"/>
          </a:p>
        </p:txBody>
      </p:sp>
      <p:sp>
        <p:nvSpPr>
          <p:cNvPr id="26627" name="1 - Τίτλος"/>
          <p:cNvSpPr txBox="1">
            <a:spLocks/>
          </p:cNvSpPr>
          <p:nvPr/>
        </p:nvSpPr>
        <p:spPr bwMode="auto">
          <a:xfrm>
            <a:off x="457200" y="333375"/>
            <a:ext cx="86868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altLang="el-GR" sz="35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ΕΙΔΗ ΔΙΟΥΡΗΤΙΚΩΝ ΦΑΡΜΑΚΩΝ (2/2)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Ορθογώνιο"/>
          <p:cNvSpPr>
            <a:spLocks noChangeArrowheads="1"/>
          </p:cNvSpPr>
          <p:nvPr/>
        </p:nvSpPr>
        <p:spPr bwMode="auto">
          <a:xfrm flipH="1">
            <a:off x="107950" y="765175"/>
            <a:ext cx="89281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buFont typeface="Wingdings" pitchFamily="2" charset="2"/>
              <a:buNone/>
            </a:pPr>
            <a:r>
              <a:rPr lang="el-GR" altLang="el-GR" sz="3600" b="1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Παρενέργειες διουρητικών φαρμάκων</a:t>
            </a:r>
          </a:p>
          <a:p>
            <a:pPr>
              <a:spcBef>
                <a:spcPts val="1200"/>
              </a:spcBef>
              <a:buFont typeface="Wingdings" pitchFamily="2" charset="2"/>
              <a:buNone/>
            </a:pPr>
            <a:endParaRPr lang="el-GR" altLang="el-GR" sz="3200" b="1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Υποογκαιμία  </a:t>
            </a:r>
            <a:r>
              <a:rPr lang="el-GR" altLang="el-GR" sz="3600" b="1">
                <a:latin typeface="Tahoma" pitchFamily="34" charset="0"/>
                <a:cs typeface="Tahoma" pitchFamily="34" charset="0"/>
                <a:sym typeface="Wingdings 3" pitchFamily="18" charset="2"/>
              </a:rPr>
              <a:t> </a:t>
            </a:r>
            <a:r>
              <a:rPr lang="el-GR" altLang="el-GR" sz="3600" b="1">
                <a:latin typeface="Tahoma" pitchFamily="34" charset="0"/>
                <a:cs typeface="Tahoma" pitchFamily="34" charset="0"/>
                <a:sym typeface="Wingdings" pitchFamily="2" charset="2"/>
              </a:rPr>
              <a:t>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 Α.Π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Ορθοστατική υπόταση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Υπονατριαιμία </a:t>
            </a:r>
            <a:r>
              <a:rPr lang="el-GR" altLang="el-GR" sz="3600" b="1">
                <a:solidFill>
                  <a:srgbClr val="0000CC"/>
                </a:solidFill>
                <a:latin typeface="Tahoma" pitchFamily="34" charset="0"/>
                <a:cs typeface="Tahoma" pitchFamily="34" charset="0"/>
                <a:sym typeface="Wingdings 3" pitchFamily="18" charset="2"/>
              </a:rPr>
              <a:t>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 οιδήματα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Απώλεια Κ</a:t>
            </a:r>
            <a:r>
              <a:rPr lang="el-GR" altLang="el-GR" sz="36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3600" b="1">
                <a:solidFill>
                  <a:srgbClr val="0000CC"/>
                </a:solidFill>
                <a:latin typeface="Tahoma" pitchFamily="34" charset="0"/>
                <a:cs typeface="Tahoma" pitchFamily="34" charset="0"/>
                <a:sym typeface="Wingdings 3" pitchFamily="18" charset="2"/>
              </a:rPr>
              <a:t></a:t>
            </a:r>
            <a:r>
              <a:rPr lang="el-GR" altLang="el-GR" sz="3600">
                <a:latin typeface="Tahoma" pitchFamily="34" charset="0"/>
                <a:cs typeface="Tahoma" pitchFamily="34" charset="0"/>
                <a:sym typeface="Wingdings 3" pitchFamily="18" charset="2"/>
              </a:rPr>
              <a:t> 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αρρυθμίες, ταχυκαρδίες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Απώλεια </a:t>
            </a:r>
            <a:r>
              <a:rPr lang="en-US" altLang="el-GR" sz="3600">
                <a:latin typeface="Tahoma" pitchFamily="34" charset="0"/>
                <a:cs typeface="Tahoma" pitchFamily="34" charset="0"/>
              </a:rPr>
              <a:t>Ca</a:t>
            </a:r>
            <a:r>
              <a:rPr lang="el-GR" altLang="el-GR" sz="3600" baseline="30000">
                <a:latin typeface="Tahoma" pitchFamily="34" charset="0"/>
                <a:cs typeface="Tahoma" pitchFamily="34" charset="0"/>
              </a:rPr>
              <a:t>+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3600" b="1">
                <a:solidFill>
                  <a:srgbClr val="0000CC"/>
                </a:solidFill>
                <a:latin typeface="Tahoma" pitchFamily="34" charset="0"/>
                <a:cs typeface="Tahoma" pitchFamily="34" charset="0"/>
                <a:sym typeface="Wingdings 3" pitchFamily="18" charset="2"/>
              </a:rPr>
              <a:t></a:t>
            </a:r>
            <a:r>
              <a:rPr lang="el-GR" altLang="el-GR" sz="3600">
                <a:latin typeface="Tahoma" pitchFamily="34" charset="0"/>
                <a:cs typeface="Tahoma" pitchFamily="34" charset="0"/>
                <a:sym typeface="Wingdings 3" pitchFamily="18" charset="2"/>
              </a:rPr>
              <a:t> </a:t>
            </a:r>
            <a:r>
              <a:rPr lang="el-GR" altLang="el-GR" sz="3600">
                <a:latin typeface="Tahoma" pitchFamily="34" charset="0"/>
                <a:cs typeface="Tahoma" pitchFamily="34" charset="0"/>
              </a:rPr>
              <a:t>οστά, μυϊκές κράμπες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Αλλεργικές εκδηλώσεις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Κεφαλαλγίες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l-GR" altLang="el-GR" sz="3600">
                <a:latin typeface="Tahoma" pitchFamily="34" charset="0"/>
                <a:cs typeface="Tahoma" pitchFamily="34" charset="0"/>
              </a:rPr>
              <a:t> Γαστρεντερικές διαταραχές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9036050" cy="11525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l-GR" altLang="el-GR" sz="3200" b="1" cap="none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ΦΑΡΜΑΚΟ ΚΑΙ ΦΑΡΜΑΚΟΛΟΓΙΚΗ ΕΝΕΡΓΕΙΑ</a:t>
            </a:r>
            <a:endParaRPr lang="el-GR" altLang="el-GR" sz="3200" cap="none" smtClean="0">
              <a:solidFill>
                <a:srgbClr val="FF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1484313"/>
            <a:ext cx="8785225" cy="5329237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el-GR" altLang="el-GR" sz="3200" b="0" smtClean="0">
                <a:latin typeface="Tahoma" pitchFamily="34" charset="0"/>
                <a:cs typeface="Tahoma" pitchFamily="34" charset="0"/>
              </a:rPr>
              <a:t>Το φάρμακο είναι χημική ουσία, η οποία όταν εισέλθει στο βιολογικό υπόστρωμα του οργανισμού, μεταβάλλει την συμπεριφορά του</a:t>
            </a:r>
          </a:p>
          <a:p>
            <a:pPr algn="just" eaLnBrk="1" hangingPunct="1">
              <a:spcBef>
                <a:spcPts val="24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l-GR" altLang="el-GR" sz="3200" b="0" smtClean="0">
                <a:latin typeface="Tahoma" pitchFamily="34" charset="0"/>
                <a:cs typeface="Tahoma" pitchFamily="34" charset="0"/>
              </a:rPr>
              <a:t>Η μεταβολή που προκύπτει από την αλληλεπίδραση του φαρμάκου, που συντελείται μεταξύ των φυσικοχημικών ιδιοτήτων του με τα λειτουργικά μόρια του ζωντανού</a:t>
            </a:r>
            <a:r>
              <a:rPr lang="en-US" altLang="el-GR" sz="3200" b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3200" b="0" smtClean="0">
                <a:latin typeface="Tahoma" pitchFamily="34" charset="0"/>
                <a:cs typeface="Tahoma" pitchFamily="34" charset="0"/>
              </a:rPr>
              <a:t>οργανισμού, λέγεται </a:t>
            </a:r>
            <a:r>
              <a:rPr lang="el-GR" altLang="el-GR" sz="3200" i="1" smtClean="0">
                <a:latin typeface="Tahoma" pitchFamily="34" charset="0"/>
                <a:cs typeface="Tahoma" pitchFamily="34" charset="0"/>
              </a:rPr>
              <a:t>φαρμακολογική ενέργεια</a:t>
            </a:r>
          </a:p>
          <a:p>
            <a:pPr algn="just" eaLnBrk="1" hangingPunct="1"/>
            <a:endParaRPr lang="el-GR" altLang="el-GR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44450"/>
            <a:ext cx="8507413" cy="576263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buClr>
                <a:srgbClr val="FF0000"/>
              </a:buClr>
              <a:defRPr/>
            </a:pPr>
            <a:r>
              <a:rPr lang="el-GR" altLang="el-GR" sz="3200" b="1" cap="none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ΝΟΣΗΛΕΥΤΙΚΗ ΠΑΡΕΜΒΑΣΗ</a:t>
            </a:r>
          </a:p>
        </p:txBody>
      </p:sp>
      <p:sp>
        <p:nvSpPr>
          <p:cNvPr id="28675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179388" y="620713"/>
            <a:ext cx="8964612" cy="61214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Διαταραχή ηλεκτρολυτών – εργαστηριακός έλεγχος 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Πτώση Κ</a:t>
            </a:r>
            <a:r>
              <a:rPr lang="el-GR" altLang="el-GR" sz="2800" b="0" baseline="30000" smtClean="0">
                <a:latin typeface="Tahoma" pitchFamily="34" charset="0"/>
                <a:cs typeface="Tahoma" pitchFamily="34" charset="0"/>
              </a:rPr>
              <a:t>+ </a:t>
            </a: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= χορήγηση φαρμάκου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Υπονατριαιμία – μείωση χορήγησης υγρών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Οιδήματα – καθημερινό ζύγισμα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Μέτρηση προσλαμβανομένων+αποβαλλομένων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Συμπτώματα  αφυδάτωσης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Ενημέρωση αρρώστου – φύλλο νοσηλείας 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Χορήγηση διουρητικών (πρωινές ώρες)</a:t>
            </a:r>
          </a:p>
          <a:p>
            <a:pPr eaLnBrk="1" hangingPunct="1">
              <a:lnSpc>
                <a:spcPct val="12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l-GR" altLang="el-GR" sz="2800" b="0" smtClean="0">
                <a:latin typeface="Tahoma" pitchFamily="34" charset="0"/>
                <a:cs typeface="Tahoma" pitchFamily="34" charset="0"/>
              </a:rPr>
              <a:t> Μέτρηση-εκτίμηση Ζ.Σ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1160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altLang="el-GR" dirty="0" smtClean="0">
                <a:solidFill>
                  <a:srgbClr val="C00000"/>
                </a:solidFill>
              </a:rPr>
              <a:t>ΣΚΟΠΟΙ ΧΡΗΣΗΣ ΦΑΡΜΑΚΩΝ</a:t>
            </a:r>
          </a:p>
        </p:txBody>
      </p:sp>
      <p:sp>
        <p:nvSpPr>
          <p:cNvPr id="8195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28775"/>
            <a:ext cx="9144000" cy="5229225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Πρόληψη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Θεραπεία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Διάγνωση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Ανακούφιση από συμπτώματα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Αντικατάσταση κάποια ουσίας (ινσουλίνη)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l-GR" altLang="el-GR" sz="3200" smtClean="0">
                <a:latin typeface="Tahoma" pitchFamily="34" charset="0"/>
                <a:cs typeface="Tahoma" pitchFamily="34" charset="0"/>
              </a:rPr>
              <a:t>Αποκατάσταση ή ανάταξη λειτουργίας οργάνου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60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Η χορήγηση φαρμάκων είναι ευθύνη του Νοσηλευτή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altLang="el-GR" dirty="0" smtClean="0">
                <a:solidFill>
                  <a:srgbClr val="C00000"/>
                </a:solidFill>
              </a:rPr>
              <a:t>ΒαΣικεΣ οδοι χορηγηΣεωΣ φαρμακων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2291" name="Θέση περιεχομένου 2"/>
          <p:cNvSpPr>
            <a:spLocks noGrp="1"/>
          </p:cNvSpPr>
          <p:nvPr>
            <p:ph idx="1"/>
          </p:nvPr>
        </p:nvSpPr>
        <p:spPr>
          <a:xfrm>
            <a:off x="179388" y="1628775"/>
            <a:ext cx="8856662" cy="5229225"/>
          </a:xfrm>
        </p:spPr>
        <p:txBody>
          <a:bodyPr/>
          <a:lstStyle/>
          <a:p>
            <a:pPr marL="269875" indent="-2698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1. </a:t>
            </a:r>
            <a:r>
              <a:rPr lang="el-GR" altLang="el-GR" sz="3200" b="0" dirty="0" smtClean="0">
                <a:latin typeface="Tahoma" pitchFamily="34" charset="0"/>
                <a:cs typeface="Tahoma" pitchFamily="34" charset="0"/>
              </a:rPr>
              <a:t>Η πεπτική οδός (στόμα,υπογλώσσια,ορθό)</a:t>
            </a:r>
            <a:endParaRPr lang="el-GR" altLang="el-GR" sz="3200" b="0" dirty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2. </a:t>
            </a:r>
            <a:r>
              <a:rPr lang="el-GR" altLang="el-GR" sz="3200" b="0" dirty="0" smtClean="0">
                <a:latin typeface="Tahoma" pitchFamily="34" charset="0"/>
                <a:cs typeface="Tahoma" pitchFamily="34" charset="0"/>
              </a:rPr>
              <a:t>Το δέρμα (επάλειψη)</a:t>
            </a:r>
            <a:endParaRPr lang="el-GR" altLang="el-GR" sz="3200" b="0" dirty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3.</a:t>
            </a: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3200" b="0" dirty="0" smtClean="0">
                <a:latin typeface="Tahoma" pitchFamily="34" charset="0"/>
                <a:cs typeface="Tahoma" pitchFamily="34" charset="0"/>
              </a:rPr>
              <a:t>Η αναπνευστική οδός (εισπνοές)</a:t>
            </a:r>
            <a:endParaRPr lang="el-GR" altLang="el-GR" sz="3200" b="0" dirty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4.</a:t>
            </a:r>
            <a:r>
              <a:rPr lang="el-GR" altLang="el-GR" sz="3200" b="0" dirty="0" smtClean="0">
                <a:latin typeface="Tahoma" pitchFamily="34" charset="0"/>
                <a:cs typeface="Tahoma" pitchFamily="34" charset="0"/>
              </a:rPr>
              <a:t>Τα μάτια,η μύτη, τα αυτιά</a:t>
            </a:r>
            <a:endParaRPr lang="el-GR" altLang="el-GR" sz="3200" b="0" dirty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>
              <a:spcBef>
                <a:spcPts val="500"/>
              </a:spcBef>
              <a:buFont typeface="Wingdings" pitchFamily="2" charset="2"/>
              <a:buNone/>
            </a:pPr>
            <a:r>
              <a:rPr lang="el-GR" altLang="el-GR" sz="3200" b="0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5.</a:t>
            </a:r>
            <a:r>
              <a:rPr lang="el-GR" altLang="el-GR" sz="3200" b="0" dirty="0" smtClean="0">
                <a:latin typeface="Tahoma" pitchFamily="34" charset="0"/>
                <a:cs typeface="Tahoma" pitchFamily="34" charset="0"/>
              </a:rPr>
              <a:t>Η παρεντερική οδός ( ενδομυική, ενδοφλέβια, ενδοδερμική, υποδόρια)</a:t>
            </a:r>
            <a:endParaRPr lang="el-GR" altLang="el-GR" sz="3200" b="0" dirty="0" smtClean="0">
              <a:latin typeface="Tahoma" pitchFamily="34" charset="0"/>
              <a:cs typeface="Tahoma" pitchFamily="34" charset="0"/>
            </a:endParaRPr>
          </a:p>
          <a:p>
            <a:pPr marL="269875" indent="-269875" eaLnBrk="1" hangingPunct="1"/>
            <a:endParaRPr lang="el-GR" altLang="el-GR" dirty="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80" cy="1133460"/>
          </a:xfrm>
        </p:spPr>
        <p:txBody>
          <a:bodyPr>
            <a:normAutofit fontScale="90000"/>
          </a:bodyPr>
          <a:lstStyle/>
          <a:p>
            <a:r>
              <a:rPr lang="el-GR" altLang="el-GR" dirty="0" smtClean="0">
                <a:solidFill>
                  <a:srgbClr val="C00000"/>
                </a:solidFill>
              </a:rPr>
              <a:t>ΒαΣικεΣ οδοι χορηγηΣεωΣ φαρμακων</a:t>
            </a:r>
            <a:endParaRPr lang="el-GR" dirty="0"/>
          </a:p>
        </p:txBody>
      </p:sp>
      <p:pic>
        <p:nvPicPr>
          <p:cNvPr id="4" name="3 - Θέση περιεχομένου" descr="images (2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85860"/>
            <a:ext cx="7858180" cy="5572140"/>
          </a:xfrm>
        </p:spPr>
      </p:pic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 idx="4294967295"/>
          </p:nvPr>
        </p:nvSpPr>
        <p:spPr>
          <a:xfrm>
            <a:off x="0" y="-26988"/>
            <a:ext cx="8518525" cy="1511301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sz="3200" b="1" cap="none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Η ΕΚΛΟΓΗ ΤΗΣ ΟΔΟΥ ΧΟΡΗΓΗΣΗΣ ΦΑΡΜΑΚΩΝ ΕΞΑΡΤΑΤΑΙ ΑΠΟ:</a:t>
            </a:r>
            <a:endParaRPr lang="el-GR" altLang="el-GR" sz="3000" b="1" cap="none" dirty="0" smtClean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363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900113" y="1628775"/>
            <a:ext cx="8243887" cy="50403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l-GR" altLang="el-GR" sz="4000" b="0" smtClean="0">
                <a:latin typeface="Tahoma" pitchFamily="34" charset="0"/>
                <a:cs typeface="Tahoma" pitchFamily="34" charset="0"/>
              </a:rPr>
              <a:t>1. χρόνο απορρόφησης του φαρμάκου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4000" b="0" smtClean="0">
                <a:latin typeface="Tahoma" pitchFamily="34" charset="0"/>
                <a:cs typeface="Tahoma" pitchFamily="34" charset="0"/>
              </a:rPr>
              <a:t>2. φύση και δόση φαρμάκου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4000" b="0" smtClean="0">
                <a:latin typeface="Tahoma" pitchFamily="34" charset="0"/>
                <a:cs typeface="Tahoma" pitchFamily="34" charset="0"/>
              </a:rPr>
              <a:t>3. κατάσταση του ασθενούς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4000" b="0" smtClean="0">
                <a:latin typeface="Tahoma" pitchFamily="34" charset="0"/>
                <a:cs typeface="Tahoma" pitchFamily="34" charset="0"/>
              </a:rPr>
              <a:t>4. δραστικότητα φαρμάκου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4000" b="0" smtClean="0">
                <a:latin typeface="Tahoma" pitchFamily="34" charset="0"/>
                <a:cs typeface="Tahoma" pitchFamily="34" charset="0"/>
              </a:rPr>
              <a:t>5. αναμενόμενη ενέργεια</a:t>
            </a:r>
            <a:endParaRPr lang="el-GR" altLang="el-GR" sz="2100" smtClean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2 - Θέση περιεχομένου"/>
          <p:cNvSpPr>
            <a:spLocks noGrp="1"/>
          </p:cNvSpPr>
          <p:nvPr>
            <p:ph idx="4294967295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altLang="el-GR" sz="2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altLang="el-GR" sz="2700" dirty="0" smtClean="0"/>
          </a:p>
          <a:p>
            <a:pPr marL="514350" indent="-514350" algn="ctr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l-GR" altLang="el-GR" sz="2700" dirty="0" smtClean="0"/>
              <a:t>Απορρόφηση (είσοδος)</a:t>
            </a:r>
          </a:p>
          <a:p>
            <a:pPr algn="ctr" eaLnBrk="1" hangingPunct="1">
              <a:lnSpc>
                <a:spcPct val="90000"/>
              </a:lnSpc>
              <a:defRPr/>
            </a:pPr>
            <a:endParaRPr lang="el-GR" altLang="el-GR" sz="27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l-GR" altLang="el-GR" sz="2700" dirty="0" smtClean="0"/>
              <a:t>2. Κατανομή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altLang="el-GR" sz="27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l-GR" altLang="el-GR" sz="27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l-GR" altLang="el-GR" sz="2700" dirty="0" smtClean="0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0" y="142852"/>
            <a:ext cx="9144000" cy="1428760"/>
          </a:xfrm>
          <a:prstGeom prst="flowChartAlternateProcess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l-GR" altLang="el-GR" sz="2800" b="1" dirty="0" smtClean="0">
                <a:latin typeface="Tahoma" pitchFamily="34" charset="0"/>
                <a:cs typeface="Tahoma" pitchFamily="34" charset="0"/>
              </a:rPr>
              <a:t>Σχηματική απεικόνιση της απορρόφησης, κατανομής, μεταβολισμού και απέκκρισης φάρμακου</a:t>
            </a:r>
            <a:endParaRPr lang="el-GR" altLang="el-GR" sz="2800" dirty="0" smtClean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el-GR" altLang="el-GR" sz="2000" b="1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2627313" y="3500438"/>
            <a:ext cx="4176712" cy="1584325"/>
          </a:xfrm>
          <a:prstGeom prst="flowChartAlternateProcess">
            <a:avLst/>
          </a:prstGeom>
          <a:noFill/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400" dirty="0"/>
              <a:t>Φάρμακο στους ιστούς</a:t>
            </a:r>
          </a:p>
          <a:p>
            <a:pPr marL="449263" fontAlgn="auto">
              <a:spcAft>
                <a:spcPts val="0"/>
              </a:spcAft>
              <a:defRPr/>
            </a:pPr>
            <a:r>
              <a:rPr lang="el-GR" sz="2400" b="1" dirty="0"/>
              <a:t>3. Μεταβολισμός</a:t>
            </a:r>
          </a:p>
          <a:p>
            <a:pPr marL="630238" indent="-180975" fontAlgn="auto">
              <a:spcAft>
                <a:spcPts val="0"/>
              </a:spcAft>
              <a:defRPr/>
            </a:pPr>
            <a:r>
              <a:rPr lang="el-GR" sz="2400" b="1" dirty="0"/>
              <a:t>      (</a:t>
            </a:r>
            <a:r>
              <a:rPr lang="el-GR" sz="2400" dirty="0"/>
              <a:t>στους ιστούς)</a:t>
            </a:r>
          </a:p>
        </p:txBody>
      </p:sp>
      <p:sp>
        <p:nvSpPr>
          <p:cNvPr id="11" name="AutoShape 2"/>
          <p:cNvSpPr>
            <a:spLocks noChangeArrowheads="1"/>
          </p:cNvSpPr>
          <p:nvPr/>
        </p:nvSpPr>
        <p:spPr bwMode="auto">
          <a:xfrm>
            <a:off x="1908175" y="5445125"/>
            <a:ext cx="5327650" cy="1196975"/>
          </a:xfrm>
          <a:prstGeom prst="flowChartAlternateProcess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sz="2400" b="1" dirty="0"/>
              <a:t>4. Απέκκριση</a:t>
            </a:r>
            <a:endParaRPr lang="el-GR" sz="2400" dirty="0"/>
          </a:p>
          <a:p>
            <a:pPr fontAlgn="auto">
              <a:spcAft>
                <a:spcPts val="0"/>
              </a:spcAft>
              <a:defRPr/>
            </a:pPr>
            <a:r>
              <a:rPr lang="el-GR" sz="2400" dirty="0"/>
              <a:t>(έξοδος στα ούρα, κόπρανα, χολή</a:t>
            </a:r>
            <a:endParaRPr lang="el-GR" sz="2400" b="1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91513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l-GR" altLang="el-GR" b="1" cap="none" dirty="0" smtClean="0">
                <a:latin typeface="Tahoma" pitchFamily="34" charset="0"/>
                <a:cs typeface="Tahoma" pitchFamily="34" charset="0"/>
              </a:rPr>
              <a:t>ΟΔΗΓΙΕΣ ΓΙΑ ΤΗ ΧΟΡΗΓΗΣΗ ΤΩΝ ΦΑΡΜΑΚΩΝ (1/3)</a:t>
            </a:r>
          </a:p>
        </p:txBody>
      </p:sp>
      <p:sp>
        <p:nvSpPr>
          <p:cNvPr id="29699" name="Θέση περιεχομένου 2"/>
          <p:cNvSpPr>
            <a:spLocks noGrp="1"/>
          </p:cNvSpPr>
          <p:nvPr>
            <p:ph idx="1"/>
          </p:nvPr>
        </p:nvSpPr>
        <p:spPr>
          <a:xfrm>
            <a:off x="107950" y="1557338"/>
            <a:ext cx="8856663" cy="5300662"/>
          </a:xfrm>
        </p:spPr>
        <p:txBody>
          <a:bodyPr/>
          <a:lstStyle/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Κανένα φάρμακο δεν μπορεί να δοθεί χωρίς ιατρική οδηγία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Η ασφαλής πρακτική υπαγορεύει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ότι ο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νοσηλευτής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χορηγεί φάρμακα πάντα βάσει </a:t>
            </a:r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ιατρικής</a:t>
            </a:r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 γραπτής οδηγίας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που υπογράφεται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από το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γιατρό 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Χορηγείτε μόνον τα φάρμακα που προετοιμάσατε εσείς προσωπικά και ποτέ φάρμακα που ετοίμασε άλλος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Είναι απαραίτητο  να ξέρετε τον άρρωστο, τη διάγνωσή του και το θεραπευτικό σκοπό του φαρμάκου (θα μπορείτε να παρατηρήσετε πιθανές αλλαγές στην κατάσταση του αρρώστου)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Η προετοιμασία γίνεται με συγκέντρωση στην εργασία, σε επαρκή φωτισμό και με καθαρά χέρια</a:t>
            </a:r>
          </a:p>
          <a:p>
            <a:pPr eaLnBrk="1" hangingPunct="1"/>
            <a:r>
              <a:rPr lang="el-GR" altLang="el-GR" sz="2200" b="0" dirty="0" smtClean="0">
                <a:latin typeface="Tahoma" pitchFamily="34" charset="0"/>
                <a:cs typeface="Tahoma" pitchFamily="34" charset="0"/>
              </a:rPr>
              <a:t>• Σε κάθε φάρμακο ελέγχετε: </a:t>
            </a:r>
          </a:p>
          <a:p>
            <a:pPr eaLnBrk="1" hangingPunct="1"/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– Όνομα </a:t>
            </a:r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φαρμάκου– </a:t>
            </a:r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Σύσταση </a:t>
            </a:r>
            <a:r>
              <a:rPr lang="el-GR" altLang="el-GR" sz="2200" b="0" u="sng" dirty="0" smtClean="0">
                <a:solidFill>
                  <a:srgbClr val="FF3300"/>
                </a:solidFill>
                <a:latin typeface="Tahoma" pitchFamily="34" charset="0"/>
                <a:cs typeface="Tahoma" pitchFamily="34" charset="0"/>
              </a:rPr>
              <a:t>φαρμάκου – Ημερομηνία λήξης </a:t>
            </a:r>
            <a:endParaRPr lang="el-GR" altLang="el-GR" sz="2200" b="0" u="sng" dirty="0" smtClean="0">
              <a:solidFill>
                <a:srgbClr val="FF33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αραίτητο">
  <a:themeElements>
    <a:clrScheme name="Απαραίτητο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Απαραίτητο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παραίτητο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2173</TotalTime>
  <Words>1904</Words>
  <Application>Microsoft Office PowerPoint</Application>
  <PresentationFormat>Προβολή στην οθόνη (4:3)</PresentationFormat>
  <Paragraphs>242</Paragraphs>
  <Slides>30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1" baseType="lpstr">
      <vt:lpstr>Απαραίτητο</vt:lpstr>
      <vt:lpstr>Διαφάνεια 1</vt:lpstr>
      <vt:lpstr>ΟΡΙΣΜΟΣ ΦΑΡΜΑΚΟΥ </vt:lpstr>
      <vt:lpstr>ΦΑΡΜΑΚΟ ΚΑΙ ΦΑΡΜΑΚΟΛΟΓΙΚΗ ΕΝΕΡΓΕΙΑ</vt:lpstr>
      <vt:lpstr>ΣΚΟΠΟΙ ΧΡΗΣΗΣ ΦΑΡΜΑΚΩΝ</vt:lpstr>
      <vt:lpstr>ΒαΣικεΣ οδοι χορηγηΣεωΣ φαρμακων</vt:lpstr>
      <vt:lpstr>ΒαΣικεΣ οδοι χορηγηΣεωΣ φαρμακων</vt:lpstr>
      <vt:lpstr>Η ΕΚΛΟΓΗ ΤΗΣ ΟΔΟΥ ΧΟΡΗΓΗΣΗΣ ΦΑΡΜΑΚΩΝ ΕΞΑΡΤΑΤΑΙ ΑΠΟ:</vt:lpstr>
      <vt:lpstr>Διαφάνεια 8</vt:lpstr>
      <vt:lpstr>ΟΔΗΓΙΕΣ ΓΙΑ ΤΗ ΧΟΡΗΓΗΣΗ ΤΩΝ ΦΑΡΜΑΚΩΝ (1/3)</vt:lpstr>
      <vt:lpstr>ΟΔΗΓΙΕΣ ΓΙΑ ΤΗ ΧΟΡΗΓΗΣΗ ΤΩΝ ΦΑΡΜΑΚΩΝ (2/3)</vt:lpstr>
      <vt:lpstr>ΟΔΗΓΙΕΣ ΓΙΑ ΤΗ ΧΟΡΗΓΗΣΗ ΤΩΝ ΦΑΡΜΑΚΩΝ (3/3)</vt:lpstr>
      <vt:lpstr>ΟΔΗΓΙΕΣ ΓΙΑ ΤΗ ΧΟΡΗΓΗΣΗ ΤΩΝ ΦΑΡΜΑΚΩΝ (4/3)</vt:lpstr>
      <vt:lpstr>  ΧΟΡΗΓΗΣΗ ΦΑΡΜΑΚΩΝ ΑΠΟ ΝΟΣΗΛΕΥΤΕΣ</vt:lpstr>
      <vt:lpstr>ΟΙ ΝΟΣΗΛΕΥΤΕΣ ΣΤΗΝ ΕΛΛΑΔΑ ΔΕΝ ΣΥΝΤΑΓΟΓΡΑΦΟΥΝ ΦΑΡΜΑΚΑ, ΑΛΛΑ: </vt:lpstr>
      <vt:lpstr>Η ΑΣΦΑΛΗΣ ΚΑΙ ΑΚΙΝΔΥΝΗ ΧΟΡΗΓΗΣΗ ΦΑΡΜΑΚΩΝ ΑΠΑΙΤΕΙ:</vt:lpstr>
      <vt:lpstr>ΒΛΕΝΝΟΓΟΝΟΙ ΠΕΠΤΙΚΟΥ ΣΥΣΤΗΜΑΤΟΣ</vt:lpstr>
      <vt:lpstr>Διαφάνεια 17</vt:lpstr>
      <vt:lpstr>     ΔΟΣΗ ΦΑΡΜΑΚΟΥ (1/2) </vt:lpstr>
      <vt:lpstr>Διαφάνεια 19</vt:lpstr>
      <vt:lpstr>ΠΑΡΑΓΟΝΤΕΣ -ΔΟΣΗ ΦΑΡΜΑΚΟΥ</vt:lpstr>
      <vt:lpstr>ΦΑΡΜΑΚΟ  ΚΥΚΛΟΦΟΡΙΚΟΥ  ΣΥΣΤΗΜΑΤΟΣ</vt:lpstr>
      <vt:lpstr>ΦΑΡΜΑΚΟ  ΚΥΚΛΟΦΟΡΙΚΟΥ  ΣΥΣΤΗΜΑΤΟΣ</vt:lpstr>
      <vt:lpstr>ΦΑΡΜΑΚΑ ΚΥΚΛΟΦΟΡΙΚΟΥ ΣΥΣΤΗΜΑΤΟΣ ΝΟΣΗΛΕΥΤΙΚΗ ΠΑΡΕΜΒΑΣΗ</vt:lpstr>
      <vt:lpstr>Διαφάνεια 24</vt:lpstr>
      <vt:lpstr>Διαφάνεια 25</vt:lpstr>
      <vt:lpstr>ΔΙΟΥΡΗΤΙΚΑ ΦΑΡΜΑΚΑ</vt:lpstr>
      <vt:lpstr>ΕΙΔΗ ΔΙΟΥΡΗΤΙΚΩΝ ΦΑΡΜΑΚΩΝ (1/2)</vt:lpstr>
      <vt:lpstr>Διαφάνεια 28</vt:lpstr>
      <vt:lpstr>Διαφάνεια 29</vt:lpstr>
      <vt:lpstr>ΝΟΣΗΛΕΥΤΙΚΗ ΠΑΡΕΜΒΑΣΗ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Ελενη</dc:creator>
  <cp:lastModifiedBy>Natalia</cp:lastModifiedBy>
  <cp:revision>266</cp:revision>
  <dcterms:created xsi:type="dcterms:W3CDTF">2011-08-08T07:27:13Z</dcterms:created>
  <dcterms:modified xsi:type="dcterms:W3CDTF">2021-03-31T04:59:23Z</dcterms:modified>
</cp:coreProperties>
</file>