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80625" cy="5670550" type="screen4x3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50" y="-84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Θέση ημερομηνίας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Θέση υποσέλιδου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Θέση αριθμού διαφάνειας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085BFA4-9B2E-419C-87AF-48E4B2FB136D}" type="slidenum">
              <a:t>‹#›</a:t>
            </a:fld>
            <a:endParaRPr lang="el-GR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31610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 idx="2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3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" name="Θέση κεφαλίδας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l-GR" sz="1400" kern="1200">
                <a:latin typeface="Liberatio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Θέση ημερομηνίας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l-GR" sz="1400" kern="1200">
                <a:latin typeface="Liberatio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Θέση υποσέλιδου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tabLst/>
              <a:defRPr lang="el-GR" sz="1400" kern="1200">
                <a:latin typeface="Liberatio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7" name="Θέση αριθμού διαφάνειας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tabLst/>
              <a:defRPr lang="el-GR" sz="1400" kern="1200">
                <a:latin typeface="Liberatio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D2DAEA41-3B9D-44C6-9F83-85D2D3F48232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979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hangingPunct="0">
      <a:tabLst/>
      <a:defRPr lang="el-GR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0AEB95-6138-4CE9-BA84-E84728E99FB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660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1E6EAE-4914-46CD-9B28-47CE81857D13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120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696200" y="215900"/>
            <a:ext cx="2024063" cy="44402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619250" y="215900"/>
            <a:ext cx="5924550" cy="44402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BE9473-0CAE-46D1-B464-8FD7E45B3551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910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3E5626-3FB5-410B-985F-F5DA2731927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5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B632D4-11A7-4AAD-8544-C540C12FF3A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555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619250" y="1368425"/>
            <a:ext cx="3973513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745163" y="1368425"/>
            <a:ext cx="3975100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65BB5B-0A6C-452F-9BF6-8F42B48585C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812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297030-BCCA-41F0-9131-DF0E9F3EBC63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44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8A0BF-1998-430C-8A71-DD52286996E1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16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3107F0-C3FA-4CEC-A542-B9FF527B4FBE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723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03BE10-F618-455D-B7DB-4B356E50132E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107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F449F8-CE6D-4CBE-822E-ECF06765DC10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314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5760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τίτλου 2"/>
          <p:cNvSpPr txBox="1"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4" name="Θέση κειμένου 3"/>
          <p:cNvSpPr txBox="1">
            <a:spLocks noGrp="1"/>
          </p:cNvSpPr>
          <p:nvPr>
            <p:ph type="body" idx="1"/>
          </p:nvPr>
        </p:nvSpPr>
        <p:spPr>
          <a:xfrm>
            <a:off x="1620000" y="1368000"/>
            <a:ext cx="810000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None/>
              <a:defRPr lang="el-GR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Char char="●"/>
              <a:defRPr lang="el-GR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0066FF"/>
              </a:buClr>
              <a:buSzPct val="40000"/>
              <a:buFont typeface="StarSymbol"/>
              <a:buChar char="–"/>
              <a:defRPr lang="el-GR" sz="209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</a:defRPr>
            </a:lvl2pPr>
            <a:lvl3pPr marL="1295999" marR="0" lvl="2" indent="-288000">
              <a:spcBef>
                <a:spcPts val="0"/>
              </a:spcBef>
              <a:spcAft>
                <a:spcPts val="632"/>
              </a:spcAft>
              <a:buClr>
                <a:srgbClr val="0066FF"/>
              </a:buClr>
              <a:buSzPct val="40000"/>
              <a:buFont typeface="StarSymbol"/>
              <a:buChar char="●"/>
              <a:defRPr lang="el-GR" sz="18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0066FF"/>
              </a:buClr>
              <a:buSzPct val="40000"/>
              <a:buFont typeface="StarSymbol"/>
              <a:buChar char="–"/>
              <a:defRPr lang="el-GR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el-GR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el-GR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el-GR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el-GR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el-GR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 txBox="1">
            <a:spLocks noGrp="1"/>
          </p:cNvSpPr>
          <p:nvPr>
            <p:ph type="dt" sz="half" idx="2"/>
          </p:nvPr>
        </p:nvSpPr>
        <p:spPr>
          <a:xfrm>
            <a:off x="1584000" y="516492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l-GR" sz="1400" kern="1200">
                <a:latin typeface="Liberatio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Θέση υποσέλιδου 5"/>
          <p:cNvSpPr txBox="1">
            <a:spLocks noGrp="1"/>
          </p:cNvSpPr>
          <p:nvPr>
            <p:ph type="ftr" sz="quarter" idx="3"/>
          </p:nvPr>
        </p:nvSpPr>
        <p:spPr>
          <a:xfrm>
            <a:off x="3987000" y="516492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l-GR" sz="1400" kern="1200">
                <a:latin typeface="Liberatio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7" name="Θέση αριθμού διαφάνειας 6"/>
          <p:cNvSpPr txBox="1">
            <a:spLocks noGrp="1"/>
          </p:cNvSpPr>
          <p:nvPr>
            <p:ph type="sldNum" sz="quarter" idx="4"/>
          </p:nvPr>
        </p:nvSpPr>
        <p:spPr>
          <a:xfrm>
            <a:off x="7227000" y="516492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l-GR" sz="1400" kern="1200">
                <a:latin typeface="Liberatio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B4FAF309-3877-4D12-9DD2-F639A41DEDD0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hangingPunct="0">
        <a:tabLst/>
        <a:defRPr lang="el-GR" sz="3300" b="0" i="0" u="none" strike="noStrike" kern="1200">
          <a:ln>
            <a:noFill/>
          </a:ln>
          <a:solidFill>
            <a:srgbClr val="050505"/>
          </a:solidFill>
          <a:latin typeface="Liberation Serif" pitchFamily="18"/>
        </a:defRPr>
      </a:lvl1pPr>
    </p:titleStyle>
    <p:bodyStyle>
      <a:lvl1pPr marL="0" marR="0" indent="0" hangingPunct="0">
        <a:spcBef>
          <a:spcPts val="0"/>
        </a:spcBef>
        <a:spcAft>
          <a:spcPts val="1060"/>
        </a:spcAft>
        <a:tabLst/>
        <a:defRPr lang="el-GR" sz="2400" b="0" i="0" u="none" strike="noStrike" kern="1200">
          <a:ln>
            <a:noFill/>
          </a:ln>
          <a:solidFill>
            <a:srgbClr val="050505"/>
          </a:solidFill>
          <a:latin typeface="Liberation Sans" pitchFamily="34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6HtqolhKq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Έλλειψη 12"/>
          <p:cNvSpPr/>
          <p:nvPr/>
        </p:nvSpPr>
        <p:spPr>
          <a:xfrm>
            <a:off x="4392240" y="3933720"/>
            <a:ext cx="2304256" cy="701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/>
          <p:cNvSpPr/>
          <p:nvPr/>
        </p:nvSpPr>
        <p:spPr>
          <a:xfrm>
            <a:off x="2736056" y="2975030"/>
            <a:ext cx="1800200" cy="590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Έλλειψη 10"/>
          <p:cNvSpPr/>
          <p:nvPr/>
        </p:nvSpPr>
        <p:spPr>
          <a:xfrm>
            <a:off x="6542984" y="3047039"/>
            <a:ext cx="1584176" cy="446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4644268" y="1885374"/>
            <a:ext cx="180020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AC3FAB-6720-49A7-96D9-70312ED7CA7E}" type="slidenum">
              <a:t>1</a:t>
            </a:fld>
            <a:endParaRPr lang="el-GR"/>
          </a:p>
        </p:txBody>
      </p:sp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>
          <a:xfrm>
            <a:off x="1368000" y="216000"/>
            <a:ext cx="8100000" cy="936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>
                <a:cs typeface="Tahoma" pitchFamily="2"/>
              </a:rPr>
              <a:t>Ζωτικά σημεία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6399" y="2029680"/>
            <a:ext cx="1497599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θερμοκρασία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8360" y="3037679"/>
            <a:ext cx="116964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αναπνοές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60520" y="3036600"/>
            <a:ext cx="95940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σφύξεις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0400" y="3933720"/>
            <a:ext cx="1209600" cy="6022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αρτηριακή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    πίεση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823745-47FB-4A03-9069-C59D0C400C62}" type="slidenum">
              <a:t>10</a:t>
            </a:fld>
            <a:endParaRPr lang="el-GR"/>
          </a:p>
        </p:txBody>
      </p:sp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>
                <a:cs typeface="Tahoma" pitchFamily="2"/>
              </a:rPr>
              <a:t>Υλικά μέτρησης Α.Π.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0" y="1032480"/>
            <a:ext cx="2609280" cy="206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92000" y="881280"/>
            <a:ext cx="2142720" cy="214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015999" y="3257279"/>
            <a:ext cx="2142720" cy="214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72000" y="1097280"/>
            <a:ext cx="2142720" cy="214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497279" y="3384000"/>
            <a:ext cx="1944000" cy="19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4B9B93-8B95-4E81-917D-2ADA341EB775}" type="slidenum">
              <a:t>11</a:t>
            </a:fld>
            <a:endParaRPr lang="el-GR"/>
          </a:p>
        </p:txBody>
      </p:sp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>
          <a:xfrm>
            <a:off x="1548000" y="0"/>
            <a:ext cx="8100000" cy="720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>
                <a:cs typeface="Tahoma" pitchFamily="2"/>
              </a:rPr>
              <a:t>Σωστή τεχνική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6000" y="2592000"/>
            <a:ext cx="341820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1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Περιχειρίδα στο σωστό ύψος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4000" y="2245680"/>
            <a:ext cx="309924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1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Χέρι σε επίπεδη επιφάνεια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" y="1025999"/>
            <a:ext cx="9936000" cy="46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408000" y="1655999"/>
            <a:ext cx="286596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1" i="0" u="none" strike="noStrike" kern="1200">
                <a:ln>
                  <a:noFill/>
                </a:ln>
                <a:solidFill>
                  <a:srgbClr val="2A6099"/>
                </a:solidFill>
                <a:latin typeface="Liberation Sans" pitchFamily="18"/>
                <a:ea typeface="Segoe UI" pitchFamily="2"/>
                <a:cs typeface="Tahoma" pitchFamily="2"/>
              </a:rPr>
              <a:t>Χέρι σε ευθεία επιφάνεια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0000" y="1025999"/>
            <a:ext cx="2730240" cy="414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1" i="0" u="none" strike="noStrike" kern="1200">
                <a:ln>
                  <a:noFill/>
                </a:ln>
                <a:solidFill>
                  <a:srgbClr val="2A6099"/>
                </a:solidFill>
                <a:latin typeface="Liberation Sans" pitchFamily="18"/>
                <a:ea typeface="Segoe UI" pitchFamily="2"/>
                <a:cs typeface="Tahoma" pitchFamily="2"/>
              </a:rPr>
              <a:t>Ορατότητα μανόμετρου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0000" y="3024000"/>
            <a:ext cx="353664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1" i="0" u="none" strike="noStrike" kern="1200">
                <a:ln>
                  <a:noFill/>
                </a:ln>
                <a:solidFill>
                  <a:srgbClr val="2A6099"/>
                </a:solidFill>
                <a:latin typeface="Liberation Sans" pitchFamily="18"/>
                <a:ea typeface="Segoe UI" pitchFamily="2"/>
                <a:cs typeface="Tahoma" pitchFamily="2"/>
              </a:rPr>
              <a:t>Κώδων στη βραχιόνιο αρτηρία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6000" y="2520000"/>
            <a:ext cx="180720" cy="427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l-GR" sz="18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000" y="2245680"/>
            <a:ext cx="299844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1" i="0" u="none" strike="noStrike" kern="1200">
                <a:ln>
                  <a:noFill/>
                </a:ln>
                <a:solidFill>
                  <a:srgbClr val="2A6099"/>
                </a:solidFill>
                <a:latin typeface="Liberation Sans" pitchFamily="18"/>
                <a:ea typeface="Segoe UI" pitchFamily="2"/>
                <a:cs typeface="Tahoma" pitchFamily="2"/>
              </a:rPr>
              <a:t>Σωστό ύψος περιχειρίδας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A79F7C-C7B0-4DBB-A487-2B77266ADAFA}" type="slidenum">
              <a:t>12</a:t>
            </a:fld>
            <a:endParaRPr lang="el-GR"/>
          </a:p>
        </p:txBody>
      </p:sp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>
                <a:cs typeface="Tahoma" pitchFamily="2"/>
              </a:rPr>
              <a:t>Μέτρηση Α.Π. - Μανόμετρο</a:t>
            </a:r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None/>
              <a:defRPr lang="el-GR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Clr>
                <a:srgbClr val="0066FF"/>
              </a:buClr>
              <a:buSzPct val="40000"/>
              <a:buFont typeface="StarSymbol"/>
              <a:buChar char="●"/>
              <a:defRPr lang="el-GR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</a:defRPr>
            </a:lvl1pPr>
            <a:lvl2pPr marL="864000" marR="0" lvl="1" indent="-324000">
              <a:spcBef>
                <a:spcPts val="0"/>
              </a:spcBef>
              <a:spcAft>
                <a:spcPts val="848"/>
              </a:spcAft>
              <a:buClr>
                <a:srgbClr val="0066FF"/>
              </a:buClr>
              <a:buSzPct val="40000"/>
              <a:buFont typeface="StarSymbol"/>
              <a:buChar char="–"/>
              <a:defRPr lang="el-GR" sz="209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</a:defRPr>
            </a:lvl2pPr>
            <a:lvl3pPr marL="1295999" marR="0" lvl="2" indent="-288000">
              <a:spcBef>
                <a:spcPts val="0"/>
              </a:spcBef>
              <a:spcAft>
                <a:spcPts val="632"/>
              </a:spcAft>
              <a:buClr>
                <a:srgbClr val="0066FF"/>
              </a:buClr>
              <a:buSzPct val="40000"/>
              <a:buFont typeface="StarSymbol"/>
              <a:buChar char="●"/>
              <a:defRPr lang="el-GR" sz="18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Clr>
                <a:srgbClr val="0066FF"/>
              </a:buClr>
              <a:buSzPct val="40000"/>
              <a:buFont typeface="StarSymbol"/>
              <a:buChar char="–"/>
              <a:defRPr lang="el-GR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el-GR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el-GR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el-GR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el-GR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Clr>
                <a:srgbClr val="0066FF"/>
              </a:buClr>
              <a:buSzPct val="40000"/>
              <a:buFont typeface="StarSymbol"/>
              <a:buChar char="●"/>
              <a:defRPr lang="el-GR" sz="15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</a:defRPr>
            </a:lvl9pPr>
          </a:lstStyle>
          <a:p>
            <a:pPr lvl="0"/>
            <a:r>
              <a:rPr lang="el-GR">
                <a:cs typeface="Tahoma" pitchFamily="2"/>
                <a:hlinkClick r:id="rId3"/>
              </a:rPr>
              <a:t>https://www.youtube.com/watch?v=f6HtqolhKqo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0C0AA8-3E1D-4AD1-9A54-CB4529C9F5FD}" type="slidenum">
              <a:t>13</a:t>
            </a:fld>
            <a:endParaRPr lang="el-GR"/>
          </a:p>
        </p:txBody>
      </p:sp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>
          <a:xfrm>
            <a:off x="1548000" y="0"/>
            <a:ext cx="8100000" cy="720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>
                <a:cs typeface="Tahoma" pitchFamily="2"/>
              </a:rPr>
              <a:t>Σωστή τεχνική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6000" y="2592000"/>
            <a:ext cx="341820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1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Περιχειρίδα στο σωστό ύψος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4000" y="2245680"/>
            <a:ext cx="309924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1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Χέρι σε επίπεδη επιφάνεια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" y="1025999"/>
            <a:ext cx="9936000" cy="46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408000" y="1655999"/>
            <a:ext cx="286596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1" i="0" u="none" strike="noStrike" kern="1200">
                <a:ln>
                  <a:noFill/>
                </a:ln>
                <a:solidFill>
                  <a:srgbClr val="2A6099"/>
                </a:solidFill>
                <a:latin typeface="Liberation Sans" pitchFamily="18"/>
                <a:ea typeface="Segoe UI" pitchFamily="2"/>
                <a:cs typeface="Tahoma" pitchFamily="2"/>
              </a:rPr>
              <a:t>Χέρι σε ευθεία επιφάνεια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0000" y="1025999"/>
            <a:ext cx="2730240" cy="414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1" i="0" u="none" strike="noStrike" kern="1200">
                <a:ln>
                  <a:noFill/>
                </a:ln>
                <a:solidFill>
                  <a:srgbClr val="2A6099"/>
                </a:solidFill>
                <a:latin typeface="Liberation Sans" pitchFamily="18"/>
                <a:ea typeface="Segoe UI" pitchFamily="2"/>
                <a:cs typeface="Tahoma" pitchFamily="2"/>
              </a:rPr>
              <a:t>Ορατότητα μανόμετρου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0000" y="3024000"/>
            <a:ext cx="353664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1" i="0" u="none" strike="noStrike" kern="1200">
                <a:ln>
                  <a:noFill/>
                </a:ln>
                <a:solidFill>
                  <a:srgbClr val="2A6099"/>
                </a:solidFill>
                <a:latin typeface="Liberation Sans" pitchFamily="18"/>
                <a:ea typeface="Segoe UI" pitchFamily="2"/>
                <a:cs typeface="Tahoma" pitchFamily="2"/>
              </a:rPr>
              <a:t>Κώδων στη βραχιόνιο αρτηρία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6000" y="2520000"/>
            <a:ext cx="180720" cy="427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l-GR" sz="18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000" y="2245680"/>
            <a:ext cx="299844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1" i="0" u="none" strike="noStrike" kern="1200">
                <a:ln>
                  <a:noFill/>
                </a:ln>
                <a:solidFill>
                  <a:srgbClr val="2A6099"/>
                </a:solidFill>
                <a:latin typeface="Liberation Sans" pitchFamily="18"/>
                <a:ea typeface="Segoe UI" pitchFamily="2"/>
                <a:cs typeface="Tahoma" pitchFamily="2"/>
              </a:rPr>
              <a:t>Σωστό ύψος περιχειρίδας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D82B2B-E678-495C-A482-0F0002FB2832}" type="slidenum">
              <a:t>14</a:t>
            </a:fld>
            <a:endParaRPr lang="el-GR"/>
          </a:p>
        </p:txBody>
      </p:sp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82AFCA-058C-4712-8F4B-E4F339243EFF}" type="slidenum">
              <a:t>15</a:t>
            </a:fld>
            <a:endParaRPr lang="el-GR"/>
          </a:p>
        </p:txBody>
      </p:sp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>
          <a:xfrm>
            <a:off x="1152000" y="-72000"/>
            <a:ext cx="8100000" cy="936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>
                <a:cs typeface="Tahoma" pitchFamily="2"/>
              </a:rPr>
              <a:t>Επόμενο μάθημα - 2ωρο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2000" y="1022039"/>
            <a:ext cx="5766120" cy="24487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l-GR" sz="18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l-GR" sz="18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000" b="1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1η ώρα</a:t>
            </a: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 …...Εργασία σε ομάδες – μέτρηση Α.Π.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l-GR" sz="18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l-GR" sz="18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l-GR" sz="18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l-GR" sz="18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 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000" b="1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2η ώρα</a:t>
            </a: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……Μέτρηση Α.Π. στον σύλλογο διδασκόντων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68000" y="1007999"/>
            <a:ext cx="2622960" cy="192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584000" y="3517200"/>
            <a:ext cx="3652919" cy="18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AD39BD-28FC-4054-9E56-6CA1DCA7AFA8}" type="slidenum">
              <a:t>16</a:t>
            </a:fld>
            <a:endParaRPr lang="el-GR"/>
          </a:p>
        </p:txBody>
      </p:sp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3001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05320" y="4031999"/>
            <a:ext cx="5674680" cy="43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2000" b="1" i="0" u="none" strike="noStrike" kern="1200">
                <a:ln>
                  <a:noFill/>
                </a:ln>
                <a:solidFill>
                  <a:srgbClr val="FF0000"/>
                </a:solidFill>
                <a:latin typeface="Lucida Calligraphy" pitchFamily="66"/>
                <a:ea typeface="Segoe UI" pitchFamily="2"/>
                <a:cs typeface="Tahoma" pitchFamily="2"/>
              </a:rPr>
              <a:t>Σας Ευχαριστώ Πολύ για την προσοχή σας!!!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08A6A8-044E-4FA7-A007-CD523C84C5BF}" type="slidenum">
              <a:t>2</a:t>
            </a:fld>
            <a:endParaRPr lang="el-GR"/>
          </a:p>
        </p:txBody>
      </p:sp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>
                <a:cs typeface="Tahoma" pitchFamily="2"/>
              </a:rPr>
              <a:t>Αρτηριακή πίεση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88000" y="2376000"/>
            <a:ext cx="4392000" cy="27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00920" y="1525680"/>
            <a:ext cx="5892120" cy="29059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8"/>
              <a:buBlip>
                <a:blip r:embed="rId4"/>
              </a:buBlip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Πίεση που ασκεί το αίμα στα τοιχώματα των </a:t>
            </a:r>
            <a:r>
              <a:rPr lang="el-GR" sz="1800" b="0" i="0" u="none" strike="noStrike" kern="1200">
                <a:ln>
                  <a:noFill/>
                </a:ln>
                <a:solidFill>
                  <a:srgbClr val="CE181E"/>
                </a:solidFill>
                <a:latin typeface="Liberation Sans" pitchFamily="18"/>
                <a:ea typeface="Segoe UI" pitchFamily="2"/>
                <a:cs typeface="Tahoma" pitchFamily="2"/>
              </a:rPr>
              <a:t>αρτηριών</a:t>
            </a:r>
            <a:r>
              <a:rPr lang="el-G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Segoe UI" pitchFamily="2"/>
                <a:cs typeface="Tahoma" pitchFamily="2"/>
              </a:rPr>
              <a:t>.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l-GR" sz="18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l-GR" sz="18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8"/>
              <a:buBlip>
                <a:blip r:embed="rId4"/>
              </a:buBlip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Σημαντικές πληροφορίες: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8"/>
              <a:buBlip>
                <a:blip r:embed="rId4"/>
              </a:buBlip>
              <a:tabLst/>
            </a:pPr>
            <a:endParaRPr lang="el-GR" sz="18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•"/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καρδιά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•"/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 αρτηρίες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•"/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αγγειακές αντιστάσεις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•"/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καρδιακή παροχή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l-GR" sz="18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l-GR" sz="18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FB4B18-BD9F-48E1-8FB0-470C6E53D513}" type="slidenum">
              <a:t>3</a:t>
            </a:fld>
            <a:endParaRPr lang="el-GR"/>
          </a:p>
        </p:txBody>
      </p:sp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>
                <a:cs typeface="Tahoma" pitchFamily="2"/>
              </a:rPr>
              <a:t>Διάκριση αρτηριακής πίεσης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840" y="1224000"/>
            <a:ext cx="5897160" cy="35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23999" y="2015999"/>
            <a:ext cx="1733399" cy="13402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☞"/>
              <a:tabLst/>
            </a:pPr>
            <a:r>
              <a:rPr lang="el-GR" sz="2200" b="0" i="0" u="none" strike="noStrike" kern="120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ans" pitchFamily="18"/>
                <a:ea typeface="Segoe UI" pitchFamily="2"/>
                <a:cs typeface="Tahoma" pitchFamily="2"/>
              </a:rPr>
              <a:t>Συστολική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l-GR" sz="22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l-GR" sz="22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☞"/>
              <a:tabLst/>
            </a:pPr>
            <a:r>
              <a:rPr lang="el-GR" sz="2200" b="0" i="0" u="none" strike="noStrike" kern="1200">
                <a:ln>
                  <a:noFill/>
                </a:ln>
                <a:solidFill>
                  <a:srgbClr val="2A6099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ans" pitchFamily="18"/>
                <a:ea typeface="Segoe UI" pitchFamily="2"/>
                <a:cs typeface="Tahoma" pitchFamily="2"/>
              </a:rPr>
              <a:t>Διαστολική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8000" y="3888000"/>
            <a:ext cx="690119" cy="6022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0" i="0" u="none" strike="noStrike" kern="1200">
                <a:ln>
                  <a:noFill/>
                </a:ln>
                <a:solidFill>
                  <a:srgbClr val="FF0000"/>
                </a:solidFill>
                <a:latin typeface="Liberation Sans" pitchFamily="18"/>
                <a:ea typeface="Segoe UI" pitchFamily="2"/>
                <a:cs typeface="Tahoma" pitchFamily="2"/>
              </a:rPr>
              <a:t>120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  </a:t>
            </a:r>
            <a:r>
              <a:rPr lang="el-GR" sz="1800" b="0" i="0" u="none" strike="noStrike" kern="1200">
                <a:ln>
                  <a:noFill/>
                </a:ln>
                <a:solidFill>
                  <a:srgbClr val="2A6099"/>
                </a:solidFill>
                <a:latin typeface="Liberation Sans" pitchFamily="18"/>
                <a:ea typeface="Segoe UI" pitchFamily="2"/>
                <a:cs typeface="Tahoma" pitchFamily="2"/>
              </a:rPr>
              <a:t>80</a:t>
            </a: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7279" y="4163400"/>
            <a:ext cx="91692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mm Hg</a:t>
            </a:r>
          </a:p>
        </p:txBody>
      </p:sp>
      <p:sp>
        <p:nvSpPr>
          <p:cNvPr id="7" name="Ευθεία γραμμή σύνδεσης 6"/>
          <p:cNvSpPr/>
          <p:nvPr/>
        </p:nvSpPr>
        <p:spPr>
          <a:xfrm flipV="1">
            <a:off x="6768000" y="4163400"/>
            <a:ext cx="539279" cy="126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l-GR" sz="18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1"/>
                                          </p:val>
                                        </p:tav>
                                        <p:tav tm="50000">
                                          <p:val>
                                            <p:strVal val="0.94999998807907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1"/>
                                          </p:val>
                                        </p:tav>
                                        <p:tav tm="50000">
                                          <p:val>
                                            <p:strVal val="0.94999998807907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7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1"/>
                                          </p:val>
                                        </p:tav>
                                        <p:tav tm="50000">
                                          <p:val>
                                            <p:strVal val="0.94999998807907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7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B255B8-0656-41E1-8C9E-28404F878F27}" type="slidenum">
              <a:t>4</a:t>
            </a:fld>
            <a:endParaRPr lang="el-GR"/>
          </a:p>
        </p:txBody>
      </p:sp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>
          <a:xfrm>
            <a:off x="1728000" y="216000"/>
            <a:ext cx="8100000" cy="936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>
                <a:cs typeface="Tahoma" pitchFamily="2"/>
              </a:rPr>
              <a:t>Μέτρηση Α.Π – Οδηγίες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56000" y="1440000"/>
            <a:ext cx="223812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ΧΑΛΑΡΩΣΗ για </a:t>
            </a:r>
            <a:r>
              <a:rPr lang="el-GR" sz="1800" b="1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10 ΄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48000" y="2448000"/>
            <a:ext cx="3600000" cy="24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72000" y="1584000"/>
            <a:ext cx="3744000" cy="6022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ΟΧΙ ΚΟΥΡΑΣΗ              </a:t>
            </a:r>
            <a:r>
              <a:rPr lang="el-GR" sz="1800" b="1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30’ πριν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931759" y="2160000"/>
            <a:ext cx="3828239" cy="28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9D8C5B-1B52-4686-B593-C49BCDFE5E64}" type="slidenum">
              <a:t>5</a:t>
            </a:fld>
            <a:endParaRPr lang="el-GR"/>
          </a:p>
        </p:txBody>
      </p:sp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>
                <a:cs typeface="Tahoma" pitchFamily="2"/>
              </a:rPr>
              <a:t>Μέτρηση Α.Π – Οδηγίες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5999" y="1643399"/>
            <a:ext cx="784800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1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ΟΧΙ</a:t>
            </a: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   ΤΣΙΓΑΡΟ                        ΚΑΦΕ                        ΑΛΚΟΟΛ      </a:t>
            </a:r>
            <a:r>
              <a:rPr lang="el-GR" sz="1800" b="1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30’ πριν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68000" y="2448000"/>
            <a:ext cx="2592000" cy="22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60000" y="2448000"/>
            <a:ext cx="2520000" cy="20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544080" y="2448000"/>
            <a:ext cx="2671920" cy="20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1A2C41-37D3-4688-A810-50C6CC071E49}" type="slidenum">
              <a:t>6</a:t>
            </a:fld>
            <a:endParaRPr lang="el-GR"/>
          </a:p>
        </p:txBody>
      </p:sp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>
                <a:cs typeface="Tahoma" pitchFamily="2"/>
              </a:rPr>
              <a:t>Μέτρηση Α.Π – Οδηγίες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55999" y="2448000"/>
            <a:ext cx="7416000" cy="28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951999" y="1453680"/>
            <a:ext cx="46108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ΑΠΟΦΥΓΗ ΣΥΝΑΙΣΘΗΜΑΤΙΚΗΣ ΕΝΤΑΣΗΣ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D4C352-4CD9-4064-815D-464B0D34A1EE}" type="slidenum">
              <a:t>7</a:t>
            </a:fld>
            <a:endParaRPr lang="el-GR"/>
          </a:p>
        </p:txBody>
      </p:sp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>
                <a:cs typeface="Tahoma" pitchFamily="2"/>
              </a:rPr>
              <a:t>Όργανα μέτρησης  Α.Π.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8000" y="1512000"/>
            <a:ext cx="260244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0" i="0" u="none" strike="noStrike" kern="1200">
                <a:ln>
                  <a:noFill/>
                </a:ln>
                <a:solidFill>
                  <a:srgbClr val="FF0000"/>
                </a:solidFill>
                <a:latin typeface="Liberation Sans" pitchFamily="18"/>
                <a:ea typeface="Segoe UI" pitchFamily="2"/>
                <a:cs typeface="Tahoma" pitchFamily="2"/>
              </a:rPr>
              <a:t>ΣΦΥΓΜΟΜΑΝOΜΕΤΡΑ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6000" y="2448000"/>
            <a:ext cx="134352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Αναλογικό  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31999" y="1858319"/>
            <a:ext cx="3240000" cy="17416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808000" y="4031999"/>
            <a:ext cx="161640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Ηλεκτρονικό   </a:t>
            </a:r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96000" y="3513240"/>
            <a:ext cx="2628720" cy="174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0A5D1E-42A3-4733-A8DF-969E31EB398E}" type="slidenum">
              <a:t>8</a:t>
            </a:fld>
            <a:endParaRPr lang="el-GR"/>
          </a:p>
        </p:txBody>
      </p:sp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>
                <a:cs typeface="Tahoma" pitchFamily="2"/>
              </a:rPr>
              <a:t>Μέτρηση Α.Π – Αναλογικό πιεσόμετρο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15999" y="1368000"/>
            <a:ext cx="6480000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24000" y="2808000"/>
            <a:ext cx="1859399" cy="858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    Περιχειρίδα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( αεροθάλαμος)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96000" y="2893679"/>
            <a:ext cx="1264319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μανόμετρο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6320" y="1917719"/>
            <a:ext cx="1201679" cy="6022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ακουστικά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l-GR" sz="18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0000" y="4392000"/>
            <a:ext cx="8146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l-GR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rPr>
              <a:t>αντλία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4BE73A-FB81-4F6F-96F9-556B0587AB7D}" type="slidenum">
              <a:t>9</a:t>
            </a:fld>
            <a:endParaRPr lang="el-GR"/>
          </a:p>
        </p:txBody>
      </p:sp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72000" y="0"/>
            <a:ext cx="8208000" cy="56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197</Words>
  <Application>Microsoft Office PowerPoint</Application>
  <PresentationFormat>Προβολή στην οθόνη (4:3)</PresentationFormat>
  <Paragraphs>85</Paragraphs>
  <Slides>16</Slides>
  <Notes>16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DNA</vt:lpstr>
      <vt:lpstr>Ζωτικά σημεία</vt:lpstr>
      <vt:lpstr>Αρτηριακή πίεση</vt:lpstr>
      <vt:lpstr>Διάκριση αρτηριακής πίεσης</vt:lpstr>
      <vt:lpstr>Μέτρηση Α.Π – Οδηγίες</vt:lpstr>
      <vt:lpstr>Μέτρηση Α.Π – Οδηγίες</vt:lpstr>
      <vt:lpstr>Μέτρηση Α.Π – Οδηγίες</vt:lpstr>
      <vt:lpstr>Όργανα μέτρησης  Α.Π.</vt:lpstr>
      <vt:lpstr>Μέτρηση Α.Π – Αναλογικό πιεσόμετρο</vt:lpstr>
      <vt:lpstr>Παρουσίαση του PowerPoint</vt:lpstr>
      <vt:lpstr>Υλικά μέτρησης Α.Π.</vt:lpstr>
      <vt:lpstr>Σωστή τεχνική</vt:lpstr>
      <vt:lpstr>Μέτρηση Α.Π. - Μανόμετρο</vt:lpstr>
      <vt:lpstr>Σωστή τεχνική</vt:lpstr>
      <vt:lpstr>Παρουσίαση του PowerPoint</vt:lpstr>
      <vt:lpstr>Επόμενο μάθημα - 2ωρο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manos manos</dc:creator>
  <cp:lastModifiedBy>manos manos</cp:lastModifiedBy>
  <cp:revision>72</cp:revision>
  <dcterms:created xsi:type="dcterms:W3CDTF">2018-11-06T11:58:41Z</dcterms:created>
  <dcterms:modified xsi:type="dcterms:W3CDTF">2020-04-29T14:31:05Z</dcterms:modified>
</cp:coreProperties>
</file>