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83" r:id="rId3"/>
    <p:sldId id="256" r:id="rId4"/>
    <p:sldId id="257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66" r:id="rId16"/>
    <p:sldId id="267" r:id="rId17"/>
    <p:sldId id="268" r:id="rId18"/>
    <p:sldId id="277" r:id="rId19"/>
    <p:sldId id="279" r:id="rId20"/>
    <p:sldId id="269" r:id="rId21"/>
    <p:sldId id="270" r:id="rId22"/>
    <p:sldId id="272" r:id="rId23"/>
    <p:sldId id="273" r:id="rId24"/>
    <p:sldId id="274" r:id="rId25"/>
    <p:sldId id="275" r:id="rId26"/>
    <p:sldId id="278" r:id="rId27"/>
    <p:sldId id="280" r:id="rId28"/>
    <p:sldId id="281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02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ECD80A-66BC-479D-A3C5-186C97ED418C}" type="datetimeFigureOut">
              <a:rPr lang="el-GR" smtClean="0"/>
              <a:t>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276AB-7EE6-4690-996C-51EAC42C5CC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9oWK1Kgjyk&amp;ab_channel=CostasPanayotidi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ACBneI-ZOk&amp;ab_channel=CostasPanayotidi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LnjIV-vAJE&amp;ab_channel=CostasPanayotidi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r_pOACO34&amp;ab_channel=%CE%9D%CE%BF%CF%83%CE%B7%CE%BB%CE%B5%CF%85%CF%84%CE%B9%CE%BA%CE%AD%CF%82%CE%94%CE%B5%CE%BE%CE%B9%CF%8C%CF%84%CE%B7%CF%84%CE%B5%CF%82-CostasPanayotid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iNgvBU9o4&amp;ab_channel=Dr.ElisabethLev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WElAQiyJEY&amp;ab_channel=CostasPanayotid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712968" cy="3396952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Περιλαμβάνει</a:t>
            </a:r>
            <a:r>
              <a:rPr lang="en-US" dirty="0" smtClean="0"/>
              <a:t>:</a:t>
            </a:r>
            <a:endParaRPr lang="el-GR" dirty="0" smtClean="0"/>
          </a:p>
          <a:p>
            <a:pPr marL="457200" indent="-457200" algn="l">
              <a:buFont typeface="Wingdings" pitchFamily="2" charset="2"/>
              <a:buChar char="v"/>
            </a:pPr>
            <a:r>
              <a:rPr lang="el-GR" dirty="0" smtClean="0"/>
              <a:t>Λούσιμο κεφαλής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l-GR" dirty="0" smtClean="0"/>
              <a:t>Καθαριότητα προσώπου( οφθαλμών, ρινός, αυτιών, στοματικής κοιλότητας)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l-GR" dirty="0" smtClean="0"/>
              <a:t>Λουτρό σώματος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l-GR" dirty="0" smtClean="0"/>
              <a:t>Υγιεινή περινεικής περιοχής( γεννητικών οργάνων-πρωκτού)</a:t>
            </a:r>
          </a:p>
          <a:p>
            <a:pPr algn="l"/>
            <a:endParaRPr lang="el-GR" dirty="0" smtClean="0"/>
          </a:p>
          <a:p>
            <a:pPr algn="l"/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229600" cy="1470025"/>
          </a:xfrm>
        </p:spPr>
        <p:txBody>
          <a:bodyPr/>
          <a:lstStyle/>
          <a:p>
            <a:pPr algn="l"/>
            <a:r>
              <a:rPr lang="el-GR" dirty="0" smtClean="0"/>
              <a:t>Ατομική υγιεινή ασθενή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36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0" y="404663"/>
            <a:ext cx="9012110" cy="61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" y="836712"/>
            <a:ext cx="897044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" y="1137513"/>
            <a:ext cx="9105364" cy="535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9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1" y="692696"/>
            <a:ext cx="864095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Καθαριότητα προσώπου.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772400" cy="2952328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https</a:t>
            </a:r>
            <a:r>
              <a:rPr lang="el-GR" b="1" u="sng" dirty="0">
                <a:hlinkClick r:id="rId2"/>
              </a:rPr>
              <a:t>://</a:t>
            </a:r>
            <a:r>
              <a:rPr lang="en-US" b="1" u="sng" dirty="0">
                <a:hlinkClick r:id="rId2"/>
              </a:rPr>
              <a:t>www</a:t>
            </a:r>
            <a:r>
              <a:rPr lang="el-GR" b="1" u="sng" dirty="0">
                <a:hlinkClick r:id="rId2"/>
              </a:rPr>
              <a:t>.</a:t>
            </a:r>
            <a:r>
              <a:rPr lang="en-US" b="1" u="sng" dirty="0" err="1">
                <a:hlinkClick r:id="rId2"/>
              </a:rPr>
              <a:t>youtube</a:t>
            </a:r>
            <a:r>
              <a:rPr lang="el-GR" b="1" u="sng" dirty="0">
                <a:hlinkClick r:id="rId2"/>
              </a:rPr>
              <a:t>.</a:t>
            </a:r>
            <a:r>
              <a:rPr lang="en-US" b="1" u="sng" dirty="0">
                <a:hlinkClick r:id="rId2"/>
              </a:rPr>
              <a:t>com</a:t>
            </a:r>
            <a:r>
              <a:rPr lang="el-GR" b="1" u="sng" dirty="0">
                <a:hlinkClick r:id="rId2"/>
              </a:rPr>
              <a:t>/</a:t>
            </a:r>
            <a:r>
              <a:rPr lang="en-US" b="1" u="sng" dirty="0">
                <a:hlinkClick r:id="rId2"/>
              </a:rPr>
              <a:t>watch</a:t>
            </a:r>
            <a:r>
              <a:rPr lang="el-GR" b="1" u="sng" dirty="0">
                <a:hlinkClick r:id="rId2"/>
              </a:rPr>
              <a:t>?</a:t>
            </a:r>
            <a:r>
              <a:rPr lang="en-US" b="1" u="sng" dirty="0">
                <a:hlinkClick r:id="rId2"/>
              </a:rPr>
              <a:t>v</a:t>
            </a:r>
            <a:r>
              <a:rPr lang="el-GR" b="1" u="sng" dirty="0">
                <a:hlinkClick r:id="rId2"/>
              </a:rPr>
              <a:t>=</a:t>
            </a:r>
            <a:r>
              <a:rPr lang="en-US" b="1" u="sng" dirty="0">
                <a:hlinkClick r:id="rId2"/>
              </a:rPr>
              <a:t>G</a:t>
            </a:r>
            <a:r>
              <a:rPr lang="el-GR" b="1" u="sng" dirty="0">
                <a:hlinkClick r:id="rId2"/>
              </a:rPr>
              <a:t>9</a:t>
            </a:r>
            <a:r>
              <a:rPr lang="en-US" b="1" u="sng" dirty="0" err="1">
                <a:hlinkClick r:id="rId2"/>
              </a:rPr>
              <a:t>oWK</a:t>
            </a:r>
            <a:r>
              <a:rPr lang="el-GR" b="1" u="sng" dirty="0">
                <a:hlinkClick r:id="rId2"/>
              </a:rPr>
              <a:t>1</a:t>
            </a:r>
            <a:r>
              <a:rPr lang="en-US" b="1" u="sng" dirty="0" err="1">
                <a:hlinkClick r:id="rId2"/>
              </a:rPr>
              <a:t>Kgjyk</a:t>
            </a:r>
            <a:r>
              <a:rPr lang="el-GR" b="1" u="sng" dirty="0">
                <a:hlinkClick r:id="rId2"/>
              </a:rPr>
              <a:t>&amp;</a:t>
            </a:r>
            <a:r>
              <a:rPr lang="en-US" b="1" u="sng" dirty="0" err="1">
                <a:hlinkClick r:id="rId2"/>
              </a:rPr>
              <a:t>ab</a:t>
            </a:r>
            <a:r>
              <a:rPr lang="el-GR" b="1" u="sng" dirty="0">
                <a:hlinkClick r:id="rId2"/>
              </a:rPr>
              <a:t>_</a:t>
            </a:r>
            <a:r>
              <a:rPr lang="en-US" b="1" u="sng" dirty="0">
                <a:hlinkClick r:id="rId2"/>
              </a:rPr>
              <a:t>channel</a:t>
            </a:r>
            <a:r>
              <a:rPr lang="el-GR" b="1" u="sng" dirty="0">
                <a:hlinkClick r:id="rId2"/>
              </a:rPr>
              <a:t>=</a:t>
            </a:r>
            <a:r>
              <a:rPr lang="en-US" b="1" u="sng" dirty="0" err="1">
                <a:hlinkClick r:id="rId2"/>
              </a:rPr>
              <a:t>CostasPanayotidis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3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6" y="476672"/>
            <a:ext cx="8878930" cy="59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8" y="1571624"/>
            <a:ext cx="8385792" cy="436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Περιποίηση στοματικής κοιλότητας.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55576" y="2348880"/>
            <a:ext cx="7772400" cy="334935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https://www.youtube.com/watch?v=uACBneI-ZOk&amp;ab_channel=CostasPanayotidis</a:t>
            </a:r>
            <a:endParaRPr lang="el-GR" sz="28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31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96464"/>
                </a:solidFill>
              </a:rPr>
              <a:t>Λουτρό επί κλίνης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992888" cy="4789512"/>
          </a:xfrm>
        </p:spPr>
        <p:txBody>
          <a:bodyPr/>
          <a:lstStyle/>
          <a:p>
            <a:pPr marL="0" indent="0">
              <a:buNone/>
            </a:pPr>
            <a:r>
              <a:rPr lang="el-GR" sz="3600" dirty="0" smtClean="0"/>
              <a:t>Εξοπλισμός</a:t>
            </a:r>
          </a:p>
          <a:p>
            <a:endParaRPr lang="el-GR" dirty="0"/>
          </a:p>
          <a:p>
            <a:r>
              <a:rPr lang="el-GR" dirty="0" smtClean="0"/>
              <a:t>Λεκάνη</a:t>
            </a:r>
          </a:p>
          <a:p>
            <a:r>
              <a:rPr lang="el-GR" dirty="0" smtClean="0"/>
              <a:t>Σαπούνι</a:t>
            </a:r>
          </a:p>
          <a:p>
            <a:r>
              <a:rPr lang="el-GR" dirty="0" smtClean="0"/>
              <a:t>Πανάκια ή γάντι πλυσίματος </a:t>
            </a:r>
          </a:p>
          <a:p>
            <a:r>
              <a:rPr lang="el-GR" dirty="0" smtClean="0"/>
              <a:t>Πετσέτες και κουβέρτα μπάνιου</a:t>
            </a:r>
          </a:p>
          <a:p>
            <a:r>
              <a:rPr lang="el-GR" dirty="0" smtClean="0"/>
              <a:t>Γάντια και πλαστική ποδιά μιας </a:t>
            </a:r>
            <a:r>
              <a:rPr lang="el-GR" dirty="0" smtClean="0"/>
              <a:t>χρήσης</a:t>
            </a:r>
          </a:p>
          <a:p>
            <a:r>
              <a:rPr lang="el-GR" dirty="0" smtClean="0"/>
              <a:t>Καθαρός ιματισμός</a:t>
            </a:r>
          </a:p>
          <a:p>
            <a:r>
              <a:rPr lang="el-GR" dirty="0" smtClean="0"/>
              <a:t>Πιτζάμα ή ρόμπα μιας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5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Ατομική υγιεινή ασθενή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34264" y="1700808"/>
            <a:ext cx="8784976" cy="4572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Με την καθημερινή ατομική υγιεινή </a:t>
            </a:r>
            <a:r>
              <a:rPr lang="el-GR" b="1" dirty="0" smtClean="0"/>
              <a:t>επιτυγχάνεται</a:t>
            </a:r>
            <a:r>
              <a:rPr lang="en-US" dirty="0" smtClean="0"/>
              <a:t>:</a:t>
            </a:r>
          </a:p>
          <a:p>
            <a:r>
              <a:rPr lang="el-GR" dirty="0" smtClean="0"/>
              <a:t>Απομάκρυνση ρύπων( ιδρώτας, κόπρανα, εκκρίσεις)</a:t>
            </a:r>
          </a:p>
          <a:p>
            <a:r>
              <a:rPr lang="el-GR" dirty="0" smtClean="0"/>
              <a:t>Μηχανική απομάκρυνση μικροοργανισμών από το δέρμα</a:t>
            </a:r>
          </a:p>
          <a:p>
            <a:r>
              <a:rPr lang="el-GR" dirty="0" smtClean="0"/>
              <a:t>Χαλάρωση, ανακούφιση ασθενή</a:t>
            </a:r>
          </a:p>
          <a:p>
            <a:r>
              <a:rPr lang="el-GR" dirty="0" smtClean="0"/>
              <a:t>Διατήρηση κινητικότητας αρθρώσεων</a:t>
            </a:r>
          </a:p>
          <a:p>
            <a:r>
              <a:rPr lang="el-GR" dirty="0" smtClean="0"/>
              <a:t>Ψυχολογική υποστήριξη ασθενή από το νοσηλευτή</a:t>
            </a:r>
          </a:p>
          <a:p>
            <a:r>
              <a:rPr lang="el-GR" dirty="0" smtClean="0"/>
              <a:t>Επισκόπηση όλης της επιφάνειας του σώματος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510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Λουτρό επί κλίνης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61055"/>
              </p:ext>
            </p:extLst>
          </p:nvPr>
        </p:nvGraphicFramePr>
        <p:xfrm>
          <a:off x="611560" y="1484784"/>
          <a:ext cx="7848872" cy="512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732"/>
                <a:gridCol w="2847140"/>
              </a:tblGrid>
              <a:tr h="576004">
                <a:tc>
                  <a:txBody>
                    <a:bodyPr/>
                    <a:lstStyle/>
                    <a:p>
                      <a:r>
                        <a:rPr lang="el-GR" dirty="0" smtClean="0"/>
                        <a:t>ΕΝΕΡΓΕΙΑ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ΑΙΤΙΟΛΟΓΗΣΗ</a:t>
                      </a:r>
                      <a:endParaRPr lang="el-GR" dirty="0"/>
                    </a:p>
                  </a:txBody>
                  <a:tcPr/>
                </a:tc>
              </a:tr>
              <a:tr h="1259442">
                <a:tc>
                  <a:txBody>
                    <a:bodyPr/>
                    <a:lstStyle/>
                    <a:p>
                      <a:r>
                        <a:rPr lang="el-GR" dirty="0" smtClean="0"/>
                        <a:t>1. Τοποθετείστε τον ασθενή σε κατάλληλη θέση.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Διευκόλυνση διαδικασίας.</a:t>
                      </a:r>
                    </a:p>
                    <a:p>
                      <a:r>
                        <a:rPr lang="el-GR" dirty="0" smtClean="0"/>
                        <a:t>Διατήρηση στεγνού ιματισμού.</a:t>
                      </a:r>
                      <a:endParaRPr lang="el-GR" dirty="0"/>
                    </a:p>
                  </a:txBody>
                  <a:tcPr/>
                </a:tc>
              </a:tr>
              <a:tr h="678161">
                <a:tc>
                  <a:txBody>
                    <a:bodyPr/>
                    <a:lstStyle/>
                    <a:p>
                      <a:r>
                        <a:rPr lang="el-GR" dirty="0" smtClean="0"/>
                        <a:t>2. Φορέστε γάντια και πλαστική ποδιά μιας χρήσης.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Μη έκθεση σε βιολογικά υγρά.</a:t>
                      </a:r>
                      <a:endParaRPr lang="el-GR" dirty="0"/>
                    </a:p>
                  </a:txBody>
                  <a:tcPr/>
                </a:tc>
              </a:tr>
              <a:tr h="968802">
                <a:tc>
                  <a:txBody>
                    <a:bodyPr/>
                    <a:lstStyle/>
                    <a:p>
                      <a:r>
                        <a:rPr lang="el-GR" dirty="0" smtClean="0"/>
                        <a:t>3. Τακτοποιήστε τις </a:t>
                      </a:r>
                      <a:r>
                        <a:rPr lang="el-GR" dirty="0" err="1" smtClean="0"/>
                        <a:t>συνδέσεις(ενδοφλέβιες</a:t>
                      </a:r>
                      <a:r>
                        <a:rPr lang="el-GR" baseline="0" dirty="0" smtClean="0"/>
                        <a:t> γραμμές, καθετήρες, </a:t>
                      </a:r>
                      <a:r>
                        <a:rPr lang="el-GR" baseline="0" dirty="0" err="1" smtClean="0"/>
                        <a:t>παροχέτευσεις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κ.α</a:t>
                      </a:r>
                      <a:r>
                        <a:rPr lang="el-GR" baseline="0" dirty="0" smtClean="0"/>
                        <a:t>) εφόσον υπάρχουν.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Αποφυγή αποσύνδεσης.</a:t>
                      </a:r>
                      <a:endParaRPr lang="el-GR" dirty="0"/>
                    </a:p>
                  </a:txBody>
                  <a:tcPr/>
                </a:tc>
              </a:tr>
              <a:tr h="678161">
                <a:tc>
                  <a:txBody>
                    <a:bodyPr/>
                    <a:lstStyle/>
                    <a:p>
                      <a:r>
                        <a:rPr lang="el-GR" dirty="0" smtClean="0"/>
                        <a:t>4. Διπλώστε την πετσέτα του μπάνιου στο στήθος του ασθενούς.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968802">
                <a:tc>
                  <a:txBody>
                    <a:bodyPr/>
                    <a:lstStyle/>
                    <a:p>
                      <a:r>
                        <a:rPr lang="el-GR" dirty="0" smtClean="0"/>
                        <a:t>5. Πλύνετε</a:t>
                      </a:r>
                      <a:r>
                        <a:rPr lang="el-GR" baseline="0" dirty="0" smtClean="0"/>
                        <a:t> με σφουγγάρι και σαπούνι από το βραχίονα που είναι μακριά σας και στεγνώστε καλά.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Λουτρό επί κλίνης</a:t>
            </a: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10078"/>
              </p:ext>
            </p:extLst>
          </p:nvPr>
        </p:nvGraphicFramePr>
        <p:xfrm>
          <a:off x="179512" y="1412777"/>
          <a:ext cx="8712968" cy="521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  <a:gridCol w="2232248"/>
              </a:tblGrid>
              <a:tr h="650129">
                <a:tc>
                  <a:txBody>
                    <a:bodyPr/>
                    <a:lstStyle/>
                    <a:p>
                      <a:r>
                        <a:rPr lang="el-GR" dirty="0" smtClean="0"/>
                        <a:t>ΕΝΕΡΓΕΙΑ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ΑΙΤΙΟΛΟΓΗΣΗ</a:t>
                      </a:r>
                      <a:endParaRPr lang="el-GR" dirty="0"/>
                    </a:p>
                  </a:txBody>
                  <a:tcPr/>
                </a:tc>
              </a:tr>
              <a:tr h="861241">
                <a:tc>
                  <a:txBody>
                    <a:bodyPr/>
                    <a:lstStyle/>
                    <a:p>
                      <a:r>
                        <a:rPr lang="el-GR" dirty="0" smtClean="0"/>
                        <a:t>6. Συνεχίστε κατά</a:t>
                      </a:r>
                      <a:r>
                        <a:rPr lang="el-GR" baseline="0" dirty="0" smtClean="0"/>
                        <a:t> τον ίδιο τρόπο με τον βραχίονα, την μασχάλη και το χέρι που είναι κοντά σας. Επιμείνατε στην μασχάλη και ανάμεσα στα δάκτυλα.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4335">
                <a:tc>
                  <a:txBody>
                    <a:bodyPr/>
                    <a:lstStyle/>
                    <a:p>
                      <a:r>
                        <a:rPr lang="el-GR" dirty="0" smtClean="0"/>
                        <a:t>7. Αλλάξτε νερό.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1241">
                <a:tc>
                  <a:txBody>
                    <a:bodyPr/>
                    <a:lstStyle/>
                    <a:p>
                      <a:r>
                        <a:rPr lang="el-GR" dirty="0" smtClean="0"/>
                        <a:t>8. Διπλώστε την πετσέτα στην βουβωνική χώρα, πλύνετε και στεγνώστε την περιοχή του στήθους.</a:t>
                      </a:r>
                    </a:p>
                    <a:p>
                      <a:r>
                        <a:rPr lang="el-GR" dirty="0" smtClean="0"/>
                        <a:t>Σε γυναίκα μεγάλη προσοχή κάτω από </a:t>
                      </a:r>
                      <a:r>
                        <a:rPr lang="el-GR" b="1" dirty="0" smtClean="0"/>
                        <a:t>τους μαστούς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4335">
                <a:tc>
                  <a:txBody>
                    <a:bodyPr/>
                    <a:lstStyle/>
                    <a:p>
                      <a:r>
                        <a:rPr lang="el-GR" dirty="0" smtClean="0"/>
                        <a:t>9. Αλλάξτε νερό.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19613">
                <a:tc>
                  <a:txBody>
                    <a:bodyPr/>
                    <a:lstStyle/>
                    <a:p>
                      <a:r>
                        <a:rPr lang="el-GR" dirty="0" smtClean="0"/>
                        <a:t>10. Διπλώστε την πετσέτα στην βουβωνική χώρα, πλύνετε και στεγνώστε κατά τον ίδιο τρόπο την κοιλιακή χώρα με ιδιαίτερη έμφαση στην περιοχή </a:t>
                      </a:r>
                      <a:r>
                        <a:rPr lang="el-GR" b="1" dirty="0" smtClean="0"/>
                        <a:t>του ομφαλού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aseline="0" dirty="0" smtClean="0"/>
                        <a:t>και </a:t>
                      </a:r>
                      <a:r>
                        <a:rPr lang="el-GR" b="1" baseline="0" dirty="0" smtClean="0"/>
                        <a:t>δερματικές πτυχές.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Εστίες συσσώρευσης</a:t>
                      </a:r>
                      <a:r>
                        <a:rPr lang="el-GR" baseline="0" dirty="0" smtClean="0"/>
                        <a:t>-ανάπτυξης μικροβίων</a:t>
                      </a:r>
                      <a:endParaRPr lang="el-GR" dirty="0"/>
                    </a:p>
                  </a:txBody>
                  <a:tcPr/>
                </a:tc>
              </a:tr>
              <a:tr h="419665">
                <a:tc>
                  <a:txBody>
                    <a:bodyPr/>
                    <a:lstStyle/>
                    <a:p>
                      <a:r>
                        <a:rPr lang="el-GR" dirty="0" smtClean="0"/>
                        <a:t>11. Αλλάξτε νερό.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Λουτρό επί κλίνης</a:t>
            </a: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90793"/>
              </p:ext>
            </p:extLst>
          </p:nvPr>
        </p:nvGraphicFramePr>
        <p:xfrm>
          <a:off x="107504" y="1412778"/>
          <a:ext cx="8856984" cy="475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/>
                <a:gridCol w="2304256"/>
              </a:tblGrid>
              <a:tr h="768085">
                <a:tc>
                  <a:txBody>
                    <a:bodyPr/>
                    <a:lstStyle/>
                    <a:p>
                      <a:r>
                        <a:rPr lang="el-GR" dirty="0" smtClean="0"/>
                        <a:t>ΕΝΕΡΓΕΙΑ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ΑΙΤΙΟΛΟΓΗΣΗ</a:t>
                      </a:r>
                      <a:endParaRPr lang="el-GR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12. Συνεχίστε με τον μηρό που είναι μακριά σας.</a:t>
                      </a:r>
                      <a:r>
                        <a:rPr lang="el-GR" baseline="0" dirty="0" smtClean="0"/>
                        <a:t> 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el-GR" dirty="0" smtClean="0"/>
                        <a:t>13. Πλύνετε και στεγνώστε τον μηρό, την κνήμη και το πέλμα δίνοντας ιδιαίτερη προσοχή στην περιοχή ανάμεσα στα δάκτυλα.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el-GR" dirty="0" smtClean="0"/>
                        <a:t>14.</a:t>
                      </a:r>
                      <a:r>
                        <a:rPr lang="el-GR" baseline="0" dirty="0" smtClean="0"/>
                        <a:t> Ακολουθήστε την ίδια διαδικασία και για το άλλο άκρο.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el-GR" dirty="0" smtClean="0"/>
                        <a:t>15. Αλλάξτε νερό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el-GR" dirty="0" smtClean="0"/>
                        <a:t>16. Βοηθήστε τον ασθενή, αν δύναται να γυρίσει</a:t>
                      </a:r>
                      <a:r>
                        <a:rPr lang="el-GR" baseline="0" dirty="0" smtClean="0"/>
                        <a:t> στο πλάι και τοποθετείστε την πετσέτα κατά μήκος της ράχης.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Προστασία σεντονιών.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Λουτρό επί κλίνης</a:t>
            </a: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90268"/>
              </p:ext>
            </p:extLst>
          </p:nvPr>
        </p:nvGraphicFramePr>
        <p:xfrm>
          <a:off x="251520" y="1700809"/>
          <a:ext cx="8640960" cy="451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92288"/>
              </a:tblGrid>
              <a:tr h="576063">
                <a:tc>
                  <a:txBody>
                    <a:bodyPr/>
                    <a:lstStyle/>
                    <a:p>
                      <a:r>
                        <a:rPr lang="el-GR" dirty="0" smtClean="0"/>
                        <a:t>ΕΝΕΡΓΕΙΑ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ΑΙΤΙΟΛΟΓΗΣΗ</a:t>
                      </a:r>
                      <a:endParaRPr lang="el-GR" dirty="0"/>
                    </a:p>
                  </a:txBody>
                  <a:tcPr/>
                </a:tc>
              </a:tr>
              <a:tr h="980497">
                <a:tc>
                  <a:txBody>
                    <a:bodyPr/>
                    <a:lstStyle/>
                    <a:p>
                      <a:r>
                        <a:rPr lang="el-GR" dirty="0" smtClean="0"/>
                        <a:t>17. Προβείτε σε επισκόπηση της ραχιαίας επιφάνειας του σώματος(</a:t>
                      </a:r>
                      <a:r>
                        <a:rPr lang="el-GR" baseline="0" dirty="0" smtClean="0"/>
                        <a:t> κεφάλι, αυχένα, ράχη, άκρα). Καταγράψτε όποια ανωμαλία.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Έγκαιρη αναγνώριση προβλημάτων</a:t>
                      </a:r>
                      <a:r>
                        <a:rPr lang="el-GR" baseline="0" dirty="0" smtClean="0"/>
                        <a:t> -</a:t>
                      </a:r>
                      <a:r>
                        <a:rPr lang="el-GR" dirty="0" smtClean="0"/>
                        <a:t>κατακλίσεις</a:t>
                      </a:r>
                      <a:endParaRPr lang="el-GR" dirty="0"/>
                    </a:p>
                  </a:txBody>
                  <a:tcPr/>
                </a:tc>
              </a:tr>
              <a:tr h="739918">
                <a:tc>
                  <a:txBody>
                    <a:bodyPr/>
                    <a:lstStyle/>
                    <a:p>
                      <a:r>
                        <a:rPr lang="el-GR" dirty="0" smtClean="0"/>
                        <a:t>18. Πλύνετε και στεγνώστε καλά τον αυχένα, την ράχη και τέλος</a:t>
                      </a:r>
                      <a:r>
                        <a:rPr lang="el-GR" baseline="0" dirty="0" smtClean="0"/>
                        <a:t> τους γλουτούς.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739918">
                <a:tc>
                  <a:txBody>
                    <a:bodyPr/>
                    <a:lstStyle/>
                    <a:p>
                      <a:r>
                        <a:rPr lang="el-GR" dirty="0" smtClean="0"/>
                        <a:t>19. Περιποιηθείτε τα μη υγιή τμήματα του δέρματος.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39918">
                <a:tc>
                  <a:txBody>
                    <a:bodyPr/>
                    <a:lstStyle/>
                    <a:p>
                      <a:r>
                        <a:rPr lang="el-GR" dirty="0" smtClean="0"/>
                        <a:t>20. Αλλάξτε το νερό και χρησιμοποιήστε άλλο σφουγγάρι.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39918">
                <a:tc>
                  <a:txBody>
                    <a:bodyPr/>
                    <a:lstStyle/>
                    <a:p>
                      <a:r>
                        <a:rPr lang="el-GR" dirty="0" smtClean="0"/>
                        <a:t>21. Γυρίστε τον ασθενή σε ύπτια θέση και πλύνετε την</a:t>
                      </a:r>
                      <a:r>
                        <a:rPr lang="el-GR" baseline="0" dirty="0" smtClean="0"/>
                        <a:t> περιοχή του περινέου.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Λουτρό επί κλίνης</a:t>
            </a: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5904"/>
              </p:ext>
            </p:extLst>
          </p:nvPr>
        </p:nvGraphicFramePr>
        <p:xfrm>
          <a:off x="251520" y="1484783"/>
          <a:ext cx="8424936" cy="489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854"/>
                <a:gridCol w="2228082"/>
              </a:tblGrid>
              <a:tr h="386571">
                <a:tc>
                  <a:txBody>
                    <a:bodyPr/>
                    <a:lstStyle/>
                    <a:p>
                      <a:r>
                        <a:rPr lang="el-GR" dirty="0" smtClean="0"/>
                        <a:t>ΕΝΕΡΓΕΙΑ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ΑΙΤΙΟΛΟΓΗΣΗ</a:t>
                      </a:r>
                      <a:endParaRPr lang="el-GR" dirty="0"/>
                    </a:p>
                  </a:txBody>
                  <a:tcPr/>
                </a:tc>
              </a:tr>
              <a:tr h="751663">
                <a:tc>
                  <a:txBody>
                    <a:bodyPr/>
                    <a:lstStyle/>
                    <a:p>
                      <a:r>
                        <a:rPr lang="el-GR" dirty="0" smtClean="0"/>
                        <a:t>22. Αλλάξτε τον ιματισμό του ασθενή.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1663">
                <a:tc>
                  <a:txBody>
                    <a:bodyPr/>
                    <a:lstStyle/>
                    <a:p>
                      <a:r>
                        <a:rPr lang="el-GR" dirty="0" smtClean="0"/>
                        <a:t>23. Βοηθήστε να φορέσει την πιτζάμα του, τοποθετήστε σε άνετη θέση.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1663">
                <a:tc>
                  <a:txBody>
                    <a:bodyPr/>
                    <a:lstStyle/>
                    <a:p>
                      <a:r>
                        <a:rPr lang="el-GR" dirty="0" smtClean="0"/>
                        <a:t>24.Απομακρύνετε το υλικό που χρησιμοποιήσατε καθώς και τον ακάθαρτο ιματισμό.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1663">
                <a:tc>
                  <a:txBody>
                    <a:bodyPr/>
                    <a:lstStyle/>
                    <a:p>
                      <a:r>
                        <a:rPr lang="el-GR" dirty="0" smtClean="0"/>
                        <a:t>25. Τοποθετήστε το κομοδίνο στη θέση του και προσαρμόστε το κουδούνι σε προσιτό σημείο.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1663">
                <a:tc>
                  <a:txBody>
                    <a:bodyPr/>
                    <a:lstStyle/>
                    <a:p>
                      <a:r>
                        <a:rPr lang="el-GR" dirty="0" smtClean="0"/>
                        <a:t>26.Αφαιρέστε γάντια ,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ποδιά και απορρίψτε </a:t>
                      </a:r>
                      <a:r>
                        <a:rPr lang="el-GR" dirty="0" err="1" smtClean="0"/>
                        <a:t>κατάληλα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751663">
                <a:tc>
                  <a:txBody>
                    <a:bodyPr/>
                    <a:lstStyle/>
                    <a:p>
                      <a:r>
                        <a:rPr lang="el-GR" dirty="0" smtClean="0"/>
                        <a:t>27. Εφαρμόστε υγιεινή χεριών.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Πρόληψη οριζόντιας μετάδοσης.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Λουτρό επί κλίνης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55576" y="2420888"/>
            <a:ext cx="7772400" cy="26642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https://www.youtube.com/watch?v=3LnjIV-vAJE&amp;ab_channel=CostasPanayotidis</a:t>
            </a:r>
            <a:endParaRPr lang="el-GR" sz="28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25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Υγιεινή περινεικής περιοχής</a:t>
            </a:r>
            <a:br>
              <a:rPr lang="el-GR" dirty="0" smtClean="0"/>
            </a:br>
            <a:r>
              <a:rPr lang="el-GR" dirty="0" smtClean="0"/>
              <a:t>( γεννητικών οργάνων και πρωκτού)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00808"/>
            <a:ext cx="73448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/>
              <a:t>Υλικά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Αδιάβροχο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Δοχείο με χλιαρό νερό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Πράσινο σαπούνι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Σφουγγάρι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err="1" smtClean="0"/>
              <a:t>Χαρτοβάμβακας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err="1" smtClean="0"/>
              <a:t>Σκωραμίδα</a:t>
            </a:r>
            <a:endParaRPr lang="el-GR" sz="2800" dirty="0" smtClean="0"/>
          </a:p>
          <a:p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9627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Υγιεινή περινεικής περιοχής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" y="1628799"/>
            <a:ext cx="8947536" cy="51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Υγιεινή περινεικής περιοχής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23528" y="2427188"/>
            <a:ext cx="86409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https://www.youtube.com/watch?v=lsr_pOACO34&amp;ab_channel=%CE%9D%CE%BF%CF%83%CE%B7%CE%BB%CE%B5%CF%85%CF%84%CE%B9%CE%BA%CE%AD%CF%82%CE%94%CE%B5%CE%BE%CE%B9%CF%8C%CF%84%CE%B7%CF%84%CE%B5%CF%82-CostasPanayotidis</a:t>
            </a:r>
            <a:endParaRPr lang="el-GR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1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l-GR" dirty="0" smtClean="0"/>
              <a:t>Λούσιμο επί κλίνης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07" y="3212976"/>
            <a:ext cx="5256584" cy="32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52912"/>
            <a:ext cx="4370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Λούσιμο επί κλίνης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600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Υλικά που χρειαζόμαστε: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Σαμπουάν</a:t>
            </a:r>
          </a:p>
          <a:p>
            <a:r>
              <a:rPr lang="el-GR" dirty="0"/>
              <a:t>Κανάτα με χλιαρό νερό</a:t>
            </a:r>
          </a:p>
          <a:p>
            <a:r>
              <a:rPr lang="el-GR" dirty="0"/>
              <a:t>Γάντια μιας χρήσης</a:t>
            </a:r>
          </a:p>
          <a:p>
            <a:r>
              <a:rPr lang="el-GR" dirty="0" smtClean="0"/>
              <a:t>Αδιάβροχο μιας χρήσης</a:t>
            </a:r>
            <a:endParaRPr lang="el-GR" dirty="0"/>
          </a:p>
          <a:p>
            <a:r>
              <a:rPr lang="el-GR" dirty="0"/>
              <a:t>Λουτήρας ή αυτοσχέδιο σύστημα από αδιάβροχο, το οποίο τυλίγουμε ρολό στις δύο άκρες του και καταλήγει σε μία λεκάνη</a:t>
            </a:r>
          </a:p>
          <a:p>
            <a:r>
              <a:rPr lang="el-GR" dirty="0"/>
              <a:t>Λεκάνη</a:t>
            </a:r>
          </a:p>
          <a:p>
            <a:r>
              <a:rPr lang="el-GR" dirty="0"/>
              <a:t>Πετσέτες προσώπου (2)</a:t>
            </a:r>
          </a:p>
          <a:p>
            <a:r>
              <a:rPr lang="el-GR" dirty="0" err="1"/>
              <a:t>Τολυπια</a:t>
            </a:r>
            <a:r>
              <a:rPr lang="el-GR" dirty="0"/>
              <a:t> από βαμβάκι με βαζελίνη</a:t>
            </a:r>
          </a:p>
          <a:p>
            <a:r>
              <a:rPr lang="el-GR" dirty="0" smtClean="0"/>
              <a:t>Χτένα ή βούρτσα</a:t>
            </a:r>
            <a:endParaRPr lang="el-GR" dirty="0"/>
          </a:p>
          <a:p>
            <a:r>
              <a:rPr lang="el-GR" dirty="0"/>
              <a:t>Πιστολάκι για στέγνωμα μαλλιών</a:t>
            </a:r>
          </a:p>
          <a:p>
            <a:r>
              <a:rPr lang="el-GR" dirty="0"/>
              <a:t>Δοχείο ή λεκάνη</a:t>
            </a:r>
          </a:p>
          <a:p>
            <a:r>
              <a:rPr lang="el-GR" dirty="0"/>
              <a:t>Μπλούζα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01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</a:t>
            </a:r>
            <a:r>
              <a:rPr lang="en-US" dirty="0" smtClean="0"/>
              <a:t>: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08535"/>
              </p:ext>
            </p:extLst>
          </p:nvPr>
        </p:nvGraphicFramePr>
        <p:xfrm>
          <a:off x="971600" y="1484784"/>
          <a:ext cx="7416824" cy="475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40786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ΕΝΕΡΓΕΙΑ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ΑΙΤΙΟΛΟΓΗΣΗ</a:t>
                      </a:r>
                      <a:endParaRPr lang="el-GR" dirty="0"/>
                    </a:p>
                  </a:txBody>
                  <a:tcPr/>
                </a:tc>
              </a:tr>
              <a:tr h="703988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1. Εφαρμόζω υγιεινή των χεριών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Πρόληψη οριζόντιας μετάδοσης μικροβίων</a:t>
                      </a:r>
                      <a:endParaRPr lang="el-GR" dirty="0"/>
                    </a:p>
                  </a:txBody>
                  <a:tcPr/>
                </a:tc>
              </a:tr>
              <a:tr h="100569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2. Συγκέντρωση των υλικών</a:t>
                      </a:r>
                      <a:r>
                        <a:rPr lang="el-GR" baseline="0" dirty="0" smtClean="0"/>
                        <a:t> και τοποθέτηση σε προσιτό σημείο.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Προαγωγή αποτελεσματικότητας</a:t>
                      </a:r>
                      <a:endParaRPr lang="el-GR" dirty="0"/>
                    </a:p>
                  </a:txBody>
                  <a:tcPr/>
                </a:tc>
              </a:tr>
              <a:tr h="93208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3. Απομακρύνω τους</a:t>
                      </a:r>
                      <a:r>
                        <a:rPr lang="el-GR" baseline="0" dirty="0" smtClean="0"/>
                        <a:t> συνοδούς από το θάλαμο.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/>
                </a:tc>
              </a:tr>
              <a:tr h="703988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4. Τραβώ τη διαχωριστική κουρτίνα.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Απομόνωση ασθενούς-διασφάλιση ατομικότητας.</a:t>
                      </a:r>
                      <a:endParaRPr lang="el-GR" dirty="0"/>
                    </a:p>
                  </a:txBody>
                  <a:tcPr/>
                </a:tc>
              </a:tr>
              <a:tr h="1005696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5. Εξηγώ στον ασθενή την διαδικασία.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Προαγωγή άνεσης ασθενή, εξασφάλιση συνεργασίας και μείωση άγχους.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7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Διαδικασία: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07504" y="1600201"/>
            <a:ext cx="8928992" cy="1900807"/>
          </a:xfrm>
        </p:spPr>
        <p:txBody>
          <a:bodyPr>
            <a:normAutofit/>
          </a:bodyPr>
          <a:lstStyle/>
          <a:p>
            <a:r>
              <a:rPr lang="el-GR" dirty="0"/>
              <a:t>1. Τοποθετούμε την αδιάβροχη πάνα κάτω από τον αυχένα, τους ώμους και το κεφάλι του αρρώστου. </a:t>
            </a:r>
          </a:p>
          <a:p>
            <a:r>
              <a:rPr lang="el-GR" dirty="0" smtClean="0"/>
              <a:t>2</a:t>
            </a:r>
            <a:r>
              <a:rPr lang="el-GR" dirty="0"/>
              <a:t>. Τοποθετούμε τον λουτήρα ή το αυτοσχέδιο σύστημα (αδιάβροχο), ώστε η άκρη να καταλήγει σε μία λεκάνη.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63408"/>
            <a:ext cx="5184576" cy="342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Διαδικασία: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964488" cy="49685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3. Φοράμε γάντια.</a:t>
            </a:r>
          </a:p>
          <a:p>
            <a:r>
              <a:rPr lang="el-GR" dirty="0" smtClean="0"/>
              <a:t>4. Αν ο ασθενής μπορεί, κρατάει ένα διπλωμένο πανάκι στο μέτωπο, για να προστατεύει τα μάτια του από τη σαπουνάδα ή τοποθετούμε γάζες στα μάτια του.</a:t>
            </a:r>
          </a:p>
          <a:p>
            <a:r>
              <a:rPr lang="el-GR" dirty="0" smtClean="0"/>
              <a:t>5. Τοποθετούμε στα αυτιά τα </a:t>
            </a:r>
            <a:r>
              <a:rPr lang="el-GR" dirty="0" err="1" smtClean="0"/>
              <a:t>τολύπια</a:t>
            </a:r>
            <a:r>
              <a:rPr lang="el-GR" dirty="0" smtClean="0"/>
              <a:t> από βαμβάκι.</a:t>
            </a:r>
          </a:p>
          <a:p>
            <a:r>
              <a:rPr lang="el-GR" dirty="0" smtClean="0"/>
              <a:t>6. Βρέχουμε τα μαλλιά με μία κανάτα.</a:t>
            </a:r>
          </a:p>
          <a:p>
            <a:r>
              <a:rPr lang="el-GR" dirty="0"/>
              <a:t>7. Βάζουμε </a:t>
            </a:r>
            <a:r>
              <a:rPr lang="el-GR" b="1" dirty="0"/>
              <a:t>μικρή</a:t>
            </a:r>
            <a:r>
              <a:rPr lang="el-GR" dirty="0"/>
              <a:t> ποσότητα σαμπουάν στα χέρια μας.</a:t>
            </a:r>
          </a:p>
          <a:p>
            <a:r>
              <a:rPr lang="el-GR" dirty="0"/>
              <a:t>8. Κάνουμε </a:t>
            </a:r>
            <a:r>
              <a:rPr lang="el-GR" b="1" dirty="0"/>
              <a:t>απαλά μασάζ, ελέγχοντας για σημεία κατακλίσεων στο πίσω μέρος του κεφαλιού, στους κροτάφους, τα αυτιά.</a:t>
            </a:r>
            <a:endParaRPr lang="el-GR" dirty="0"/>
          </a:p>
          <a:p>
            <a:r>
              <a:rPr lang="el-GR" dirty="0"/>
              <a:t>9. Οι κινήσεις μας να έχουν φορά από μπροστά προς τα πίσω.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7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Διαδικασία: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856984" cy="5256584"/>
          </a:xfrm>
        </p:spPr>
        <p:txBody>
          <a:bodyPr>
            <a:normAutofit/>
          </a:bodyPr>
          <a:lstStyle/>
          <a:p>
            <a:r>
              <a:rPr lang="el-GR" dirty="0"/>
              <a:t>10. </a:t>
            </a:r>
            <a:r>
              <a:rPr lang="el-GR" b="1" dirty="0"/>
              <a:t>Ξεπλένουμε καλά.</a:t>
            </a:r>
            <a:endParaRPr lang="el-GR" dirty="0"/>
          </a:p>
          <a:p>
            <a:r>
              <a:rPr lang="el-GR" dirty="0"/>
              <a:t>11. Επαναλαμβάνουμε, αν χρειάζεται.</a:t>
            </a:r>
          </a:p>
          <a:p>
            <a:r>
              <a:rPr lang="el-GR" dirty="0"/>
              <a:t>12. Αφαιρούμε το λουτήρα ή το σύστημα με το αδιάβροχο.</a:t>
            </a:r>
          </a:p>
          <a:p>
            <a:r>
              <a:rPr lang="el-GR" dirty="0"/>
              <a:t>13. Στεγνώνουμε </a:t>
            </a:r>
            <a:r>
              <a:rPr lang="el-GR" b="1" dirty="0" err="1"/>
              <a:t>ταμποναριστά</a:t>
            </a:r>
            <a:r>
              <a:rPr lang="el-GR" dirty="0"/>
              <a:t> τα μαλλιά.</a:t>
            </a:r>
          </a:p>
          <a:p>
            <a:r>
              <a:rPr lang="el-GR" dirty="0"/>
              <a:t>14. Μπορούμε να χρησιμοποιήσουμε πιστολάκι, αν ενδείκνυται και ο ασθενής το επιθυμεί.</a:t>
            </a:r>
          </a:p>
          <a:p>
            <a:r>
              <a:rPr lang="el-GR" dirty="0"/>
              <a:t>15. </a:t>
            </a:r>
            <a:r>
              <a:rPr lang="el-GR" b="1" dirty="0"/>
              <a:t>Καλύπτουμε το μαξιλάρι με πετσέτα, για τυχόν υγρασία.</a:t>
            </a:r>
            <a:endParaRPr lang="el-GR" dirty="0"/>
          </a:p>
          <a:p>
            <a:r>
              <a:rPr lang="el-GR" dirty="0" smtClean="0"/>
              <a:t>16. Αλλάζουμε </a:t>
            </a:r>
            <a:r>
              <a:rPr lang="el-GR" dirty="0"/>
              <a:t>μπλούζα στον ασθενή.</a:t>
            </a:r>
          </a:p>
          <a:p>
            <a:r>
              <a:rPr lang="el-GR" dirty="0" smtClean="0"/>
              <a:t>17. </a:t>
            </a:r>
            <a:r>
              <a:rPr lang="el-GR" dirty="0"/>
              <a:t>Απομακρύνουμε τον εξοπλισμό και αφαιρούμε τα γάντια.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8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Διαδικασία: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556792"/>
            <a:ext cx="51125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51723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https://www.youtube.com/watch?v=pjiNgvBU9o4&amp;ab_channel=Dr.ElisabethLevy</a:t>
            </a:r>
            <a:endParaRPr lang="el-GR" dirty="0" smtClean="0"/>
          </a:p>
          <a:p>
            <a:endParaRPr lang="el-GR" dirty="0" smtClean="0"/>
          </a:p>
          <a:p>
            <a:r>
              <a:rPr lang="el-GR" b="1" u="sng" dirty="0">
                <a:hlinkClick r:id="rId4"/>
              </a:rPr>
              <a:t>https://www.youtube.com/watch?v=zWElAQiyJEY&amp;ab_channel=CostasPanayotidis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6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</TotalTime>
  <Words>811</Words>
  <Application>Microsoft Office PowerPoint</Application>
  <PresentationFormat>Προβολή στην οθόνη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Δικαιοσύνη</vt:lpstr>
      <vt:lpstr>Ατομική υγιεινή ασθενή</vt:lpstr>
      <vt:lpstr>Ατομική υγιεινή ασθενή</vt:lpstr>
      <vt:lpstr>Λούσιμο επί κλίνης </vt:lpstr>
      <vt:lpstr>Υλικά που χρειαζόμαστε:</vt:lpstr>
      <vt:lpstr>Προετοιμασία:</vt:lpstr>
      <vt:lpstr>Διαδικασία:</vt:lpstr>
      <vt:lpstr>Διαδικασία:</vt:lpstr>
      <vt:lpstr>Διαδικασία:</vt:lpstr>
      <vt:lpstr>Διαδικασία: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Καθαριότητα προσώπου.</vt:lpstr>
      <vt:lpstr>Παρουσίαση του PowerPoint</vt:lpstr>
      <vt:lpstr>Παρουσίαση του PowerPoint</vt:lpstr>
      <vt:lpstr>Παρουσίαση του PowerPoint</vt:lpstr>
      <vt:lpstr>Περιποίηση στοματικής κοιλότητας.</vt:lpstr>
      <vt:lpstr>Λουτρό επί κλίνης</vt:lpstr>
      <vt:lpstr>Λουτρό επί κλίνης</vt:lpstr>
      <vt:lpstr>Λουτρό επί κλίνης</vt:lpstr>
      <vt:lpstr>Λουτρό επί κλίνης</vt:lpstr>
      <vt:lpstr>Λουτρό επί κλίνης</vt:lpstr>
      <vt:lpstr>Λουτρό επί κλίνης</vt:lpstr>
      <vt:lpstr>Λουτρό επί κλίνης</vt:lpstr>
      <vt:lpstr>Υγιεινή περινεικής περιοχής ( γεννητικών οργάνων και πρωκτού)</vt:lpstr>
      <vt:lpstr>Υγιεινή περινεικής περιοχής</vt:lpstr>
      <vt:lpstr>Υγιεινή περινεικής περιοχής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Λούσιμο επί κλίνης</dc:title>
  <dc:creator>manos manos</dc:creator>
  <cp:lastModifiedBy>manos manos</cp:lastModifiedBy>
  <cp:revision>74</cp:revision>
  <dcterms:created xsi:type="dcterms:W3CDTF">2021-03-07T14:50:10Z</dcterms:created>
  <dcterms:modified xsi:type="dcterms:W3CDTF">2021-03-07T18:22:43Z</dcterms:modified>
</cp:coreProperties>
</file>