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300" r:id="rId2"/>
    <p:sldId id="280" r:id="rId3"/>
    <p:sldId id="313" r:id="rId4"/>
    <p:sldId id="349" r:id="rId5"/>
    <p:sldId id="350" r:id="rId6"/>
    <p:sldId id="356" r:id="rId7"/>
    <p:sldId id="351" r:id="rId8"/>
    <p:sldId id="354" r:id="rId9"/>
    <p:sldId id="260" r:id="rId10"/>
    <p:sldId id="261" r:id="rId11"/>
    <p:sldId id="262" r:id="rId12"/>
    <p:sldId id="309" r:id="rId13"/>
    <p:sldId id="310" r:id="rId14"/>
    <p:sldId id="263" r:id="rId15"/>
    <p:sldId id="264" r:id="rId16"/>
    <p:sldId id="314" r:id="rId17"/>
    <p:sldId id="267" r:id="rId18"/>
    <p:sldId id="270" r:id="rId19"/>
    <p:sldId id="271" r:id="rId20"/>
    <p:sldId id="272" r:id="rId21"/>
    <p:sldId id="273" r:id="rId22"/>
    <p:sldId id="282" r:id="rId23"/>
    <p:sldId id="284" r:id="rId24"/>
    <p:sldId id="290" r:id="rId25"/>
    <p:sldId id="292" r:id="rId26"/>
    <p:sldId id="364" r:id="rId27"/>
    <p:sldId id="296" r:id="rId28"/>
    <p:sldId id="293" r:id="rId29"/>
    <p:sldId id="297" r:id="rId30"/>
    <p:sldId id="317" r:id="rId31"/>
    <p:sldId id="318" r:id="rId32"/>
    <p:sldId id="319" r:id="rId33"/>
    <p:sldId id="322" r:id="rId34"/>
    <p:sldId id="323" r:id="rId35"/>
    <p:sldId id="324" r:id="rId36"/>
    <p:sldId id="325" r:id="rId37"/>
    <p:sldId id="326" r:id="rId38"/>
    <p:sldId id="327" r:id="rId39"/>
    <p:sldId id="328" r:id="rId40"/>
    <p:sldId id="329" r:id="rId41"/>
    <p:sldId id="330" r:id="rId42"/>
    <p:sldId id="331" r:id="rId43"/>
    <p:sldId id="360" r:id="rId44"/>
    <p:sldId id="361" r:id="rId45"/>
    <p:sldId id="362" r:id="rId46"/>
    <p:sldId id="363"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4" r:id="rId60"/>
    <p:sldId id="355" r:id="rId61"/>
    <p:sldId id="359" r:id="rId62"/>
    <p:sldId id="358" r:id="rId63"/>
    <p:sldId id="345" r:id="rId64"/>
    <p:sldId id="357" r:id="rId65"/>
    <p:sldId id="346" r:id="rId66"/>
    <p:sldId id="347" r:id="rId67"/>
    <p:sldId id="348" r:id="rId6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158AFF"/>
    <a:srgbClr val="DE00DE"/>
    <a:srgbClr val="C46DFF"/>
    <a:srgbClr val="BD5BFF"/>
    <a:srgbClr val="D3BDFF"/>
    <a:srgbClr val="61B0FF"/>
    <a:srgbClr val="000099"/>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0" autoAdjust="0"/>
    <p:restoredTop sz="94581" autoAdjust="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2.bin"/><Relationship Id="rId2" Type="http://schemas.microsoft.com/office/2006/relationships/legacyDiagramText" Target="legacyDiagramText1.bin"/><Relationship Id="rId1" Type="http://schemas.openxmlformats.org/officeDocument/2006/relationships/image" Target="../media/image12.jpeg"/><Relationship Id="rId5" Type="http://schemas.microsoft.com/office/2006/relationships/legacyDiagramText" Target="legacyDiagramText4.bin"/><Relationship Id="rId4" Type="http://schemas.microsoft.com/office/2006/relationships/legacyDiagramText" Target="legacyDiagramText3.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511D8A9D-B3EB-4026-BAEC-2A2C236ECCDA}"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0E6AE783-5F5C-4A0F-B474-D0E11FBC7D52}"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C88C281B-F7CA-4790-96B3-23AD95EC819A}"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DB2F8A4D-0A89-4E8B-A6C2-9178FE8AD430}"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DF665A3A-672E-4ABD-BFC1-9F82F5D0C42F}"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SmartArt"/>
          <p:cNvSpPr>
            <a:spLocks noGrp="1"/>
          </p:cNvSpPr>
          <p:nvPr>
            <p:ph type="dgm" idx="1"/>
          </p:nvPr>
        </p:nvSpPr>
        <p:spPr>
          <a:xfrm>
            <a:off x="457200" y="1600200"/>
            <a:ext cx="8229600" cy="4525963"/>
          </a:xfrm>
        </p:spPr>
        <p:txBody>
          <a:bodyPr/>
          <a:lstStyle/>
          <a:p>
            <a:endParaRPr lang="el-GR"/>
          </a:p>
        </p:txBody>
      </p:sp>
      <p:sp>
        <p:nvSpPr>
          <p:cNvPr id="4" name="3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5" name="4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6" name="5 - Θέση αριθμού διαφάνειας"/>
          <p:cNvSpPr>
            <a:spLocks noGrp="1"/>
          </p:cNvSpPr>
          <p:nvPr>
            <p:ph type="sldNum" sz="quarter" idx="12"/>
          </p:nvPr>
        </p:nvSpPr>
        <p:spPr>
          <a:xfrm>
            <a:off x="6553200" y="6245225"/>
            <a:ext cx="2133600" cy="476250"/>
          </a:xfrm>
        </p:spPr>
        <p:txBody>
          <a:bodyPr/>
          <a:lstStyle>
            <a:lvl1pPr>
              <a:defRPr/>
            </a:lvl1pPr>
          </a:lstStyle>
          <a:p>
            <a:fld id="{0A836EC4-B747-4127-9D64-9AF603E30542}" type="slidenum">
              <a:rPr lang="el-G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2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4" name="3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5" name="4 - Θέση αριθμού διαφάνειας"/>
          <p:cNvSpPr>
            <a:spLocks noGrp="1"/>
          </p:cNvSpPr>
          <p:nvPr>
            <p:ph type="sldNum" sz="quarter" idx="12"/>
          </p:nvPr>
        </p:nvSpPr>
        <p:spPr>
          <a:xfrm>
            <a:off x="6553200" y="6245225"/>
            <a:ext cx="2133600" cy="476250"/>
          </a:xfrm>
        </p:spPr>
        <p:txBody>
          <a:bodyPr/>
          <a:lstStyle>
            <a:lvl1pPr>
              <a:defRPr/>
            </a:lvl1pPr>
          </a:lstStyle>
          <a:p>
            <a:fld id="{472BD11E-0AAC-4CB1-B6B2-D652222E0788}" type="slidenum">
              <a:rPr lang="el-G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57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8" name="7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9" name="8 - Θέση αριθμού διαφάνειας"/>
          <p:cNvSpPr>
            <a:spLocks noGrp="1"/>
          </p:cNvSpPr>
          <p:nvPr>
            <p:ph type="sldNum" sz="quarter" idx="12"/>
          </p:nvPr>
        </p:nvSpPr>
        <p:spPr>
          <a:xfrm>
            <a:off x="6553200" y="6245225"/>
            <a:ext cx="2133600" cy="476250"/>
          </a:xfrm>
        </p:spPr>
        <p:txBody>
          <a:bodyPr/>
          <a:lstStyle>
            <a:lvl1pPr>
              <a:defRPr/>
            </a:lvl1pPr>
          </a:lstStyle>
          <a:p>
            <a:fld id="{2888A62C-C122-4C5A-B828-E2F477A0623D}" type="slidenum">
              <a:rPr lang="el-G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reserve="1">
  <p:cSld name="Τίτλος, 2 Αντικείμενα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57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half" idx="3"/>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EE884BD6-A58C-4ADE-93A4-ED43E0F6420F}" type="slidenum">
              <a:rPr lang="el-G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50CA5102-27EC-46FE-A57A-767200F6B84D}"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817FEB08-AD98-4D54-A94F-EAE84A79F9ED}"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3566CF58-F3B4-4E12-A246-02395282CD91}"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850CD83C-7F06-4A09-917A-AAF1E1D5A74D}"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53AE5371-D49E-4890-8814-C99DF8A9C51D}"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BCAE10B3-336C-4E5B-B7ED-7EF0C8179304}"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7C1ED0D9-2450-4E70-9870-693D081B5125}"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03FB2828-63AA-400C-8D5A-439CE72AC536}"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3FA1456E-161C-4ECF-A90B-9BA5F16FE136}"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DDEFF"/>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914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8AF3947-86A4-42A9-AB8B-C3C24975126C}"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2.jpe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2" name="Picture 6" descr="digestive-system"/>
          <p:cNvPicPr>
            <a:picLocks noChangeAspect="1" noChangeArrowheads="1"/>
          </p:cNvPicPr>
          <p:nvPr/>
        </p:nvPicPr>
        <p:blipFill>
          <a:blip r:embed="rId2"/>
          <a:srcRect/>
          <a:stretch>
            <a:fillRect/>
          </a:stretch>
        </p:blipFill>
        <p:spPr bwMode="auto">
          <a:xfrm>
            <a:off x="1295400" y="990600"/>
            <a:ext cx="6629400" cy="5105400"/>
          </a:xfrm>
          <a:prstGeom prst="rect">
            <a:avLst/>
          </a:prstGeom>
          <a:noFill/>
        </p:spPr>
      </p:pic>
      <p:sp>
        <p:nvSpPr>
          <p:cNvPr id="101380" name="Rectangle 4"/>
          <p:cNvSpPr>
            <a:spLocks noGrp="1" noChangeArrowheads="1"/>
          </p:cNvSpPr>
          <p:nvPr>
            <p:ph type="title"/>
          </p:nvPr>
        </p:nvSpPr>
        <p:spPr>
          <a:xfrm>
            <a:off x="457200" y="274638"/>
            <a:ext cx="8229600" cy="714375"/>
          </a:xfrm>
        </p:spPr>
        <p:txBody>
          <a:bodyPr/>
          <a:lstStyle/>
          <a:p>
            <a:r>
              <a:rPr lang="el-GR" sz="2800" dirty="0">
                <a:latin typeface="Calibri" pitchFamily="34" charset="0"/>
              </a:rPr>
              <a:t>ΝΟΣΗΛΕΥΤΙΚΗ ΦΡΟΝΤΙΔΑ ΑΡΡΩΣΤΟΥ ΜΕ ΠΡΟΒΛΗΜΑΤΑ ΠΕΠΤΙΚΟΥ ΣΥΣΤΗΜΑΤΟΣ</a:t>
            </a:r>
          </a:p>
        </p:txBody>
      </p:sp>
      <p:sp>
        <p:nvSpPr>
          <p:cNvPr id="101381" name="Rectangle 5"/>
          <p:cNvSpPr>
            <a:spLocks noGrp="1" noChangeArrowheads="1"/>
          </p:cNvSpPr>
          <p:nvPr>
            <p:ph type="subTitle" idx="4294967295"/>
          </p:nvPr>
        </p:nvSpPr>
        <p:spPr>
          <a:xfrm>
            <a:off x="1447800" y="6096000"/>
            <a:ext cx="6400800" cy="627063"/>
          </a:xfrm>
          <a:ln/>
        </p:spPr>
        <p:txBody>
          <a:bodyPr/>
          <a:lstStyle/>
          <a:p>
            <a:pPr marL="0" indent="0" algn="ctr">
              <a:buFontTx/>
              <a:buNone/>
            </a:pPr>
            <a:r>
              <a:rPr lang="el-GR" b="1" dirty="0">
                <a:latin typeface="Calibri" pitchFamily="34" charset="0"/>
              </a:rPr>
              <a:t>ΕΙΛΕΟΣΤΟΜΙΑ - ΚΟΛΟΣΤΟΜΙΑ</a:t>
            </a:r>
            <a:r>
              <a:rPr lang="el-GR" b="1"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Γαλάζιο χαρτομάντιλο"/>
          <p:cNvSpPr>
            <a:spLocks noGrp="1" noChangeArrowheads="1"/>
          </p:cNvSpPr>
          <p:nvPr>
            <p:ph type="title"/>
          </p:nvPr>
        </p:nvSpPr>
        <p:spPr>
          <a:xfrm>
            <a:off x="608013" y="538163"/>
            <a:ext cx="7959725" cy="785812"/>
          </a:xfrm>
          <a:blipFill dpi="0" rotWithShape="1">
            <a:blip r:embed="rId2"/>
            <a:srcRect/>
            <a:tile tx="0" ty="0" sx="100000" sy="100000" flip="none" algn="tl"/>
          </a:blipFill>
          <a:ln>
            <a:solidFill>
              <a:schemeClr val="hlink"/>
            </a:solidFill>
          </a:ln>
        </p:spPr>
        <p:txBody>
          <a:bodyPr/>
          <a:lstStyle/>
          <a:p>
            <a:r>
              <a:rPr lang="el-GR">
                <a:latin typeface="Calibri" pitchFamily="34" charset="0"/>
              </a:rPr>
              <a:t>ΣΚΟΠΟΣ </a:t>
            </a:r>
            <a:r>
              <a:rPr lang="el-GR" b="1"/>
              <a:t>            </a:t>
            </a:r>
            <a:r>
              <a:rPr lang="el-GR">
                <a:latin typeface="Calibri" pitchFamily="34" charset="0"/>
              </a:rPr>
              <a:t>ΕΝΔΕΙΞΕΙΣ</a:t>
            </a:r>
          </a:p>
        </p:txBody>
      </p:sp>
      <p:sp>
        <p:nvSpPr>
          <p:cNvPr id="28676" name="Rectangle 4" descr="Γαλάζιο χαρτομάντιλο"/>
          <p:cNvSpPr>
            <a:spLocks noGrp="1" noChangeArrowheads="1"/>
          </p:cNvSpPr>
          <p:nvPr>
            <p:ph type="body" sz="half" idx="1"/>
          </p:nvPr>
        </p:nvSpPr>
        <p:spPr>
          <a:xfrm>
            <a:off x="457200" y="1600200"/>
            <a:ext cx="3613150" cy="4525963"/>
          </a:xfrm>
          <a:blipFill dpi="0" rotWithShape="1">
            <a:blip r:embed="rId2"/>
            <a:srcRect/>
            <a:tile tx="0" ty="0" sx="100000" sy="100000" flip="none" algn="tl"/>
          </a:blipFill>
          <a:ln>
            <a:solidFill>
              <a:schemeClr val="hlink"/>
            </a:solidFill>
          </a:ln>
        </p:spPr>
        <p:txBody>
          <a:bodyPr/>
          <a:lstStyle/>
          <a:p>
            <a:pPr>
              <a:buFontTx/>
              <a:buNone/>
            </a:pPr>
            <a:r>
              <a:rPr lang="el-GR"/>
              <a:t>   </a:t>
            </a:r>
            <a:endParaRPr lang="en-US"/>
          </a:p>
          <a:p>
            <a:pPr>
              <a:buFontTx/>
              <a:buNone/>
            </a:pPr>
            <a:endParaRPr lang="en-US"/>
          </a:p>
          <a:p>
            <a:pPr>
              <a:buFontTx/>
              <a:buNone/>
            </a:pPr>
            <a:r>
              <a:rPr lang="en-US">
                <a:latin typeface="Calibri" pitchFamily="34" charset="0"/>
              </a:rPr>
              <a:t>   H</a:t>
            </a:r>
            <a:r>
              <a:rPr lang="el-GR">
                <a:latin typeface="Calibri" pitchFamily="34" charset="0"/>
              </a:rPr>
              <a:t> αποβολή του</a:t>
            </a:r>
            <a:endParaRPr lang="en-US">
              <a:latin typeface="Calibri" pitchFamily="34" charset="0"/>
            </a:endParaRPr>
          </a:p>
          <a:p>
            <a:pPr>
              <a:buFontTx/>
              <a:buNone/>
            </a:pPr>
            <a:r>
              <a:rPr lang="en-US">
                <a:latin typeface="Calibri" pitchFamily="34" charset="0"/>
              </a:rPr>
              <a:t>   </a:t>
            </a:r>
            <a:r>
              <a:rPr lang="el-GR">
                <a:latin typeface="Calibri" pitchFamily="34" charset="0"/>
              </a:rPr>
              <a:t>περιεχομένου του</a:t>
            </a:r>
            <a:endParaRPr lang="en-US">
              <a:latin typeface="Calibri" pitchFamily="34" charset="0"/>
            </a:endParaRPr>
          </a:p>
          <a:p>
            <a:pPr>
              <a:buFontTx/>
              <a:buNone/>
            </a:pPr>
            <a:r>
              <a:rPr lang="en-US">
                <a:latin typeface="Calibri" pitchFamily="34" charset="0"/>
              </a:rPr>
              <a:t>   </a:t>
            </a:r>
            <a:r>
              <a:rPr lang="el-GR">
                <a:latin typeface="Calibri" pitchFamily="34" charset="0"/>
              </a:rPr>
              <a:t>εντέρου</a:t>
            </a:r>
          </a:p>
        </p:txBody>
      </p:sp>
      <p:sp>
        <p:nvSpPr>
          <p:cNvPr id="28677" name="Rectangle 5" descr="Γαλάζιο χαρτομάντιλο"/>
          <p:cNvSpPr>
            <a:spLocks noGrp="1" noChangeArrowheads="1"/>
          </p:cNvSpPr>
          <p:nvPr>
            <p:ph type="body" sz="half" idx="2"/>
          </p:nvPr>
        </p:nvSpPr>
        <p:spPr>
          <a:xfrm>
            <a:off x="4225925" y="1600200"/>
            <a:ext cx="4460875" cy="4525963"/>
          </a:xfrm>
          <a:blipFill dpi="0" rotWithShape="1">
            <a:blip r:embed="rId2"/>
            <a:srcRect/>
            <a:tile tx="0" ty="0" sx="100000" sy="100000" flip="none" algn="tl"/>
          </a:blipFill>
          <a:ln>
            <a:solidFill>
              <a:schemeClr val="hlink"/>
            </a:solidFill>
          </a:ln>
        </p:spPr>
        <p:txBody>
          <a:bodyPr/>
          <a:lstStyle/>
          <a:p>
            <a:endParaRPr lang="en-US" dirty="0"/>
          </a:p>
          <a:p>
            <a:endParaRPr lang="en-US" dirty="0"/>
          </a:p>
          <a:p>
            <a:pPr>
              <a:buClr>
                <a:schemeClr val="accent2"/>
              </a:buClr>
              <a:buFont typeface="Wingdings" pitchFamily="2" charset="2"/>
              <a:buChar char="ü"/>
            </a:pPr>
            <a:r>
              <a:rPr lang="el-GR" dirty="0">
                <a:latin typeface="Calibri" pitchFamily="34" charset="0"/>
              </a:rPr>
              <a:t>Ελκώδη κολίτιδα </a:t>
            </a:r>
          </a:p>
          <a:p>
            <a:pPr>
              <a:buClr>
                <a:schemeClr val="accent2"/>
              </a:buClr>
              <a:buFont typeface="Wingdings" pitchFamily="2" charset="2"/>
              <a:buChar char="ü"/>
            </a:pPr>
            <a:r>
              <a:rPr lang="el-GR" dirty="0">
                <a:latin typeface="Calibri" pitchFamily="34" charset="0"/>
              </a:rPr>
              <a:t>Πολλαπλά καρκινώματα του παχέος εντέρου</a:t>
            </a:r>
          </a:p>
          <a:p>
            <a:pPr>
              <a:buClr>
                <a:schemeClr val="accent2"/>
              </a:buClr>
              <a:buFont typeface="Wingdings" pitchFamily="2" charset="2"/>
              <a:buChar char="ü"/>
            </a:pPr>
            <a:r>
              <a:rPr lang="el-GR" dirty="0">
                <a:latin typeface="Calibri" pitchFamily="34" charset="0"/>
              </a:rPr>
              <a:t>οικογενή πολυποδίαση</a:t>
            </a:r>
          </a:p>
          <a:p>
            <a:pPr>
              <a:buClr>
                <a:schemeClr val="accent2"/>
              </a:buClr>
              <a:buFont typeface="Wingdings" pitchFamily="2" charset="2"/>
              <a:buChar char="ü"/>
            </a:pPr>
            <a:r>
              <a:rPr lang="el-GR" dirty="0">
                <a:latin typeface="Calibri" pitchFamily="34" charset="0"/>
              </a:rPr>
              <a:t>συγγενείς ανωμαλίες ή τραύμα..</a:t>
            </a:r>
          </a:p>
        </p:txBody>
      </p:sp>
    </p:spTree>
  </p:cSld>
  <p:clrMapOvr>
    <a:masterClrMapping/>
  </p:clrMapOvr>
  <p:transition spd="med">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Γαλάζιο χαρτομάντιλο"/>
          <p:cNvSpPr>
            <a:spLocks noGrp="1" noChangeArrowheads="1"/>
          </p:cNvSpPr>
          <p:nvPr>
            <p:ph type="title"/>
          </p:nvPr>
        </p:nvSpPr>
        <p:spPr>
          <a:xfrm>
            <a:off x="1379538" y="485775"/>
            <a:ext cx="6151562" cy="762000"/>
          </a:xfrm>
          <a:blipFill dpi="0" rotWithShape="1">
            <a:blip r:embed="rId2"/>
            <a:srcRect/>
            <a:tile tx="0" ty="0" sx="100000" sy="100000" flip="none" algn="tl"/>
          </a:blipFill>
          <a:ln>
            <a:solidFill>
              <a:schemeClr val="accent2"/>
            </a:solidFill>
          </a:ln>
        </p:spPr>
        <p:txBody>
          <a:bodyPr/>
          <a:lstStyle/>
          <a:p>
            <a:r>
              <a:rPr lang="el-GR" b="1"/>
              <a:t> </a:t>
            </a:r>
            <a:r>
              <a:rPr lang="el-GR">
                <a:latin typeface="Calibri" pitchFamily="34" charset="0"/>
              </a:rPr>
              <a:t>ΚΟΛΟΣΤΟΜΙΑ</a:t>
            </a:r>
          </a:p>
        </p:txBody>
      </p:sp>
      <p:sp>
        <p:nvSpPr>
          <p:cNvPr id="30723" name="Rectangle 3" descr="Γαλάζιο χαρτομάντιλο"/>
          <p:cNvSpPr>
            <a:spLocks noGrp="1" noChangeArrowheads="1"/>
          </p:cNvSpPr>
          <p:nvPr>
            <p:ph type="body" sz="half" idx="1"/>
          </p:nvPr>
        </p:nvSpPr>
        <p:spPr>
          <a:xfrm>
            <a:off x="457200" y="1600200"/>
            <a:ext cx="4419600" cy="4525963"/>
          </a:xfrm>
          <a:blipFill dpi="0" rotWithShape="1">
            <a:blip r:embed="rId2"/>
            <a:srcRect/>
            <a:tile tx="0" ty="0" sx="100000" sy="100000" flip="none" algn="tl"/>
          </a:blipFill>
          <a:ln>
            <a:solidFill>
              <a:schemeClr val="accent2"/>
            </a:solidFill>
          </a:ln>
        </p:spPr>
        <p:txBody>
          <a:bodyPr/>
          <a:lstStyle/>
          <a:p>
            <a:pPr>
              <a:buFontTx/>
              <a:buNone/>
            </a:pPr>
            <a:r>
              <a:rPr lang="el-GR" sz="2800" dirty="0"/>
              <a:t>   </a:t>
            </a:r>
            <a:endParaRPr lang="en-US" sz="2800" dirty="0"/>
          </a:p>
          <a:p>
            <a:pPr>
              <a:buFontTx/>
              <a:buNone/>
            </a:pPr>
            <a:endParaRPr lang="en-US" sz="2800" dirty="0"/>
          </a:p>
          <a:p>
            <a:pPr>
              <a:buFontTx/>
              <a:buNone/>
            </a:pPr>
            <a:r>
              <a:rPr lang="en-US" sz="2800" dirty="0"/>
              <a:t>   </a:t>
            </a:r>
            <a:r>
              <a:rPr lang="en-US" sz="2800" dirty="0">
                <a:latin typeface="Calibri" pitchFamily="34" charset="0"/>
              </a:rPr>
              <a:t>T</a:t>
            </a:r>
            <a:r>
              <a:rPr lang="el-GR" sz="2800" dirty="0">
                <a:latin typeface="Calibri" pitchFamily="34" charset="0"/>
              </a:rPr>
              <a:t>εχνητό στόμιο σε κάποιο σημείο του παχέος εντέρου</a:t>
            </a:r>
            <a:r>
              <a:rPr lang="en-US" sz="2800" dirty="0">
                <a:latin typeface="Calibri" pitchFamily="34" charset="0"/>
              </a:rPr>
              <a:t>,</a:t>
            </a:r>
            <a:r>
              <a:rPr lang="el-GR" sz="2800" dirty="0">
                <a:latin typeface="Calibri" pitchFamily="34" charset="0"/>
              </a:rPr>
              <a:t> το οποίο εξωτερικεύεται διά του κοιλιακού τοιχώματος στο δέρμα</a:t>
            </a:r>
          </a:p>
        </p:txBody>
      </p:sp>
      <p:pic>
        <p:nvPicPr>
          <p:cNvPr id="30724" name="Picture 4" descr="κολοστομία"/>
          <p:cNvPicPr>
            <a:picLocks noGrp="1" noChangeAspect="1" noChangeArrowheads="1"/>
          </p:cNvPicPr>
          <p:nvPr>
            <p:ph sz="half" idx="2"/>
          </p:nvPr>
        </p:nvPicPr>
        <p:blipFill>
          <a:blip r:embed="rId3"/>
          <a:srcRect/>
          <a:stretch>
            <a:fillRect/>
          </a:stretch>
        </p:blipFill>
        <p:spPr>
          <a:xfrm>
            <a:off x="4953000" y="1600200"/>
            <a:ext cx="3657600" cy="4572000"/>
          </a:xfrm>
          <a:noFill/>
          <a:ln>
            <a:solidFill>
              <a:schemeClr val="accent2"/>
            </a:solidFill>
          </a:ln>
        </p:spPr>
      </p:pic>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3" name="Picture 5" descr="ekkolp6"/>
          <p:cNvPicPr>
            <a:picLocks noGrp="1" noChangeAspect="1" noChangeArrowheads="1"/>
          </p:cNvPicPr>
          <p:nvPr>
            <p:ph sz="half" idx="4294967295"/>
          </p:nvPr>
        </p:nvPicPr>
        <p:blipFill>
          <a:blip r:embed="rId2"/>
          <a:srcRect/>
          <a:stretch>
            <a:fillRect/>
          </a:stretch>
        </p:blipFill>
        <p:spPr>
          <a:xfrm>
            <a:off x="304800" y="685800"/>
            <a:ext cx="3200400" cy="2667000"/>
          </a:xfrm>
          <a:noFill/>
          <a:ln>
            <a:solidFill>
              <a:srgbClr val="000099"/>
            </a:solidFill>
          </a:ln>
        </p:spPr>
      </p:pic>
      <p:pic>
        <p:nvPicPr>
          <p:cNvPr id="201735" name="Picture 7" descr="ekkolp7"/>
          <p:cNvPicPr>
            <a:picLocks noChangeAspect="1" noChangeArrowheads="1"/>
          </p:cNvPicPr>
          <p:nvPr/>
        </p:nvPicPr>
        <p:blipFill>
          <a:blip r:embed="rId3"/>
          <a:srcRect/>
          <a:stretch>
            <a:fillRect/>
          </a:stretch>
        </p:blipFill>
        <p:spPr bwMode="auto">
          <a:xfrm>
            <a:off x="304800" y="3581400"/>
            <a:ext cx="3200400" cy="2971800"/>
          </a:xfrm>
          <a:prstGeom prst="rect">
            <a:avLst/>
          </a:prstGeom>
          <a:noFill/>
          <a:ln w="9525">
            <a:solidFill>
              <a:srgbClr val="000099"/>
            </a:solidFill>
            <a:miter lim="800000"/>
            <a:headEnd/>
            <a:tailEnd/>
          </a:ln>
        </p:spPr>
      </p:pic>
      <p:pic>
        <p:nvPicPr>
          <p:cNvPr id="201748" name="Picture 20" descr="κολοστομια1"/>
          <p:cNvPicPr>
            <a:picLocks noChangeAspect="1" noChangeArrowheads="1"/>
          </p:cNvPicPr>
          <p:nvPr/>
        </p:nvPicPr>
        <p:blipFill>
          <a:blip r:embed="rId4"/>
          <a:srcRect/>
          <a:stretch>
            <a:fillRect/>
          </a:stretch>
        </p:blipFill>
        <p:spPr bwMode="auto">
          <a:xfrm>
            <a:off x="4648200" y="1828800"/>
            <a:ext cx="3886200" cy="3276600"/>
          </a:xfrm>
          <a:prstGeom prst="rect">
            <a:avLst/>
          </a:prstGeom>
          <a:noFill/>
          <a:ln w="9525">
            <a:solidFill>
              <a:srgbClr val="000099"/>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1" name="Picture 5" descr="med_colostomy_5"/>
          <p:cNvPicPr>
            <a:picLocks noGrp="1" noChangeAspect="1" noChangeArrowheads="1"/>
          </p:cNvPicPr>
          <p:nvPr>
            <p:ph sz="half" idx="4294967295"/>
          </p:nvPr>
        </p:nvPicPr>
        <p:blipFill>
          <a:blip r:embed="rId2"/>
          <a:srcRect/>
          <a:stretch>
            <a:fillRect/>
          </a:stretch>
        </p:blipFill>
        <p:spPr>
          <a:xfrm>
            <a:off x="4419600" y="1066800"/>
            <a:ext cx="4495800" cy="4876800"/>
          </a:xfrm>
          <a:ln>
            <a:solidFill>
              <a:srgbClr val="000099"/>
            </a:solidFill>
          </a:ln>
        </p:spPr>
      </p:pic>
      <p:pic>
        <p:nvPicPr>
          <p:cNvPr id="203784" name="Picture 8" descr="στομια"/>
          <p:cNvPicPr>
            <a:picLocks noGrp="1" noChangeAspect="1" noChangeArrowheads="1"/>
          </p:cNvPicPr>
          <p:nvPr>
            <p:ph sz="half" idx="4294967295"/>
          </p:nvPr>
        </p:nvPicPr>
        <p:blipFill>
          <a:blip r:embed="rId3"/>
          <a:srcRect/>
          <a:stretch>
            <a:fillRect/>
          </a:stretch>
        </p:blipFill>
        <p:spPr>
          <a:xfrm>
            <a:off x="304800" y="1066800"/>
            <a:ext cx="3886200" cy="4876800"/>
          </a:xfrm>
          <a:ln>
            <a:solidFill>
              <a:srgbClr val="000099"/>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descr="Γαλάζιο χαρτομάντιλο"/>
          <p:cNvSpPr>
            <a:spLocks noGrp="1" noChangeArrowheads="1"/>
          </p:cNvSpPr>
          <p:nvPr>
            <p:ph type="title"/>
          </p:nvPr>
        </p:nvSpPr>
        <p:spPr>
          <a:xfrm>
            <a:off x="533400" y="409575"/>
            <a:ext cx="7886700" cy="849313"/>
          </a:xfrm>
          <a:blipFill dpi="0" rotWithShape="1">
            <a:blip r:embed="rId2"/>
            <a:srcRect/>
            <a:tile tx="0" ty="0" sx="100000" sy="100000" flip="none" algn="tl"/>
          </a:blipFill>
          <a:ln>
            <a:solidFill>
              <a:schemeClr val="accent2"/>
            </a:solidFill>
          </a:ln>
        </p:spPr>
        <p:txBody>
          <a:bodyPr/>
          <a:lstStyle/>
          <a:p>
            <a:r>
              <a:rPr lang="el-GR" sz="4000" b="1" dirty="0"/>
              <a:t>  </a:t>
            </a:r>
            <a:r>
              <a:rPr lang="en-US" sz="4000" b="1" dirty="0"/>
              <a:t> </a:t>
            </a:r>
            <a:r>
              <a:rPr lang="el-GR" sz="4000" dirty="0">
                <a:latin typeface="Calibri" pitchFamily="34" charset="0"/>
              </a:rPr>
              <a:t>ΣΚΟΠΟΣ  </a:t>
            </a:r>
            <a:r>
              <a:rPr lang="el-GR" sz="4000" b="1" dirty="0"/>
              <a:t>               </a:t>
            </a:r>
            <a:r>
              <a:rPr lang="el-GR" sz="4000" dirty="0">
                <a:latin typeface="Calibri" pitchFamily="34" charset="0"/>
              </a:rPr>
              <a:t>ΕΝΔΕΙΞΕΙΣ</a:t>
            </a:r>
          </a:p>
        </p:txBody>
      </p:sp>
      <p:sp>
        <p:nvSpPr>
          <p:cNvPr id="31749" name="Rectangle 5" descr="Γαλάζιο χαρτομάντιλο"/>
          <p:cNvSpPr>
            <a:spLocks noGrp="1" noChangeArrowheads="1"/>
          </p:cNvSpPr>
          <p:nvPr>
            <p:ph type="body" sz="half" idx="1"/>
          </p:nvPr>
        </p:nvSpPr>
        <p:spPr>
          <a:xfrm>
            <a:off x="457200" y="1447800"/>
            <a:ext cx="4267200" cy="4572000"/>
          </a:xfrm>
          <a:blipFill dpi="0" rotWithShape="1">
            <a:blip r:embed="rId2"/>
            <a:srcRect/>
            <a:tile tx="0" ty="0" sx="100000" sy="100000" flip="none" algn="tl"/>
          </a:blipFill>
          <a:ln>
            <a:solidFill>
              <a:schemeClr val="hlink"/>
            </a:solidFill>
          </a:ln>
        </p:spPr>
        <p:txBody>
          <a:bodyPr/>
          <a:lstStyle/>
          <a:p>
            <a:pPr>
              <a:buClr>
                <a:schemeClr val="accent2"/>
              </a:buClr>
              <a:buFont typeface="Wingdings" pitchFamily="2" charset="2"/>
              <a:buChar char="ü"/>
            </a:pPr>
            <a:r>
              <a:rPr lang="el-GR" sz="2200" dirty="0">
                <a:latin typeface="Calibri" pitchFamily="34" charset="0"/>
              </a:rPr>
              <a:t>Τελικό αποτέλεσμα της αφαίρεσης το εντέρου,  για θεραπεία καρκίνου του ορθού.</a:t>
            </a:r>
          </a:p>
          <a:p>
            <a:pPr>
              <a:buClr>
                <a:schemeClr val="accent2"/>
              </a:buClr>
              <a:buFont typeface="Wingdings" pitchFamily="2" charset="2"/>
              <a:buChar char="ü"/>
            </a:pPr>
            <a:r>
              <a:rPr lang="el-GR" sz="2200" dirty="0">
                <a:latin typeface="Calibri" pitchFamily="34" charset="0"/>
              </a:rPr>
              <a:t>Παρηγορητικά σε ανεγχείρητο </a:t>
            </a:r>
            <a:r>
              <a:rPr lang="en-US" sz="2200" dirty="0">
                <a:latin typeface="Calibri" pitchFamily="34" charset="0"/>
              </a:rPr>
              <a:t>Ca</a:t>
            </a:r>
            <a:r>
              <a:rPr lang="el-GR" sz="2200" dirty="0">
                <a:latin typeface="Calibri" pitchFamily="34" charset="0"/>
              </a:rPr>
              <a:t> εντέρου.</a:t>
            </a:r>
          </a:p>
          <a:p>
            <a:pPr>
              <a:buClr>
                <a:schemeClr val="accent2"/>
              </a:buClr>
              <a:buFont typeface="Wingdings" pitchFamily="2" charset="2"/>
              <a:buChar char="ü"/>
            </a:pPr>
            <a:r>
              <a:rPr lang="el-GR" sz="2200" dirty="0">
                <a:latin typeface="Calibri" pitchFamily="34" charset="0"/>
              </a:rPr>
              <a:t>Παροδικά για αλλαγή της διεύθυνσης κίνησης των κοπρανωδών μαζών κατά τη διάρκεια ακτινοθεραπείας</a:t>
            </a:r>
            <a:endParaRPr lang="en-US" sz="2200" dirty="0">
              <a:latin typeface="Calibri" pitchFamily="34" charset="0"/>
            </a:endParaRPr>
          </a:p>
          <a:p>
            <a:pPr>
              <a:buClr>
                <a:schemeClr val="accent2"/>
              </a:buClr>
              <a:buFont typeface="Wingdings" pitchFamily="2" charset="2"/>
              <a:buChar char="ü"/>
            </a:pPr>
            <a:r>
              <a:rPr lang="el-GR" sz="2200" dirty="0">
                <a:latin typeface="Calibri" pitchFamily="34" charset="0"/>
              </a:rPr>
              <a:t>Παροδικό μέτρο για την προστασία αναστόμωσης ή για την επούλωση </a:t>
            </a:r>
            <a:r>
              <a:rPr lang="el-GR" sz="2200" dirty="0" err="1">
                <a:latin typeface="Calibri" pitchFamily="34" charset="0"/>
              </a:rPr>
              <a:t>φλεγμαίνοντος</a:t>
            </a:r>
            <a:r>
              <a:rPr lang="el-GR" sz="2200" dirty="0">
                <a:latin typeface="Calibri" pitchFamily="34" charset="0"/>
              </a:rPr>
              <a:t> εντέρου.</a:t>
            </a:r>
          </a:p>
        </p:txBody>
      </p:sp>
      <p:sp>
        <p:nvSpPr>
          <p:cNvPr id="31750" name="Rectangle 6" descr="Γαλάζιο χαρτομάντιλο"/>
          <p:cNvSpPr>
            <a:spLocks noGrp="1" noChangeArrowheads="1"/>
          </p:cNvSpPr>
          <p:nvPr>
            <p:ph type="body" sz="half" idx="2"/>
          </p:nvPr>
        </p:nvSpPr>
        <p:spPr>
          <a:xfrm>
            <a:off x="5105400" y="1447800"/>
            <a:ext cx="3581400" cy="4495800"/>
          </a:xfrm>
          <a:blipFill dpi="0" rotWithShape="1">
            <a:blip r:embed="rId2"/>
            <a:srcRect/>
            <a:tile tx="0" ty="0" sx="100000" sy="100000" flip="none" algn="tl"/>
          </a:blipFill>
          <a:ln>
            <a:solidFill>
              <a:schemeClr val="hlink"/>
            </a:solidFill>
          </a:ln>
        </p:spPr>
        <p:txBody>
          <a:bodyPr/>
          <a:lstStyle/>
          <a:p>
            <a:pPr>
              <a:buClr>
                <a:schemeClr val="accent2"/>
              </a:buClr>
              <a:buFont typeface="Wingdings" pitchFamily="2" charset="2"/>
              <a:buChar char="ü"/>
            </a:pPr>
            <a:r>
              <a:rPr lang="el-GR" sz="2600" dirty="0">
                <a:latin typeface="Calibri" pitchFamily="34" charset="0"/>
              </a:rPr>
              <a:t>Κολίτιδα</a:t>
            </a:r>
          </a:p>
          <a:p>
            <a:pPr>
              <a:buClr>
                <a:schemeClr val="accent2"/>
              </a:buClr>
              <a:buFont typeface="Wingdings" pitchFamily="2" charset="2"/>
              <a:buChar char="ü"/>
            </a:pPr>
            <a:r>
              <a:rPr lang="el-GR" sz="2600" dirty="0">
                <a:latin typeface="Calibri" pitchFamily="34" charset="0"/>
              </a:rPr>
              <a:t>Καρκίνος του παχέος εντέρου</a:t>
            </a:r>
          </a:p>
        </p:txBody>
      </p:sp>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descr="Γαλάζιο χαρτομάντιλο"/>
          <p:cNvSpPr>
            <a:spLocks noGrp="1" noChangeArrowheads="1"/>
          </p:cNvSpPr>
          <p:nvPr>
            <p:ph type="title"/>
          </p:nvPr>
        </p:nvSpPr>
        <p:spPr>
          <a:xfrm>
            <a:off x="996950" y="639763"/>
            <a:ext cx="6999288" cy="777875"/>
          </a:xfrm>
          <a:blipFill dpi="0" rotWithShape="1">
            <a:blip r:embed="rId3"/>
            <a:srcRect/>
            <a:tile tx="0" ty="0" sx="100000" sy="100000" flip="none" algn="tl"/>
          </a:blipFill>
          <a:ln>
            <a:solidFill>
              <a:schemeClr val="accent2"/>
            </a:solidFill>
          </a:ln>
        </p:spPr>
        <p:txBody>
          <a:bodyPr/>
          <a:lstStyle/>
          <a:p>
            <a:r>
              <a:rPr lang="el-GR" b="1"/>
              <a:t>  </a:t>
            </a:r>
            <a:r>
              <a:rPr lang="el-GR">
                <a:latin typeface="Calibri" pitchFamily="34" charset="0"/>
              </a:rPr>
              <a:t>ΤΥΠΟΙ ΚΟΛΟΣΤΟΜΙΑΣ</a:t>
            </a:r>
          </a:p>
        </p:txBody>
      </p:sp>
      <p:graphicFrame>
        <p:nvGraphicFramePr>
          <p:cNvPr id="33798" name="Organization Chart 6"/>
          <p:cNvGraphicFramePr>
            <a:graphicFrameLocks/>
          </p:cNvGraphicFramePr>
          <p:nvPr>
            <p:ph type="dgm" idx="1"/>
          </p:nvPr>
        </p:nvGraphicFramePr>
        <p:xfrm>
          <a:off x="457200" y="1616075"/>
          <a:ext cx="8229600" cy="4494213"/>
        </p:xfrm>
        <a:graphic>
          <a:graphicData uri="http://schemas.openxmlformats.org/drawingml/2006/compatibility">
            <com:legacyDrawing xmlns:com="http://schemas.openxmlformats.org/drawingml/2006/compatibility" spid="_x0000_s33798"/>
          </a:graphicData>
        </a:graphic>
      </p:graphicFrame>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colostomy types"/>
          <p:cNvPicPr>
            <a:picLocks noGrp="1" noChangeAspect="1" noChangeArrowheads="1"/>
          </p:cNvPicPr>
          <p:nvPr>
            <p:ph/>
          </p:nvPr>
        </p:nvPicPr>
        <p:blipFill>
          <a:blip r:embed="rId2"/>
          <a:srcRect/>
          <a:stretch>
            <a:fillRect/>
          </a:stretch>
        </p:blipFill>
        <p:spPr>
          <a:xfrm>
            <a:off x="304800" y="152400"/>
            <a:ext cx="8305800" cy="6400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Γαλάζιο χαρτομάντιλο"/>
          <p:cNvSpPr>
            <a:spLocks noGrp="1" noChangeArrowheads="1"/>
          </p:cNvSpPr>
          <p:nvPr>
            <p:ph type="title"/>
          </p:nvPr>
        </p:nvSpPr>
        <p:spPr>
          <a:xfrm>
            <a:off x="608013" y="671513"/>
            <a:ext cx="7959725" cy="652462"/>
          </a:xfrm>
          <a:blipFill dpi="0" rotWithShape="1">
            <a:blip r:embed="rId2"/>
            <a:srcRect/>
            <a:tile tx="0" ty="0" sx="100000" sy="100000" flip="none" algn="tl"/>
          </a:blipFill>
          <a:ln>
            <a:solidFill>
              <a:srgbClr val="61B0FF"/>
            </a:solidFill>
          </a:ln>
        </p:spPr>
        <p:txBody>
          <a:bodyPr/>
          <a:lstStyle/>
          <a:p>
            <a:r>
              <a:rPr lang="el-GR" sz="4000" b="1"/>
              <a:t>  </a:t>
            </a:r>
            <a:r>
              <a:rPr lang="el-GR" sz="4000" b="1">
                <a:latin typeface="Calibri" pitchFamily="34" charset="0"/>
              </a:rPr>
              <a:t>ΝΑ ΘΥΜΑΜΑΙ !!!</a:t>
            </a:r>
            <a:r>
              <a:rPr lang="el-GR" sz="4000" b="1"/>
              <a:t>  </a:t>
            </a:r>
          </a:p>
        </p:txBody>
      </p:sp>
      <p:sp>
        <p:nvSpPr>
          <p:cNvPr id="38915" name="Rectangle 3" descr="Γαλάζιο χαρτομάντιλο"/>
          <p:cNvSpPr>
            <a:spLocks noGrp="1" noChangeArrowheads="1"/>
          </p:cNvSpPr>
          <p:nvPr>
            <p:ph type="body" idx="1"/>
          </p:nvPr>
        </p:nvSpPr>
        <p:spPr>
          <a:xfrm>
            <a:off x="533400" y="1600200"/>
            <a:ext cx="7929563" cy="4132263"/>
          </a:xfrm>
          <a:blipFill dpi="0" rotWithShape="1">
            <a:blip r:embed="rId2"/>
            <a:srcRect/>
            <a:tile tx="0" ty="0" sx="100000" sy="100000" flip="none" algn="tl"/>
          </a:blipFill>
          <a:ln>
            <a:solidFill>
              <a:srgbClr val="61B0FF"/>
            </a:solidFill>
          </a:ln>
        </p:spPr>
        <p:txBody>
          <a:bodyPr/>
          <a:lstStyle/>
          <a:p>
            <a:pPr>
              <a:buFontTx/>
              <a:buNone/>
            </a:pPr>
            <a:r>
              <a:rPr lang="el-GR" dirty="0"/>
              <a:t>  </a:t>
            </a:r>
          </a:p>
          <a:p>
            <a:pPr>
              <a:buFontTx/>
              <a:buNone/>
            </a:pPr>
            <a:r>
              <a:rPr lang="el-GR" dirty="0"/>
              <a:t>   </a:t>
            </a:r>
            <a:r>
              <a:rPr lang="en-US" sz="2800" dirty="0">
                <a:latin typeface="Calibri" pitchFamily="34" charset="0"/>
              </a:rPr>
              <a:t>T</a:t>
            </a:r>
            <a:r>
              <a:rPr lang="el-GR" sz="2800" dirty="0">
                <a:latin typeface="Calibri" pitchFamily="34" charset="0"/>
              </a:rPr>
              <a:t>όσο η ειλεοστομία όσο και η κολοστομία μπορεί να είναι </a:t>
            </a:r>
            <a:r>
              <a:rPr lang="el-GR" sz="2800" u="sng" dirty="0">
                <a:solidFill>
                  <a:schemeClr val="accent2"/>
                </a:solidFill>
                <a:latin typeface="Calibri" pitchFamily="34" charset="0"/>
              </a:rPr>
              <a:t>μόνιμη ή</a:t>
            </a:r>
            <a:r>
              <a:rPr lang="el-GR" sz="2800" b="1" u="sng" dirty="0">
                <a:solidFill>
                  <a:schemeClr val="hlink"/>
                </a:solidFill>
                <a:latin typeface="Calibri" pitchFamily="34" charset="0"/>
              </a:rPr>
              <a:t> </a:t>
            </a:r>
            <a:r>
              <a:rPr lang="el-GR" sz="2800" u="sng" dirty="0">
                <a:solidFill>
                  <a:schemeClr val="accent2"/>
                </a:solidFill>
                <a:latin typeface="Calibri" pitchFamily="34" charset="0"/>
              </a:rPr>
              <a:t>προσωρινή.</a:t>
            </a:r>
          </a:p>
          <a:p>
            <a:pPr>
              <a:buFontTx/>
              <a:buNone/>
            </a:pPr>
            <a:r>
              <a:rPr lang="el-GR" sz="2800" dirty="0">
                <a:solidFill>
                  <a:schemeClr val="accent2"/>
                </a:solidFill>
                <a:latin typeface="Calibri" pitchFamily="34" charset="0"/>
              </a:rPr>
              <a:t>     </a:t>
            </a:r>
          </a:p>
          <a:p>
            <a:pPr>
              <a:buFontTx/>
              <a:buNone/>
            </a:pPr>
            <a:r>
              <a:rPr lang="el-GR" sz="2800" dirty="0">
                <a:solidFill>
                  <a:schemeClr val="accent2"/>
                </a:solidFill>
                <a:latin typeface="Calibri" pitchFamily="34" charset="0"/>
              </a:rPr>
              <a:t>    </a:t>
            </a:r>
            <a:r>
              <a:rPr lang="el-GR" sz="2800" dirty="0">
                <a:latin typeface="Calibri" pitchFamily="34" charset="0"/>
              </a:rPr>
              <a:t>Αυτό εξαρτάται από την ένδειξη που μας οδήγησε στην κατασκευή της στομίας </a:t>
            </a:r>
          </a:p>
        </p:txBody>
      </p:sp>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descr="Γαλάζιο χαρτομάντιλο"/>
          <p:cNvSpPr>
            <a:spLocks noGrp="1" noChangeArrowheads="1"/>
          </p:cNvSpPr>
          <p:nvPr>
            <p:ph type="title"/>
          </p:nvPr>
        </p:nvSpPr>
        <p:spPr>
          <a:xfrm>
            <a:off x="608013" y="338138"/>
            <a:ext cx="7959725" cy="728662"/>
          </a:xfrm>
          <a:blipFill dpi="0" rotWithShape="1">
            <a:blip r:embed="rId2"/>
            <a:srcRect/>
            <a:tile tx="0" ty="0" sx="100000" sy="100000" flip="none" algn="tl"/>
          </a:blipFill>
          <a:ln>
            <a:solidFill>
              <a:srgbClr val="000099"/>
            </a:solidFill>
          </a:ln>
        </p:spPr>
        <p:txBody>
          <a:bodyPr/>
          <a:lstStyle/>
          <a:p>
            <a:r>
              <a:rPr lang="el-GR" sz="4000" b="1">
                <a:solidFill>
                  <a:schemeClr val="accent2"/>
                </a:solidFill>
                <a:latin typeface="Calibri" pitchFamily="34" charset="0"/>
              </a:rPr>
              <a:t>ΔΕΝ ΞΕΧΝΩ!!!</a:t>
            </a:r>
          </a:p>
        </p:txBody>
      </p:sp>
      <p:sp>
        <p:nvSpPr>
          <p:cNvPr id="47110" name="AutoShape 6" descr="Γαλάζιο χαρτομάντιλο"/>
          <p:cNvSpPr>
            <a:spLocks noChangeArrowheads="1"/>
          </p:cNvSpPr>
          <p:nvPr/>
        </p:nvSpPr>
        <p:spPr bwMode="auto">
          <a:xfrm>
            <a:off x="381000" y="1371600"/>
            <a:ext cx="8382000" cy="3810000"/>
          </a:xfrm>
          <a:prstGeom prst="wedgeEllipseCallout">
            <a:avLst>
              <a:gd name="adj1" fmla="val -44394"/>
              <a:gd name="adj2" fmla="val 73833"/>
            </a:avLst>
          </a:prstGeom>
          <a:blipFill dpi="0" rotWithShape="1">
            <a:blip r:embed="rId2"/>
            <a:srcRect/>
            <a:tile tx="0" ty="0" sx="100000" sy="100000" flip="none" algn="tl"/>
          </a:blipFill>
          <a:ln w="9525">
            <a:solidFill>
              <a:schemeClr val="hlink"/>
            </a:solidFill>
            <a:miter lim="800000"/>
            <a:headEnd/>
            <a:tailEnd/>
          </a:ln>
          <a:effectLst/>
        </p:spPr>
        <p:txBody>
          <a:bodyPr/>
          <a:lstStyle/>
          <a:p>
            <a:r>
              <a:rPr lang="el-GR" sz="3200" dirty="0">
                <a:effectLst>
                  <a:outerShdw blurRad="38100" dist="38100" dir="2700000" algn="tl">
                    <a:srgbClr val="FFFFFF"/>
                  </a:outerShdw>
                </a:effectLst>
                <a:latin typeface="Calibri" pitchFamily="34" charset="0"/>
              </a:rPr>
              <a:t>Τόσο η κολοστομία όσο και η ειλεοστομία δεν διαθέτουν </a:t>
            </a:r>
            <a:r>
              <a:rPr lang="el-GR" sz="3200" b="1" u="sng" dirty="0">
                <a:solidFill>
                  <a:schemeClr val="accent2"/>
                </a:solidFill>
                <a:effectLst>
                  <a:outerShdw blurRad="38100" dist="38100" dir="2700000" algn="tl">
                    <a:srgbClr val="000000"/>
                  </a:outerShdw>
                </a:effectLst>
                <a:latin typeface="Calibri" pitchFamily="34" charset="0"/>
              </a:rPr>
              <a:t>σφιγκτήρα</a:t>
            </a:r>
            <a:r>
              <a:rPr lang="el-GR" sz="3200" b="1" dirty="0">
                <a:effectLst>
                  <a:outerShdw blurRad="38100" dist="38100" dir="2700000" algn="tl">
                    <a:srgbClr val="FFFFFF"/>
                  </a:outerShdw>
                </a:effectLst>
                <a:latin typeface="Calibri" pitchFamily="34" charset="0"/>
              </a:rPr>
              <a:t> </a:t>
            </a:r>
            <a:r>
              <a:rPr lang="el-GR" sz="3200" dirty="0">
                <a:effectLst>
                  <a:outerShdw blurRad="38100" dist="38100" dir="2700000" algn="tl">
                    <a:srgbClr val="FFFFFF"/>
                  </a:outerShdw>
                </a:effectLst>
                <a:latin typeface="Calibri" pitchFamily="34" charset="0"/>
              </a:rPr>
              <a:t>γι΄αυτό η </a:t>
            </a:r>
            <a:r>
              <a:rPr lang="el-GR" sz="3200" dirty="0" smtClean="0">
                <a:effectLst>
                  <a:outerShdw blurRad="38100" dist="38100" dir="2700000" algn="tl">
                    <a:srgbClr val="FFFFFF"/>
                  </a:outerShdw>
                </a:effectLst>
                <a:latin typeface="Calibri" pitchFamily="34" charset="0"/>
              </a:rPr>
              <a:t>αποβολή </a:t>
            </a:r>
            <a:r>
              <a:rPr lang="el-GR" sz="3200" dirty="0">
                <a:effectLst>
                  <a:outerShdw blurRad="38100" dist="38100" dir="2700000" algn="tl">
                    <a:srgbClr val="FFFFFF"/>
                  </a:outerShdw>
                </a:effectLst>
                <a:latin typeface="Calibri" pitchFamily="34" charset="0"/>
              </a:rPr>
              <a:t>των κοπράνων γίνεται χωρίς τη θέληση του ατόμου</a:t>
            </a:r>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descr="Γαλάζιο χαρτομάντιλο"/>
          <p:cNvSpPr>
            <a:spLocks noGrp="1" noChangeArrowheads="1"/>
          </p:cNvSpPr>
          <p:nvPr>
            <p:ph type="title"/>
          </p:nvPr>
        </p:nvSpPr>
        <p:spPr>
          <a:xfrm>
            <a:off x="457200" y="485775"/>
            <a:ext cx="8229600" cy="762000"/>
          </a:xfrm>
          <a:blipFill dpi="0" rotWithShape="1">
            <a:blip r:embed="rId2"/>
            <a:srcRect/>
            <a:tile tx="0" ty="0" sx="100000" sy="100000" flip="none" algn="tl"/>
          </a:blipFill>
          <a:ln>
            <a:solidFill>
              <a:schemeClr val="accent2"/>
            </a:solidFill>
          </a:ln>
        </p:spPr>
        <p:txBody>
          <a:bodyPr/>
          <a:lstStyle/>
          <a:p>
            <a:r>
              <a:rPr lang="el-GR" sz="4000" b="1"/>
              <a:t>  </a:t>
            </a:r>
            <a:r>
              <a:rPr lang="el-GR" sz="4000">
                <a:latin typeface="Calibri" pitchFamily="34" charset="0"/>
              </a:rPr>
              <a:t>ΠΡΟΕΓΧΕΙΡΗΤΙΚΗ ΦΡΟΝΤΙΔΑ</a:t>
            </a:r>
          </a:p>
        </p:txBody>
      </p:sp>
      <p:sp>
        <p:nvSpPr>
          <p:cNvPr id="48132" name="Oval 4" descr="Γαλάζιο χαρτομάντιλο"/>
          <p:cNvSpPr>
            <a:spLocks noChangeArrowheads="1"/>
          </p:cNvSpPr>
          <p:nvPr/>
        </p:nvSpPr>
        <p:spPr bwMode="auto">
          <a:xfrm>
            <a:off x="457200" y="1600200"/>
            <a:ext cx="7848600" cy="2057400"/>
          </a:xfrm>
          <a:prstGeom prst="ellipse">
            <a:avLst/>
          </a:prstGeom>
          <a:blipFill dpi="0" rotWithShape="1">
            <a:blip r:embed="rId2"/>
            <a:srcRect/>
            <a:tile tx="0" ty="0" sx="100000" sy="100000" flip="none" algn="tl"/>
          </a:blipFill>
          <a:ln w="9525">
            <a:solidFill>
              <a:schemeClr val="accent2"/>
            </a:solidFill>
            <a:round/>
            <a:headEnd/>
            <a:tailEnd/>
          </a:ln>
          <a:effectLst/>
        </p:spPr>
        <p:txBody>
          <a:bodyPr wrap="none" anchor="ctr"/>
          <a:lstStyle/>
          <a:p>
            <a:pPr algn="ctr"/>
            <a:r>
              <a:rPr lang="el-GR" sz="3200" b="1">
                <a:effectLst>
                  <a:outerShdw blurRad="38100" dist="38100" dir="2700000" algn="tl">
                    <a:srgbClr val="FFFFFF"/>
                  </a:outerShdw>
                </a:effectLst>
                <a:latin typeface="Calibri" pitchFamily="34" charset="0"/>
              </a:rPr>
              <a:t>Α. ΨΥΧΟΛΟΓΙΚΗ ΤΟΝΩΣΗ</a:t>
            </a:r>
          </a:p>
        </p:txBody>
      </p:sp>
      <p:sp>
        <p:nvSpPr>
          <p:cNvPr id="48133" name="Oval 5" descr="Γαλάζιο χαρτομάντιλο"/>
          <p:cNvSpPr>
            <a:spLocks noChangeArrowheads="1"/>
          </p:cNvSpPr>
          <p:nvPr/>
        </p:nvSpPr>
        <p:spPr bwMode="auto">
          <a:xfrm>
            <a:off x="609600" y="4038600"/>
            <a:ext cx="7848600" cy="2057400"/>
          </a:xfrm>
          <a:prstGeom prst="ellipse">
            <a:avLst/>
          </a:prstGeom>
          <a:blipFill dpi="0" rotWithShape="1">
            <a:blip r:embed="rId2"/>
            <a:srcRect/>
            <a:tile tx="0" ty="0" sx="100000" sy="100000" flip="none" algn="tl"/>
          </a:blipFill>
          <a:ln w="9525">
            <a:solidFill>
              <a:schemeClr val="accent2"/>
            </a:solidFill>
            <a:round/>
            <a:headEnd/>
            <a:tailEnd/>
          </a:ln>
          <a:effectLst/>
        </p:spPr>
        <p:txBody>
          <a:bodyPr wrap="none" anchor="ctr"/>
          <a:lstStyle/>
          <a:p>
            <a:pPr algn="ctr"/>
            <a:r>
              <a:rPr lang="el-GR" sz="3200" b="1">
                <a:effectLst>
                  <a:outerShdw blurRad="38100" dist="38100" dir="2700000" algn="tl">
                    <a:srgbClr val="FFFFFF"/>
                  </a:outerShdw>
                </a:effectLst>
                <a:latin typeface="Calibri" pitchFamily="34" charset="0"/>
              </a:rPr>
              <a:t>Β. ΣΩΜΑΤΙΚΗ ΤΟΝΩΣΗ</a:t>
            </a:r>
            <a:r>
              <a:rPr lang="el-GR" sz="3200" b="1">
                <a:effectLst>
                  <a:outerShdw blurRad="38100" dist="38100" dir="2700000" algn="tl">
                    <a:srgbClr val="FFFFFF"/>
                  </a:outerShdw>
                </a:effectLst>
              </a:rPr>
              <a:t>       </a:t>
            </a:r>
          </a:p>
        </p:txBody>
      </p:sp>
    </p:spTree>
  </p:cSld>
  <p:clrMapOvr>
    <a:masterClrMapping/>
  </p:clrMapOvr>
  <p:transition spd="med">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descr="Γαλάζιο χαρτομάντιλο"/>
          <p:cNvSpPr>
            <a:spLocks noGrp="1" noChangeArrowheads="1"/>
          </p:cNvSpPr>
          <p:nvPr>
            <p:ph type="title"/>
          </p:nvPr>
        </p:nvSpPr>
        <p:spPr>
          <a:xfrm>
            <a:off x="612775" y="409575"/>
            <a:ext cx="7843838" cy="763588"/>
          </a:xfrm>
          <a:blipFill dpi="0" rotWithShape="1">
            <a:blip r:embed="rId2"/>
            <a:srcRect/>
            <a:tile tx="0" ty="0" sx="100000" sy="100000" flip="none" algn="tl"/>
          </a:blipFill>
          <a:ln>
            <a:solidFill>
              <a:schemeClr val="accent2"/>
            </a:solidFill>
          </a:ln>
        </p:spPr>
        <p:txBody>
          <a:bodyPr/>
          <a:lstStyle/>
          <a:p>
            <a:r>
              <a:rPr lang="el-GR" sz="3600" dirty="0"/>
              <a:t>  </a:t>
            </a:r>
            <a:r>
              <a:rPr lang="el-GR" sz="3600" dirty="0">
                <a:latin typeface="Calibri" pitchFamily="34" charset="0"/>
              </a:rPr>
              <a:t>ΤΟ ΠΕΠΤΙΚΟ ΣΥΣΤΗΜΑ ΑΠΟΤΕΛΕΙΤΑΙ</a:t>
            </a:r>
          </a:p>
        </p:txBody>
      </p:sp>
      <p:sp>
        <p:nvSpPr>
          <p:cNvPr id="58371" name="Rectangle 3" descr="Γαλάζιο χαρτομάντιλο"/>
          <p:cNvSpPr>
            <a:spLocks noGrp="1" noChangeArrowheads="1"/>
          </p:cNvSpPr>
          <p:nvPr>
            <p:ph type="body" sz="half" idx="1"/>
          </p:nvPr>
        </p:nvSpPr>
        <p:spPr>
          <a:blipFill dpi="0" rotWithShape="1">
            <a:blip r:embed="rId2"/>
            <a:srcRect/>
            <a:tile tx="0" ty="0" sx="100000" sy="100000" flip="none" algn="tl"/>
          </a:blipFill>
          <a:ln>
            <a:solidFill>
              <a:schemeClr val="hlink"/>
            </a:solidFill>
          </a:ln>
        </p:spPr>
        <p:txBody>
          <a:bodyPr/>
          <a:lstStyle/>
          <a:p>
            <a:pPr marL="609600" indent="-609600">
              <a:buFont typeface="Wingdings" pitchFamily="2" charset="2"/>
              <a:buNone/>
            </a:pPr>
            <a:endParaRPr lang="el-GR" dirty="0"/>
          </a:p>
          <a:p>
            <a:pPr marL="609600" indent="-609600">
              <a:buFont typeface="Wingdings" pitchFamily="2" charset="2"/>
              <a:buChar char="l"/>
            </a:pPr>
            <a:r>
              <a:rPr lang="el-GR" dirty="0">
                <a:latin typeface="Calibri" pitchFamily="34" charset="0"/>
              </a:rPr>
              <a:t>Στοματική κοιλότητα</a:t>
            </a:r>
          </a:p>
          <a:p>
            <a:pPr marL="609600" indent="-609600">
              <a:buFont typeface="Wingdings" pitchFamily="2" charset="2"/>
              <a:buChar char="l"/>
            </a:pPr>
            <a:r>
              <a:rPr lang="el-GR" dirty="0">
                <a:latin typeface="Calibri" pitchFamily="34" charset="0"/>
              </a:rPr>
              <a:t>Φάρυγγας</a:t>
            </a:r>
          </a:p>
          <a:p>
            <a:pPr marL="609600" indent="-609600">
              <a:buFont typeface="Wingdings" pitchFamily="2" charset="2"/>
              <a:buChar char="l"/>
            </a:pPr>
            <a:r>
              <a:rPr lang="el-GR" dirty="0">
                <a:latin typeface="Calibri" pitchFamily="34" charset="0"/>
              </a:rPr>
              <a:t>Οισοφάγος</a:t>
            </a:r>
          </a:p>
          <a:p>
            <a:pPr marL="609600" indent="-609600">
              <a:buFont typeface="Wingdings" pitchFamily="2" charset="2"/>
              <a:buChar char="l"/>
            </a:pPr>
            <a:r>
              <a:rPr lang="el-GR" dirty="0">
                <a:latin typeface="Calibri" pitchFamily="34" charset="0"/>
              </a:rPr>
              <a:t>Στομάχι</a:t>
            </a:r>
          </a:p>
          <a:p>
            <a:pPr marL="609600" indent="-609600">
              <a:buFont typeface="Wingdings" pitchFamily="2" charset="2"/>
              <a:buChar char="l"/>
            </a:pPr>
            <a:r>
              <a:rPr lang="el-GR" dirty="0">
                <a:latin typeface="Calibri" pitchFamily="34" charset="0"/>
              </a:rPr>
              <a:t>Λεπτό έντερο</a:t>
            </a:r>
          </a:p>
          <a:p>
            <a:pPr marL="609600" indent="-609600">
              <a:buFont typeface="Wingdings" pitchFamily="2" charset="2"/>
              <a:buChar char="l"/>
            </a:pPr>
            <a:r>
              <a:rPr lang="el-GR" dirty="0">
                <a:latin typeface="Calibri" pitchFamily="34" charset="0"/>
              </a:rPr>
              <a:t>Παχύ έντερο</a:t>
            </a:r>
          </a:p>
        </p:txBody>
      </p:sp>
      <p:sp>
        <p:nvSpPr>
          <p:cNvPr id="58372" name="Rectangle 4"/>
          <p:cNvSpPr>
            <a:spLocks noGrp="1" noChangeArrowheads="1"/>
          </p:cNvSpPr>
          <p:nvPr>
            <p:ph type="body" sz="half" idx="2"/>
          </p:nvPr>
        </p:nvSpPr>
        <p:spPr>
          <a:ln>
            <a:solidFill>
              <a:schemeClr val="tx1"/>
            </a:solidFill>
          </a:ln>
        </p:spPr>
        <p:txBody>
          <a:bodyPr/>
          <a:lstStyle/>
          <a:p>
            <a:pPr marL="533400" indent="-533400">
              <a:buFont typeface="Wingdings" pitchFamily="2" charset="2"/>
              <a:buNone/>
            </a:pPr>
            <a:endParaRPr lang="el-GR" dirty="0"/>
          </a:p>
          <a:p>
            <a:pPr marL="533400" indent="-533400">
              <a:buFont typeface="Wingdings" pitchFamily="2" charset="2"/>
              <a:buChar char="l"/>
            </a:pPr>
            <a:endParaRPr lang="el-GR" dirty="0"/>
          </a:p>
          <a:p>
            <a:pPr marL="533400" indent="-533400">
              <a:buFont typeface="Wingdings" pitchFamily="2" charset="2"/>
              <a:buChar char="l"/>
            </a:pPr>
            <a:endParaRPr lang="el-GR" dirty="0"/>
          </a:p>
          <a:p>
            <a:pPr marL="533400" indent="-533400">
              <a:buFont typeface="Wingdings" pitchFamily="2" charset="2"/>
              <a:buNone/>
            </a:pPr>
            <a:endParaRPr lang="el-GR" dirty="0"/>
          </a:p>
          <a:p>
            <a:pPr marL="533400" indent="-533400">
              <a:buFont typeface="Wingdings" pitchFamily="2" charset="2"/>
              <a:buChar char="l"/>
            </a:pPr>
            <a:endParaRPr lang="el-GR" dirty="0"/>
          </a:p>
          <a:p>
            <a:pPr marL="533400" indent="-533400"/>
            <a:endParaRPr lang="el-GR" dirty="0"/>
          </a:p>
        </p:txBody>
      </p:sp>
      <p:sp>
        <p:nvSpPr>
          <p:cNvPr id="58376" name="AutoShape 8" descr="9k="/>
          <p:cNvSpPr>
            <a:spLocks noChangeAspect="1" noChangeArrowheads="1"/>
          </p:cNvSpPr>
          <p:nvPr/>
        </p:nvSpPr>
        <p:spPr bwMode="auto">
          <a:xfrm>
            <a:off x="3638550" y="2614613"/>
            <a:ext cx="1866900" cy="1628775"/>
          </a:xfrm>
          <a:prstGeom prst="rect">
            <a:avLst/>
          </a:prstGeom>
          <a:noFill/>
        </p:spPr>
        <p:txBody>
          <a:bodyPr/>
          <a:lstStyle/>
          <a:p>
            <a:endParaRPr lang="el-GR" dirty="0"/>
          </a:p>
        </p:txBody>
      </p:sp>
      <p:sp>
        <p:nvSpPr>
          <p:cNvPr id="58378" name="AutoShape 10" descr="9k="/>
          <p:cNvSpPr>
            <a:spLocks noChangeAspect="1" noChangeArrowheads="1"/>
          </p:cNvSpPr>
          <p:nvPr/>
        </p:nvSpPr>
        <p:spPr bwMode="auto">
          <a:xfrm>
            <a:off x="3638550" y="2614613"/>
            <a:ext cx="1866900" cy="1628775"/>
          </a:xfrm>
          <a:prstGeom prst="rect">
            <a:avLst/>
          </a:prstGeom>
          <a:noFill/>
        </p:spPr>
        <p:txBody>
          <a:bodyPr/>
          <a:lstStyle/>
          <a:p>
            <a:endParaRPr lang="el-GR" dirty="0"/>
          </a:p>
        </p:txBody>
      </p:sp>
      <p:sp>
        <p:nvSpPr>
          <p:cNvPr id="58380" name="AutoShape 12" descr="9k="/>
          <p:cNvSpPr>
            <a:spLocks noChangeAspect="1" noChangeArrowheads="1"/>
          </p:cNvSpPr>
          <p:nvPr/>
        </p:nvSpPr>
        <p:spPr bwMode="auto">
          <a:xfrm>
            <a:off x="3638550" y="2614613"/>
            <a:ext cx="1866900" cy="1628775"/>
          </a:xfrm>
          <a:prstGeom prst="rect">
            <a:avLst/>
          </a:prstGeom>
          <a:noFill/>
        </p:spPr>
        <p:txBody>
          <a:bodyPr/>
          <a:lstStyle/>
          <a:p>
            <a:endParaRPr lang="el-GR" dirty="0"/>
          </a:p>
        </p:txBody>
      </p:sp>
      <p:pic>
        <p:nvPicPr>
          <p:cNvPr id="58381" name="Picture 13" descr="πεπ"/>
          <p:cNvPicPr>
            <a:picLocks noChangeAspect="1" noChangeArrowheads="1"/>
          </p:cNvPicPr>
          <p:nvPr/>
        </p:nvPicPr>
        <p:blipFill>
          <a:blip r:embed="rId3"/>
          <a:srcRect/>
          <a:stretch>
            <a:fillRect/>
          </a:stretch>
        </p:blipFill>
        <p:spPr bwMode="auto">
          <a:xfrm>
            <a:off x="4648200" y="1600200"/>
            <a:ext cx="4038600" cy="44958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descr="Γαλάζιο χαρτομάντιλο"/>
          <p:cNvSpPr>
            <a:spLocks noGrp="1" noChangeArrowheads="1"/>
          </p:cNvSpPr>
          <p:nvPr>
            <p:ph type="title"/>
          </p:nvPr>
        </p:nvSpPr>
        <p:spPr>
          <a:xfrm>
            <a:off x="608013" y="685800"/>
            <a:ext cx="7959725" cy="638175"/>
          </a:xfrm>
          <a:blipFill dpi="0" rotWithShape="1">
            <a:blip r:embed="rId2"/>
            <a:srcRect/>
            <a:tile tx="0" ty="0" sx="100000" sy="100000" flip="none" algn="tl"/>
          </a:blipFill>
          <a:ln>
            <a:solidFill>
              <a:schemeClr val="accent2"/>
            </a:solidFill>
          </a:ln>
        </p:spPr>
        <p:txBody>
          <a:bodyPr/>
          <a:lstStyle/>
          <a:p>
            <a:r>
              <a:rPr lang="el-GR" sz="4000" b="1"/>
              <a:t>      </a:t>
            </a:r>
            <a:r>
              <a:rPr lang="el-GR" sz="4000">
                <a:latin typeface="Calibri" pitchFamily="34" charset="0"/>
              </a:rPr>
              <a:t>ΨΥΧΟΛΟΓΙΚΗ ΤΟΝΩΣΗ</a:t>
            </a:r>
          </a:p>
        </p:txBody>
      </p:sp>
      <p:sp>
        <p:nvSpPr>
          <p:cNvPr id="49155" name="Rectangle 3" descr="Γαλάζιο χαρτομάντιλο"/>
          <p:cNvSpPr>
            <a:spLocks noGrp="1" noChangeArrowheads="1"/>
          </p:cNvSpPr>
          <p:nvPr>
            <p:ph type="body" idx="1"/>
          </p:nvPr>
        </p:nvSpPr>
        <p:spPr>
          <a:xfrm>
            <a:off x="457200" y="1600200"/>
            <a:ext cx="8229600" cy="4098925"/>
          </a:xfrm>
          <a:blipFill dpi="0" rotWithShape="1">
            <a:blip r:embed="rId2"/>
            <a:srcRect/>
            <a:tile tx="0" ty="0" sx="100000" sy="100000" flip="none" algn="tl"/>
          </a:blipFill>
          <a:ln>
            <a:solidFill>
              <a:srgbClr val="61B0FF"/>
            </a:solidFill>
          </a:ln>
        </p:spPr>
        <p:txBody>
          <a:bodyPr/>
          <a:lstStyle/>
          <a:p>
            <a:pPr>
              <a:buClr>
                <a:schemeClr val="accent2"/>
              </a:buClr>
              <a:buFont typeface="Wingdings" pitchFamily="2" charset="2"/>
              <a:buChar char="Ø"/>
            </a:pPr>
            <a:endParaRPr lang="el-GR">
              <a:latin typeface="Calibri" pitchFamily="34" charset="0"/>
            </a:endParaRPr>
          </a:p>
          <a:p>
            <a:pPr>
              <a:buClr>
                <a:schemeClr val="accent2"/>
              </a:buClr>
              <a:buFont typeface="Wingdings" pitchFamily="2" charset="2"/>
              <a:buChar char="Ø"/>
            </a:pPr>
            <a:r>
              <a:rPr lang="el-GR">
                <a:latin typeface="Calibri" pitchFamily="34" charset="0"/>
              </a:rPr>
              <a:t>Ενημέρωση του αρρώστου για το είδος της επέμβασης και το αποτέλεσμα της</a:t>
            </a:r>
            <a:endParaRPr lang="el-GR" sz="1200">
              <a:latin typeface="Calibri" pitchFamily="34" charset="0"/>
            </a:endParaRPr>
          </a:p>
          <a:p>
            <a:pPr>
              <a:buClr>
                <a:schemeClr val="accent2"/>
              </a:buClr>
              <a:buFont typeface="Wingdings" pitchFamily="2" charset="2"/>
              <a:buChar char="Ø"/>
            </a:pPr>
            <a:r>
              <a:rPr lang="el-GR">
                <a:latin typeface="Calibri" pitchFamily="34" charset="0"/>
              </a:rPr>
              <a:t>Ενθάρρυνση του αρρώστου να εκφράσει τους φόβους και τις ανησυχίες του</a:t>
            </a:r>
          </a:p>
          <a:p>
            <a:pPr>
              <a:buClr>
                <a:schemeClr val="accent2"/>
              </a:buClr>
              <a:buFont typeface="Wingdings" pitchFamily="2" charset="2"/>
              <a:buChar char="Ø"/>
            </a:pPr>
            <a:r>
              <a:rPr lang="el-GR">
                <a:latin typeface="Calibri" pitchFamily="34" charset="0"/>
              </a:rPr>
              <a:t>Τον φέρνουμε σε επαφή με άλλο άρρωστο που έχει υποστεί την ίδια επέμβαση</a:t>
            </a:r>
          </a:p>
        </p:txBody>
      </p:sp>
    </p:spTree>
  </p:cSld>
  <p:clrMapOvr>
    <a:masterClrMapping/>
  </p:clrMapOvr>
  <p:transition spd="med">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descr="Γαλάζιο χαρτομάντιλο"/>
          <p:cNvSpPr>
            <a:spLocks noGrp="1" noChangeArrowheads="1"/>
          </p:cNvSpPr>
          <p:nvPr>
            <p:ph type="title"/>
          </p:nvPr>
        </p:nvSpPr>
        <p:spPr>
          <a:xfrm>
            <a:off x="608013" y="735013"/>
            <a:ext cx="7959725" cy="588962"/>
          </a:xfrm>
          <a:blipFill dpi="0" rotWithShape="1">
            <a:blip r:embed="rId2"/>
            <a:srcRect/>
            <a:tile tx="0" ty="0" sx="100000" sy="100000" flip="none" algn="tl"/>
          </a:blipFill>
          <a:ln>
            <a:solidFill>
              <a:srgbClr val="61B0FF"/>
            </a:solidFill>
          </a:ln>
        </p:spPr>
        <p:txBody>
          <a:bodyPr/>
          <a:lstStyle/>
          <a:p>
            <a:r>
              <a:rPr lang="el-GR" sz="4000" b="1"/>
              <a:t>   </a:t>
            </a:r>
            <a:r>
              <a:rPr lang="el-GR" sz="4000">
                <a:latin typeface="Calibri" pitchFamily="34" charset="0"/>
              </a:rPr>
              <a:t>ΣΩΜΑΤΙΚΗ ΤΟΝΩΣΗ</a:t>
            </a:r>
          </a:p>
        </p:txBody>
      </p:sp>
      <p:sp>
        <p:nvSpPr>
          <p:cNvPr id="50179" name="Rectangle 3" descr="Γαλάζιο χαρτομάντιλο"/>
          <p:cNvSpPr>
            <a:spLocks noGrp="1" noChangeArrowheads="1"/>
          </p:cNvSpPr>
          <p:nvPr>
            <p:ph type="body" idx="1"/>
          </p:nvPr>
        </p:nvSpPr>
        <p:spPr>
          <a:blipFill dpi="0" rotWithShape="1">
            <a:blip r:embed="rId2"/>
            <a:srcRect/>
            <a:tile tx="0" ty="0" sx="100000" sy="100000" flip="none" algn="tl"/>
          </a:blipFill>
          <a:ln>
            <a:solidFill>
              <a:srgbClr val="61B0FF"/>
            </a:solidFill>
          </a:ln>
        </p:spPr>
        <p:txBody>
          <a:bodyPr/>
          <a:lstStyle/>
          <a:p>
            <a:pPr>
              <a:buClr>
                <a:schemeClr val="accent2"/>
              </a:buClr>
              <a:buFont typeface="Wingdings" pitchFamily="2" charset="2"/>
              <a:buChar char="ü"/>
            </a:pPr>
            <a:r>
              <a:rPr lang="el-GR" sz="2800">
                <a:latin typeface="Calibri" pitchFamily="34" charset="0"/>
              </a:rPr>
              <a:t>Δίαιτα με τροφές χωρίς υπόλειμμα για 4 ημέρες</a:t>
            </a:r>
          </a:p>
          <a:p>
            <a:pPr>
              <a:buClr>
                <a:schemeClr val="accent2"/>
              </a:buClr>
              <a:buFont typeface="Wingdings" pitchFamily="2" charset="2"/>
              <a:buChar char="ü"/>
            </a:pPr>
            <a:endParaRPr lang="el-GR" sz="2000">
              <a:latin typeface="Calibri" pitchFamily="34" charset="0"/>
            </a:endParaRPr>
          </a:p>
          <a:p>
            <a:pPr>
              <a:buClr>
                <a:schemeClr val="accent2"/>
              </a:buClr>
              <a:buFont typeface="Wingdings" pitchFamily="2" charset="2"/>
              <a:buChar char="ü"/>
            </a:pPr>
            <a:r>
              <a:rPr lang="el-GR" sz="2800">
                <a:latin typeface="Calibri" pitchFamily="34" charset="0"/>
              </a:rPr>
              <a:t>Χορήγηση αντιβιοτικού ή αντισηπτικού του εντέρου για 3-5 ημέρες πριν</a:t>
            </a:r>
          </a:p>
          <a:p>
            <a:pPr>
              <a:buClr>
                <a:schemeClr val="accent2"/>
              </a:buClr>
              <a:buFont typeface="Wingdings" pitchFamily="2" charset="2"/>
              <a:buChar char="ü"/>
            </a:pPr>
            <a:endParaRPr lang="el-GR" sz="2800">
              <a:latin typeface="Calibri" pitchFamily="34" charset="0"/>
            </a:endParaRPr>
          </a:p>
          <a:p>
            <a:pPr>
              <a:buClr>
                <a:schemeClr val="accent2"/>
              </a:buClr>
              <a:buFont typeface="Wingdings" pitchFamily="2" charset="2"/>
              <a:buChar char="ü"/>
            </a:pPr>
            <a:r>
              <a:rPr lang="el-GR" sz="2800">
                <a:latin typeface="Calibri" pitchFamily="34" charset="0"/>
              </a:rPr>
              <a:t>Καθαρτικός υποκλυσμός</a:t>
            </a:r>
          </a:p>
          <a:p>
            <a:pPr>
              <a:buClr>
                <a:schemeClr val="accent2"/>
              </a:buClr>
              <a:buFont typeface="Wingdings" pitchFamily="2" charset="2"/>
              <a:buChar char="ü"/>
            </a:pPr>
            <a:endParaRPr lang="el-GR" sz="2800">
              <a:latin typeface="Calibri" pitchFamily="34" charset="0"/>
            </a:endParaRPr>
          </a:p>
          <a:p>
            <a:pPr>
              <a:buClr>
                <a:schemeClr val="accent2"/>
              </a:buClr>
              <a:buFont typeface="Wingdings" pitchFamily="2" charset="2"/>
              <a:buChar char="ü"/>
            </a:pPr>
            <a:r>
              <a:rPr lang="el-GR" sz="2800">
                <a:latin typeface="Calibri" pitchFamily="34" charset="0"/>
              </a:rPr>
              <a:t>Ρινογαστρική διασωλήνωση το πρωί της επέμβασης</a:t>
            </a:r>
          </a:p>
        </p:txBody>
      </p:sp>
    </p:spTree>
  </p:cSld>
  <p:clrMapOvr>
    <a:masterClrMapping/>
  </p:clrMapOvr>
  <p:transition spd="med">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descr="Γαλάζιο χαρτομάντιλο"/>
          <p:cNvSpPr>
            <a:spLocks noGrp="1" noChangeArrowheads="1"/>
          </p:cNvSpPr>
          <p:nvPr>
            <p:ph type="title"/>
          </p:nvPr>
        </p:nvSpPr>
        <p:spPr>
          <a:blipFill dpi="0" rotWithShape="1">
            <a:blip r:embed="rId2"/>
            <a:srcRect/>
            <a:tile tx="0" ty="0" sx="100000" sy="100000" flip="none" algn="tl"/>
          </a:blipFill>
          <a:ln>
            <a:solidFill>
              <a:schemeClr val="accent2"/>
            </a:solidFill>
          </a:ln>
        </p:spPr>
        <p:txBody>
          <a:bodyPr/>
          <a:lstStyle/>
          <a:p>
            <a:r>
              <a:rPr lang="el-GR" b="1"/>
              <a:t>  </a:t>
            </a:r>
            <a:r>
              <a:rPr lang="el-GR">
                <a:solidFill>
                  <a:schemeClr val="tx1"/>
                </a:solidFill>
                <a:latin typeface="Calibri" pitchFamily="34" charset="0"/>
              </a:rPr>
              <a:t>ΜΕΤΕΓΧΕΙΡΗΤΙΚΗ ΦΡΟΝΤΙΔΑ</a:t>
            </a:r>
          </a:p>
        </p:txBody>
      </p:sp>
      <p:sp>
        <p:nvSpPr>
          <p:cNvPr id="61445" name="Rectangle 5" descr="Γαλάζιο χαρτομάντιλο"/>
          <p:cNvSpPr>
            <a:spLocks noGrp="1" noChangeArrowheads="1"/>
          </p:cNvSpPr>
          <p:nvPr>
            <p:ph type="body" idx="1"/>
          </p:nvPr>
        </p:nvSpPr>
        <p:spPr>
          <a:blipFill dpi="0" rotWithShape="1">
            <a:blip r:embed="rId2"/>
            <a:srcRect/>
            <a:tile tx="0" ty="0" sx="100000" sy="100000" flip="none" algn="tl"/>
          </a:blipFill>
          <a:ln>
            <a:solidFill>
              <a:schemeClr val="hlink"/>
            </a:solidFill>
          </a:ln>
        </p:spPr>
        <p:txBody>
          <a:bodyPr/>
          <a:lstStyle/>
          <a:p>
            <a:pPr>
              <a:lnSpc>
                <a:spcPct val="90000"/>
              </a:lnSpc>
            </a:pPr>
            <a:endParaRPr lang="el-GR"/>
          </a:p>
          <a:p>
            <a:pPr>
              <a:lnSpc>
                <a:spcPct val="90000"/>
              </a:lnSpc>
              <a:buClr>
                <a:schemeClr val="accent2"/>
              </a:buClr>
              <a:buFont typeface="Wingdings" pitchFamily="2" charset="2"/>
              <a:buChar char="ü"/>
            </a:pPr>
            <a:r>
              <a:rPr lang="el-GR" sz="2800">
                <a:latin typeface="Calibri" pitchFamily="34" charset="0"/>
              </a:rPr>
              <a:t>Συνεχής παρακολούθηση Ζ.Σ.</a:t>
            </a:r>
          </a:p>
          <a:p>
            <a:pPr>
              <a:lnSpc>
                <a:spcPct val="90000"/>
              </a:lnSpc>
              <a:buClr>
                <a:schemeClr val="accent2"/>
              </a:buClr>
              <a:buFont typeface="Wingdings" pitchFamily="2" charset="2"/>
              <a:buChar char="ü"/>
            </a:pPr>
            <a:r>
              <a:rPr lang="el-GR" sz="2800">
                <a:latin typeface="Calibri" pitchFamily="34" charset="0"/>
              </a:rPr>
              <a:t>Διατήρηση ισοζυγίου ηλεκτρολυτών </a:t>
            </a:r>
          </a:p>
          <a:p>
            <a:pPr>
              <a:lnSpc>
                <a:spcPct val="90000"/>
              </a:lnSpc>
              <a:buClr>
                <a:schemeClr val="accent2"/>
              </a:buClr>
              <a:buFont typeface="Wingdings" pitchFamily="2" charset="2"/>
              <a:buChar char="ü"/>
            </a:pPr>
            <a:r>
              <a:rPr lang="el-GR" sz="2800">
                <a:latin typeface="Calibri" pitchFamily="34" charset="0"/>
              </a:rPr>
              <a:t>Μέτρα για πρόληψη επιπλοκών</a:t>
            </a:r>
          </a:p>
          <a:p>
            <a:pPr>
              <a:lnSpc>
                <a:spcPct val="90000"/>
              </a:lnSpc>
              <a:buClr>
                <a:schemeClr val="accent2"/>
              </a:buClr>
              <a:buFont typeface="Wingdings" pitchFamily="2" charset="2"/>
              <a:buChar char="ü"/>
            </a:pPr>
            <a:r>
              <a:rPr lang="el-GR" sz="2800">
                <a:latin typeface="Calibri" pitchFamily="34" charset="0"/>
              </a:rPr>
              <a:t>Παρακολούθηση αποβαλλόμενων υγρών ως προς τη σύσταση, το ποσό ή την οσμή</a:t>
            </a:r>
          </a:p>
          <a:p>
            <a:pPr>
              <a:lnSpc>
                <a:spcPct val="90000"/>
              </a:lnSpc>
              <a:buClr>
                <a:schemeClr val="accent2"/>
              </a:buClr>
              <a:buFont typeface="Wingdings" pitchFamily="2" charset="2"/>
              <a:buChar char="ü"/>
            </a:pPr>
            <a:r>
              <a:rPr lang="el-GR" sz="2800">
                <a:latin typeface="Calibri" pitchFamily="34" charset="0"/>
              </a:rPr>
              <a:t>Ενίσχυση του αρρώστου για αυτοεξυπηρέτηση</a:t>
            </a:r>
          </a:p>
          <a:p>
            <a:pPr>
              <a:lnSpc>
                <a:spcPct val="90000"/>
              </a:lnSpc>
              <a:buClr>
                <a:schemeClr val="accent2"/>
              </a:buClr>
              <a:buFont typeface="Wingdings" pitchFamily="2" charset="2"/>
              <a:buChar char="ü"/>
            </a:pPr>
            <a:r>
              <a:rPr lang="el-GR" sz="2800">
                <a:latin typeface="Calibri" pitchFamily="34" charset="0"/>
              </a:rPr>
              <a:t>Διδασκαλία φροντίδας του στομίου</a:t>
            </a:r>
          </a:p>
          <a:p>
            <a:pPr>
              <a:lnSpc>
                <a:spcPct val="90000"/>
              </a:lnSpc>
              <a:buClr>
                <a:schemeClr val="accent2"/>
              </a:buClr>
              <a:buFont typeface="Wingdings" pitchFamily="2" charset="2"/>
              <a:buChar char="ü"/>
            </a:pPr>
            <a:r>
              <a:rPr lang="el-GR" sz="2800">
                <a:latin typeface="Calibri" pitchFamily="34" charset="0"/>
              </a:rPr>
              <a:t>Διδασκαλία άμεσου περιβάλλοντος</a:t>
            </a:r>
          </a:p>
        </p:txBody>
      </p:sp>
    </p:spTree>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descr="Γαλάζιο χαρτομάντιλο"/>
          <p:cNvSpPr>
            <a:spLocks noGrp="1" noChangeArrowheads="1"/>
          </p:cNvSpPr>
          <p:nvPr>
            <p:ph type="title"/>
          </p:nvPr>
        </p:nvSpPr>
        <p:spPr>
          <a:xfrm>
            <a:off x="457200" y="336550"/>
            <a:ext cx="8229600" cy="1081088"/>
          </a:xfrm>
          <a:blipFill dpi="0" rotWithShape="1">
            <a:blip r:embed="rId2"/>
            <a:srcRect/>
            <a:tile tx="0" ty="0" sx="100000" sy="100000" flip="none" algn="tl"/>
          </a:blipFill>
          <a:ln>
            <a:solidFill>
              <a:schemeClr val="accent2"/>
            </a:solidFill>
          </a:ln>
        </p:spPr>
        <p:txBody>
          <a:bodyPr/>
          <a:lstStyle/>
          <a:p>
            <a:r>
              <a:rPr lang="el-GR" sz="4000" b="1">
                <a:solidFill>
                  <a:schemeClr val="accent2"/>
                </a:solidFill>
                <a:latin typeface="Calibri" pitchFamily="34" charset="0"/>
              </a:rPr>
              <a:t>ΠΡΟΣΟΧΗ!</a:t>
            </a:r>
          </a:p>
        </p:txBody>
      </p:sp>
      <p:sp>
        <p:nvSpPr>
          <p:cNvPr id="65541" name="Rectangle 5" descr="Γαλάζιο χαρτομάντιλο"/>
          <p:cNvSpPr>
            <a:spLocks noGrp="1" noChangeArrowheads="1"/>
          </p:cNvSpPr>
          <p:nvPr>
            <p:ph type="body" idx="1"/>
          </p:nvPr>
        </p:nvSpPr>
        <p:spPr>
          <a:blipFill dpi="0" rotWithShape="1">
            <a:blip r:embed="rId2"/>
            <a:srcRect/>
            <a:tile tx="0" ty="0" sx="100000" sy="100000" flip="none" algn="tl"/>
          </a:blipFill>
          <a:ln>
            <a:solidFill>
              <a:srgbClr val="61B0FF"/>
            </a:solidFill>
          </a:ln>
        </p:spPr>
        <p:txBody>
          <a:bodyPr/>
          <a:lstStyle/>
          <a:p>
            <a:pPr>
              <a:buClr>
                <a:schemeClr val="accent2"/>
              </a:buClr>
              <a:buFont typeface="Wingdings" pitchFamily="2" charset="2"/>
              <a:buChar char="ü"/>
            </a:pPr>
            <a:r>
              <a:rPr lang="el-GR">
                <a:latin typeface="Calibri" pitchFamily="34" charset="0"/>
              </a:rPr>
              <a:t>Οι πρώτες αλλαγές γίνονται με άσηπτες διαδικασίες από το γιατρό</a:t>
            </a:r>
          </a:p>
          <a:p>
            <a:pPr>
              <a:buClr>
                <a:schemeClr val="accent2"/>
              </a:buClr>
              <a:buFont typeface="Wingdings" pitchFamily="2" charset="2"/>
              <a:buNone/>
            </a:pPr>
            <a:endParaRPr lang="el-GR">
              <a:latin typeface="Calibri" pitchFamily="34" charset="0"/>
            </a:endParaRPr>
          </a:p>
          <a:p>
            <a:pPr>
              <a:buClr>
                <a:schemeClr val="accent2"/>
              </a:buClr>
              <a:buFont typeface="Wingdings" pitchFamily="2" charset="2"/>
              <a:buChar char="ü"/>
            </a:pPr>
            <a:r>
              <a:rPr lang="el-GR">
                <a:latin typeface="Calibri" pitchFamily="34" charset="0"/>
              </a:rPr>
              <a:t>Η κατάλληλη ώρα είναι μισή ώρα πριν το φαγητό</a:t>
            </a:r>
          </a:p>
        </p:txBody>
      </p:sp>
    </p:spTree>
  </p:cSld>
  <p:clrMapOvr>
    <a:masterClrMapping/>
  </p:clrMapOvr>
  <p:transition spd="med">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sz="quarter"/>
          </p:nvPr>
        </p:nvSpPr>
        <p:spPr>
          <a:xfrm>
            <a:off x="-304800" y="304800"/>
            <a:ext cx="9144000" cy="1139825"/>
          </a:xfrm>
        </p:spPr>
        <p:txBody>
          <a:bodyPr/>
          <a:lstStyle/>
          <a:p>
            <a:pPr marL="838200" indent="-838200"/>
            <a:r>
              <a:rPr lang="el-GR" sz="2800"/>
              <a:t>         </a:t>
            </a:r>
            <a:endParaRPr lang="el-GR" sz="2800" b="1" u="sng"/>
          </a:p>
        </p:txBody>
      </p:sp>
      <p:pic>
        <p:nvPicPr>
          <p:cNvPr id="77835" name="Picture 11"/>
          <p:cNvPicPr>
            <a:picLocks noGrp="1" noChangeAspect="1" noChangeArrowheads="1"/>
          </p:cNvPicPr>
          <p:nvPr>
            <p:ph sz="quarter" idx="3"/>
          </p:nvPr>
        </p:nvPicPr>
        <p:blipFill>
          <a:blip r:embed="rId2"/>
          <a:srcRect/>
          <a:stretch>
            <a:fillRect/>
          </a:stretch>
        </p:blipFill>
        <p:spPr>
          <a:xfrm>
            <a:off x="839788" y="3822700"/>
            <a:ext cx="2693987" cy="2216150"/>
          </a:xfrm>
          <a:noFill/>
          <a:ln>
            <a:solidFill>
              <a:schemeClr val="hlink"/>
            </a:solidFill>
          </a:ln>
        </p:spPr>
      </p:pic>
      <p:sp>
        <p:nvSpPr>
          <p:cNvPr id="77832" name="Rectangle 8"/>
          <p:cNvSpPr>
            <a:spLocks noChangeArrowheads="1"/>
          </p:cNvSpPr>
          <p:nvPr/>
        </p:nvSpPr>
        <p:spPr bwMode="auto">
          <a:xfrm>
            <a:off x="4648200" y="1600200"/>
            <a:ext cx="4038600" cy="2189163"/>
          </a:xfrm>
          <a:prstGeom prst="rect">
            <a:avLst/>
          </a:prstGeom>
          <a:noFill/>
          <a:ln w="9525">
            <a:noFill/>
            <a:miter lim="800000"/>
            <a:headEnd/>
            <a:tailEnd/>
          </a:ln>
          <a:effectLst/>
        </p:spPr>
        <p:txBody>
          <a:bodyPr/>
          <a:lstStyle/>
          <a:p>
            <a:pPr marL="342900" indent="-342900">
              <a:spcBef>
                <a:spcPct val="20000"/>
              </a:spcBef>
              <a:buFontTx/>
              <a:buChar char="•"/>
            </a:pPr>
            <a:endParaRPr lang="el-GR" sz="2400"/>
          </a:p>
        </p:txBody>
      </p:sp>
      <p:sp>
        <p:nvSpPr>
          <p:cNvPr id="77833" name="Rectangle 9"/>
          <p:cNvSpPr>
            <a:spLocks noChangeArrowheads="1"/>
          </p:cNvSpPr>
          <p:nvPr/>
        </p:nvSpPr>
        <p:spPr bwMode="auto">
          <a:xfrm>
            <a:off x="4648200" y="1600200"/>
            <a:ext cx="4038600" cy="2189163"/>
          </a:xfrm>
          <a:prstGeom prst="rect">
            <a:avLst/>
          </a:prstGeom>
          <a:noFill/>
          <a:ln w="9525">
            <a:noFill/>
            <a:miter lim="800000"/>
            <a:headEnd/>
            <a:tailEnd/>
          </a:ln>
          <a:effectLst/>
        </p:spPr>
        <p:txBody>
          <a:bodyPr/>
          <a:lstStyle/>
          <a:p>
            <a:pPr marL="342900" indent="-342900">
              <a:spcBef>
                <a:spcPct val="20000"/>
              </a:spcBef>
              <a:buFontTx/>
              <a:buChar char="•"/>
            </a:pPr>
            <a:endParaRPr lang="el-GR" sz="2400"/>
          </a:p>
        </p:txBody>
      </p:sp>
      <p:pic>
        <p:nvPicPr>
          <p:cNvPr id="77839" name="Picture 15"/>
          <p:cNvPicPr>
            <a:picLocks noGrp="1" noChangeAspect="1" noChangeArrowheads="1"/>
          </p:cNvPicPr>
          <p:nvPr>
            <p:ph sz="quarter" idx="1"/>
          </p:nvPr>
        </p:nvPicPr>
        <p:blipFill>
          <a:blip r:embed="rId3"/>
          <a:srcRect/>
          <a:stretch>
            <a:fillRect/>
          </a:stretch>
        </p:blipFill>
        <p:spPr>
          <a:xfrm>
            <a:off x="990600" y="1371600"/>
            <a:ext cx="2667000" cy="2057400"/>
          </a:xfrm>
          <a:noFill/>
          <a:ln>
            <a:solidFill>
              <a:schemeClr val="hlink"/>
            </a:solidFill>
          </a:ln>
        </p:spPr>
      </p:pic>
      <p:sp>
        <p:nvSpPr>
          <p:cNvPr id="77840" name="Rectangle 16"/>
          <p:cNvSpPr>
            <a:spLocks noChangeArrowheads="1"/>
          </p:cNvSpPr>
          <p:nvPr/>
        </p:nvSpPr>
        <p:spPr bwMode="auto">
          <a:xfrm>
            <a:off x="4648200" y="1524000"/>
            <a:ext cx="4038600" cy="2189163"/>
          </a:xfrm>
          <a:prstGeom prst="rect">
            <a:avLst/>
          </a:prstGeom>
          <a:noFill/>
          <a:ln w="9525">
            <a:noFill/>
            <a:miter lim="800000"/>
            <a:headEnd/>
            <a:tailEnd/>
          </a:ln>
          <a:effectLst/>
        </p:spPr>
        <p:txBody>
          <a:bodyPr/>
          <a:lstStyle/>
          <a:p>
            <a:pPr marL="342900" indent="-342900">
              <a:spcBef>
                <a:spcPct val="20000"/>
              </a:spcBef>
              <a:buFontTx/>
              <a:buChar char="•"/>
            </a:pPr>
            <a:endParaRPr lang="el-GR" sz="2400"/>
          </a:p>
        </p:txBody>
      </p:sp>
      <p:pic>
        <p:nvPicPr>
          <p:cNvPr id="77841" name="Picture 17"/>
          <p:cNvPicPr>
            <a:picLocks noGrp="1" noChangeAspect="1" noChangeArrowheads="1"/>
          </p:cNvPicPr>
          <p:nvPr>
            <p:ph sz="quarter" idx="2"/>
          </p:nvPr>
        </p:nvPicPr>
        <p:blipFill>
          <a:blip r:embed="rId4"/>
          <a:srcRect/>
          <a:stretch>
            <a:fillRect/>
          </a:stretch>
        </p:blipFill>
        <p:spPr>
          <a:xfrm>
            <a:off x="5741988" y="1447800"/>
            <a:ext cx="2643187" cy="1981200"/>
          </a:xfrm>
          <a:noFill/>
          <a:ln>
            <a:solidFill>
              <a:schemeClr val="hlink"/>
            </a:solidFill>
          </a:ln>
        </p:spPr>
      </p:pic>
      <p:pic>
        <p:nvPicPr>
          <p:cNvPr id="77842" name="Picture 18"/>
          <p:cNvPicPr>
            <a:picLocks noGrp="1" noChangeAspect="1" noChangeArrowheads="1"/>
          </p:cNvPicPr>
          <p:nvPr>
            <p:ph sz="quarter" idx="4"/>
          </p:nvPr>
        </p:nvPicPr>
        <p:blipFill>
          <a:blip r:embed="rId5"/>
          <a:srcRect/>
          <a:stretch>
            <a:fillRect/>
          </a:stretch>
        </p:blipFill>
        <p:spPr>
          <a:xfrm>
            <a:off x="5689600" y="3822700"/>
            <a:ext cx="2689225" cy="2216150"/>
          </a:xfrm>
          <a:noFill/>
          <a:ln>
            <a:solidFill>
              <a:schemeClr val="hlink"/>
            </a:solidFill>
          </a:ln>
        </p:spPr>
      </p:pic>
      <p:sp>
        <p:nvSpPr>
          <p:cNvPr id="77844" name="Rectangle 20" descr="Γαλάζιο χαρτομάντιλο"/>
          <p:cNvSpPr>
            <a:spLocks noChangeArrowheads="1"/>
          </p:cNvSpPr>
          <p:nvPr/>
        </p:nvSpPr>
        <p:spPr bwMode="auto">
          <a:xfrm>
            <a:off x="990600" y="457200"/>
            <a:ext cx="7391400" cy="762000"/>
          </a:xfrm>
          <a:prstGeom prst="rect">
            <a:avLst/>
          </a:prstGeom>
          <a:blipFill dpi="0" rotWithShape="1">
            <a:blip r:embed="rId6"/>
            <a:srcRect/>
            <a:tile tx="0" ty="0" sx="100000" sy="100000" flip="none" algn="tl"/>
          </a:blipFill>
          <a:ln w="9525">
            <a:solidFill>
              <a:schemeClr val="accent2"/>
            </a:solidFill>
            <a:miter lim="800000"/>
            <a:headEnd/>
            <a:tailEnd/>
          </a:ln>
          <a:effectLst/>
        </p:spPr>
        <p:txBody>
          <a:bodyPr wrap="none" anchor="ctr"/>
          <a:lstStyle/>
          <a:p>
            <a:pPr algn="ctr"/>
            <a:r>
              <a:rPr lang="el-GR" sz="3200">
                <a:solidFill>
                  <a:schemeClr val="tx2"/>
                </a:solidFill>
              </a:rPr>
              <a:t>ΧΡΗΣΗ ΣΑΚΩΝ ΜΕ ΒΑΣΗ</a:t>
            </a:r>
          </a:p>
        </p:txBody>
      </p:sp>
    </p:spTree>
  </p:cSld>
  <p:clrMapOvr>
    <a:masterClrMapping/>
  </p:clrMapOvr>
  <p:transition spd="med">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304800"/>
            <a:ext cx="8229600" cy="992188"/>
          </a:xfrm>
          <a:solidFill>
            <a:schemeClr val="accent1"/>
          </a:solidFill>
        </p:spPr>
        <p:txBody>
          <a:bodyPr/>
          <a:lstStyle/>
          <a:p>
            <a:r>
              <a:rPr lang="el-GR" sz="3200" b="1"/>
              <a:t>  </a:t>
            </a:r>
            <a:r>
              <a:rPr lang="el-GR" sz="3200" b="1" u="sng"/>
              <a:t>ΧΡΗΣΗ ΣΑΚΩΝ ΜΕ ΒΑΣΗ</a:t>
            </a:r>
          </a:p>
        </p:txBody>
      </p:sp>
      <p:pic>
        <p:nvPicPr>
          <p:cNvPr id="87044" name="Picture 4"/>
          <p:cNvPicPr>
            <a:picLocks noGrp="1" noChangeAspect="1" noChangeArrowheads="1"/>
          </p:cNvPicPr>
          <p:nvPr>
            <p:ph type="body" idx="1"/>
          </p:nvPr>
        </p:nvPicPr>
        <p:blipFill>
          <a:blip r:embed="rId2"/>
          <a:srcRect/>
          <a:stretch>
            <a:fillRect/>
          </a:stretch>
        </p:blipFill>
        <p:spPr>
          <a:xfrm>
            <a:off x="381000" y="304800"/>
            <a:ext cx="8458200" cy="5715000"/>
          </a:xfrm>
          <a:noFill/>
          <a:ln/>
        </p:spPr>
      </p:pic>
    </p:spTree>
  </p:cSld>
  <p:clrMapOvr>
    <a:masterClrMapping/>
  </p:clrMapOvr>
  <p:transition spd="med">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descr="Γαλάζιο χαρτομάντιλο"/>
          <p:cNvSpPr>
            <a:spLocks noGrp="1" noChangeArrowheads="1"/>
          </p:cNvSpPr>
          <p:nvPr>
            <p:ph type="title"/>
          </p:nvPr>
        </p:nvSpPr>
        <p:spPr>
          <a:xfrm>
            <a:off x="608013" y="338138"/>
            <a:ext cx="7959725" cy="985837"/>
          </a:xfrm>
          <a:blipFill dpi="0" rotWithShape="1">
            <a:blip r:embed="rId2"/>
            <a:srcRect/>
            <a:tile tx="0" ty="0" sx="100000" sy="100000" flip="none" algn="tl"/>
          </a:blipFill>
          <a:ln>
            <a:solidFill>
              <a:schemeClr val="accent2"/>
            </a:solidFill>
          </a:ln>
        </p:spPr>
        <p:txBody>
          <a:bodyPr/>
          <a:lstStyle/>
          <a:p>
            <a:r>
              <a:rPr lang="el-GR" sz="3200" b="1"/>
              <a:t> </a:t>
            </a:r>
            <a:r>
              <a:rPr lang="el-GR" sz="3200">
                <a:latin typeface="Calibri" pitchFamily="34" charset="0"/>
              </a:rPr>
              <a:t>Διάφορα υλικά για την περιποίηση των στομίων</a:t>
            </a:r>
            <a:r>
              <a:rPr lang="el-GR" sz="3200" b="1" u="sng"/>
              <a:t> </a:t>
            </a:r>
          </a:p>
        </p:txBody>
      </p:sp>
      <p:pic>
        <p:nvPicPr>
          <p:cNvPr id="80899" name="Picture 3"/>
          <p:cNvPicPr>
            <a:picLocks noGrp="1" noChangeAspect="1" noChangeArrowheads="1"/>
          </p:cNvPicPr>
          <p:nvPr>
            <p:ph type="body" sz="half" idx="1"/>
          </p:nvPr>
        </p:nvPicPr>
        <p:blipFill>
          <a:blip r:embed="rId3"/>
          <a:srcRect/>
          <a:stretch>
            <a:fillRect/>
          </a:stretch>
        </p:blipFill>
        <p:spPr>
          <a:xfrm>
            <a:off x="793750" y="1600200"/>
            <a:ext cx="3362325" cy="4525963"/>
          </a:xfrm>
          <a:noFill/>
          <a:ln>
            <a:solidFill>
              <a:srgbClr val="61B0FF"/>
            </a:solidFill>
          </a:ln>
        </p:spPr>
      </p:pic>
      <p:pic>
        <p:nvPicPr>
          <p:cNvPr id="80900" name="Picture 4"/>
          <p:cNvPicPr>
            <a:picLocks noGrp="1" noChangeAspect="1" noChangeArrowheads="1"/>
          </p:cNvPicPr>
          <p:nvPr>
            <p:ph type="body" sz="half" idx="2"/>
          </p:nvPr>
        </p:nvPicPr>
        <p:blipFill>
          <a:blip r:embed="rId4"/>
          <a:srcRect/>
          <a:stretch>
            <a:fillRect/>
          </a:stretch>
        </p:blipFill>
        <p:spPr>
          <a:xfrm>
            <a:off x="5029200" y="1600200"/>
            <a:ext cx="3503613" cy="4487863"/>
          </a:xfrm>
          <a:noFill/>
          <a:ln>
            <a:solidFill>
              <a:srgbClr val="61B0FF"/>
            </a:solidFill>
          </a:ln>
        </p:spPr>
      </p:pic>
    </p:spTree>
  </p:cSld>
  <p:clrMapOvr>
    <a:masterClrMapping/>
  </p:clrMapOvr>
  <p:transition spd="med">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descr="Γαλάζιο χαρτομάντιλο"/>
          <p:cNvSpPr>
            <a:spLocks noGrp="1" noChangeArrowheads="1"/>
          </p:cNvSpPr>
          <p:nvPr>
            <p:ph type="title"/>
          </p:nvPr>
        </p:nvSpPr>
        <p:spPr>
          <a:blipFill dpi="0" rotWithShape="1">
            <a:blip r:embed="rId2"/>
            <a:srcRect/>
            <a:tile tx="0" ty="0" sx="100000" sy="100000" flip="none" algn="tl"/>
          </a:blipFill>
          <a:ln>
            <a:solidFill>
              <a:schemeClr val="accent2"/>
            </a:solidFill>
          </a:ln>
        </p:spPr>
        <p:txBody>
          <a:bodyPr/>
          <a:lstStyle/>
          <a:p>
            <a:r>
              <a:rPr lang="el-GR" sz="3200" b="1"/>
              <a:t>  </a:t>
            </a:r>
            <a:r>
              <a:rPr lang="el-GR" sz="3200">
                <a:latin typeface="Calibri" pitchFamily="34" charset="0"/>
              </a:rPr>
              <a:t>ΧΡΗΣΗ ΣΑΚΩΝ ΜΕ ΔΑΚΤΥΛΙΟ ΑΠΟ ΡΗΤΙΝΗ</a:t>
            </a:r>
            <a:br>
              <a:rPr lang="el-GR" sz="3200">
                <a:latin typeface="Calibri" pitchFamily="34" charset="0"/>
              </a:rPr>
            </a:br>
            <a:r>
              <a:rPr lang="el-GR" sz="3200">
                <a:latin typeface="Calibri" pitchFamily="34" charset="0"/>
              </a:rPr>
              <a:t>    ΚΑΡΑΓΙΑ ΚΑΙ ΦΙΛΤΡΟ ΔΙΑΦΥΓΗΣ ΑΕΡΙΩΝ</a:t>
            </a:r>
          </a:p>
        </p:txBody>
      </p:sp>
      <p:sp>
        <p:nvSpPr>
          <p:cNvPr id="94211" name="Rectangle 3" descr="Γαλάζιο χαρτομάντιλο"/>
          <p:cNvSpPr>
            <a:spLocks noGrp="1" noChangeArrowheads="1"/>
          </p:cNvSpPr>
          <p:nvPr>
            <p:ph type="body" sz="half" idx="3"/>
          </p:nvPr>
        </p:nvSpPr>
        <p:spPr>
          <a:xfrm>
            <a:off x="4191000" y="1747838"/>
            <a:ext cx="4495800" cy="4500562"/>
          </a:xfrm>
          <a:blipFill dpi="0" rotWithShape="1">
            <a:blip r:embed="rId2"/>
            <a:srcRect/>
            <a:tile tx="0" ty="0" sx="100000" sy="100000" flip="none" algn="tl"/>
          </a:blipFill>
          <a:ln>
            <a:solidFill>
              <a:srgbClr val="61B0FF"/>
            </a:solidFill>
          </a:ln>
        </p:spPr>
        <p:txBody>
          <a:bodyPr/>
          <a:lstStyle/>
          <a:p>
            <a:pPr>
              <a:lnSpc>
                <a:spcPct val="80000"/>
              </a:lnSpc>
              <a:buClr>
                <a:schemeClr val="accent2"/>
              </a:buClr>
              <a:buFont typeface="Wingdings" pitchFamily="2" charset="2"/>
              <a:buChar char="ü"/>
            </a:pPr>
            <a:r>
              <a:rPr lang="el-GR" sz="2200">
                <a:latin typeface="Calibri" pitchFamily="34" charset="0"/>
              </a:rPr>
              <a:t>Ο δακτύλιος από ρητίνη καράγια είναι μαλακός και εύκαμπτος. Αν χρειαστεί, μπορείτε να τον πλάσετε με τα δάκτυλά σας, για να πετύχετε μια στεγανή και τέλεια εφαρμογή γύρω από το στόμιο.</a:t>
            </a:r>
          </a:p>
          <a:p>
            <a:pPr>
              <a:lnSpc>
                <a:spcPct val="80000"/>
              </a:lnSpc>
              <a:buClr>
                <a:schemeClr val="accent2"/>
              </a:buClr>
              <a:buFont typeface="Wingdings" pitchFamily="2" charset="2"/>
              <a:buChar char="ü"/>
            </a:pPr>
            <a:endParaRPr lang="el-GR" sz="2200">
              <a:latin typeface="Calibri" pitchFamily="34" charset="0"/>
            </a:endParaRPr>
          </a:p>
          <a:p>
            <a:pPr>
              <a:lnSpc>
                <a:spcPct val="80000"/>
              </a:lnSpc>
              <a:buClr>
                <a:schemeClr val="accent2"/>
              </a:buClr>
              <a:buFont typeface="Wingdings" pitchFamily="2" charset="2"/>
              <a:buChar char="ü"/>
            </a:pPr>
            <a:r>
              <a:rPr lang="el-GR" sz="2200">
                <a:latin typeface="Calibri" pitchFamily="34" charset="0"/>
              </a:rPr>
              <a:t>Η ρητίνη καράγια είναι φυσική ουσία, που σιγά – σιγά διαλύεται καθώς προστατεύει την περιοχή γύρω από το στόμιο</a:t>
            </a:r>
            <a:r>
              <a:rPr lang="el-GR" sz="2200"/>
              <a:t>.</a:t>
            </a:r>
            <a:r>
              <a:rPr lang="el-GR" sz="2600"/>
              <a:t> </a:t>
            </a:r>
          </a:p>
        </p:txBody>
      </p:sp>
      <p:sp>
        <p:nvSpPr>
          <p:cNvPr id="94212" name="Rectangle 4"/>
          <p:cNvSpPr>
            <a:spLocks noChangeArrowheads="1"/>
          </p:cNvSpPr>
          <p:nvPr/>
        </p:nvSpPr>
        <p:spPr bwMode="auto">
          <a:xfrm>
            <a:off x="457200" y="1600200"/>
            <a:ext cx="4038600" cy="2189163"/>
          </a:xfrm>
          <a:prstGeom prst="rect">
            <a:avLst/>
          </a:prstGeom>
          <a:noFill/>
          <a:ln w="9525">
            <a:noFill/>
            <a:miter lim="800000"/>
            <a:headEnd/>
            <a:tailEnd/>
          </a:ln>
          <a:effectLst/>
        </p:spPr>
        <p:txBody>
          <a:bodyPr/>
          <a:lstStyle/>
          <a:p>
            <a:pPr marL="342900" indent="-342900">
              <a:spcBef>
                <a:spcPct val="20000"/>
              </a:spcBef>
              <a:buFontTx/>
              <a:buChar char="•"/>
            </a:pPr>
            <a:endParaRPr lang="el-GR" sz="2400"/>
          </a:p>
        </p:txBody>
      </p:sp>
      <p:pic>
        <p:nvPicPr>
          <p:cNvPr id="94213" name="Picture 5"/>
          <p:cNvPicPr>
            <a:picLocks noGrp="1" noChangeAspect="1" noChangeArrowheads="1"/>
          </p:cNvPicPr>
          <p:nvPr>
            <p:ph sz="quarter" idx="1"/>
          </p:nvPr>
        </p:nvPicPr>
        <p:blipFill>
          <a:blip r:embed="rId3"/>
          <a:srcRect/>
          <a:stretch>
            <a:fillRect/>
          </a:stretch>
        </p:blipFill>
        <p:spPr>
          <a:xfrm>
            <a:off x="762000" y="1747838"/>
            <a:ext cx="2816225" cy="1985962"/>
          </a:xfrm>
          <a:noFill/>
          <a:ln>
            <a:solidFill>
              <a:schemeClr val="hlink"/>
            </a:solidFill>
          </a:ln>
        </p:spPr>
      </p:pic>
      <p:pic>
        <p:nvPicPr>
          <p:cNvPr id="94214" name="Picture 6"/>
          <p:cNvPicPr>
            <a:picLocks noGrp="1" noChangeAspect="1" noChangeArrowheads="1"/>
          </p:cNvPicPr>
          <p:nvPr>
            <p:ph sz="quarter" idx="2"/>
          </p:nvPr>
        </p:nvPicPr>
        <p:blipFill>
          <a:blip r:embed="rId4"/>
          <a:srcRect/>
          <a:stretch>
            <a:fillRect/>
          </a:stretch>
        </p:blipFill>
        <p:spPr>
          <a:xfrm>
            <a:off x="914400" y="3962400"/>
            <a:ext cx="2741613" cy="1981200"/>
          </a:xfrm>
          <a:noFill/>
          <a:ln>
            <a:solidFill>
              <a:schemeClr val="hlink"/>
            </a:solidFill>
          </a:ln>
        </p:spPr>
      </p:pic>
    </p:spTree>
  </p:cSld>
  <p:clrMapOvr>
    <a:masterClrMapping/>
  </p:clrMapOvr>
  <p:transition spd="med">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4" name="Rectangle 10" descr="Γαλάζιο χαρτομάντιλο"/>
          <p:cNvSpPr>
            <a:spLocks noGrp="1" noChangeArrowheads="1"/>
          </p:cNvSpPr>
          <p:nvPr>
            <p:ph type="title"/>
          </p:nvPr>
        </p:nvSpPr>
        <p:spPr>
          <a:blipFill dpi="0" rotWithShape="1">
            <a:blip r:embed="rId2"/>
            <a:srcRect/>
            <a:tile tx="0" ty="0" sx="100000" sy="100000" flip="none" algn="tl"/>
          </a:blipFill>
          <a:ln>
            <a:solidFill>
              <a:srgbClr val="61B0FF"/>
            </a:solidFill>
          </a:ln>
        </p:spPr>
        <p:txBody>
          <a:bodyPr/>
          <a:lstStyle/>
          <a:p>
            <a:r>
              <a:rPr lang="el-GR" sz="3200" b="1"/>
              <a:t>   </a:t>
            </a:r>
            <a:r>
              <a:rPr lang="el-GR" sz="3200">
                <a:latin typeface="Calibri" pitchFamily="34" charset="0"/>
              </a:rPr>
              <a:t>ΧΡΗΣΗ ΣΑΚΩΝ ΜΕ ΔΑΚΤΥΛΙΟ ΑΠΟ ΡΗΤΙΝΗ</a:t>
            </a:r>
            <a:br>
              <a:rPr lang="el-GR" sz="3200">
                <a:latin typeface="Calibri" pitchFamily="34" charset="0"/>
              </a:rPr>
            </a:br>
            <a:r>
              <a:rPr lang="el-GR" sz="3200">
                <a:latin typeface="Calibri" pitchFamily="34" charset="0"/>
              </a:rPr>
              <a:t>     ΚΑΡΑΓΙΑ ΚΑΙ ΦΙΛΤΡΟ ΔΙΑΦΥΓΗΣ ΑΕΡΙΩΝ</a:t>
            </a:r>
          </a:p>
        </p:txBody>
      </p:sp>
      <p:sp>
        <p:nvSpPr>
          <p:cNvPr id="88073" name="Rectangle 9"/>
          <p:cNvSpPr>
            <a:spLocks noChangeArrowheads="1"/>
          </p:cNvSpPr>
          <p:nvPr/>
        </p:nvSpPr>
        <p:spPr bwMode="auto">
          <a:xfrm>
            <a:off x="457200" y="1676400"/>
            <a:ext cx="4038600" cy="2189163"/>
          </a:xfrm>
          <a:prstGeom prst="rect">
            <a:avLst/>
          </a:prstGeom>
          <a:noFill/>
          <a:ln w="9525">
            <a:noFill/>
            <a:miter lim="800000"/>
            <a:headEnd/>
            <a:tailEnd/>
          </a:ln>
          <a:effectLst/>
        </p:spPr>
        <p:txBody>
          <a:bodyPr/>
          <a:lstStyle/>
          <a:p>
            <a:pPr marL="342900" indent="-342900">
              <a:spcBef>
                <a:spcPct val="20000"/>
              </a:spcBef>
              <a:buFontTx/>
              <a:buChar char="•"/>
            </a:pPr>
            <a:endParaRPr lang="el-GR" sz="2400"/>
          </a:p>
        </p:txBody>
      </p:sp>
      <p:pic>
        <p:nvPicPr>
          <p:cNvPr id="88078" name="Picture 14"/>
          <p:cNvPicPr>
            <a:picLocks noGrp="1" noChangeAspect="1" noChangeArrowheads="1"/>
          </p:cNvPicPr>
          <p:nvPr>
            <p:ph sz="quarter" idx="2"/>
          </p:nvPr>
        </p:nvPicPr>
        <p:blipFill>
          <a:blip r:embed="rId3"/>
          <a:srcRect/>
          <a:stretch>
            <a:fillRect/>
          </a:stretch>
        </p:blipFill>
        <p:spPr>
          <a:xfrm>
            <a:off x="4918075" y="1600200"/>
            <a:ext cx="3536950" cy="1885950"/>
          </a:xfrm>
          <a:noFill/>
          <a:ln>
            <a:solidFill>
              <a:schemeClr val="accent2"/>
            </a:solidFill>
          </a:ln>
        </p:spPr>
      </p:pic>
      <p:pic>
        <p:nvPicPr>
          <p:cNvPr id="88079" name="Picture 15"/>
          <p:cNvPicPr>
            <a:picLocks noGrp="1" noChangeAspect="1" noChangeArrowheads="1"/>
          </p:cNvPicPr>
          <p:nvPr>
            <p:ph sz="quarter" idx="3"/>
          </p:nvPr>
        </p:nvPicPr>
        <p:blipFill>
          <a:blip r:embed="rId4"/>
          <a:srcRect/>
          <a:stretch>
            <a:fillRect/>
          </a:stretch>
        </p:blipFill>
        <p:spPr>
          <a:xfrm>
            <a:off x="5029200" y="4186238"/>
            <a:ext cx="3503613" cy="1757362"/>
          </a:xfrm>
          <a:noFill/>
          <a:ln>
            <a:solidFill>
              <a:schemeClr val="accent2"/>
            </a:solidFill>
          </a:ln>
        </p:spPr>
      </p:pic>
      <p:pic>
        <p:nvPicPr>
          <p:cNvPr id="88080" name="Picture 16"/>
          <p:cNvPicPr>
            <a:picLocks noGrp="1" noChangeAspect="1" noChangeArrowheads="1"/>
          </p:cNvPicPr>
          <p:nvPr>
            <p:ph sz="half" idx="1"/>
          </p:nvPr>
        </p:nvPicPr>
        <p:blipFill>
          <a:blip r:embed="rId5"/>
          <a:srcRect/>
          <a:stretch>
            <a:fillRect/>
          </a:stretch>
        </p:blipFill>
        <p:spPr>
          <a:xfrm>
            <a:off x="895350" y="1711325"/>
            <a:ext cx="3157538" cy="4300538"/>
          </a:xfrm>
          <a:noFill/>
          <a:ln>
            <a:solidFill>
              <a:schemeClr val="accent2"/>
            </a:solidFill>
          </a:ln>
        </p:spPr>
      </p:pic>
    </p:spTree>
  </p:cSld>
  <p:clrMapOvr>
    <a:masterClrMapping/>
  </p:clrMapOvr>
  <p:transition spd="med">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descr="Γαλάζιο χαρτομάντιλο"/>
          <p:cNvSpPr>
            <a:spLocks noGrp="1" noChangeArrowheads="1"/>
          </p:cNvSpPr>
          <p:nvPr>
            <p:ph type="title"/>
          </p:nvPr>
        </p:nvSpPr>
        <p:spPr>
          <a:xfrm>
            <a:off x="533400" y="471488"/>
            <a:ext cx="8153400" cy="1052512"/>
          </a:xfrm>
          <a:blipFill dpi="0" rotWithShape="1">
            <a:blip r:embed="rId2"/>
            <a:srcRect/>
            <a:tile tx="0" ty="0" sx="100000" sy="100000" flip="none" algn="tl"/>
          </a:blipFill>
          <a:ln>
            <a:solidFill>
              <a:srgbClr val="61B0FF"/>
            </a:solidFill>
          </a:ln>
        </p:spPr>
        <p:txBody>
          <a:bodyPr/>
          <a:lstStyle/>
          <a:p>
            <a:r>
              <a:rPr lang="el-GR" sz="3200">
                <a:latin typeface="Calibri" pitchFamily="34" charset="0"/>
              </a:rPr>
              <a:t>ΝΟΣΗΛΕΥΤΙΚΑ ΠΡΟΒΛΗΜΑΤΑ ΕΙΛΕΟΣΤΟΜΙΑΣ - ΚΟΛΟΣΤΟΜΙΑΣ</a:t>
            </a:r>
          </a:p>
        </p:txBody>
      </p:sp>
      <p:sp>
        <p:nvSpPr>
          <p:cNvPr id="95238" name="Rectangle 6" descr="Γαλάζιο χαρτομάντιλο"/>
          <p:cNvSpPr>
            <a:spLocks noGrp="1" noChangeArrowheads="1"/>
          </p:cNvSpPr>
          <p:nvPr>
            <p:ph type="body" idx="1"/>
          </p:nvPr>
        </p:nvSpPr>
        <p:spPr>
          <a:xfrm>
            <a:off x="304800" y="1905000"/>
            <a:ext cx="8534400" cy="4114800"/>
          </a:xfrm>
          <a:blipFill dpi="0" rotWithShape="1">
            <a:blip r:embed="rId2"/>
            <a:srcRect/>
            <a:tile tx="0" ty="0" sx="100000" sy="100000" flip="none" algn="tl"/>
          </a:blipFill>
          <a:ln>
            <a:solidFill>
              <a:srgbClr val="61B0FF"/>
            </a:solidFill>
          </a:ln>
        </p:spPr>
        <p:txBody>
          <a:bodyPr/>
          <a:lstStyle/>
          <a:p>
            <a:pPr>
              <a:lnSpc>
                <a:spcPct val="90000"/>
              </a:lnSpc>
              <a:buClr>
                <a:schemeClr val="accent2"/>
              </a:buClr>
              <a:buFont typeface="Wingdings" pitchFamily="2" charset="2"/>
              <a:buChar char="ü"/>
            </a:pPr>
            <a:r>
              <a:rPr lang="el-GR" sz="2800">
                <a:latin typeface="Calibri" pitchFamily="34" charset="0"/>
              </a:rPr>
              <a:t>Συνεχής αποβολή του περιεχομένου του εντέρου</a:t>
            </a:r>
          </a:p>
          <a:p>
            <a:pPr>
              <a:lnSpc>
                <a:spcPct val="90000"/>
              </a:lnSpc>
              <a:buClr>
                <a:schemeClr val="accent2"/>
              </a:buClr>
              <a:buFont typeface="Wingdings" pitchFamily="2" charset="2"/>
              <a:buChar char="ü"/>
            </a:pPr>
            <a:r>
              <a:rPr lang="el-GR" sz="2800">
                <a:latin typeface="Calibri" pitchFamily="34" charset="0"/>
              </a:rPr>
              <a:t>Δερματίτιδα γύρω από το στόμιο</a:t>
            </a:r>
          </a:p>
          <a:p>
            <a:pPr>
              <a:lnSpc>
                <a:spcPct val="90000"/>
              </a:lnSpc>
              <a:buClr>
                <a:schemeClr val="accent2"/>
              </a:buClr>
              <a:buFont typeface="Wingdings" pitchFamily="2" charset="2"/>
              <a:buChar char="ü"/>
            </a:pPr>
            <a:r>
              <a:rPr lang="el-GR" sz="2800">
                <a:latin typeface="Calibri" pitchFamily="34" charset="0"/>
              </a:rPr>
              <a:t>Πιθανή διαταραχή του ύδατος και των ηλεκτρολυτών</a:t>
            </a:r>
          </a:p>
          <a:p>
            <a:pPr>
              <a:lnSpc>
                <a:spcPct val="90000"/>
              </a:lnSpc>
              <a:buClr>
                <a:schemeClr val="accent2"/>
              </a:buClr>
              <a:buFont typeface="Wingdings" pitchFamily="2" charset="2"/>
              <a:buChar char="ü"/>
            </a:pPr>
            <a:r>
              <a:rPr lang="el-GR" sz="2800">
                <a:latin typeface="Calibri" pitchFamily="34" charset="0"/>
              </a:rPr>
              <a:t>Απώλεια βάρους</a:t>
            </a:r>
          </a:p>
          <a:p>
            <a:pPr>
              <a:lnSpc>
                <a:spcPct val="90000"/>
              </a:lnSpc>
              <a:buClr>
                <a:schemeClr val="accent2"/>
              </a:buClr>
              <a:buFont typeface="Wingdings" pitchFamily="2" charset="2"/>
              <a:buChar char="ü"/>
            </a:pPr>
            <a:r>
              <a:rPr lang="el-GR" sz="2800">
                <a:latin typeface="Calibri" pitchFamily="34" charset="0"/>
              </a:rPr>
              <a:t>Αγχος – ανησυχία</a:t>
            </a:r>
          </a:p>
          <a:p>
            <a:pPr>
              <a:lnSpc>
                <a:spcPct val="90000"/>
              </a:lnSpc>
              <a:buClr>
                <a:schemeClr val="accent2"/>
              </a:buClr>
              <a:buFont typeface="Wingdings" pitchFamily="2" charset="2"/>
              <a:buChar char="ü"/>
            </a:pPr>
            <a:r>
              <a:rPr lang="el-GR" sz="2800">
                <a:latin typeface="Calibri" pitchFamily="34" charset="0"/>
              </a:rPr>
              <a:t>Τραύμα – μόλυνση</a:t>
            </a:r>
          </a:p>
          <a:p>
            <a:pPr>
              <a:lnSpc>
                <a:spcPct val="90000"/>
              </a:lnSpc>
              <a:buClr>
                <a:schemeClr val="accent2"/>
              </a:buClr>
              <a:buFont typeface="Wingdings" pitchFamily="2" charset="2"/>
              <a:buChar char="ü"/>
            </a:pPr>
            <a:r>
              <a:rPr lang="el-GR" sz="2800">
                <a:latin typeface="Calibri" pitchFamily="34" charset="0"/>
              </a:rPr>
              <a:t>κακοσμία</a:t>
            </a: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descr="Γαλάζιο χαρτομάντιλο"/>
          <p:cNvSpPr>
            <a:spLocks noGrp="1" noChangeArrowheads="1"/>
          </p:cNvSpPr>
          <p:nvPr>
            <p:ph type="title"/>
          </p:nvPr>
        </p:nvSpPr>
        <p:spPr>
          <a:xfrm>
            <a:off x="533400" y="538163"/>
            <a:ext cx="7959725" cy="720725"/>
          </a:xfrm>
          <a:blipFill dpi="0" rotWithShape="1">
            <a:blip r:embed="rId2"/>
            <a:srcRect/>
            <a:tile tx="0" ty="0" sx="100000" sy="100000" flip="none" algn="tl"/>
          </a:blipFill>
          <a:ln>
            <a:solidFill>
              <a:srgbClr val="000099"/>
            </a:solidFill>
          </a:ln>
        </p:spPr>
        <p:txBody>
          <a:bodyPr/>
          <a:lstStyle/>
          <a:p>
            <a:r>
              <a:rPr lang="el-GR" sz="4000" dirty="0">
                <a:latin typeface="Calibri" pitchFamily="34" charset="0"/>
              </a:rPr>
              <a:t>Στομία</a:t>
            </a:r>
          </a:p>
        </p:txBody>
      </p:sp>
      <p:sp>
        <p:nvSpPr>
          <p:cNvPr id="210947" name="Rectangle 3" descr="Γαλάζιο χαρτομάντιλο"/>
          <p:cNvSpPr>
            <a:spLocks noGrp="1" noChangeArrowheads="1"/>
          </p:cNvSpPr>
          <p:nvPr>
            <p:ph type="body" sz="half" idx="1"/>
          </p:nvPr>
        </p:nvSpPr>
        <p:spPr>
          <a:xfrm>
            <a:off x="608013" y="2068513"/>
            <a:ext cx="8002587" cy="3038475"/>
          </a:xfrm>
          <a:blipFill dpi="0" rotWithShape="1">
            <a:blip r:embed="rId2"/>
            <a:srcRect/>
            <a:tile tx="0" ty="0" sx="100000" sy="100000" flip="none" algn="tl"/>
          </a:blipFill>
          <a:ln>
            <a:solidFill>
              <a:srgbClr val="000099"/>
            </a:solidFill>
          </a:ln>
        </p:spPr>
        <p:txBody>
          <a:bodyPr/>
          <a:lstStyle/>
          <a:p>
            <a:pPr>
              <a:buFontTx/>
              <a:buNone/>
            </a:pPr>
            <a:r>
              <a:rPr lang="el-GR" dirty="0"/>
              <a:t>   </a:t>
            </a:r>
          </a:p>
          <a:p>
            <a:pPr>
              <a:buFontTx/>
              <a:buNone/>
            </a:pPr>
            <a:r>
              <a:rPr lang="el-GR" dirty="0"/>
              <a:t>   </a:t>
            </a:r>
            <a:r>
              <a:rPr lang="el-GR" dirty="0">
                <a:latin typeface="Calibri" pitchFamily="34" charset="0"/>
              </a:rPr>
              <a:t>Ο όρος «στομία» χρησιμοποιείται , για να δηλώσει τη δημιουργία ενός ανοίγματος (στομίου) προσωρινού ή μόνιμου, μεταξύ κοίλου οργάνου και του δέρματος ή μεταξύ δύο κοίλων οργάνων. π.χ.γαστρονηστιδοστομία</a:t>
            </a:r>
          </a:p>
        </p:txBody>
      </p:sp>
    </p:spTree>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219200"/>
          </a:xfrm>
        </p:spPr>
        <p:txBody>
          <a:bodyPr/>
          <a:lstStyle/>
          <a:p>
            <a:r>
              <a:rPr lang="el-GR" dirty="0" smtClean="0"/>
              <a:t>α</a:t>
            </a:r>
            <a:r>
              <a:rPr lang="el-GR" dirty="0" smtClean="0">
                <a:effectLst>
                  <a:outerShdw blurRad="38100" dist="38100" dir="2700000" algn="tl">
                    <a:srgbClr val="000000">
                      <a:alpha val="43137"/>
                    </a:srgbClr>
                  </a:outerShdw>
                </a:effectLst>
              </a:rPr>
              <a:t>. Τεχνική νοσηλευτικής φροντίδας ειλεοστομίας – κολοστομίας</a:t>
            </a:r>
            <a:r>
              <a:rPr lang="en-US" dirty="0" smtClean="0">
                <a:effectLst>
                  <a:outerShdw blurRad="38100" dist="38100" dir="2700000" algn="tl">
                    <a:srgbClr val="000000">
                      <a:alpha val="43137"/>
                    </a:srgbClr>
                  </a:outerShdw>
                </a:effectLst>
              </a:rPr>
              <a:t>(1/1)</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0" y="1600200"/>
            <a:ext cx="9144000" cy="5257800"/>
          </a:xfrm>
        </p:spPr>
        <p:txBody>
          <a:bodyPr/>
          <a:lstStyle/>
          <a:p>
            <a:r>
              <a:rPr lang="el-GR" dirty="0" smtClean="0">
                <a:solidFill>
                  <a:srgbClr val="FF0000"/>
                </a:solidFill>
              </a:rPr>
              <a:t>Υλικά που απαιτούνται: </a:t>
            </a:r>
            <a:r>
              <a:rPr lang="el-GR" dirty="0" smtClean="0"/>
              <a:t>Σε τροχήλατο αλλαγής ή σε δίσκο νοσηλείας, πρέπει να είναι συγκεντρωμένα όλα τα παρακάτω υλικά, που θα χρησιμοποιηθούν κατά τη διάρκεια της τοπικής φροντίδας της στομίας</a:t>
            </a:r>
            <a:endParaRPr lang="en-US" dirty="0" smtClean="0"/>
          </a:p>
          <a:p>
            <a:pPr>
              <a:buNone/>
            </a:pPr>
            <a:endParaRPr lang="el-GR" dirty="0" smtClean="0"/>
          </a:p>
          <a:p>
            <a:r>
              <a:rPr lang="en-US" dirty="0" smtClean="0">
                <a:latin typeface="+mj-lt"/>
              </a:rPr>
              <a:t>-</a:t>
            </a:r>
            <a:r>
              <a:rPr lang="el-GR" dirty="0" smtClean="0">
                <a:latin typeface="+mj-lt"/>
              </a:rPr>
              <a:t>Γάντια αποστειρωμένα</a:t>
            </a:r>
          </a:p>
          <a:p>
            <a:pPr>
              <a:buFont typeface="Arial" pitchFamily="34" charset="0"/>
              <a:buChar char="•"/>
            </a:pPr>
            <a:r>
              <a:rPr lang="el-GR" dirty="0" smtClean="0"/>
              <a:t>- Σάκος και βάση της στομίας, κατάλληλου μεγέθους και τύπου. Οι σάκοι ειλεοστομίας διαφέρουν από αυτούς της κολοστομίας. </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lstStyle/>
          <a:p>
            <a:r>
              <a:rPr lang="el-GR" dirty="0" smtClean="0"/>
              <a:t>α</a:t>
            </a:r>
            <a:r>
              <a:rPr lang="el-GR" dirty="0" smtClean="0">
                <a:effectLst>
                  <a:outerShdw blurRad="38100" dist="38100" dir="2700000" algn="tl">
                    <a:srgbClr val="000000">
                      <a:alpha val="43137"/>
                    </a:srgbClr>
                  </a:outerShdw>
                </a:effectLst>
              </a:rPr>
              <a:t>. Τεχνική νοσηλευτικής φροντίδας ειλεοστομίας – κολοστομίας</a:t>
            </a:r>
            <a:r>
              <a:rPr lang="en-US" dirty="0" smtClean="0">
                <a:effectLst>
                  <a:outerShdw blurRad="38100" dist="38100" dir="2700000" algn="tl">
                    <a:srgbClr val="000000">
                      <a:alpha val="43137"/>
                    </a:srgbClr>
                  </a:outerShdw>
                </a:effectLst>
              </a:rPr>
              <a:t>(1/2)</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0" y="1752600"/>
            <a:ext cx="9144000" cy="5105400"/>
          </a:xfrm>
        </p:spPr>
        <p:txBody>
          <a:bodyPr/>
          <a:lstStyle/>
          <a:p>
            <a:r>
              <a:rPr lang="el-GR" dirty="0" smtClean="0"/>
              <a:t>- Set αλλαγής (λαβίδες, γάζες, τολύπια).</a:t>
            </a:r>
          </a:p>
          <a:p>
            <a:r>
              <a:rPr lang="el-GR" dirty="0" smtClean="0"/>
              <a:t> - Νεφροειδές μιας χρήσης.</a:t>
            </a:r>
          </a:p>
          <a:p>
            <a:r>
              <a:rPr lang="el-GR" dirty="0" smtClean="0"/>
              <a:t> - Χαρτοβάμβακο.</a:t>
            </a:r>
          </a:p>
          <a:p>
            <a:r>
              <a:rPr lang="el-GR" dirty="0" smtClean="0"/>
              <a:t> - Χαρτοσακούλα για τα άχρηστα.</a:t>
            </a:r>
          </a:p>
          <a:p>
            <a:r>
              <a:rPr lang="el-GR" dirty="0" smtClean="0"/>
              <a:t> - Πλαστική σακούλα για το σάκο που αφαιρείται. </a:t>
            </a:r>
          </a:p>
          <a:p>
            <a:r>
              <a:rPr lang="el-GR" dirty="0" smtClean="0"/>
              <a:t>- Τετράγωνο με αδιάβροχο.</a:t>
            </a:r>
            <a:endParaRPr lang="en-US" dirty="0" smtClean="0"/>
          </a:p>
          <a:p>
            <a:r>
              <a:rPr lang="en-US" dirty="0" smtClean="0"/>
              <a:t>-</a:t>
            </a:r>
            <a:r>
              <a:rPr lang="el-GR" dirty="0" smtClean="0"/>
              <a:t> Ειδικό σαπούνι, για την καθαριότητα του δέρματος (γλυκερίνης)</a:t>
            </a:r>
          </a:p>
          <a:p>
            <a:pPr>
              <a:buNone/>
            </a:pP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3562"/>
          </a:xfrm>
        </p:spPr>
        <p:txBody>
          <a:bodyPr/>
          <a:lstStyle/>
          <a:p>
            <a:r>
              <a:rPr lang="el-GR" dirty="0" smtClean="0"/>
              <a:t>α. </a:t>
            </a:r>
            <a:r>
              <a:rPr lang="el-GR" dirty="0" smtClean="0">
                <a:effectLst>
                  <a:outerShdw blurRad="38100" dist="38100" dir="2700000" algn="tl">
                    <a:srgbClr val="000000">
                      <a:alpha val="43137"/>
                    </a:srgbClr>
                  </a:outerShdw>
                </a:effectLst>
              </a:rPr>
              <a:t>Τεχνική νοσηλευτικής φροντίδας ειλεοστομίας – κολοστομίας</a:t>
            </a:r>
            <a:r>
              <a:rPr lang="en-US" dirty="0" smtClean="0">
                <a:effectLst>
                  <a:outerShdw blurRad="38100" dist="38100" dir="2700000" algn="tl">
                    <a:srgbClr val="000000">
                      <a:alpha val="43137"/>
                    </a:srgbClr>
                  </a:outerShdw>
                </a:effectLst>
              </a:rPr>
              <a:t>(1/3)</a:t>
            </a:r>
            <a:endParaRPr lang="el-GR" dirty="0"/>
          </a:p>
        </p:txBody>
      </p:sp>
      <p:sp>
        <p:nvSpPr>
          <p:cNvPr id="3" name="2 - Θέση περιεχομένου"/>
          <p:cNvSpPr>
            <a:spLocks noGrp="1"/>
          </p:cNvSpPr>
          <p:nvPr>
            <p:ph idx="1"/>
          </p:nvPr>
        </p:nvSpPr>
        <p:spPr>
          <a:xfrm>
            <a:off x="0" y="1524000"/>
            <a:ext cx="9144000" cy="5334000"/>
          </a:xfrm>
        </p:spPr>
        <p:txBody>
          <a:bodyPr/>
          <a:lstStyle/>
          <a:p>
            <a:pPr>
              <a:buNone/>
            </a:pPr>
            <a:endParaRPr lang="el-GR" dirty="0" smtClean="0"/>
          </a:p>
          <a:p>
            <a:r>
              <a:rPr lang="el-GR" dirty="0" smtClean="0"/>
              <a:t> - Ειδική κρέμα για περιποίηση δέρματος </a:t>
            </a:r>
          </a:p>
          <a:p>
            <a:r>
              <a:rPr lang="el-GR" dirty="0" smtClean="0"/>
              <a:t>- Ειδική σκόνη για εξουδετέρωση κακοσμίας, που τοποθετείται στο νέο σάκο πριν την εφαρμογή.</a:t>
            </a:r>
          </a:p>
          <a:p>
            <a:r>
              <a:rPr lang="el-GR" dirty="0" smtClean="0"/>
              <a:t> - Φυσιολογικός ορός.</a:t>
            </a:r>
          </a:p>
          <a:p>
            <a:r>
              <a:rPr lang="el-GR" dirty="0" smtClean="0"/>
              <a:t> - Αντισηπτικό (διάλυμα ιωδίου).</a:t>
            </a:r>
          </a:p>
          <a:p>
            <a:r>
              <a:rPr lang="el-GR" dirty="0" smtClean="0"/>
              <a:t> - Δοχείο με χλιαρό νερό.</a:t>
            </a:r>
          </a:p>
          <a:p>
            <a:r>
              <a:rPr lang="el-GR" dirty="0" smtClean="0"/>
              <a:t> - Παραβάν.</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87362"/>
          </a:xfrm>
        </p:spPr>
        <p:txBody>
          <a:bodyPr/>
          <a:lstStyle/>
          <a:p>
            <a:r>
              <a:rPr lang="el-GR" dirty="0" smtClean="0"/>
              <a:t>α. </a:t>
            </a:r>
            <a:r>
              <a:rPr lang="el-GR" dirty="0" smtClean="0">
                <a:effectLst>
                  <a:outerShdw blurRad="38100" dist="38100" dir="2700000" algn="tl">
                    <a:srgbClr val="000000">
                      <a:alpha val="43137"/>
                    </a:srgbClr>
                  </a:outerShdw>
                </a:effectLst>
              </a:rPr>
              <a:t>Τεχνική νοσηλευτικής φροντίδας ειλεοστομίας – κολοστομίας</a:t>
            </a:r>
            <a:r>
              <a:rPr lang="en-US" dirty="0" smtClean="0">
                <a:effectLst>
                  <a:outerShdw blurRad="38100" dist="38100" dir="2700000" algn="tl">
                    <a:srgbClr val="000000">
                      <a:alpha val="43137"/>
                    </a:srgbClr>
                  </a:outerShdw>
                </a:effectLst>
              </a:rPr>
              <a:t>(1/4)</a:t>
            </a:r>
            <a:endParaRPr lang="el-GR" dirty="0"/>
          </a:p>
        </p:txBody>
      </p:sp>
      <p:sp>
        <p:nvSpPr>
          <p:cNvPr id="3" name="2 - Θέση περιεχομένου"/>
          <p:cNvSpPr>
            <a:spLocks noGrp="1"/>
          </p:cNvSpPr>
          <p:nvPr>
            <p:ph idx="1"/>
          </p:nvPr>
        </p:nvSpPr>
        <p:spPr>
          <a:xfrm>
            <a:off x="0" y="1524000"/>
            <a:ext cx="9144000" cy="4602163"/>
          </a:xfrm>
        </p:spPr>
        <p:txBody>
          <a:bodyPr/>
          <a:lstStyle/>
          <a:p>
            <a:r>
              <a:rPr lang="el-GR" dirty="0" smtClean="0">
                <a:solidFill>
                  <a:srgbClr val="FF0000"/>
                </a:solidFill>
              </a:rPr>
              <a:t>Διαδικασία: </a:t>
            </a:r>
            <a:r>
              <a:rPr lang="el-GR" dirty="0" smtClean="0"/>
              <a:t>Εφόσον έχετε λάβει υπόψη τα παραπάνω, μπορείτε να προχωρήσετε στο καθαυτό τεχνικό στάδιο, όπως προτείνεται στη συνέχεια: </a:t>
            </a:r>
          </a:p>
          <a:p>
            <a:pPr>
              <a:buNone/>
            </a:pPr>
            <a:endParaRPr lang="el-GR" dirty="0" smtClean="0"/>
          </a:p>
          <a:p>
            <a:r>
              <a:rPr lang="el-GR" dirty="0" smtClean="0"/>
              <a:t>⟹ Τοποθετήστε τον άρρωστο σε κατάλληλη και αναπαυτική θέση, ύπτια, με μικρή κλίση στο πλάγιο του στομίου ή ημικαθιστή. </a:t>
            </a:r>
          </a:p>
          <a:p>
            <a:r>
              <a:rPr lang="el-GR" dirty="0" smtClean="0"/>
              <a:t>⟹ Αναδιπλώστε τα κλινοσκεπάσματα ως την ηβική περιοχή. </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1417638"/>
          </a:xfrm>
        </p:spPr>
        <p:txBody>
          <a:bodyPr/>
          <a:lstStyle/>
          <a:p>
            <a:r>
              <a:rPr lang="el-GR" dirty="0" smtClean="0"/>
              <a:t>α. </a:t>
            </a:r>
            <a:r>
              <a:rPr lang="el-GR" dirty="0" smtClean="0">
                <a:effectLst>
                  <a:outerShdw blurRad="38100" dist="38100" dir="2700000" algn="tl">
                    <a:srgbClr val="000000">
                      <a:alpha val="43137"/>
                    </a:srgbClr>
                  </a:outerShdw>
                </a:effectLst>
              </a:rPr>
              <a:t>Τεχνική νοσηλευτικής φροντίδας ειλεοστομίας – κολοστομίας</a:t>
            </a:r>
            <a:r>
              <a:rPr lang="en-US" dirty="0" smtClean="0">
                <a:effectLst>
                  <a:outerShdw blurRad="38100" dist="38100" dir="2700000" algn="tl">
                    <a:srgbClr val="000000">
                      <a:alpha val="43137"/>
                    </a:srgbClr>
                  </a:outerShdw>
                </a:effectLst>
              </a:rPr>
              <a:t>(1/5)</a:t>
            </a:r>
            <a:endParaRPr lang="el-GR" dirty="0"/>
          </a:p>
        </p:txBody>
      </p:sp>
      <p:sp>
        <p:nvSpPr>
          <p:cNvPr id="3" name="2 - Θέση περιεχομένου"/>
          <p:cNvSpPr>
            <a:spLocks noGrp="1"/>
          </p:cNvSpPr>
          <p:nvPr>
            <p:ph idx="1"/>
          </p:nvPr>
        </p:nvSpPr>
        <p:spPr>
          <a:xfrm>
            <a:off x="0" y="1905000"/>
            <a:ext cx="8686800" cy="4953000"/>
          </a:xfrm>
        </p:spPr>
        <p:txBody>
          <a:bodyPr/>
          <a:lstStyle/>
          <a:p>
            <a:r>
              <a:rPr lang="el-GR" dirty="0" smtClean="0"/>
              <a:t>⟹ Αποκαλύψτε την περιοχή του στομίου, απομακρύνοντας τις πυζάμες.</a:t>
            </a:r>
          </a:p>
          <a:p>
            <a:r>
              <a:rPr lang="el-GR" dirty="0" smtClean="0"/>
              <a:t> ⟹ Τοποθετήστε το τετράγωνο αδιάβροχο κάτω από την περιοχή της στομίας, για να μη λερώσετε τα σεντόνια ή τις πυζάμες. </a:t>
            </a:r>
          </a:p>
          <a:p>
            <a:r>
              <a:rPr lang="el-GR" dirty="0" smtClean="0"/>
              <a:t>⟹ Η χαρτοσακούλα για τη συλλογή των άχρηστων πρέπει να είναι δίπλα σας, ανοιχτή στο κάτω μέρος του κρεβατιού. </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a:lstStyle/>
          <a:p>
            <a:r>
              <a:rPr lang="el-GR" dirty="0" smtClean="0"/>
              <a:t>α. </a:t>
            </a:r>
            <a:r>
              <a:rPr lang="el-GR" dirty="0" smtClean="0">
                <a:effectLst>
                  <a:outerShdw blurRad="38100" dist="38100" dir="2700000" algn="tl">
                    <a:srgbClr val="000000">
                      <a:alpha val="43137"/>
                    </a:srgbClr>
                  </a:outerShdw>
                </a:effectLst>
              </a:rPr>
              <a:t>Τεχνική νοσηλευτικής φροντίδας ειλεοστομίας – κολοστομίας</a:t>
            </a:r>
            <a:r>
              <a:rPr lang="en-US" dirty="0" smtClean="0">
                <a:effectLst>
                  <a:outerShdw blurRad="38100" dist="38100" dir="2700000" algn="tl">
                    <a:srgbClr val="000000">
                      <a:alpha val="43137"/>
                    </a:srgbClr>
                  </a:outerShdw>
                </a:effectLst>
              </a:rPr>
              <a:t>(1/6)</a:t>
            </a:r>
            <a:endParaRPr lang="el-GR" dirty="0"/>
          </a:p>
        </p:txBody>
      </p:sp>
      <p:sp>
        <p:nvSpPr>
          <p:cNvPr id="3" name="2 - Θέση περιεχομένου"/>
          <p:cNvSpPr>
            <a:spLocks noGrp="1"/>
          </p:cNvSpPr>
          <p:nvPr>
            <p:ph idx="1"/>
          </p:nvPr>
        </p:nvSpPr>
        <p:spPr>
          <a:xfrm>
            <a:off x="0" y="2057400"/>
            <a:ext cx="8686800" cy="4068763"/>
          </a:xfrm>
        </p:spPr>
        <p:txBody>
          <a:bodyPr/>
          <a:lstStyle/>
          <a:p>
            <a:r>
              <a:rPr lang="el-GR" dirty="0" smtClean="0"/>
              <a:t>⟹ Τοποθετήστε το νεφροειδές, με φύλλα χαρτοβάμβακα στο εσωτερικό του, κάτω από το στόμιο και σε επαφή με τα κοιλιακά τοιχώματα. </a:t>
            </a:r>
          </a:p>
          <a:p>
            <a:r>
              <a:rPr lang="el-GR" dirty="0" smtClean="0"/>
              <a:t>⟹ Αν ο άρρωστος φορά ζώνη, χαλαρώστε τη.</a:t>
            </a:r>
          </a:p>
          <a:p>
            <a:r>
              <a:rPr lang="el-GR" dirty="0" smtClean="0"/>
              <a:t>⟹ Πλύνετε τα χέρια σας και μετακινήστε το τροχήλατο δίπλα στο κρεβάτι.</a:t>
            </a:r>
          </a:p>
          <a:p>
            <a:r>
              <a:rPr lang="el-GR" dirty="0" smtClean="0"/>
              <a:t> ⟹ Φορέστε γάντια.</a:t>
            </a:r>
          </a:p>
          <a:p>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0"/>
            <a:ext cx="9067800" cy="1417638"/>
          </a:xfrm>
        </p:spPr>
        <p:txBody>
          <a:bodyPr/>
          <a:lstStyle/>
          <a:p>
            <a:r>
              <a:rPr lang="el-GR" dirty="0" smtClean="0"/>
              <a:t>α. </a:t>
            </a:r>
            <a:r>
              <a:rPr lang="el-GR" dirty="0" smtClean="0">
                <a:effectLst>
                  <a:outerShdw blurRad="38100" dist="38100" dir="2700000" algn="tl">
                    <a:srgbClr val="000000">
                      <a:alpha val="43137"/>
                    </a:srgbClr>
                  </a:outerShdw>
                </a:effectLst>
              </a:rPr>
              <a:t>Τεχνική νοσηλευτικής φροντίδας ειλεοστομίας – κολοστομίας</a:t>
            </a:r>
            <a:r>
              <a:rPr lang="en-US" dirty="0" smtClean="0">
                <a:effectLst>
                  <a:outerShdw blurRad="38100" dist="38100" dir="2700000" algn="tl">
                    <a:srgbClr val="000000">
                      <a:alpha val="43137"/>
                    </a:srgbClr>
                  </a:outerShdw>
                </a:effectLst>
              </a:rPr>
              <a:t>(1/7)</a:t>
            </a:r>
            <a:endParaRPr lang="el-GR" dirty="0"/>
          </a:p>
        </p:txBody>
      </p:sp>
      <p:sp>
        <p:nvSpPr>
          <p:cNvPr id="3" name="2 - Θέση περιεχομένου"/>
          <p:cNvSpPr>
            <a:spLocks noGrp="1"/>
          </p:cNvSpPr>
          <p:nvPr>
            <p:ph idx="1"/>
          </p:nvPr>
        </p:nvSpPr>
        <p:spPr>
          <a:xfrm>
            <a:off x="0" y="1752600"/>
            <a:ext cx="8686800" cy="4373563"/>
          </a:xfrm>
        </p:spPr>
        <p:txBody>
          <a:bodyPr/>
          <a:lstStyle/>
          <a:p>
            <a:r>
              <a:rPr lang="el-GR" dirty="0" smtClean="0"/>
              <a:t>⟹ Ενισχύστε τον άρρωστο να παρακολουθεί τις κινήσεις σας, για να μαθαίνει τη διαδικασία.</a:t>
            </a:r>
          </a:p>
          <a:p>
            <a:r>
              <a:rPr lang="el-GR" dirty="0" smtClean="0"/>
              <a:t> ⟹ Αφαιρέστε το σάκο και απορρίψτε τον στην πλαστική σακούλα. Καλό είναι ν’ απομακρυνθεί αμέσως από το θάλαμο. Σημειώστε τον όγκο και το χαρακτήρα του περιεχομένου.</a:t>
            </a:r>
          </a:p>
          <a:p>
            <a:r>
              <a:rPr lang="el-GR" dirty="0" smtClean="0"/>
              <a:t> ⟹ Αν υπάρχει βάση, ξεκολλήστε την προσεκτικά</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90600"/>
          </a:xfrm>
        </p:spPr>
        <p:txBody>
          <a:bodyPr/>
          <a:lstStyle/>
          <a:p>
            <a:r>
              <a:rPr lang="el-GR" dirty="0" smtClean="0"/>
              <a:t>α. </a:t>
            </a:r>
            <a:r>
              <a:rPr lang="el-GR" dirty="0" smtClean="0">
                <a:effectLst>
                  <a:outerShdw blurRad="38100" dist="38100" dir="2700000" algn="tl">
                    <a:srgbClr val="000000">
                      <a:alpha val="43137"/>
                    </a:srgbClr>
                  </a:outerShdw>
                </a:effectLst>
              </a:rPr>
              <a:t>Τεχνική νοσηλευτικής φροντίδας ειλεοστομίας – κολοστομίας</a:t>
            </a:r>
            <a:r>
              <a:rPr lang="en-US" dirty="0" smtClean="0">
                <a:effectLst>
                  <a:outerShdw blurRad="38100" dist="38100" dir="2700000" algn="tl">
                    <a:srgbClr val="000000">
                      <a:alpha val="43137"/>
                    </a:srgbClr>
                  </a:outerShdw>
                </a:effectLst>
              </a:rPr>
              <a:t>(1/8)</a:t>
            </a:r>
            <a:endParaRPr lang="el-GR" dirty="0"/>
          </a:p>
        </p:txBody>
      </p:sp>
      <p:sp>
        <p:nvSpPr>
          <p:cNvPr id="3" name="2 - Θέση περιεχομένου"/>
          <p:cNvSpPr>
            <a:spLocks noGrp="1"/>
          </p:cNvSpPr>
          <p:nvPr>
            <p:ph idx="1"/>
          </p:nvPr>
        </p:nvSpPr>
        <p:spPr>
          <a:xfrm>
            <a:off x="0" y="1295400"/>
            <a:ext cx="9144000" cy="4830763"/>
          </a:xfrm>
        </p:spPr>
        <p:txBody>
          <a:bodyPr/>
          <a:lstStyle/>
          <a:p>
            <a:r>
              <a:rPr lang="el-GR" dirty="0" smtClean="0"/>
              <a:t>⟹ Καλύψτε το στόμιο με γάζα, για απορρόφηση απεκκριμάτων, όση ώρα εργάζεστε.</a:t>
            </a:r>
          </a:p>
          <a:p>
            <a:r>
              <a:rPr lang="el-GR" dirty="0" smtClean="0"/>
              <a:t> ⟹ Καθαρίστε με ουδέτερο σαπούνι και νερό, το δέρμα γύρω από το στόμιο, χωρίς εντριβή και στεγνώστε το. Ελέγξτε το χρώμα και την κατάστασή του.</a:t>
            </a:r>
          </a:p>
          <a:p>
            <a:r>
              <a:rPr lang="el-GR" dirty="0" smtClean="0"/>
              <a:t> ⟹ Αν υπάρχουν υπολείμματα κόλλας, αφαιρέστε τα με στεγνή γάζα και, αν δεν αφαιρούνται, χρησιμοποιήστε το ειδικό σαπούνι για τον καθαρισμό του δέρματος</a:t>
            </a: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66800"/>
          </a:xfrm>
        </p:spPr>
        <p:txBody>
          <a:bodyPr/>
          <a:lstStyle/>
          <a:p>
            <a:r>
              <a:rPr lang="el-GR" dirty="0" smtClean="0"/>
              <a:t>α. </a:t>
            </a:r>
            <a:r>
              <a:rPr lang="el-GR" dirty="0" smtClean="0">
                <a:effectLst>
                  <a:outerShdw blurRad="38100" dist="38100" dir="2700000" algn="tl">
                    <a:srgbClr val="000000">
                      <a:alpha val="43137"/>
                    </a:srgbClr>
                  </a:outerShdw>
                </a:effectLst>
              </a:rPr>
              <a:t>Τεχνική νοσηλευτικής φροντίδας ειλεοστομίας – κολοστομίας</a:t>
            </a:r>
            <a:r>
              <a:rPr lang="en-US" dirty="0" smtClean="0">
                <a:effectLst>
                  <a:outerShdw blurRad="38100" dist="38100" dir="2700000" algn="tl">
                    <a:srgbClr val="000000">
                      <a:alpha val="43137"/>
                    </a:srgbClr>
                  </a:outerShdw>
                </a:effectLst>
              </a:rPr>
              <a:t>(1/9)</a:t>
            </a:r>
            <a:endParaRPr lang="el-GR" dirty="0"/>
          </a:p>
        </p:txBody>
      </p:sp>
      <p:sp>
        <p:nvSpPr>
          <p:cNvPr id="3" name="2 - Θέση περιεχομένου"/>
          <p:cNvSpPr>
            <a:spLocks noGrp="1"/>
          </p:cNvSpPr>
          <p:nvPr>
            <p:ph idx="1"/>
          </p:nvPr>
        </p:nvSpPr>
        <p:spPr>
          <a:xfrm>
            <a:off x="0" y="1295400"/>
            <a:ext cx="8686800" cy="4830763"/>
          </a:xfrm>
        </p:spPr>
        <p:txBody>
          <a:bodyPr/>
          <a:lstStyle/>
          <a:p>
            <a:r>
              <a:rPr lang="el-GR" dirty="0" smtClean="0"/>
              <a:t>⟹ Καθαρίστε την περιοχή του στομίου, χρησιμοποιώντας λαβίδα με τολύπιο εμποτισμένο σε φυσιολογικό ορό</a:t>
            </a:r>
          </a:p>
          <a:p>
            <a:r>
              <a:rPr lang="el-GR" dirty="0" smtClean="0"/>
              <a:t>⟹ Επαναλάβετε τον καθαρισμό του στομίου, όσες φορές χρειαστεί, με κινήσεις κυκλικές από το κέντρο προς την περιφέρεια.</a:t>
            </a:r>
          </a:p>
          <a:p>
            <a:r>
              <a:rPr lang="el-GR" dirty="0" smtClean="0"/>
              <a:t> ⟹ Ελέγξτε το στόμιο, το δέρμα γύρω από αυτό και ετοιμάστε τη νέα βάση με τον κατάλληλο τύπο σάκου. Η διάμετρος της βάσης και του σάκου πρέπει να είναι μεγαλύτερη απ’ αυτή του στομίου.</a:t>
            </a:r>
          </a:p>
          <a:p>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a:lstStyle/>
          <a:p>
            <a:r>
              <a:rPr lang="el-GR" dirty="0" smtClean="0"/>
              <a:t>α. </a:t>
            </a:r>
            <a:r>
              <a:rPr lang="el-GR" dirty="0" smtClean="0">
                <a:effectLst>
                  <a:outerShdw blurRad="38100" dist="38100" dir="2700000" algn="tl">
                    <a:srgbClr val="000000">
                      <a:alpha val="43137"/>
                    </a:srgbClr>
                  </a:outerShdw>
                </a:effectLst>
              </a:rPr>
              <a:t>Τεχνική νοσηλευτικής φροντίδας ειλεοστομίας – κολοστομίας</a:t>
            </a:r>
            <a:r>
              <a:rPr lang="en-US" dirty="0" smtClean="0">
                <a:effectLst>
                  <a:outerShdw blurRad="38100" dist="38100" dir="2700000" algn="tl">
                    <a:srgbClr val="000000">
                      <a:alpha val="43137"/>
                    </a:srgbClr>
                  </a:outerShdw>
                </a:effectLst>
              </a:rPr>
              <a:t>(1/10)</a:t>
            </a:r>
            <a:endParaRPr lang="el-GR" dirty="0"/>
          </a:p>
        </p:txBody>
      </p:sp>
      <p:sp>
        <p:nvSpPr>
          <p:cNvPr id="3" name="2 - Θέση περιεχομένου"/>
          <p:cNvSpPr>
            <a:spLocks noGrp="1"/>
          </p:cNvSpPr>
          <p:nvPr>
            <p:ph idx="1"/>
          </p:nvPr>
        </p:nvSpPr>
        <p:spPr>
          <a:xfrm>
            <a:off x="0" y="2133600"/>
            <a:ext cx="8686800" cy="3992563"/>
          </a:xfrm>
        </p:spPr>
        <p:txBody>
          <a:bodyPr/>
          <a:lstStyle/>
          <a:p>
            <a:r>
              <a:rPr lang="el-GR" dirty="0" smtClean="0"/>
              <a:t>⟹ Εφόσον όλη η περιοχή είναι στεγνή, επικολλήστε τη βάση και εφαρμόστε σ’ αυτή το σάκο. Η βάση πρέπει να τοποθετείται κατά τέτοιο τρόπο, ώστε να μη δημιουργούνται πτυχές στο δέρμα και υπάρχει κίνδυνος διαρροής. Αν υπάρχει ζώνη, την τοποθετείτε όπως ήταν πριν. </a:t>
            </a:r>
          </a:p>
          <a:p>
            <a:r>
              <a:rPr lang="el-GR" dirty="0" smtClean="0"/>
              <a:t>⟹ Αφήστε τον άρρωστο καθαρό σε αναπαυτική θέση.</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tx1"/>
                </a:solidFill>
              </a:rPr>
              <a:t>Στομία ή παρά φύση έδρα</a:t>
            </a:r>
            <a:endParaRPr lang="el-GR" dirty="0">
              <a:solidFill>
                <a:schemeClr val="tx1"/>
              </a:solidFill>
            </a:endParaRPr>
          </a:p>
        </p:txBody>
      </p:sp>
      <p:sp>
        <p:nvSpPr>
          <p:cNvPr id="3" name="2 - Θέση περιεχομένου"/>
          <p:cNvSpPr>
            <a:spLocks noGrp="1"/>
          </p:cNvSpPr>
          <p:nvPr>
            <p:ph idx="1"/>
          </p:nvPr>
        </p:nvSpPr>
        <p:spPr/>
        <p:txBody>
          <a:bodyPr/>
          <a:lstStyle/>
          <a:p>
            <a:r>
              <a:rPr lang="el-GR" dirty="0" smtClean="0"/>
              <a:t> </a:t>
            </a:r>
            <a:r>
              <a:rPr lang="el-GR" dirty="0" smtClean="0">
                <a:solidFill>
                  <a:srgbClr val="FF0000"/>
                </a:solidFill>
              </a:rPr>
              <a:t>Στομία ή παρά φύση έδρα </a:t>
            </a:r>
            <a:r>
              <a:rPr lang="el-GR" dirty="0" smtClean="0"/>
              <a:t>ονομάζεται το τεχνητό στόμιο σε κάποιο σημείο του λεπτού ή παχέος εντέρου, το οποίο εξωτερικεύεται χειρουργικά στην επιφάνεια του δέρματος μέσω του κοιλιακού τοιχώματος. Με τον τρόπο αυτό διακόπτεται η προώθηση του περιεχομένου του εντέρου στον αυλό του εντέρου, το οποίο τελικά αποβάλλεται από το στόμιο. </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a:lstStyle/>
          <a:p>
            <a:r>
              <a:rPr lang="el-GR" dirty="0" smtClean="0"/>
              <a:t>α. </a:t>
            </a:r>
            <a:r>
              <a:rPr lang="el-GR" dirty="0" smtClean="0">
                <a:effectLst>
                  <a:outerShdw blurRad="38100" dist="38100" dir="2700000" algn="tl">
                    <a:srgbClr val="000000">
                      <a:alpha val="43137"/>
                    </a:srgbClr>
                  </a:outerShdw>
                </a:effectLst>
              </a:rPr>
              <a:t>Τεχνική νοσηλευτικής φροντίδας ειλεοστομίας – κολοστομίας</a:t>
            </a:r>
            <a:r>
              <a:rPr lang="en-US" dirty="0" smtClean="0">
                <a:effectLst>
                  <a:outerShdw blurRad="38100" dist="38100" dir="2700000" algn="tl">
                    <a:srgbClr val="000000">
                      <a:alpha val="43137"/>
                    </a:srgbClr>
                  </a:outerShdw>
                </a:effectLst>
              </a:rPr>
              <a:t>(1/11)</a:t>
            </a:r>
            <a:endParaRPr lang="el-GR" dirty="0"/>
          </a:p>
        </p:txBody>
      </p:sp>
      <p:sp>
        <p:nvSpPr>
          <p:cNvPr id="3" name="2 - Θέση περιεχομένου"/>
          <p:cNvSpPr>
            <a:spLocks noGrp="1"/>
          </p:cNvSpPr>
          <p:nvPr>
            <p:ph idx="1"/>
          </p:nvPr>
        </p:nvSpPr>
        <p:spPr>
          <a:xfrm>
            <a:off x="228600" y="1981200"/>
            <a:ext cx="8458200" cy="4144963"/>
          </a:xfrm>
        </p:spPr>
        <p:txBody>
          <a:bodyPr/>
          <a:lstStyle/>
          <a:p>
            <a:r>
              <a:rPr lang="el-GR" dirty="0" smtClean="0"/>
              <a:t>⟹ Συγκεντρώστε και απομακρύνετε όλα τα χρησιμοποιηθέντα αντικείμενα. Υλικά μιας χρήσης απορρίπτονται, υλικά πολλαπλής χρήσης πλένονται, απολυμαίνονται και στέλνονται για αποστείρωση. </a:t>
            </a:r>
          </a:p>
          <a:p>
            <a:r>
              <a:rPr lang="el-GR" dirty="0" smtClean="0"/>
              <a:t>⟹ Αφαιρέστε τα γάντια που χρησιμοποιήσατε και απομακρύνετε το τροχήλατο από το δωμάτιο. Αερίστε το δωμάτιο</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a:lstStyle/>
          <a:p>
            <a:r>
              <a:rPr lang="el-GR" dirty="0" smtClean="0"/>
              <a:t>α. </a:t>
            </a:r>
            <a:r>
              <a:rPr lang="el-GR" dirty="0" smtClean="0">
                <a:effectLst>
                  <a:outerShdw blurRad="38100" dist="38100" dir="2700000" algn="tl">
                    <a:srgbClr val="000000">
                      <a:alpha val="43137"/>
                    </a:srgbClr>
                  </a:outerShdw>
                </a:effectLst>
              </a:rPr>
              <a:t>Τεχνική νοσηλευτικής φροντίδας ειλεοστομίας – κολοστομίας</a:t>
            </a:r>
            <a:r>
              <a:rPr lang="en-US" dirty="0" smtClean="0">
                <a:effectLst>
                  <a:outerShdw blurRad="38100" dist="38100" dir="2700000" algn="tl">
                    <a:srgbClr val="000000">
                      <a:alpha val="43137"/>
                    </a:srgbClr>
                  </a:outerShdw>
                </a:effectLst>
              </a:rPr>
              <a:t>(1/12)</a:t>
            </a:r>
            <a:endParaRPr lang="el-GR" dirty="0"/>
          </a:p>
        </p:txBody>
      </p:sp>
      <p:sp>
        <p:nvSpPr>
          <p:cNvPr id="3" name="2 - Θέση περιεχομένου"/>
          <p:cNvSpPr>
            <a:spLocks noGrp="1"/>
          </p:cNvSpPr>
          <p:nvPr>
            <p:ph idx="1"/>
          </p:nvPr>
        </p:nvSpPr>
        <p:spPr>
          <a:xfrm>
            <a:off x="0" y="2590800"/>
            <a:ext cx="8686800" cy="3535363"/>
          </a:xfrm>
        </p:spPr>
        <p:txBody>
          <a:bodyPr/>
          <a:lstStyle/>
          <a:p>
            <a:r>
              <a:rPr lang="el-GR" dirty="0" smtClean="0"/>
              <a:t> ⟹ Αναφέρετε στην προϊσταμένη του τμήματος το τέλος των εργασιών, όπως και τις παρατηρήσεις σας για την εμφάνιση αίματος, πύου, δερματίτιδας.</a:t>
            </a:r>
          </a:p>
          <a:p>
            <a:r>
              <a:rPr lang="el-GR" dirty="0" smtClean="0"/>
              <a:t> ⟹ Πλύνετε τα χέρια σας.</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417638"/>
          </a:xfrm>
        </p:spPr>
        <p:txBody>
          <a:bodyPr/>
          <a:lstStyle/>
          <a:p>
            <a:r>
              <a:rPr lang="el-GR" u="sng" dirty="0" smtClean="0"/>
              <a:t>Παρατηρήσεις</a:t>
            </a:r>
            <a:endParaRPr lang="el-GR" u="sng" dirty="0"/>
          </a:p>
        </p:txBody>
      </p:sp>
      <p:sp>
        <p:nvSpPr>
          <p:cNvPr id="3" name="2 - Θέση περιεχομένου"/>
          <p:cNvSpPr>
            <a:spLocks noGrp="1"/>
          </p:cNvSpPr>
          <p:nvPr>
            <p:ph idx="1"/>
          </p:nvPr>
        </p:nvSpPr>
        <p:spPr>
          <a:xfrm>
            <a:off x="0" y="1752600"/>
            <a:ext cx="8686800" cy="4373563"/>
          </a:xfrm>
        </p:spPr>
        <p:txBody>
          <a:bodyPr/>
          <a:lstStyle/>
          <a:p>
            <a:r>
              <a:rPr lang="el-GR" dirty="0" smtClean="0"/>
              <a:t>1. Αν χρησιμοποιείται αυτοκόλλητος σάκος χωρίς βάση, ακολουθείται η ίδια διαδικασία σε μία φάση. Αφού έχετε επιλέξει την κατάλληλη διάμετρο, κολλήστε το σάκο από το κάτω μέρος αρχικά, στη συνέχεια από τα δύο πλάγια και τέλος στο επάνω μέρος, τεντώνοντας ταυτόχρονα το δέρμα. </a:t>
            </a:r>
          </a:p>
          <a:p>
            <a:r>
              <a:rPr lang="el-GR" dirty="0" smtClean="0"/>
              <a:t>2. Εφαρμόστε το σάκο κατακόρυφα, σε άρρωστο που περπατά, και ελαφρά πλάγια, σε κλινήρη άρρωστο.</a:t>
            </a: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descr="Γαλάζιο χαρτομάντιλο"/>
          <p:cNvSpPr>
            <a:spLocks noGrp="1" noChangeArrowheads="1"/>
          </p:cNvSpPr>
          <p:nvPr>
            <p:ph type="title"/>
          </p:nvPr>
        </p:nvSpPr>
        <p:spPr>
          <a:blipFill dpi="0" rotWithShape="1">
            <a:blip r:embed="rId2"/>
            <a:srcRect/>
            <a:tile tx="0" ty="0" sx="100000" sy="100000" flip="none" algn="tl"/>
          </a:blipFill>
          <a:ln>
            <a:solidFill>
              <a:schemeClr val="accent2"/>
            </a:solidFill>
          </a:ln>
        </p:spPr>
        <p:txBody>
          <a:bodyPr/>
          <a:lstStyle/>
          <a:p>
            <a:r>
              <a:rPr lang="el-GR" sz="4000" b="1"/>
              <a:t>  </a:t>
            </a:r>
            <a:r>
              <a:rPr lang="el-GR" sz="4000">
                <a:latin typeface="Calibri" pitchFamily="34" charset="0"/>
              </a:rPr>
              <a:t>ΠΛΥΣΗ – ΥΠΟΚΛΥΣΜΟΣ</a:t>
            </a:r>
            <a:br>
              <a:rPr lang="el-GR" sz="4000">
                <a:latin typeface="Calibri" pitchFamily="34" charset="0"/>
              </a:rPr>
            </a:br>
            <a:r>
              <a:rPr lang="el-GR" sz="4000">
                <a:latin typeface="Calibri" pitchFamily="34" charset="0"/>
              </a:rPr>
              <a:t> ΚΟΛΟΣΤΟΜΙΑΣ</a:t>
            </a:r>
          </a:p>
        </p:txBody>
      </p:sp>
      <p:sp>
        <p:nvSpPr>
          <p:cNvPr id="54275" name="Rectangle 3" descr="Γαλάζιο χαρτομάντιλο"/>
          <p:cNvSpPr>
            <a:spLocks noGrp="1" noChangeArrowheads="1"/>
          </p:cNvSpPr>
          <p:nvPr>
            <p:ph type="body" sz="half" idx="1"/>
          </p:nvPr>
        </p:nvSpPr>
        <p:spPr>
          <a:blipFill dpi="0" rotWithShape="1">
            <a:blip r:embed="rId2"/>
            <a:srcRect/>
            <a:tile tx="0" ty="0" sx="100000" sy="100000" flip="none" algn="tl"/>
          </a:blipFill>
          <a:ln>
            <a:solidFill>
              <a:srgbClr val="61B0FF"/>
            </a:solidFill>
          </a:ln>
        </p:spPr>
        <p:txBody>
          <a:bodyPr/>
          <a:lstStyle/>
          <a:p>
            <a:pPr marL="812800" indent="-812800">
              <a:lnSpc>
                <a:spcPct val="90000"/>
              </a:lnSpc>
              <a:buFontTx/>
              <a:buNone/>
            </a:pPr>
            <a:r>
              <a:rPr lang="el-GR" sz="2400"/>
              <a:t>       </a:t>
            </a:r>
            <a:endParaRPr lang="el-GR" sz="2400" b="1" u="sng"/>
          </a:p>
          <a:p>
            <a:pPr marL="812800" indent="-812800">
              <a:lnSpc>
                <a:spcPct val="90000"/>
              </a:lnSpc>
              <a:buClr>
                <a:schemeClr val="accent2"/>
              </a:buClr>
              <a:buFont typeface="Wingdings" pitchFamily="2" charset="2"/>
              <a:buAutoNum type="arabicPeriod"/>
            </a:pPr>
            <a:r>
              <a:rPr lang="el-GR" sz="2400">
                <a:latin typeface="Calibri" pitchFamily="34" charset="0"/>
              </a:rPr>
              <a:t>Καθαρισμός του περιφερικού τμήματος του εντέρου</a:t>
            </a:r>
          </a:p>
          <a:p>
            <a:pPr marL="812800" indent="-812800">
              <a:lnSpc>
                <a:spcPct val="90000"/>
              </a:lnSpc>
              <a:buClr>
                <a:schemeClr val="accent2"/>
              </a:buClr>
              <a:buFont typeface="Wingdings" pitchFamily="2" charset="2"/>
              <a:buAutoNum type="arabicPeriod"/>
            </a:pPr>
            <a:r>
              <a:rPr lang="el-GR" sz="2400">
                <a:latin typeface="Calibri" pitchFamily="34" charset="0"/>
              </a:rPr>
              <a:t>Η κένωση του εντέρου από κόπρανα, αέρια, βλέννη</a:t>
            </a:r>
          </a:p>
          <a:p>
            <a:pPr marL="812800" indent="-812800">
              <a:lnSpc>
                <a:spcPct val="90000"/>
              </a:lnSpc>
              <a:buClr>
                <a:schemeClr val="accent2"/>
              </a:buClr>
              <a:buFont typeface="Wingdings" pitchFamily="2" charset="2"/>
              <a:buAutoNum type="arabicPeriod"/>
            </a:pPr>
            <a:r>
              <a:rPr lang="el-GR" sz="2400">
                <a:latin typeface="Calibri" pitchFamily="34" charset="0"/>
              </a:rPr>
              <a:t>Η άσκηση του εντέρου για να επανέλθει στην φυσιολογική του λειτουργία και να έχει τακτική κένωση</a:t>
            </a:r>
          </a:p>
        </p:txBody>
      </p:sp>
      <p:pic>
        <p:nvPicPr>
          <p:cNvPr id="54277" name="Picture 5" descr="υποκλυσμός στομίας"/>
          <p:cNvPicPr>
            <a:picLocks noGrp="1" noChangeAspect="1" noChangeArrowheads="1"/>
          </p:cNvPicPr>
          <p:nvPr>
            <p:ph sz="half" idx="2"/>
          </p:nvPr>
        </p:nvPicPr>
        <p:blipFill>
          <a:blip r:embed="rId3"/>
          <a:srcRect/>
          <a:stretch>
            <a:fillRect/>
          </a:stretch>
        </p:blipFill>
        <p:spPr>
          <a:xfrm>
            <a:off x="4724400" y="1600200"/>
            <a:ext cx="3962400" cy="4495800"/>
          </a:xfrm>
          <a:ln>
            <a:solidFill>
              <a:srgbClr val="000099"/>
            </a:solidFill>
          </a:ln>
        </p:spPr>
      </p:pic>
    </p:spTree>
  </p:cSld>
  <p:clrMapOvr>
    <a:masterClrMapping/>
  </p:clrMapOvr>
  <p:transition spd="med">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descr="Γαλάζιο χαρτομάντιλο"/>
          <p:cNvSpPr>
            <a:spLocks noGrp="1" noChangeArrowheads="1"/>
          </p:cNvSpPr>
          <p:nvPr>
            <p:ph type="title"/>
          </p:nvPr>
        </p:nvSpPr>
        <p:spPr>
          <a:xfrm>
            <a:off x="765175" y="565150"/>
            <a:ext cx="7539038" cy="852488"/>
          </a:xfrm>
          <a:blipFill dpi="0" rotWithShape="1">
            <a:blip r:embed="rId2"/>
            <a:srcRect/>
            <a:tile tx="0" ty="0" sx="100000" sy="100000" flip="none" algn="tl"/>
          </a:blipFill>
          <a:ln>
            <a:solidFill>
              <a:schemeClr val="accent2"/>
            </a:solidFill>
          </a:ln>
        </p:spPr>
        <p:txBody>
          <a:bodyPr/>
          <a:lstStyle/>
          <a:p>
            <a:r>
              <a:rPr lang="el-GR" b="1"/>
              <a:t>     </a:t>
            </a:r>
            <a:r>
              <a:rPr lang="el-GR">
                <a:latin typeface="Calibri" pitchFamily="34" charset="0"/>
              </a:rPr>
              <a:t>ΣΥΣΤΗΜΑ ΥΠΟΚΛΥΣΜΟΥ</a:t>
            </a:r>
          </a:p>
        </p:txBody>
      </p:sp>
      <p:pic>
        <p:nvPicPr>
          <p:cNvPr id="67592" name="Picture 8"/>
          <p:cNvPicPr>
            <a:picLocks noGrp="1" noChangeAspect="1" noChangeArrowheads="1"/>
          </p:cNvPicPr>
          <p:nvPr>
            <p:ph type="body" sz="half" idx="1"/>
          </p:nvPr>
        </p:nvPicPr>
        <p:blipFill>
          <a:blip r:embed="rId3">
            <a:lum contrast="12000"/>
          </a:blip>
          <a:srcRect/>
          <a:stretch>
            <a:fillRect/>
          </a:stretch>
        </p:blipFill>
        <p:spPr>
          <a:xfrm>
            <a:off x="533400" y="1600200"/>
            <a:ext cx="3657600" cy="4495800"/>
          </a:xfrm>
          <a:noFill/>
          <a:ln>
            <a:solidFill>
              <a:srgbClr val="000099"/>
            </a:solidFill>
          </a:ln>
        </p:spPr>
      </p:pic>
      <p:sp>
        <p:nvSpPr>
          <p:cNvPr id="67593" name="Rectangle 9"/>
          <p:cNvSpPr>
            <a:spLocks noGrp="1" noChangeArrowheads="1"/>
          </p:cNvSpPr>
          <p:nvPr>
            <p:ph type="body" sz="half" idx="2"/>
          </p:nvPr>
        </p:nvSpPr>
        <p:spPr>
          <a:xfrm>
            <a:off x="4724400" y="1600200"/>
            <a:ext cx="4038600" cy="4525963"/>
          </a:xfrm>
        </p:spPr>
        <p:txBody>
          <a:bodyPr/>
          <a:lstStyle/>
          <a:p>
            <a:endParaRPr lang="el-GR"/>
          </a:p>
        </p:txBody>
      </p:sp>
      <p:pic>
        <p:nvPicPr>
          <p:cNvPr id="67594" name="Picture 10" descr="large_7719_105"/>
          <p:cNvPicPr>
            <a:picLocks noChangeAspect="1" noChangeArrowheads="1"/>
          </p:cNvPicPr>
          <p:nvPr/>
        </p:nvPicPr>
        <p:blipFill>
          <a:blip r:embed="rId4"/>
          <a:srcRect/>
          <a:stretch>
            <a:fillRect/>
          </a:stretch>
        </p:blipFill>
        <p:spPr bwMode="auto">
          <a:xfrm>
            <a:off x="4343400" y="1600200"/>
            <a:ext cx="4419600" cy="4572000"/>
          </a:xfrm>
          <a:prstGeom prst="rect">
            <a:avLst/>
          </a:prstGeom>
          <a:noFill/>
        </p:spPr>
      </p:pic>
    </p:spTree>
  </p:cSld>
  <p:clrMapOvr>
    <a:masterClrMapping/>
  </p:clrMapOvr>
  <p:transition spd="med">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descr="Γαλάζιο χαρτομάντιλο"/>
          <p:cNvSpPr>
            <a:spLocks noGrp="1" noChangeArrowheads="1"/>
          </p:cNvSpPr>
          <p:nvPr>
            <p:ph type="title"/>
          </p:nvPr>
        </p:nvSpPr>
        <p:spPr>
          <a:xfrm>
            <a:off x="457200" y="274638"/>
            <a:ext cx="8229600" cy="868362"/>
          </a:xfrm>
          <a:blipFill dpi="0" rotWithShape="1">
            <a:blip r:embed="rId2"/>
            <a:srcRect/>
            <a:tile tx="0" ty="0" sx="100000" sy="100000" flip="none" algn="tl"/>
          </a:blipFill>
          <a:ln>
            <a:solidFill>
              <a:srgbClr val="61B0FF"/>
            </a:solidFill>
          </a:ln>
        </p:spPr>
        <p:txBody>
          <a:bodyPr/>
          <a:lstStyle/>
          <a:p>
            <a:r>
              <a:rPr lang="el-GR" sz="3600">
                <a:latin typeface="Calibri" pitchFamily="34" charset="0"/>
              </a:rPr>
              <a:t>ΤΥΠΟΙ ΔΙΑΛΥΜΑΤΩΝ ΥΠΟΚΛΥΣΜΟΥ</a:t>
            </a:r>
          </a:p>
        </p:txBody>
      </p:sp>
      <p:sp>
        <p:nvSpPr>
          <p:cNvPr id="76803" name="Rectangle 3" descr="Γαλάζιο χαρτομάντιλο"/>
          <p:cNvSpPr>
            <a:spLocks noGrp="1" noChangeArrowheads="1"/>
          </p:cNvSpPr>
          <p:nvPr>
            <p:ph type="body" idx="1"/>
          </p:nvPr>
        </p:nvSpPr>
        <p:spPr>
          <a:blipFill dpi="0" rotWithShape="1">
            <a:blip r:embed="rId2"/>
            <a:srcRect/>
            <a:tile tx="0" ty="0" sx="100000" sy="100000" flip="none" algn="tl"/>
          </a:blipFill>
          <a:ln>
            <a:solidFill>
              <a:srgbClr val="61B0FF"/>
            </a:solidFill>
          </a:ln>
        </p:spPr>
        <p:txBody>
          <a:bodyPr/>
          <a:lstStyle/>
          <a:p>
            <a:pPr>
              <a:buClr>
                <a:schemeClr val="accent2"/>
              </a:buClr>
              <a:buFont typeface="Wingdings" pitchFamily="2" charset="2"/>
              <a:buChar char="ü"/>
            </a:pPr>
            <a:r>
              <a:rPr lang="el-GR">
                <a:latin typeface="Calibri" pitchFamily="34" charset="0"/>
              </a:rPr>
              <a:t>Σαπουνάδα</a:t>
            </a:r>
          </a:p>
          <a:p>
            <a:pPr>
              <a:buClr>
                <a:schemeClr val="accent2"/>
              </a:buClr>
              <a:buFont typeface="Wingdings" pitchFamily="2" charset="2"/>
              <a:buChar char="ü"/>
            </a:pPr>
            <a:r>
              <a:rPr lang="el-GR">
                <a:latin typeface="Calibri" pitchFamily="34" charset="0"/>
              </a:rPr>
              <a:t>Χαμομήλι</a:t>
            </a:r>
          </a:p>
          <a:p>
            <a:pPr>
              <a:buClr>
                <a:schemeClr val="accent2"/>
              </a:buClr>
              <a:buFont typeface="Wingdings" pitchFamily="2" charset="2"/>
              <a:buChar char="ü"/>
            </a:pPr>
            <a:r>
              <a:rPr lang="el-GR">
                <a:latin typeface="Calibri" pitchFamily="34" charset="0"/>
              </a:rPr>
              <a:t>Λάδι</a:t>
            </a:r>
          </a:p>
          <a:p>
            <a:pPr>
              <a:buClr>
                <a:schemeClr val="accent2"/>
              </a:buClr>
              <a:buFont typeface="Wingdings" pitchFamily="2" charset="2"/>
              <a:buChar char="ü"/>
            </a:pPr>
            <a:r>
              <a:rPr lang="el-GR">
                <a:latin typeface="Calibri" pitchFamily="34" charset="0"/>
              </a:rPr>
              <a:t>Παραφινέλαιο</a:t>
            </a:r>
          </a:p>
          <a:p>
            <a:pPr>
              <a:buClr>
                <a:schemeClr val="accent2"/>
              </a:buClr>
              <a:buFont typeface="Wingdings" pitchFamily="2" charset="2"/>
              <a:buChar char="ü"/>
            </a:pPr>
            <a:r>
              <a:rPr lang="el-GR">
                <a:latin typeface="Calibri" pitchFamily="34" charset="0"/>
              </a:rPr>
              <a:t>Φυσιολογικός ορός</a:t>
            </a:r>
          </a:p>
          <a:p>
            <a:pPr>
              <a:buClr>
                <a:schemeClr val="accent2"/>
              </a:buClr>
              <a:buFont typeface="Wingdings" pitchFamily="2" charset="2"/>
              <a:buChar char="ü"/>
            </a:pPr>
            <a:r>
              <a:rPr lang="en-US">
                <a:latin typeface="Calibri" pitchFamily="34" charset="0"/>
              </a:rPr>
              <a:t>Fleet enema</a:t>
            </a:r>
            <a:endParaRPr lang="el-GR">
              <a:latin typeface="Calibri" pitchFamily="34" charset="0"/>
            </a:endParaRPr>
          </a:p>
        </p:txBody>
      </p:sp>
    </p:spTree>
  </p:cSld>
  <p:clrMapOvr>
    <a:masterClrMapping/>
  </p:clrMapOvr>
  <p:transition spd="med">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AutoShape 4" descr="Γαλάζιο χαρτομάντιλο"/>
          <p:cNvSpPr>
            <a:spLocks noChangeArrowheads="1"/>
          </p:cNvSpPr>
          <p:nvPr/>
        </p:nvSpPr>
        <p:spPr bwMode="auto">
          <a:xfrm>
            <a:off x="762000" y="533400"/>
            <a:ext cx="8153400" cy="4572000"/>
          </a:xfrm>
          <a:prstGeom prst="cloudCallout">
            <a:avLst>
              <a:gd name="adj1" fmla="val -55606"/>
              <a:gd name="adj2" fmla="val 73056"/>
            </a:avLst>
          </a:prstGeom>
          <a:blipFill dpi="0" rotWithShape="1">
            <a:blip r:embed="rId2"/>
            <a:srcRect/>
            <a:tile tx="0" ty="0" sx="100000" sy="100000" flip="none" algn="tl"/>
          </a:blipFill>
          <a:ln w="9525">
            <a:solidFill>
              <a:srgbClr val="000099"/>
            </a:solidFill>
            <a:round/>
            <a:headEnd/>
            <a:tailEnd/>
          </a:ln>
          <a:effectLst/>
        </p:spPr>
        <p:txBody>
          <a:bodyPr anchor="b"/>
          <a:lstStyle/>
          <a:p>
            <a:pPr algn="ctr"/>
            <a:r>
              <a:rPr lang="el-GR" sz="2400" dirty="0"/>
              <a:t>Υποκλυσμός </a:t>
            </a:r>
            <a:r>
              <a:rPr lang="el-GR" sz="2400" b="1" dirty="0"/>
              <a:t>ΔΕΝ</a:t>
            </a:r>
            <a:r>
              <a:rPr lang="el-GR" sz="2400" dirty="0"/>
              <a:t> γίνεται σε :</a:t>
            </a:r>
          </a:p>
          <a:p>
            <a:pPr>
              <a:buClr>
                <a:schemeClr val="accent2"/>
              </a:buClr>
              <a:buFont typeface="Wingdings" pitchFamily="2" charset="2"/>
              <a:buChar char="ü"/>
            </a:pPr>
            <a:r>
              <a:rPr lang="el-GR" sz="2400" dirty="0"/>
              <a:t>Κολοστομία ανιόντος κόλου</a:t>
            </a:r>
          </a:p>
          <a:p>
            <a:pPr>
              <a:buClr>
                <a:schemeClr val="accent2"/>
              </a:buClr>
              <a:buFont typeface="Wingdings" pitchFamily="2" charset="2"/>
              <a:buNone/>
            </a:pPr>
            <a:endParaRPr lang="el-GR" sz="1000" dirty="0"/>
          </a:p>
          <a:p>
            <a:pPr>
              <a:buClr>
                <a:schemeClr val="accent2"/>
              </a:buClr>
              <a:buFont typeface="Wingdings" pitchFamily="2" charset="2"/>
              <a:buChar char="ü"/>
            </a:pPr>
            <a:r>
              <a:rPr lang="el-GR" sz="2400" dirty="0"/>
              <a:t>Ειλεοστομία   </a:t>
            </a:r>
          </a:p>
          <a:p>
            <a:pPr>
              <a:buClr>
                <a:schemeClr val="accent2"/>
              </a:buClr>
              <a:buFont typeface="Wingdings" pitchFamily="2" charset="2"/>
              <a:buChar char="ü"/>
            </a:pPr>
            <a:endParaRPr lang="el-GR" sz="2400" dirty="0"/>
          </a:p>
          <a:p>
            <a:pPr>
              <a:buClr>
                <a:schemeClr val="accent2"/>
              </a:buClr>
              <a:buFont typeface="Wingdings" pitchFamily="2" charset="2"/>
              <a:buChar char="ü"/>
            </a:pPr>
            <a:endParaRPr lang="el-GR" dirty="0"/>
          </a:p>
          <a:p>
            <a:pPr>
              <a:buClr>
                <a:schemeClr val="accent2"/>
              </a:buClr>
              <a:buFont typeface="Wingdings" pitchFamily="2" charset="2"/>
              <a:buChar char="ü"/>
            </a:pPr>
            <a:endParaRPr lang="el-GR" dirty="0"/>
          </a:p>
          <a:p>
            <a:pPr>
              <a:buClr>
                <a:schemeClr val="accent2"/>
              </a:buClr>
              <a:buFont typeface="Wingdings" pitchFamily="2" charset="2"/>
              <a:buChar char="ü"/>
            </a:pPr>
            <a:endParaRPr lang="el-GR" dirty="0"/>
          </a:p>
          <a:p>
            <a:pPr>
              <a:buClr>
                <a:schemeClr val="accent2"/>
              </a:buClr>
              <a:buFont typeface="Wingdings" pitchFamily="2" charset="2"/>
              <a:buNone/>
            </a:pPr>
            <a:r>
              <a:rPr lang="el-GR" dirty="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lstStyle/>
          <a:p>
            <a:r>
              <a:rPr lang="el-GR" dirty="0" smtClean="0"/>
              <a:t>β. Πλύση - Υποκλυσμός κολοστομίας</a:t>
            </a:r>
            <a:r>
              <a:rPr lang="en-US" dirty="0" smtClean="0"/>
              <a:t>(1/1)</a:t>
            </a:r>
            <a:endParaRPr lang="el-GR" dirty="0"/>
          </a:p>
        </p:txBody>
      </p:sp>
      <p:sp>
        <p:nvSpPr>
          <p:cNvPr id="3" name="2 - Θέση περιεχομένου"/>
          <p:cNvSpPr>
            <a:spLocks noGrp="1"/>
          </p:cNvSpPr>
          <p:nvPr>
            <p:ph idx="1"/>
          </p:nvPr>
        </p:nvSpPr>
        <p:spPr>
          <a:xfrm>
            <a:off x="0" y="1295400"/>
            <a:ext cx="9144000" cy="5562600"/>
          </a:xfrm>
        </p:spPr>
        <p:txBody>
          <a:bodyPr/>
          <a:lstStyle/>
          <a:p>
            <a:r>
              <a:rPr lang="el-GR" dirty="0" smtClean="0">
                <a:solidFill>
                  <a:srgbClr val="FF0000"/>
                </a:solidFill>
              </a:rPr>
              <a:t>Υλικά που απαιτούνται:</a:t>
            </a:r>
          </a:p>
          <a:p>
            <a:r>
              <a:rPr lang="el-GR" dirty="0" smtClean="0"/>
              <a:t> Τροχήλατο αλλαγής ή δίσκος νοσηλείας, πάνω στον οποίο τοποθετούνται:</a:t>
            </a:r>
          </a:p>
          <a:p>
            <a:r>
              <a:rPr lang="el-GR" dirty="0" smtClean="0"/>
              <a:t> - Διάλυμα πλύσης, σύμφωνα με την ιατρική οδηγία (φυσιολογικός ορός, χαμομήλι, παραφινέλαιο θ: 37-38° C, όγκος: 250-500 cc). </a:t>
            </a:r>
          </a:p>
          <a:p>
            <a:r>
              <a:rPr lang="el-GR" dirty="0" smtClean="0"/>
              <a:t>- Ιριγκατέρ ή fleet-</a:t>
            </a:r>
            <a:r>
              <a:rPr lang="el-GR" dirty="0" err="1" smtClean="0"/>
              <a:t>enema</a:t>
            </a:r>
            <a:r>
              <a:rPr lang="el-GR" dirty="0" smtClean="0"/>
              <a:t> ή set πλύσης κολοστομίας. </a:t>
            </a:r>
          </a:p>
          <a:p>
            <a:r>
              <a:rPr lang="el-GR" dirty="0" smtClean="0"/>
              <a:t>- Καθετήρες ορθού απλοί ή με ενσωματωμένο κώνο</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a:lstStyle/>
          <a:p>
            <a:r>
              <a:rPr lang="el-GR" dirty="0" smtClean="0"/>
              <a:t>β. Πλύση - Υποκλυσμός κολοστομίας</a:t>
            </a:r>
            <a:r>
              <a:rPr lang="en-US" dirty="0" smtClean="0"/>
              <a:t>(1/2)</a:t>
            </a:r>
            <a:endParaRPr lang="el-GR" dirty="0"/>
          </a:p>
        </p:txBody>
      </p:sp>
      <p:sp>
        <p:nvSpPr>
          <p:cNvPr id="3" name="2 - Θέση περιεχομένου"/>
          <p:cNvSpPr>
            <a:spLocks noGrp="1"/>
          </p:cNvSpPr>
          <p:nvPr>
            <p:ph idx="1"/>
          </p:nvPr>
        </p:nvSpPr>
        <p:spPr>
          <a:xfrm>
            <a:off x="0" y="1905000"/>
            <a:ext cx="9144000" cy="4953000"/>
          </a:xfrm>
        </p:spPr>
        <p:txBody>
          <a:bodyPr/>
          <a:lstStyle/>
          <a:p>
            <a:r>
              <a:rPr lang="el-GR" dirty="0" smtClean="0"/>
              <a:t>- Γάντια, νεφροειδή, χαρτοβάμβακο, χαρτοσακούλα, πλαστική σακούλα.</a:t>
            </a:r>
          </a:p>
          <a:p>
            <a:r>
              <a:rPr lang="el-GR" dirty="0" smtClean="0"/>
              <a:t> - Βαζελίνη.</a:t>
            </a:r>
          </a:p>
          <a:p>
            <a:r>
              <a:rPr lang="el-GR" dirty="0" smtClean="0"/>
              <a:t> - Τετράγωνο με αδιάβροχο.</a:t>
            </a:r>
          </a:p>
          <a:p>
            <a:r>
              <a:rPr lang="el-GR" dirty="0" smtClean="0"/>
              <a:t> - Set αλλαγής (λαβίδα, γάζες, τολύπια).</a:t>
            </a:r>
          </a:p>
          <a:p>
            <a:r>
              <a:rPr lang="el-GR" dirty="0" smtClean="0"/>
              <a:t> - Σάκος κολοστομίας και τα υπόλοιπα υλικά περιποίησης της στομίας.</a:t>
            </a:r>
          </a:p>
          <a:p>
            <a:r>
              <a:rPr lang="el-GR" dirty="0" smtClean="0"/>
              <a:t> - Παραβάν, στατό ορού.</a:t>
            </a:r>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Πλύση - Υποκλυσμός κολοστομίας</a:t>
            </a:r>
            <a:r>
              <a:rPr lang="en-US" dirty="0" smtClean="0"/>
              <a:t>(1/3)</a:t>
            </a:r>
            <a:endParaRPr lang="el-GR" dirty="0"/>
          </a:p>
        </p:txBody>
      </p:sp>
      <p:sp>
        <p:nvSpPr>
          <p:cNvPr id="3" name="2 - Θέση περιεχομένου"/>
          <p:cNvSpPr>
            <a:spLocks noGrp="1"/>
          </p:cNvSpPr>
          <p:nvPr>
            <p:ph idx="1"/>
          </p:nvPr>
        </p:nvSpPr>
        <p:spPr>
          <a:xfrm>
            <a:off x="0" y="1752600"/>
            <a:ext cx="9144000" cy="4373563"/>
          </a:xfrm>
        </p:spPr>
        <p:txBody>
          <a:bodyPr/>
          <a:lstStyle/>
          <a:p>
            <a:r>
              <a:rPr lang="el-GR" dirty="0" smtClean="0">
                <a:solidFill>
                  <a:srgbClr val="FF0000"/>
                </a:solidFill>
              </a:rPr>
              <a:t>Διαδικασία: </a:t>
            </a:r>
            <a:endParaRPr lang="en-US" dirty="0" smtClean="0">
              <a:solidFill>
                <a:srgbClr val="FF0000"/>
              </a:solidFill>
            </a:endParaRPr>
          </a:p>
          <a:p>
            <a:r>
              <a:rPr lang="el-GR" dirty="0" smtClean="0"/>
              <a:t>⟹ Εξασφαλίστε τη συνεργασία του αρρώστου, έχοντας υπόψη τα τρία στοιχεία: χρόνος, ενημέρωση, απομάκρυνση επισκεπτών, όπως έχει ήδη αναφερθεί και προχωρήστε στην τεχνική. </a:t>
            </a:r>
            <a:endParaRPr lang="en-US" dirty="0" smtClean="0"/>
          </a:p>
          <a:p>
            <a:r>
              <a:rPr lang="el-GR" dirty="0" smtClean="0"/>
              <a:t>⟹ Τοποθετήστε τον άρρωστο στην κατάλληλη θέση: ελαφρά πλάγια προς την πλευρά που θα γίνει η πλύση, με υποστηριγμένη την πλάτη σε μαξιλάρι ή καθιστική θέση. </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tx1"/>
                </a:solidFill>
              </a:rPr>
              <a:t>Στομία ή παρά φύση έδρα</a:t>
            </a:r>
            <a:endParaRPr lang="el-GR" dirty="0"/>
          </a:p>
        </p:txBody>
      </p:sp>
      <p:sp>
        <p:nvSpPr>
          <p:cNvPr id="3" name="2 - Θέση περιεχομένου"/>
          <p:cNvSpPr>
            <a:spLocks noGrp="1"/>
          </p:cNvSpPr>
          <p:nvPr>
            <p:ph idx="1"/>
          </p:nvPr>
        </p:nvSpPr>
        <p:spPr>
          <a:xfrm>
            <a:off x="457200" y="1981200"/>
            <a:ext cx="8229600" cy="4876800"/>
          </a:xfrm>
        </p:spPr>
        <p:txBody>
          <a:bodyPr/>
          <a:lstStyle/>
          <a:p>
            <a:r>
              <a:rPr lang="el-GR" dirty="0" smtClean="0"/>
              <a:t>Αν η παρά φύση έδρα γίνει στο </a:t>
            </a:r>
            <a:r>
              <a:rPr lang="el-GR" i="1" u="sng" dirty="0" smtClean="0"/>
              <a:t>λεπτό έντερο</a:t>
            </a:r>
            <a:r>
              <a:rPr lang="el-GR" dirty="0" smtClean="0"/>
              <a:t>, ονομάζεται </a:t>
            </a:r>
            <a:r>
              <a:rPr lang="el-GR" dirty="0" smtClean="0">
                <a:solidFill>
                  <a:srgbClr val="FF0000"/>
                </a:solidFill>
              </a:rPr>
              <a:t>ειλεοστομία</a:t>
            </a:r>
            <a:r>
              <a:rPr lang="el-GR" dirty="0" smtClean="0"/>
              <a:t>.</a:t>
            </a:r>
          </a:p>
          <a:p>
            <a:endParaRPr lang="el-GR" dirty="0" smtClean="0"/>
          </a:p>
          <a:p>
            <a:r>
              <a:rPr lang="el-GR" dirty="0" smtClean="0"/>
              <a:t> Αν γίνει στο </a:t>
            </a:r>
            <a:r>
              <a:rPr lang="el-GR" i="1" u="sng" dirty="0" smtClean="0"/>
              <a:t>παχύ έντερο</a:t>
            </a:r>
            <a:r>
              <a:rPr lang="el-GR" dirty="0" smtClean="0"/>
              <a:t>, ονομάζεται </a:t>
            </a:r>
            <a:r>
              <a:rPr lang="el-GR" dirty="0" smtClean="0">
                <a:solidFill>
                  <a:srgbClr val="FF0000"/>
                </a:solidFill>
              </a:rPr>
              <a:t>κολοστομία</a:t>
            </a:r>
            <a:r>
              <a:rPr lang="el-GR" dirty="0" smtClean="0"/>
              <a:t> και αντίστοιχα με το τμήμα του παχέος εντέρου: ανιούσα, εγκαρσιοστομία, κατιούσα, κολοστομία</a:t>
            </a:r>
          </a:p>
          <a:p>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9762"/>
          </a:xfrm>
        </p:spPr>
        <p:txBody>
          <a:bodyPr/>
          <a:lstStyle/>
          <a:p>
            <a:r>
              <a:rPr lang="el-GR" dirty="0" smtClean="0"/>
              <a:t>β. Πλύση - Υποκλυσμός κολοστομίας</a:t>
            </a:r>
            <a:r>
              <a:rPr lang="en-US" dirty="0" smtClean="0"/>
              <a:t>(1/4)</a:t>
            </a:r>
            <a:endParaRPr lang="el-GR" dirty="0"/>
          </a:p>
        </p:txBody>
      </p:sp>
      <p:sp>
        <p:nvSpPr>
          <p:cNvPr id="3" name="2 - Θέση περιεχομένου"/>
          <p:cNvSpPr>
            <a:spLocks noGrp="1"/>
          </p:cNvSpPr>
          <p:nvPr>
            <p:ph idx="1"/>
          </p:nvPr>
        </p:nvSpPr>
        <p:spPr>
          <a:xfrm>
            <a:off x="0" y="1295400"/>
            <a:ext cx="9144000" cy="5105400"/>
          </a:xfrm>
        </p:spPr>
        <p:txBody>
          <a:bodyPr/>
          <a:lstStyle/>
          <a:p>
            <a:r>
              <a:rPr lang="el-GR" dirty="0" smtClean="0"/>
              <a:t>⟹ Αναδιπλώστε τα κλινοσκεπάσματα και αποκαλύψτε την περιοχή του στομίου, με απομάκρυνση της πυτζάμας. Αφαιρέστε τη ζώνη, αν υπάρχει. </a:t>
            </a:r>
          </a:p>
          <a:p>
            <a:r>
              <a:rPr lang="el-GR" dirty="0" smtClean="0"/>
              <a:t>⟹ Τοποθετήστε το τετράγωνο με το αδιάβροχο, κάτω από την περιοχή του στομίου</a:t>
            </a:r>
          </a:p>
          <a:p>
            <a:r>
              <a:rPr lang="el-GR" dirty="0" smtClean="0"/>
              <a:t>⟹ Τοποθετήστε νεφροειδές με φύλλα χαρτοβάμβακα στο εσωτερικό του, σ’ επαφή με τα κοιλιακά τοιχώματα, κάτω από το στόμιο. Έχετε δίπλα σας τη χαρτοσακούλα και την πλαστική σακούλα. </a:t>
            </a: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686800" cy="1417638"/>
          </a:xfrm>
        </p:spPr>
        <p:txBody>
          <a:bodyPr/>
          <a:lstStyle/>
          <a:p>
            <a:r>
              <a:rPr lang="el-GR" dirty="0" smtClean="0"/>
              <a:t>β. Πλύση - Υποκλυσμός κολοστομίας</a:t>
            </a:r>
            <a:r>
              <a:rPr lang="en-US" dirty="0" smtClean="0"/>
              <a:t>(1/5)</a:t>
            </a:r>
            <a:endParaRPr lang="el-GR" dirty="0"/>
          </a:p>
        </p:txBody>
      </p:sp>
      <p:sp>
        <p:nvSpPr>
          <p:cNvPr id="3" name="2 - Θέση περιεχομένου"/>
          <p:cNvSpPr>
            <a:spLocks noGrp="1"/>
          </p:cNvSpPr>
          <p:nvPr>
            <p:ph idx="1"/>
          </p:nvPr>
        </p:nvSpPr>
        <p:spPr>
          <a:xfrm>
            <a:off x="0" y="1600200"/>
            <a:ext cx="8686800" cy="4525963"/>
          </a:xfrm>
        </p:spPr>
        <p:txBody>
          <a:bodyPr/>
          <a:lstStyle/>
          <a:p>
            <a:r>
              <a:rPr lang="el-GR" dirty="0" smtClean="0"/>
              <a:t>⟹ Πλύνετε τα χέρια σας και μετακινήστε το τροχήλατο δίπλα σας.</a:t>
            </a:r>
          </a:p>
          <a:p>
            <a:r>
              <a:rPr lang="el-GR" dirty="0" smtClean="0"/>
              <a:t>⟹ Φορέστε γάντια, αφαιρέστε το σάκο, αν είναι αυτοκόλλητος, και, αν όχι, αφαιρέστε το σάκο, απορρίψτε τον στην πλαστική σακούλα και απομακρύνετέ τον από το δωμάτιο. Αφαιρέστε και τη βάση.</a:t>
            </a:r>
          </a:p>
          <a:p>
            <a:r>
              <a:rPr lang="el-GR" dirty="0" smtClean="0"/>
              <a:t> ⟹ Κάνετε καθαριότητα δέρματος και στομίου, όταν έχει αφαιρεθεί. </a:t>
            </a:r>
          </a:p>
          <a:p>
            <a:r>
              <a:rPr lang="el-GR" dirty="0" smtClean="0"/>
              <a:t>⟹ Αλλάξτε γάντια, αν χρειάζεται.</a:t>
            </a:r>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66800"/>
          </a:xfrm>
        </p:spPr>
        <p:txBody>
          <a:bodyPr/>
          <a:lstStyle/>
          <a:p>
            <a:r>
              <a:rPr lang="el-GR" dirty="0" smtClean="0"/>
              <a:t>β. Πλύση - Υποκλυσμός κολοστομίας</a:t>
            </a:r>
            <a:r>
              <a:rPr lang="en-US" dirty="0" smtClean="0"/>
              <a:t>(1/6)</a:t>
            </a:r>
            <a:endParaRPr lang="el-GR" dirty="0"/>
          </a:p>
        </p:txBody>
      </p:sp>
      <p:sp>
        <p:nvSpPr>
          <p:cNvPr id="3" name="2 - Θέση περιεχομένου"/>
          <p:cNvSpPr>
            <a:spLocks noGrp="1"/>
          </p:cNvSpPr>
          <p:nvPr>
            <p:ph idx="1"/>
          </p:nvPr>
        </p:nvSpPr>
        <p:spPr>
          <a:xfrm>
            <a:off x="0" y="1600200"/>
            <a:ext cx="8686800" cy="4525963"/>
          </a:xfrm>
        </p:spPr>
        <p:txBody>
          <a:bodyPr/>
          <a:lstStyle/>
          <a:p>
            <a:r>
              <a:rPr lang="el-GR" dirty="0" smtClean="0"/>
              <a:t>⟹ Τοποθετήστε το διάλυμα πλύσης στο δοχείο πλύσης ή ετοιμάστε το fleet-</a:t>
            </a:r>
            <a:r>
              <a:rPr lang="el-GR" dirty="0" err="1" smtClean="0"/>
              <a:t>enema</a:t>
            </a:r>
            <a:r>
              <a:rPr lang="el-GR" dirty="0" smtClean="0"/>
              <a:t>. ⟹ Κρεμάστε το δοχείο στο στατό, σε ύψος 40 cm από το επίπεδο της στομίας, για να εξασφαλίσετε χαμηλή πίεση ροής του διαλύματός σας. Έχετε κλειστή τη στρόφιγγα. ⟹ Ανοίξτε τη συσκευασία του καθετήρα από το πάνω μέρος, για να συνδέσετε το μπεκ του καθετήρα με τη στρόφιγγα της συσκευής πλύσης.</a:t>
            </a:r>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686800" cy="563562"/>
          </a:xfrm>
        </p:spPr>
        <p:txBody>
          <a:bodyPr/>
          <a:lstStyle/>
          <a:p>
            <a:r>
              <a:rPr lang="el-GR" dirty="0" smtClean="0"/>
              <a:t>β. Πλύση - Υποκλυσμός κολοστομίας</a:t>
            </a:r>
            <a:r>
              <a:rPr lang="en-US" dirty="0" smtClean="0"/>
              <a:t>(1/7)</a:t>
            </a:r>
            <a:endParaRPr lang="el-GR" dirty="0"/>
          </a:p>
        </p:txBody>
      </p:sp>
      <p:sp>
        <p:nvSpPr>
          <p:cNvPr id="3" name="2 - Θέση περιεχομένου"/>
          <p:cNvSpPr>
            <a:spLocks noGrp="1"/>
          </p:cNvSpPr>
          <p:nvPr>
            <p:ph idx="1"/>
          </p:nvPr>
        </p:nvSpPr>
        <p:spPr>
          <a:xfrm>
            <a:off x="0" y="1295400"/>
            <a:ext cx="9144000" cy="5562600"/>
          </a:xfrm>
        </p:spPr>
        <p:txBody>
          <a:bodyPr/>
          <a:lstStyle/>
          <a:p>
            <a:r>
              <a:rPr lang="el-GR" dirty="0" smtClean="0"/>
              <a:t>⟹ Επαλείψτε το άκρο του καθετήρα με βαζελίνη, ανοίξτε τη στρόφιγγα και αφήστε να πέσει ποσότητα υγρού στο νεφροειδές, αφαιρώντας τον αέρα από τον καθετήρα. Αν τοποθετηθεί κώνος, επαλείψτε το άκρο</a:t>
            </a:r>
          </a:p>
          <a:p>
            <a:pPr>
              <a:buNone/>
            </a:pPr>
            <a:r>
              <a:rPr lang="el-GR" dirty="0" smtClean="0"/>
              <a:t>   του με βαζελίνη.</a:t>
            </a:r>
          </a:p>
          <a:p>
            <a:pPr>
              <a:buNone/>
            </a:pPr>
            <a:r>
              <a:rPr lang="el-GR" dirty="0" smtClean="0"/>
              <a:t>⟹ Εισάγετε τον καθετήρα ή τον κώνο στο έντερο από το στόμιο, με ήπιες κινήσεις. Αν αισθανθείτε αντίσταση, μην πιέζετε, αφήστε να τρέξει το διάλυμα και ωθήστε ήπια τον καθετήρα προς τα μέσα. </a:t>
            </a:r>
          </a:p>
          <a:p>
            <a:pPr>
              <a:buNone/>
            </a:pPr>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Πλύση - Υποκλυσμός κολοστομίας</a:t>
            </a:r>
            <a:r>
              <a:rPr lang="en-US" dirty="0" smtClean="0"/>
              <a:t>(1/8)</a:t>
            </a:r>
            <a:endParaRPr lang="el-GR" dirty="0"/>
          </a:p>
        </p:txBody>
      </p:sp>
      <p:sp>
        <p:nvSpPr>
          <p:cNvPr id="3" name="2 - Θέση περιεχομένου"/>
          <p:cNvSpPr>
            <a:spLocks noGrp="1"/>
          </p:cNvSpPr>
          <p:nvPr>
            <p:ph idx="1"/>
          </p:nvPr>
        </p:nvSpPr>
        <p:spPr>
          <a:xfrm>
            <a:off x="0" y="1981200"/>
            <a:ext cx="8686800" cy="4144963"/>
          </a:xfrm>
        </p:spPr>
        <p:txBody>
          <a:bodyPr/>
          <a:lstStyle/>
          <a:p>
            <a:r>
              <a:rPr lang="el-GR" dirty="0" smtClean="0"/>
              <a:t>Στο fleet-</a:t>
            </a:r>
            <a:r>
              <a:rPr lang="el-GR" dirty="0" err="1" smtClean="0"/>
              <a:t>enema</a:t>
            </a:r>
            <a:r>
              <a:rPr lang="el-GR" dirty="0" smtClean="0"/>
              <a:t> πιέστε ήπια το σάκο. Υπάρχει πιθανότητα, λόγω ταχείας εισαγωγής του διαλύματος στο έντερο, ο άρρωστος να παρουσιάσει πόνο. Σταματήστε τη ροή για λίγο και συνεχίστε, μέχρι να πέσει όλο το διάλυμα.</a:t>
            </a:r>
          </a:p>
          <a:p>
            <a:r>
              <a:rPr lang="el-GR" dirty="0" smtClean="0"/>
              <a:t>⟹ Αφαιρέστε τον καθετήρα ή τον κώνο και αποχωρήστε τον από τη συσκευή πλύσης. </a:t>
            </a:r>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Πλύση - Υποκλυσμός κολοστομίας</a:t>
            </a:r>
            <a:r>
              <a:rPr lang="en-US" dirty="0" smtClean="0"/>
              <a:t>(1/9)</a:t>
            </a:r>
            <a:endParaRPr lang="el-GR" dirty="0"/>
          </a:p>
        </p:txBody>
      </p:sp>
      <p:sp>
        <p:nvSpPr>
          <p:cNvPr id="3" name="2 - Θέση περιεχομένου"/>
          <p:cNvSpPr>
            <a:spLocks noGrp="1"/>
          </p:cNvSpPr>
          <p:nvPr>
            <p:ph idx="1"/>
          </p:nvPr>
        </p:nvSpPr>
        <p:spPr>
          <a:xfrm>
            <a:off x="457200" y="2133600"/>
            <a:ext cx="8229600" cy="3992563"/>
          </a:xfrm>
        </p:spPr>
        <p:txBody>
          <a:bodyPr/>
          <a:lstStyle/>
          <a:p>
            <a:r>
              <a:rPr lang="el-GR" dirty="0" smtClean="0"/>
              <a:t>⟹ Καλύψτε το στόμιο με χαρτοβάμβακα για προστασία δική σας και του ιματισμού, γιατί υπάρχει περίπτωση απότομης εξόδου του περιεχομένου του εντέρου. </a:t>
            </a:r>
          </a:p>
          <a:p>
            <a:r>
              <a:rPr lang="el-GR" dirty="0" smtClean="0"/>
              <a:t>⟹ Αφήστε ελεύθερο το στόμιο, για να παροχετευτεί όλο το περιεχόμενο. Περιμένετε τουλάχιστον 15 λεπτά. Αν χρειάζεται, επαναλάβετε την πλύση ή το </a:t>
            </a:r>
            <a:r>
              <a:rPr lang="el-GR" dirty="0" err="1" smtClean="0"/>
              <a:t>fleet</a:t>
            </a:r>
            <a:r>
              <a:rPr lang="el-GR" dirty="0" smtClean="0"/>
              <a:t>-</a:t>
            </a:r>
            <a:r>
              <a:rPr lang="el-GR" dirty="0" err="1" smtClean="0"/>
              <a:t>enema</a:t>
            </a:r>
            <a:r>
              <a:rPr lang="el-GR" dirty="0" smtClean="0"/>
              <a:t>.</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686800" cy="990600"/>
          </a:xfrm>
        </p:spPr>
        <p:txBody>
          <a:bodyPr/>
          <a:lstStyle/>
          <a:p>
            <a:r>
              <a:rPr lang="el-GR" dirty="0" smtClean="0"/>
              <a:t>β. Πλύση - Υποκλυσμός κολοστομίας</a:t>
            </a:r>
            <a:r>
              <a:rPr lang="en-US" dirty="0" smtClean="0"/>
              <a:t>(1/10)</a:t>
            </a:r>
            <a:endParaRPr lang="el-GR" dirty="0"/>
          </a:p>
        </p:txBody>
      </p:sp>
      <p:sp>
        <p:nvSpPr>
          <p:cNvPr id="3" name="2 - Θέση περιεχομένου"/>
          <p:cNvSpPr>
            <a:spLocks noGrp="1"/>
          </p:cNvSpPr>
          <p:nvPr>
            <p:ph idx="1"/>
          </p:nvPr>
        </p:nvSpPr>
        <p:spPr>
          <a:xfrm>
            <a:off x="0" y="1219200"/>
            <a:ext cx="9372600" cy="5638800"/>
          </a:xfrm>
        </p:spPr>
        <p:txBody>
          <a:bodyPr/>
          <a:lstStyle/>
          <a:p>
            <a:r>
              <a:rPr lang="el-GR" dirty="0" smtClean="0"/>
              <a:t>⟹ Καθαρίστε το στόμιο και το δέρμα γύρω από αυτό. </a:t>
            </a:r>
          </a:p>
          <a:p>
            <a:r>
              <a:rPr lang="el-GR" dirty="0" smtClean="0"/>
              <a:t>⟹ Τοποθετήστε νέα βάση και σάκο ή αυτοκόλλητο σάκο.</a:t>
            </a:r>
          </a:p>
          <a:p>
            <a:r>
              <a:rPr lang="el-GR" dirty="0" smtClean="0"/>
              <a:t> ⟹ Απομακρύνετε άχρηστα χρησιμοποιημένα αντικείμενα. Αφαιρέστε τα γάντια. Πλύνετε τα χέρια σας, τακτοποιήστε το κρεβάτι και τον άρρωστο σε αναπαυτική θέση.</a:t>
            </a:r>
            <a:endParaRPr lang="en-US" dirty="0" smtClean="0"/>
          </a:p>
          <a:p>
            <a:r>
              <a:rPr lang="el-GR" dirty="0" smtClean="0"/>
              <a:t>⟹ Υλικά πολλαπλής χρήσης πλένονται, απολυμαίνονται και να αποστέλλονται για αποστείρωση. </a:t>
            </a:r>
          </a:p>
          <a:p>
            <a:endParaRPr lang="en-US" dirty="0" smtClean="0"/>
          </a:p>
          <a:p>
            <a:endParaRPr lang="en-US" dirty="0" smtClean="0"/>
          </a:p>
          <a:p>
            <a:endParaRPr lang="en-US" dirty="0" smtClean="0"/>
          </a:p>
          <a:p>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274638"/>
            <a:ext cx="9296400" cy="639762"/>
          </a:xfrm>
        </p:spPr>
        <p:txBody>
          <a:bodyPr/>
          <a:lstStyle/>
          <a:p>
            <a:r>
              <a:rPr lang="el-GR" dirty="0" smtClean="0"/>
              <a:t>β. Πλύση - Υποκλυσμός κολοστομίας</a:t>
            </a:r>
            <a:r>
              <a:rPr lang="en-US" dirty="0" smtClean="0"/>
              <a:t>(1/11)</a:t>
            </a:r>
            <a:endParaRPr lang="el-GR" dirty="0"/>
          </a:p>
        </p:txBody>
      </p:sp>
      <p:sp>
        <p:nvSpPr>
          <p:cNvPr id="3" name="2 - Θέση περιεχομένου"/>
          <p:cNvSpPr>
            <a:spLocks noGrp="1"/>
          </p:cNvSpPr>
          <p:nvPr>
            <p:ph idx="1"/>
          </p:nvPr>
        </p:nvSpPr>
        <p:spPr>
          <a:xfrm>
            <a:off x="0" y="1524000"/>
            <a:ext cx="9144000" cy="4602163"/>
          </a:xfrm>
        </p:spPr>
        <p:txBody>
          <a:bodyPr/>
          <a:lstStyle/>
          <a:p>
            <a:pPr>
              <a:buNone/>
            </a:pPr>
            <a:endParaRPr lang="el-GR" dirty="0" smtClean="0"/>
          </a:p>
          <a:p>
            <a:r>
              <a:rPr lang="el-GR" dirty="0" smtClean="0"/>
              <a:t>⟹ Ενθαρρύνετε τον άρρωστο, αφού ηρεμήσει, να μετακινηθεί ή να ανασηκωθεί, για καλύτερη διέγερση του περισταλτισμού του εντέρου. Παραμείνετε δίπλα του, για να τον βοηθήσετε στην έγερση και στην κατάκλιση. </a:t>
            </a:r>
          </a:p>
          <a:p>
            <a:r>
              <a:rPr lang="el-GR" dirty="0" smtClean="0"/>
              <a:t>⟹ Ενημερώστε την προϊστάμενη για το τέλος των εργασιών σας, τις παρατηρήσεις σας και συμπληρώστε στο διάγραμμα το χαρακτήρα και τον αριθμό των κενώσεων.</a:t>
            </a:r>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3562"/>
          </a:xfrm>
        </p:spPr>
        <p:txBody>
          <a:bodyPr/>
          <a:lstStyle/>
          <a:p>
            <a:r>
              <a:rPr lang="el-GR" u="sng" dirty="0" smtClean="0"/>
              <a:t>Παρατηρήσεις</a:t>
            </a:r>
            <a:endParaRPr lang="el-GR" u="sng" dirty="0"/>
          </a:p>
        </p:txBody>
      </p:sp>
      <p:sp>
        <p:nvSpPr>
          <p:cNvPr id="3" name="2 - Θέση περιεχομένου"/>
          <p:cNvSpPr>
            <a:spLocks noGrp="1"/>
          </p:cNvSpPr>
          <p:nvPr>
            <p:ph idx="1"/>
          </p:nvPr>
        </p:nvSpPr>
        <p:spPr>
          <a:xfrm>
            <a:off x="0" y="1066800"/>
            <a:ext cx="9144000" cy="5059363"/>
          </a:xfrm>
        </p:spPr>
        <p:txBody>
          <a:bodyPr/>
          <a:lstStyle/>
          <a:p>
            <a:r>
              <a:rPr lang="el-GR" dirty="0" smtClean="0"/>
              <a:t>1. Αν ο άρρωστος είναι περιπατητικός, η πλύση μπορεί να γίνει στην τουαλέτα, σε καθιστική θέση. Στην περίπτωση αυτή χρησιμοποιείται ειδικός μακρόστενος σάκος, που εφαρμόζει στον πλαστικό δακτύλιο της βάσης της κολοστομίας, όπως ο σάκος, και υποστηρίζεται με την ειδική ζώνη. Μέσω του σάκου αυτού, </a:t>
            </a:r>
            <a:r>
              <a:rPr lang="el-GR" dirty="0" err="1" smtClean="0"/>
              <a:t>αποβάλλεται</a:t>
            </a:r>
            <a:r>
              <a:rPr lang="el-GR" dirty="0" smtClean="0"/>
              <a:t> το εντερικό περιεχόμενο, χωρίς ο άρρωστος ή εσείς να λερώνεστε, αφού η αποβολή γίνεται απευθείας στην τουαλέτα</a:t>
            </a:r>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dirty="0" smtClean="0"/>
              <a:t>Παρατηρήσεις</a:t>
            </a:r>
            <a:endParaRPr lang="el-GR" dirty="0"/>
          </a:p>
        </p:txBody>
      </p:sp>
      <p:sp>
        <p:nvSpPr>
          <p:cNvPr id="3" name="2 - Θέση περιεχομένου"/>
          <p:cNvSpPr>
            <a:spLocks noGrp="1"/>
          </p:cNvSpPr>
          <p:nvPr>
            <p:ph idx="1"/>
          </p:nvPr>
        </p:nvSpPr>
        <p:spPr/>
        <p:txBody>
          <a:bodyPr/>
          <a:lstStyle/>
          <a:p>
            <a:r>
              <a:rPr lang="el-GR" dirty="0" smtClean="0"/>
              <a:t> 2. Σε αποτυχία της πλύσης, και εφόσον αναφερθεί, μπορεί να δοθεί οδηγία να τοποθετηθεί σωλήνας αερίων στον άρρωστο από το στόμιο. Η διαδικασία είναι η ίδια, με ήπιους χειρισμούς, για αποφυγή διάτρησης του εντέρου.</a:t>
            </a:r>
          </a:p>
          <a:p>
            <a:pPr>
              <a:buNone/>
            </a:pP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descr="Γαλάζιο χαρτομάντιλο"/>
          <p:cNvSpPr>
            <a:spLocks noGrp="1" noChangeArrowheads="1"/>
          </p:cNvSpPr>
          <p:nvPr>
            <p:ph type="title"/>
          </p:nvPr>
        </p:nvSpPr>
        <p:spPr>
          <a:blipFill dpi="0" rotWithShape="1">
            <a:blip r:embed="rId2"/>
            <a:srcRect/>
            <a:tile tx="0" ty="0" sx="100000" sy="100000" flip="none" algn="tl"/>
          </a:blipFill>
          <a:ln>
            <a:solidFill>
              <a:srgbClr val="61B0FF"/>
            </a:solidFill>
          </a:ln>
        </p:spPr>
        <p:txBody>
          <a:bodyPr/>
          <a:lstStyle/>
          <a:p>
            <a:r>
              <a:rPr lang="el-GR" sz="4000" b="1" dirty="0"/>
              <a:t> </a:t>
            </a:r>
            <a:r>
              <a:rPr lang="el-GR" sz="3600" dirty="0">
                <a:latin typeface="Calibri" pitchFamily="34" charset="0"/>
              </a:rPr>
              <a:t>ΕΙΔΗ ΣΤΟΜΙΩΝ ΤΟΥ ΠΕΠΤΙΚΟΥ</a:t>
            </a:r>
            <a:br>
              <a:rPr lang="el-GR" sz="3600" dirty="0">
                <a:latin typeface="Calibri" pitchFamily="34" charset="0"/>
              </a:rPr>
            </a:br>
            <a:r>
              <a:rPr lang="el-GR" sz="3600" dirty="0">
                <a:latin typeface="Calibri" pitchFamily="34" charset="0"/>
              </a:rPr>
              <a:t>              ΣΥΣΤΗΜΑΤΟΣ</a:t>
            </a:r>
          </a:p>
        </p:txBody>
      </p:sp>
      <p:sp>
        <p:nvSpPr>
          <p:cNvPr id="26627" name="Rectangle 3" descr="Γαλάζιο χαρτομάντιλο"/>
          <p:cNvSpPr>
            <a:spLocks noGrp="1" noChangeArrowheads="1"/>
          </p:cNvSpPr>
          <p:nvPr>
            <p:ph type="body" idx="1"/>
          </p:nvPr>
        </p:nvSpPr>
        <p:spPr>
          <a:blipFill dpi="0" rotWithShape="1">
            <a:blip r:embed="rId2"/>
            <a:srcRect/>
            <a:tile tx="0" ty="0" sx="100000" sy="100000" flip="none" algn="tl"/>
          </a:blipFill>
          <a:ln>
            <a:solidFill>
              <a:srgbClr val="61B0FF"/>
            </a:solidFill>
          </a:ln>
        </p:spPr>
        <p:txBody>
          <a:bodyPr/>
          <a:lstStyle/>
          <a:p>
            <a:pPr marL="609600" indent="-609600">
              <a:buFont typeface="Wingdings" pitchFamily="2" charset="2"/>
              <a:buAutoNum type="arabicParenR"/>
            </a:pPr>
            <a:r>
              <a:rPr lang="el-GR" dirty="0">
                <a:latin typeface="Calibri" pitchFamily="34" charset="0"/>
              </a:rPr>
              <a:t>Οισοφαγοστομία                   σπάνια</a:t>
            </a:r>
          </a:p>
          <a:p>
            <a:pPr marL="609600" indent="-609600">
              <a:buFont typeface="Wingdings" pitchFamily="2" charset="2"/>
              <a:buAutoNum type="arabicParenR"/>
            </a:pPr>
            <a:r>
              <a:rPr lang="el-GR" dirty="0">
                <a:latin typeface="Calibri" pitchFamily="34" charset="0"/>
              </a:rPr>
              <a:t>Γαστροστομία                    τεχνητή διατροφή</a:t>
            </a:r>
          </a:p>
          <a:p>
            <a:pPr marL="609600" indent="-609600">
              <a:buFont typeface="Wingdings" pitchFamily="2" charset="2"/>
              <a:buAutoNum type="arabicParenR"/>
            </a:pPr>
            <a:r>
              <a:rPr lang="el-GR" dirty="0">
                <a:latin typeface="Calibri" pitchFamily="34" charset="0"/>
              </a:rPr>
              <a:t>Νηστιδοστομία                  τεχνητή διατροφή</a:t>
            </a:r>
          </a:p>
          <a:p>
            <a:pPr marL="609600" indent="-609600">
              <a:buFont typeface="Wingdings" pitchFamily="2" charset="2"/>
              <a:buAutoNum type="arabicParenR"/>
            </a:pPr>
            <a:r>
              <a:rPr lang="el-GR" dirty="0">
                <a:latin typeface="Calibri" pitchFamily="34" charset="0"/>
              </a:rPr>
              <a:t>Ειλεοστομία</a:t>
            </a:r>
          </a:p>
          <a:p>
            <a:pPr marL="609600" indent="-609600">
              <a:buFont typeface="Wingdings" pitchFamily="2" charset="2"/>
              <a:buAutoNum type="arabicParenR"/>
            </a:pPr>
            <a:r>
              <a:rPr lang="el-GR" dirty="0">
                <a:latin typeface="Calibri" pitchFamily="34" charset="0"/>
              </a:rPr>
              <a:t>Κολοστομία</a:t>
            </a:r>
          </a:p>
          <a:p>
            <a:pPr marL="609600" indent="-609600">
              <a:buFontTx/>
              <a:buNone/>
            </a:pPr>
            <a:endParaRPr lang="el-GR" dirty="0">
              <a:latin typeface="Calibri" pitchFamily="34" charset="0"/>
            </a:endParaRPr>
          </a:p>
        </p:txBody>
      </p:sp>
      <p:sp>
        <p:nvSpPr>
          <p:cNvPr id="26628" name="Line 4"/>
          <p:cNvSpPr>
            <a:spLocks noChangeShapeType="1"/>
          </p:cNvSpPr>
          <p:nvPr/>
        </p:nvSpPr>
        <p:spPr bwMode="auto">
          <a:xfrm flipV="1">
            <a:off x="4267200" y="1905000"/>
            <a:ext cx="1143000" cy="0"/>
          </a:xfrm>
          <a:prstGeom prst="line">
            <a:avLst/>
          </a:prstGeom>
          <a:noFill/>
          <a:ln w="38100">
            <a:solidFill>
              <a:srgbClr val="000099"/>
            </a:solidFill>
            <a:round/>
            <a:headEnd/>
            <a:tailEnd type="triangle" w="med" len="med"/>
          </a:ln>
          <a:effectLst/>
        </p:spPr>
        <p:txBody>
          <a:bodyPr/>
          <a:lstStyle/>
          <a:p>
            <a:endParaRPr lang="el-GR" dirty="0"/>
          </a:p>
        </p:txBody>
      </p:sp>
      <p:sp>
        <p:nvSpPr>
          <p:cNvPr id="26629" name="Line 5"/>
          <p:cNvSpPr>
            <a:spLocks noChangeShapeType="1"/>
          </p:cNvSpPr>
          <p:nvPr/>
        </p:nvSpPr>
        <p:spPr bwMode="auto">
          <a:xfrm flipV="1">
            <a:off x="3810000" y="2514600"/>
            <a:ext cx="1371600" cy="0"/>
          </a:xfrm>
          <a:prstGeom prst="line">
            <a:avLst/>
          </a:prstGeom>
          <a:noFill/>
          <a:ln w="38100">
            <a:solidFill>
              <a:srgbClr val="000099"/>
            </a:solidFill>
            <a:round/>
            <a:headEnd/>
            <a:tailEnd type="triangle" w="med" len="med"/>
          </a:ln>
          <a:effectLst/>
        </p:spPr>
        <p:txBody>
          <a:bodyPr/>
          <a:lstStyle/>
          <a:p>
            <a:endParaRPr lang="el-GR" dirty="0"/>
          </a:p>
        </p:txBody>
      </p:sp>
      <p:sp>
        <p:nvSpPr>
          <p:cNvPr id="26630" name="Line 6"/>
          <p:cNvSpPr>
            <a:spLocks noChangeShapeType="1"/>
          </p:cNvSpPr>
          <p:nvPr/>
        </p:nvSpPr>
        <p:spPr bwMode="auto">
          <a:xfrm flipV="1">
            <a:off x="3886200" y="3124200"/>
            <a:ext cx="1524000" cy="0"/>
          </a:xfrm>
          <a:prstGeom prst="line">
            <a:avLst/>
          </a:prstGeom>
          <a:noFill/>
          <a:ln w="38100">
            <a:solidFill>
              <a:srgbClr val="000099"/>
            </a:solidFill>
            <a:round/>
            <a:headEnd/>
            <a:tailEnd type="triangle" w="med" len="med"/>
          </a:ln>
          <a:effectLst/>
        </p:spPr>
        <p:txBody>
          <a:bodyPr/>
          <a:lstStyle/>
          <a:p>
            <a:endParaRPr lang="el-GR" dirty="0"/>
          </a:p>
        </p:txBody>
      </p:sp>
    </p:spTree>
  </p:cSld>
  <p:clrMapOvr>
    <a:masterClrMapping/>
  </p:clrMapOvr>
  <p:transition spd="med">
    <p:comb/>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dirty="0" smtClean="0"/>
              <a:t>Παρατηρήσεις</a:t>
            </a:r>
            <a:endParaRPr lang="el-GR" dirty="0"/>
          </a:p>
        </p:txBody>
      </p:sp>
      <p:sp>
        <p:nvSpPr>
          <p:cNvPr id="3" name="2 - Θέση περιεχομένου"/>
          <p:cNvSpPr>
            <a:spLocks noGrp="1"/>
          </p:cNvSpPr>
          <p:nvPr>
            <p:ph idx="1"/>
          </p:nvPr>
        </p:nvSpPr>
        <p:spPr>
          <a:xfrm>
            <a:off x="0" y="1371600"/>
            <a:ext cx="8686800" cy="4754563"/>
          </a:xfrm>
        </p:spPr>
        <p:txBody>
          <a:bodyPr/>
          <a:lstStyle/>
          <a:p>
            <a:r>
              <a:rPr lang="el-GR" dirty="0" smtClean="0"/>
              <a:t>Τα σημεία στα οποία πρέπει να επικεντρωθεί το ενδιαφέρον του νοσηλευτικού προσωπικού είναι </a:t>
            </a:r>
            <a:r>
              <a:rPr lang="el-GR" dirty="0" smtClean="0">
                <a:solidFill>
                  <a:srgbClr val="FF0000"/>
                </a:solidFill>
              </a:rPr>
              <a:t>η ψυχολογική υποστήριξη του ασθενούς</a:t>
            </a:r>
            <a:r>
              <a:rPr lang="el-GR" dirty="0" smtClean="0"/>
              <a:t>, ώστε να εκφράσει τους φόβους του, να κατανοήσει και να αποδεχθεί την ιδιαιτερότητα της επέμβασης, ταυτόχρονα με τα μέτρα της γενικής προεγχειρητικής και μετεγχειρητικής φροντίδας, όπως, επίσης, και τα ειδικότερα προβλήματα που χαρακτηρίζουν την ύπαρξη ειλεοστομίας</a:t>
            </a:r>
            <a:r>
              <a:rPr lang="en-US" dirty="0" smtClean="0"/>
              <a:t> </a:t>
            </a:r>
            <a:r>
              <a:rPr lang="el-GR" dirty="0" smtClean="0"/>
              <a:t>ή κολοστομίας</a:t>
            </a:r>
          </a:p>
          <a:p>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986528"/>
          </a:xfrm>
          <a:prstGeom prst="rect">
            <a:avLst/>
          </a:prstGeom>
        </p:spPr>
        <p:txBody>
          <a:bodyPr wrap="square">
            <a:spAutoFit/>
          </a:bodyPr>
          <a:lstStyle/>
          <a:p>
            <a:r>
              <a:rPr lang="el-GR" sz="3200" dirty="0" smtClean="0"/>
              <a:t>Βασική αρχή σε κάθε είδος παρέμβασης είναι η εξασφάλιση συνεργασίας με τον άρρωστο, σ’ ένα κλίμα εμπιστοσύνης και αποδοχής. Η συνεργασία επιτυγχάνεται, αν ληφθούν υπόψη τα εξής τρία στοιχεία: </a:t>
            </a:r>
            <a:r>
              <a:rPr lang="el-GR" sz="3200" u="sng" dirty="0" smtClean="0">
                <a:solidFill>
                  <a:srgbClr val="FF0000"/>
                </a:solidFill>
              </a:rPr>
              <a:t>α) Ο χρόνος</a:t>
            </a:r>
            <a:r>
              <a:rPr lang="el-GR" sz="3200" dirty="0" smtClean="0"/>
              <a:t>, που δεν πρέπει να συμπίπτει με το χρόνο νοσηλείας, ύπνου ή φαγητού. Η καλύτερη χρονική στιγμή για τη φροντίδα της στομίας είναι 1 έως 1⁄2 ώρα πριν το φαγητό. </a:t>
            </a:r>
            <a:r>
              <a:rPr lang="el-GR" sz="3200" u="sng" dirty="0" smtClean="0">
                <a:solidFill>
                  <a:srgbClr val="FF0000"/>
                </a:solidFill>
              </a:rPr>
              <a:t>β) Η ενημέρωση του αρρώστου </a:t>
            </a:r>
            <a:r>
              <a:rPr lang="el-GR" sz="3200" dirty="0" smtClean="0"/>
              <a:t>για τη σειρά των εργασιών και το είδος της νοσηλείας</a:t>
            </a:r>
            <a:r>
              <a:rPr lang="el-GR" sz="3200" u="sng" dirty="0" smtClean="0">
                <a:solidFill>
                  <a:srgbClr val="FF0000"/>
                </a:solidFill>
              </a:rPr>
              <a:t>. γ) Η διακριτική απομάκρυνση συνοδών και η διαφύλαξη της αξιοπρέπειας του αρρώστου</a:t>
            </a:r>
            <a:r>
              <a:rPr lang="el-GR" sz="3200" dirty="0" smtClean="0"/>
              <a:t>. Αν δεν υπάρχουν κουρτίνες, είναι καλό να τοποθετείται παραβάν.</a:t>
            </a:r>
            <a:endParaRPr lang="el-GR" sz="3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descr="Γαλάζιο χαρτομάντιλο"/>
          <p:cNvSpPr>
            <a:spLocks noGrp="1" noChangeArrowheads="1"/>
          </p:cNvSpPr>
          <p:nvPr>
            <p:ph type="title"/>
          </p:nvPr>
        </p:nvSpPr>
        <p:spPr>
          <a:xfrm>
            <a:off x="457200" y="274638"/>
            <a:ext cx="8229600" cy="944562"/>
          </a:xfrm>
          <a:blipFill dpi="0" rotWithShape="1">
            <a:blip r:embed="rId2"/>
            <a:srcRect/>
            <a:tile tx="0" ty="0" sx="100000" sy="100000" flip="none" algn="tl"/>
          </a:blipFill>
          <a:ln>
            <a:solidFill>
              <a:schemeClr val="accent2"/>
            </a:solidFill>
          </a:ln>
        </p:spPr>
        <p:txBody>
          <a:bodyPr/>
          <a:lstStyle/>
          <a:p>
            <a:r>
              <a:rPr lang="el-GR" sz="3600" dirty="0">
                <a:latin typeface="Calibri" pitchFamily="34" charset="0"/>
              </a:rPr>
              <a:t>ΔΙΔΑΣΚΑΛΙΑ ΑΡΡΩΣΤΟΥ</a:t>
            </a:r>
          </a:p>
        </p:txBody>
      </p:sp>
      <p:sp>
        <p:nvSpPr>
          <p:cNvPr id="98307" name="Rectangle 3" descr="Γαλάζιο χαρτομάντιλο"/>
          <p:cNvSpPr>
            <a:spLocks noGrp="1" noChangeArrowheads="1"/>
          </p:cNvSpPr>
          <p:nvPr>
            <p:ph type="body" idx="1"/>
          </p:nvPr>
        </p:nvSpPr>
        <p:spPr>
          <a:blipFill dpi="0" rotWithShape="1">
            <a:blip r:embed="rId2"/>
            <a:srcRect/>
            <a:tile tx="0" ty="0" sx="100000" sy="100000" flip="none" algn="tl"/>
          </a:blipFill>
          <a:ln>
            <a:solidFill>
              <a:srgbClr val="61B0FF"/>
            </a:solidFill>
          </a:ln>
        </p:spPr>
        <p:txBody>
          <a:bodyPr/>
          <a:lstStyle/>
          <a:p>
            <a:pPr>
              <a:lnSpc>
                <a:spcPct val="90000"/>
              </a:lnSpc>
              <a:buFont typeface="Wingdings" pitchFamily="2" charset="2"/>
              <a:buNone/>
            </a:pPr>
            <a:r>
              <a:rPr lang="el-GR" sz="2800" dirty="0"/>
              <a:t>   </a:t>
            </a:r>
            <a:r>
              <a:rPr lang="el-GR" sz="2800" u="sng" dirty="0">
                <a:latin typeface="Calibri" pitchFamily="34" charset="0"/>
              </a:rPr>
              <a:t>Ενημερώνουμε τον άρρωστο σχετικά με</a:t>
            </a:r>
            <a:r>
              <a:rPr lang="el-GR" sz="2800" u="sng" dirty="0" smtClean="0">
                <a:latin typeface="Calibri" pitchFamily="34" charset="0"/>
              </a:rPr>
              <a:t>:</a:t>
            </a:r>
          </a:p>
          <a:p>
            <a:pPr>
              <a:lnSpc>
                <a:spcPct val="90000"/>
              </a:lnSpc>
              <a:buFont typeface="Wingdings" pitchFamily="2" charset="2"/>
              <a:buNone/>
            </a:pPr>
            <a:endParaRPr lang="el-GR" sz="2800" u="sng" dirty="0">
              <a:latin typeface="Calibri" pitchFamily="34" charset="0"/>
            </a:endParaRPr>
          </a:p>
          <a:p>
            <a:pPr>
              <a:lnSpc>
                <a:spcPct val="90000"/>
              </a:lnSpc>
              <a:buClr>
                <a:schemeClr val="accent2"/>
              </a:buClr>
              <a:buFont typeface="Wingdings" pitchFamily="2" charset="2"/>
              <a:buChar char="ü"/>
            </a:pPr>
            <a:r>
              <a:rPr lang="el-GR" sz="2800" dirty="0">
                <a:latin typeface="Calibri" pitchFamily="34" charset="0"/>
              </a:rPr>
              <a:t>Τη φροντίδα της ειλεοστομίας - κολοστομίας</a:t>
            </a:r>
          </a:p>
          <a:p>
            <a:pPr>
              <a:lnSpc>
                <a:spcPct val="90000"/>
              </a:lnSpc>
              <a:buClr>
                <a:schemeClr val="accent2"/>
              </a:buClr>
              <a:buFont typeface="Wingdings" pitchFamily="2" charset="2"/>
              <a:buChar char="ü"/>
            </a:pPr>
            <a:r>
              <a:rPr lang="el-GR" sz="2800" dirty="0">
                <a:latin typeface="Calibri" pitchFamily="34" charset="0"/>
              </a:rPr>
              <a:t>Τη δίαιτα</a:t>
            </a:r>
          </a:p>
          <a:p>
            <a:pPr>
              <a:lnSpc>
                <a:spcPct val="90000"/>
              </a:lnSpc>
              <a:buClr>
                <a:schemeClr val="accent2"/>
              </a:buClr>
              <a:buFont typeface="Wingdings" pitchFamily="2" charset="2"/>
              <a:buChar char="ü"/>
            </a:pPr>
            <a:r>
              <a:rPr lang="el-GR" sz="2800" dirty="0">
                <a:latin typeface="Calibri" pitchFamily="34" charset="0"/>
              </a:rPr>
              <a:t>Την πρόληψη της κακοσμίας και την δημιουργία των αερίων</a:t>
            </a:r>
          </a:p>
          <a:p>
            <a:pPr>
              <a:lnSpc>
                <a:spcPct val="90000"/>
              </a:lnSpc>
              <a:buClr>
                <a:schemeClr val="accent2"/>
              </a:buClr>
              <a:buFont typeface="Wingdings" pitchFamily="2" charset="2"/>
              <a:buChar char="ü"/>
            </a:pPr>
            <a:r>
              <a:rPr lang="el-GR" sz="2800" dirty="0">
                <a:latin typeface="Calibri" pitchFamily="34" charset="0"/>
              </a:rPr>
              <a:t>Την </a:t>
            </a:r>
            <a:r>
              <a:rPr lang="el-GR" sz="2800" dirty="0" smtClean="0">
                <a:latin typeface="Calibri" pitchFamily="34" charset="0"/>
              </a:rPr>
              <a:t>ενδυμασία</a:t>
            </a:r>
            <a:endParaRPr lang="el-GR" sz="2800" dirty="0">
              <a:latin typeface="Calibri" pitchFamily="34" charset="0"/>
            </a:endParaRPr>
          </a:p>
          <a:p>
            <a:pPr>
              <a:lnSpc>
                <a:spcPct val="90000"/>
              </a:lnSpc>
              <a:buClr>
                <a:schemeClr val="accent2"/>
              </a:buClr>
              <a:buFont typeface="Wingdings" pitchFamily="2" charset="2"/>
              <a:buChar char="ü"/>
            </a:pPr>
            <a:r>
              <a:rPr lang="el-GR" sz="2800" dirty="0">
                <a:latin typeface="Calibri" pitchFamily="34" charset="0"/>
              </a:rPr>
              <a:t>Τα φάρμακα</a:t>
            </a:r>
          </a:p>
          <a:p>
            <a:pPr>
              <a:lnSpc>
                <a:spcPct val="90000"/>
              </a:lnSpc>
              <a:buClr>
                <a:schemeClr val="accent2"/>
              </a:buClr>
              <a:buNone/>
            </a:pPr>
            <a:endParaRPr lang="el-GR" sz="2800" dirty="0">
              <a:latin typeface="Calibri" pitchFamily="34" charset="0"/>
            </a:endParaRPr>
          </a:p>
        </p:txBody>
      </p:sp>
    </p:spTree>
  </p:cSld>
  <p:clrMapOvr>
    <a:masterClrMapping/>
  </p:clrMapOvr>
  <p:transition spd="med">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a:lstStyle/>
          <a:p>
            <a:r>
              <a:rPr lang="el-GR" dirty="0" smtClean="0"/>
              <a:t>Διδασκαλία αρρώστου - οικογένειας</a:t>
            </a:r>
            <a:endParaRPr lang="el-GR" dirty="0"/>
          </a:p>
        </p:txBody>
      </p:sp>
      <p:sp>
        <p:nvSpPr>
          <p:cNvPr id="3" name="2 - Θέση περιεχομένου"/>
          <p:cNvSpPr>
            <a:spLocks noGrp="1"/>
          </p:cNvSpPr>
          <p:nvPr>
            <p:ph idx="1"/>
          </p:nvPr>
        </p:nvSpPr>
        <p:spPr>
          <a:xfrm>
            <a:off x="0" y="1752600"/>
            <a:ext cx="8686800" cy="4373563"/>
          </a:xfrm>
        </p:spPr>
        <p:txBody>
          <a:bodyPr/>
          <a:lstStyle/>
          <a:p>
            <a:r>
              <a:rPr lang="el-GR" dirty="0" smtClean="0"/>
              <a:t>Όσο χρονικό διάστημα ο άρρωστος παραμένει στο </a:t>
            </a:r>
            <a:r>
              <a:rPr lang="el-GR" dirty="0" smtClean="0">
                <a:solidFill>
                  <a:srgbClr val="FF0000"/>
                </a:solidFill>
              </a:rPr>
              <a:t>νοσοκομείο</a:t>
            </a:r>
            <a:r>
              <a:rPr lang="el-GR" dirty="0" smtClean="0"/>
              <a:t>, η φροντίδα της ειλεοστομίας-κολοστομίας </a:t>
            </a:r>
            <a:r>
              <a:rPr lang="el-GR" dirty="0" smtClean="0">
                <a:solidFill>
                  <a:srgbClr val="FF0000"/>
                </a:solidFill>
              </a:rPr>
              <a:t>είναι αρμοδιότητα του νοσηλευτικού προσωπικού </a:t>
            </a:r>
            <a:r>
              <a:rPr lang="el-GR" dirty="0" smtClean="0"/>
              <a:t>και, επιπλέον, απαιτείται </a:t>
            </a:r>
            <a:r>
              <a:rPr lang="el-GR" dirty="0" smtClean="0">
                <a:solidFill>
                  <a:srgbClr val="FF0000"/>
                </a:solidFill>
              </a:rPr>
              <a:t>και από τον ίδιο</a:t>
            </a:r>
            <a:r>
              <a:rPr lang="el-GR" dirty="0" smtClean="0"/>
              <a:t>. Εντούτοις, είναι απαραίτητο, ο ίδιος ή ένα μέλος της οικογένειας, να διδαχθεί τη διαδικασία, ώστε κατά την έξοδό του από το νοσοκομείο να μην υπάρχει πρόβλημα ή άγνοια φροντίδας.</a:t>
            </a:r>
            <a:endParaRPr lang="el-G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0" y="274638"/>
            <a:ext cx="9144000" cy="1143000"/>
          </a:xfrm>
        </p:spPr>
        <p:txBody>
          <a:bodyPr/>
          <a:lstStyle/>
          <a:p>
            <a:r>
              <a:rPr lang="el-GR" dirty="0" smtClean="0"/>
              <a:t>Διδασκαλία αρρώστου - οικογένειας</a:t>
            </a:r>
            <a:endParaRPr lang="el-GR" dirty="0"/>
          </a:p>
        </p:txBody>
      </p:sp>
      <p:sp>
        <p:nvSpPr>
          <p:cNvPr id="207875" name="Rectangle 3" descr="Γαλάζιο χαρτομάντιλο"/>
          <p:cNvSpPr>
            <a:spLocks noGrp="1" noChangeArrowheads="1"/>
          </p:cNvSpPr>
          <p:nvPr>
            <p:ph type="body" idx="1"/>
          </p:nvPr>
        </p:nvSpPr>
        <p:spPr>
          <a:xfrm>
            <a:off x="0" y="1600200"/>
            <a:ext cx="8686800" cy="4525963"/>
          </a:xfrm>
          <a:blipFill dpi="0" rotWithShape="1">
            <a:blip r:embed="rId2"/>
            <a:srcRect/>
            <a:tile tx="0" ty="0" sx="100000" sy="100000" flip="none" algn="tl"/>
          </a:blipFill>
          <a:ln>
            <a:solidFill>
              <a:srgbClr val="61B0FF"/>
            </a:solidFill>
          </a:ln>
        </p:spPr>
        <p:txBody>
          <a:bodyPr/>
          <a:lstStyle/>
          <a:p>
            <a:pPr>
              <a:buClr>
                <a:schemeClr val="accent2"/>
              </a:buClr>
              <a:buFont typeface="Wingdings" pitchFamily="2" charset="2"/>
              <a:buNone/>
            </a:pPr>
            <a:r>
              <a:rPr lang="el-GR" sz="2800" dirty="0">
                <a:solidFill>
                  <a:srgbClr val="000099"/>
                </a:solidFill>
                <a:latin typeface="Calibri" pitchFamily="34" charset="0"/>
              </a:rPr>
              <a:t>    </a:t>
            </a:r>
            <a:r>
              <a:rPr lang="el-GR" sz="2400" dirty="0">
                <a:solidFill>
                  <a:srgbClr val="000099"/>
                </a:solidFill>
                <a:latin typeface="Calibri" pitchFamily="34" charset="0"/>
              </a:rPr>
              <a:t>Σχετικές έρευνες αποδεικνύουν ότι οι ασθενείς που τους έγινε διδασκαλία πριν και μετά τη χειρουργική </a:t>
            </a:r>
            <a:r>
              <a:rPr lang="el-GR" sz="2400" dirty="0" smtClean="0">
                <a:solidFill>
                  <a:srgbClr val="000099"/>
                </a:solidFill>
                <a:latin typeface="Calibri" pitchFamily="34" charset="0"/>
              </a:rPr>
              <a:t>επέμβαση</a:t>
            </a:r>
          </a:p>
          <a:p>
            <a:pPr>
              <a:buClr>
                <a:schemeClr val="accent2"/>
              </a:buClr>
              <a:buFont typeface="Wingdings" pitchFamily="2" charset="2"/>
              <a:buNone/>
            </a:pPr>
            <a:endParaRPr lang="el-GR" sz="2400" dirty="0" smtClean="0">
              <a:solidFill>
                <a:srgbClr val="000099"/>
              </a:solidFill>
              <a:latin typeface="Calibri" pitchFamily="34" charset="0"/>
            </a:endParaRPr>
          </a:p>
          <a:p>
            <a:pPr>
              <a:buClr>
                <a:schemeClr val="accent2"/>
              </a:buClr>
              <a:buFont typeface="Wingdings" pitchFamily="2" charset="2"/>
              <a:buNone/>
            </a:pPr>
            <a:r>
              <a:rPr lang="el-GR" sz="2400" b="1" dirty="0" smtClean="0">
                <a:solidFill>
                  <a:srgbClr val="000099"/>
                </a:solidFill>
                <a:latin typeface="Calibri" pitchFamily="34" charset="0"/>
              </a:rPr>
              <a:t>    - παρέμειναν </a:t>
            </a:r>
            <a:r>
              <a:rPr lang="el-GR" sz="2400" b="1" dirty="0">
                <a:solidFill>
                  <a:srgbClr val="000099"/>
                </a:solidFill>
                <a:latin typeface="Calibri" pitchFamily="34" charset="0"/>
              </a:rPr>
              <a:t>λιγότερο χρόνο στο </a:t>
            </a:r>
            <a:r>
              <a:rPr lang="el-GR" sz="2400" b="1" dirty="0" smtClean="0">
                <a:solidFill>
                  <a:srgbClr val="000099"/>
                </a:solidFill>
                <a:latin typeface="Calibri" pitchFamily="34" charset="0"/>
              </a:rPr>
              <a:t>νοσοκομείο</a:t>
            </a:r>
          </a:p>
          <a:p>
            <a:pPr>
              <a:buClr>
                <a:schemeClr val="accent2"/>
              </a:buClr>
              <a:buFont typeface="Wingdings" pitchFamily="2" charset="2"/>
              <a:buNone/>
            </a:pPr>
            <a:endParaRPr lang="el-GR" sz="2400" dirty="0">
              <a:solidFill>
                <a:srgbClr val="000099"/>
              </a:solidFill>
              <a:latin typeface="Calibri" pitchFamily="34" charset="0"/>
            </a:endParaRPr>
          </a:p>
          <a:p>
            <a:pPr>
              <a:buFontTx/>
              <a:buNone/>
            </a:pPr>
            <a:r>
              <a:rPr lang="el-GR" sz="2400" dirty="0">
                <a:solidFill>
                  <a:srgbClr val="000099"/>
                </a:solidFill>
                <a:latin typeface="Calibri" pitchFamily="34" charset="0"/>
              </a:rPr>
              <a:t>    </a:t>
            </a:r>
            <a:r>
              <a:rPr lang="el-GR" sz="2400" dirty="0" smtClean="0">
                <a:solidFill>
                  <a:srgbClr val="000099"/>
                </a:solidFill>
                <a:latin typeface="Calibri" pitchFamily="34" charset="0"/>
              </a:rPr>
              <a:t>- </a:t>
            </a:r>
            <a:r>
              <a:rPr lang="el-GR" sz="2400" b="1" dirty="0">
                <a:solidFill>
                  <a:srgbClr val="000099"/>
                </a:solidFill>
                <a:latin typeface="Calibri" pitchFamily="34" charset="0"/>
              </a:rPr>
              <a:t>παρουσίασαν λιγότερες μετεγχειρητικές επιπλοκές</a:t>
            </a:r>
            <a:r>
              <a:rPr lang="el-GR" sz="2400" dirty="0">
                <a:solidFill>
                  <a:srgbClr val="000099"/>
                </a:solidFill>
                <a:latin typeface="Calibri" pitchFamily="34" charset="0"/>
              </a:rPr>
              <a:t>, </a:t>
            </a:r>
            <a:r>
              <a:rPr lang="el-GR" sz="2400" b="1" dirty="0">
                <a:solidFill>
                  <a:srgbClr val="000099"/>
                </a:solidFill>
                <a:latin typeface="Calibri" pitchFamily="34" charset="0"/>
              </a:rPr>
              <a:t>υπέφεραν λιγότερο πόνο</a:t>
            </a:r>
            <a:r>
              <a:rPr lang="el-GR" sz="2400" dirty="0">
                <a:solidFill>
                  <a:srgbClr val="000099"/>
                </a:solidFill>
                <a:latin typeface="Calibri" pitchFamily="34" charset="0"/>
              </a:rPr>
              <a:t> </a:t>
            </a:r>
            <a:endParaRPr lang="el-GR" sz="2400" dirty="0" smtClean="0">
              <a:solidFill>
                <a:srgbClr val="000099"/>
              </a:solidFill>
              <a:latin typeface="Calibri" pitchFamily="34" charset="0"/>
            </a:endParaRPr>
          </a:p>
          <a:p>
            <a:pPr>
              <a:buFontTx/>
              <a:buNone/>
            </a:pPr>
            <a:endParaRPr lang="el-GR" sz="2400" dirty="0">
              <a:solidFill>
                <a:srgbClr val="000099"/>
              </a:solidFill>
              <a:latin typeface="Calibri" pitchFamily="34" charset="0"/>
            </a:endParaRPr>
          </a:p>
          <a:p>
            <a:pPr>
              <a:buFontTx/>
              <a:buNone/>
            </a:pPr>
            <a:r>
              <a:rPr lang="el-GR" sz="2400" dirty="0">
                <a:solidFill>
                  <a:srgbClr val="000099"/>
                </a:solidFill>
                <a:latin typeface="Calibri" pitchFamily="34" charset="0"/>
              </a:rPr>
              <a:t>     </a:t>
            </a:r>
            <a:r>
              <a:rPr lang="el-GR" sz="2400" dirty="0" smtClean="0">
                <a:solidFill>
                  <a:srgbClr val="000099"/>
                </a:solidFill>
                <a:latin typeface="Calibri" pitchFamily="34" charset="0"/>
              </a:rPr>
              <a:t>-</a:t>
            </a:r>
            <a:r>
              <a:rPr lang="el-GR" sz="2400" b="1" dirty="0" smtClean="0">
                <a:solidFill>
                  <a:srgbClr val="000099"/>
                </a:solidFill>
                <a:latin typeface="Calibri" pitchFamily="34" charset="0"/>
              </a:rPr>
              <a:t>επανήλθαν </a:t>
            </a:r>
            <a:r>
              <a:rPr lang="el-GR" sz="2400" b="1" dirty="0">
                <a:solidFill>
                  <a:srgbClr val="000099"/>
                </a:solidFill>
                <a:latin typeface="Calibri" pitchFamily="34" charset="0"/>
              </a:rPr>
              <a:t>στο κοινωνικό σύνολο και τις φυσιολογικές τους δραστηριότητες, πιο σύντομα</a:t>
            </a:r>
            <a:r>
              <a:rPr lang="el-GR" sz="2400" dirty="0">
                <a:solidFill>
                  <a:srgbClr val="000099"/>
                </a:solidFill>
                <a:latin typeface="Calibri" pitchFamily="34" charset="0"/>
              </a:rPr>
              <a:t> από αρρώστους που δεν τους έγινε διδασκαλία.</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dirty="0" smtClean="0"/>
              <a:t>Διδάξτε στον άρρωστο ή σε ένα μέλος της οικογένειας τα παρακάτω:</a:t>
            </a:r>
            <a:endParaRPr lang="el-GR" dirty="0"/>
          </a:p>
        </p:txBody>
      </p:sp>
      <p:sp>
        <p:nvSpPr>
          <p:cNvPr id="3" name="2 - Θέση περιεχομένου"/>
          <p:cNvSpPr>
            <a:spLocks noGrp="1"/>
          </p:cNvSpPr>
          <p:nvPr>
            <p:ph idx="1"/>
          </p:nvPr>
        </p:nvSpPr>
        <p:spPr>
          <a:xfrm>
            <a:off x="0" y="2362200"/>
            <a:ext cx="8686800" cy="4191000"/>
          </a:xfrm>
        </p:spPr>
        <p:txBody>
          <a:bodyPr/>
          <a:lstStyle/>
          <a:p>
            <a:r>
              <a:rPr lang="el-GR" dirty="0" smtClean="0"/>
              <a:t>Την τεχνική της φροντίδας, το υλικό και τον τρόπο χρήσης του</a:t>
            </a:r>
          </a:p>
          <a:p>
            <a:r>
              <a:rPr lang="el-GR" dirty="0" smtClean="0"/>
              <a:t>  Εξηγήστε του ότι η λήψη φαρμάκων και το διαιτολόγιο θα πρέπει να είναι υπό την επίβλεψη του γιατρού ή της προϊσταμένης.</a:t>
            </a:r>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dirty="0" smtClean="0"/>
              <a:t>Διδάξτε στον άρρωστο ή σε ένα μέλος της οικογένειας τα παρακάτω:</a:t>
            </a:r>
            <a:endParaRPr lang="el-GR" dirty="0"/>
          </a:p>
        </p:txBody>
      </p:sp>
      <p:sp>
        <p:nvSpPr>
          <p:cNvPr id="3" name="2 - Θέση περιεχομένου"/>
          <p:cNvSpPr>
            <a:spLocks noGrp="1"/>
          </p:cNvSpPr>
          <p:nvPr>
            <p:ph idx="1"/>
          </p:nvPr>
        </p:nvSpPr>
        <p:spPr>
          <a:xfrm>
            <a:off x="0" y="1981200"/>
            <a:ext cx="8686800" cy="4144963"/>
          </a:xfrm>
        </p:spPr>
        <p:txBody>
          <a:bodyPr/>
          <a:lstStyle/>
          <a:p>
            <a:r>
              <a:rPr lang="el-GR" dirty="0" smtClean="0"/>
              <a:t>Πληροφορήστε τον ότι, φορώντας την ειδική ζώνη, δεν θα έχει πρόβλημα στην ένδυση ή στην άσκηση και, με την πάροδο του χρόνου, το οίδημα και ο ερεθισμός του στομίου υποχωρούν και δεν απαιτείται η χρήση αποστειρωμένων υλικών, παρά μόνο καθαρών. Αν πρόκειται για έγκυο γυναίκα, επιβάλλεται η ιατρική παρακολούθηση, όπως, επίσης, και η προσαρμογή των κατάλληλων υλικών</a:t>
            </a:r>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dirty="0" smtClean="0"/>
              <a:t>Διδάξτε στον άρρωστο ή σε ένα μέλος της οικογένειας τα παρακάτω:</a:t>
            </a:r>
            <a:endParaRPr lang="el-GR" dirty="0"/>
          </a:p>
        </p:txBody>
      </p:sp>
      <p:sp>
        <p:nvSpPr>
          <p:cNvPr id="3" name="2 - Θέση περιεχομένου"/>
          <p:cNvSpPr>
            <a:spLocks noGrp="1"/>
          </p:cNvSpPr>
          <p:nvPr>
            <p:ph idx="1"/>
          </p:nvPr>
        </p:nvSpPr>
        <p:spPr>
          <a:xfrm>
            <a:off x="0" y="1828800"/>
            <a:ext cx="9144000" cy="4297363"/>
          </a:xfrm>
        </p:spPr>
        <p:txBody>
          <a:bodyPr/>
          <a:lstStyle/>
          <a:p>
            <a:r>
              <a:rPr lang="el-GR" dirty="0" smtClean="0"/>
              <a:t>Ολοκληρώστε τον κύκλο των εργασιών που έχετε αναλάβει, με υπευθυνότητα και συνειδητά απευθυνθείτε στον άρρωστο, λέγοντας πολύ απλά: «Για ό,τι χρειαστείτε, θα είμαστε στο πλευρό σας». Αν είναι αληθινή η έκφρασή σας και όχι τυπική, ο άρρωστος θα το καταλάβει και θα νιώσει πολύ καλύτερα. Μια φράση μπορεί να μειώσει κατά πολύ την ένταση και το άγχος μιας δυσάρεστης διαδικασίας. Οφείλετε να συμβάλλετε και σε αυτό.</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66800"/>
          </a:xfrm>
        </p:spPr>
        <p:txBody>
          <a:bodyPr/>
          <a:lstStyle/>
          <a:p>
            <a:r>
              <a:rPr lang="el-GR" dirty="0" smtClean="0"/>
              <a:t>Η ειλεοστομία</a:t>
            </a:r>
            <a:endParaRPr lang="el-GR" dirty="0"/>
          </a:p>
        </p:txBody>
      </p:sp>
      <p:sp>
        <p:nvSpPr>
          <p:cNvPr id="3" name="2 - Θέση περιεχομένου"/>
          <p:cNvSpPr>
            <a:spLocks noGrp="1"/>
          </p:cNvSpPr>
          <p:nvPr>
            <p:ph idx="1"/>
          </p:nvPr>
        </p:nvSpPr>
        <p:spPr>
          <a:xfrm>
            <a:off x="0" y="1143000"/>
            <a:ext cx="8686800" cy="4983163"/>
          </a:xfrm>
        </p:spPr>
        <p:txBody>
          <a:bodyPr/>
          <a:lstStyle/>
          <a:p>
            <a:r>
              <a:rPr lang="en-US" dirty="0" smtClean="0">
                <a:solidFill>
                  <a:srgbClr val="FF0000"/>
                </a:solidFill>
              </a:rPr>
              <a:t>E</a:t>
            </a:r>
            <a:r>
              <a:rPr lang="el-GR" dirty="0" smtClean="0">
                <a:solidFill>
                  <a:srgbClr val="FF0000"/>
                </a:solidFill>
              </a:rPr>
              <a:t>νδείκνυται </a:t>
            </a:r>
            <a:r>
              <a:rPr lang="el-GR" dirty="0" smtClean="0"/>
              <a:t>σε ελκώδη κολίτιδα και σε πολλαπλά καρκινώματα του παχέος εντέρου, όπου δεν μπορεί να γίνει ειλεο-</a:t>
            </a:r>
            <a:r>
              <a:rPr lang="el-GR" dirty="0" err="1" smtClean="0"/>
              <a:t>ορθική</a:t>
            </a:r>
            <a:r>
              <a:rPr lang="el-GR" dirty="0" smtClean="0"/>
              <a:t> αναστόμωση και είναι μόνιμη. Η κένωση είναι συνεχής, μαλακή και υδαρής. Το περιεχόμενο είναι δύσοσμο και λόγω της ύπαρξης εντερικών ενζύμων μπορεί να προκληθούν δερματίτιδες γύρω από το στόμιο. Απαιτείται η χρήση ειδικών σάκων για τη συλλογή του περιεχομένου, όπως, επίσης, και η ιδιαίτερη φροντίδα της στομίας. </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417638"/>
          </a:xfrm>
        </p:spPr>
        <p:txBody>
          <a:bodyPr/>
          <a:lstStyle/>
          <a:p>
            <a:r>
              <a:rPr lang="el-GR" dirty="0" smtClean="0"/>
              <a:t>Η κολοστομία</a:t>
            </a:r>
            <a:endParaRPr lang="el-GR" dirty="0"/>
          </a:p>
        </p:txBody>
      </p:sp>
      <p:sp>
        <p:nvSpPr>
          <p:cNvPr id="3" name="2 - Θέση περιεχομένου"/>
          <p:cNvSpPr>
            <a:spLocks noGrp="1"/>
          </p:cNvSpPr>
          <p:nvPr>
            <p:ph idx="1"/>
          </p:nvPr>
        </p:nvSpPr>
        <p:spPr>
          <a:xfrm>
            <a:off x="457200" y="1295400"/>
            <a:ext cx="8686800" cy="4830763"/>
          </a:xfrm>
        </p:spPr>
        <p:txBody>
          <a:bodyPr/>
          <a:lstStyle/>
          <a:p>
            <a:r>
              <a:rPr lang="en-US" dirty="0" smtClean="0">
                <a:solidFill>
                  <a:srgbClr val="FF0000"/>
                </a:solidFill>
              </a:rPr>
              <a:t>E</a:t>
            </a:r>
            <a:r>
              <a:rPr lang="el-GR" dirty="0" smtClean="0">
                <a:solidFill>
                  <a:srgbClr val="FF0000"/>
                </a:solidFill>
              </a:rPr>
              <a:t>νδείκνυται </a:t>
            </a:r>
            <a:r>
              <a:rPr lang="el-GR" dirty="0" smtClean="0"/>
              <a:t>σε φλεγμονώδεις παθήσεις του παχέος εντέρου και είναι, συνήθως, προσωρινή και σε καρκίνο του κατώτερου παχέος εντέρου, όπου είναι μόνιμη. Όπως και στην ειλεοστομία, δεν υπάρχει σφιγκτήρας και η αποβολή κοπράνων δεν ελέγχεται από τη θέληση του ατόμου. Όσο ψηλότερα γίνεται, τόσο πιο μαλακή και ημυδαρής είναι η κένωση, ενώ η δυσοσμία παραμένει. Απαιτείται και πάλι η χρήση ειδικών σάκων κολοστομίας</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Γαλάζιο χαρτομάντιλο"/>
          <p:cNvSpPr>
            <a:spLocks noGrp="1" noChangeArrowheads="1"/>
          </p:cNvSpPr>
          <p:nvPr>
            <p:ph type="title"/>
          </p:nvPr>
        </p:nvSpPr>
        <p:spPr>
          <a:xfrm>
            <a:off x="457200" y="274638"/>
            <a:ext cx="8229600" cy="715962"/>
          </a:xfrm>
          <a:blipFill dpi="0" rotWithShape="1">
            <a:blip r:embed="rId2"/>
            <a:srcRect/>
            <a:tile tx="0" ty="0" sx="100000" sy="100000" flip="none" algn="tl"/>
          </a:blipFill>
          <a:ln>
            <a:solidFill>
              <a:schemeClr val="accent2"/>
            </a:solidFill>
          </a:ln>
        </p:spPr>
        <p:txBody>
          <a:bodyPr/>
          <a:lstStyle/>
          <a:p>
            <a:r>
              <a:rPr lang="el-GR" sz="4000" b="1"/>
              <a:t>    </a:t>
            </a:r>
            <a:r>
              <a:rPr lang="el-GR" sz="4000">
                <a:latin typeface="Calibri" pitchFamily="34" charset="0"/>
              </a:rPr>
              <a:t>ΕΙΛΕΟΣΤΟΜΙΑ</a:t>
            </a:r>
          </a:p>
        </p:txBody>
      </p:sp>
      <p:sp>
        <p:nvSpPr>
          <p:cNvPr id="27651" name="Rectangle 3" descr="Γαλάζιο χαρτομάντιλο"/>
          <p:cNvSpPr>
            <a:spLocks noGrp="1" noChangeArrowheads="1"/>
          </p:cNvSpPr>
          <p:nvPr>
            <p:ph type="body" sz="half" idx="1"/>
          </p:nvPr>
        </p:nvSpPr>
        <p:spPr>
          <a:xfrm>
            <a:off x="457200" y="1143000"/>
            <a:ext cx="4038600" cy="4983163"/>
          </a:xfrm>
          <a:blipFill dpi="0" rotWithShape="1">
            <a:blip r:embed="rId2"/>
            <a:srcRect/>
            <a:tile tx="0" ty="0" sx="100000" sy="100000" flip="none" algn="tl"/>
          </a:blipFill>
          <a:ln>
            <a:solidFill>
              <a:schemeClr val="hlink"/>
            </a:solidFill>
          </a:ln>
        </p:spPr>
        <p:txBody>
          <a:bodyPr/>
          <a:lstStyle/>
          <a:p>
            <a:pPr>
              <a:buFontTx/>
              <a:buNone/>
            </a:pPr>
            <a:endParaRPr lang="en-US" sz="2800" dirty="0"/>
          </a:p>
          <a:p>
            <a:pPr>
              <a:buFontTx/>
              <a:buNone/>
            </a:pPr>
            <a:endParaRPr lang="en-US" sz="2800" dirty="0"/>
          </a:p>
          <a:p>
            <a:pPr>
              <a:buFontTx/>
              <a:buNone/>
            </a:pPr>
            <a:r>
              <a:rPr lang="en-US" sz="2800" dirty="0">
                <a:latin typeface="Calibri" pitchFamily="34" charset="0"/>
              </a:rPr>
              <a:t>T</a:t>
            </a:r>
            <a:r>
              <a:rPr lang="el-GR" sz="2800" dirty="0">
                <a:latin typeface="Calibri" pitchFamily="34" charset="0"/>
              </a:rPr>
              <a:t>εχνητό στόμιο που</a:t>
            </a:r>
          </a:p>
          <a:p>
            <a:pPr>
              <a:buFontTx/>
              <a:buNone/>
            </a:pPr>
            <a:r>
              <a:rPr lang="el-GR" sz="2800" dirty="0">
                <a:latin typeface="Calibri" pitchFamily="34" charset="0"/>
              </a:rPr>
              <a:t>δημιουργείται στην</a:t>
            </a:r>
            <a:r>
              <a:rPr lang="en-US" sz="2800" dirty="0">
                <a:latin typeface="Calibri" pitchFamily="34" charset="0"/>
              </a:rPr>
              <a:t> </a:t>
            </a:r>
            <a:r>
              <a:rPr lang="el-GR" sz="2800" dirty="0">
                <a:latin typeface="Calibri" pitchFamily="34" charset="0"/>
              </a:rPr>
              <a:t>έλικα</a:t>
            </a:r>
          </a:p>
          <a:p>
            <a:pPr>
              <a:buFontTx/>
              <a:buNone/>
            </a:pPr>
            <a:r>
              <a:rPr lang="el-GR" sz="2800" dirty="0">
                <a:latin typeface="Calibri" pitchFamily="34" charset="0"/>
              </a:rPr>
              <a:t>του τελικού ειλεού και</a:t>
            </a:r>
          </a:p>
          <a:p>
            <a:pPr>
              <a:buFontTx/>
              <a:buNone/>
            </a:pPr>
            <a:r>
              <a:rPr lang="el-GR" sz="2800" dirty="0">
                <a:latin typeface="Calibri" pitchFamily="34" charset="0"/>
              </a:rPr>
              <a:t>εξωτερικεύεται δεξιά και</a:t>
            </a:r>
          </a:p>
          <a:p>
            <a:pPr>
              <a:buFontTx/>
              <a:buNone/>
            </a:pPr>
            <a:r>
              <a:rPr lang="el-GR" sz="2800" dirty="0">
                <a:latin typeface="Calibri" pitchFamily="34" charset="0"/>
              </a:rPr>
              <a:t>κάτω του ομφαλού</a:t>
            </a:r>
          </a:p>
        </p:txBody>
      </p:sp>
      <p:sp>
        <p:nvSpPr>
          <p:cNvPr id="27660" name="Rectangle 12"/>
          <p:cNvSpPr>
            <a:spLocks noGrp="1" noChangeArrowheads="1"/>
          </p:cNvSpPr>
          <p:nvPr>
            <p:ph sz="quarter" idx="2"/>
          </p:nvPr>
        </p:nvSpPr>
        <p:spPr/>
        <p:txBody>
          <a:bodyPr/>
          <a:lstStyle/>
          <a:p>
            <a:endParaRPr lang="el-GR" sz="2400"/>
          </a:p>
        </p:txBody>
      </p:sp>
      <p:pic>
        <p:nvPicPr>
          <p:cNvPr id="27658" name="Picture 10" descr="ειλεοστομια"/>
          <p:cNvPicPr>
            <a:picLocks noChangeAspect="1" noChangeArrowheads="1"/>
          </p:cNvPicPr>
          <p:nvPr/>
        </p:nvPicPr>
        <p:blipFill>
          <a:blip r:embed="rId3"/>
          <a:srcRect/>
          <a:stretch>
            <a:fillRect/>
          </a:stretch>
        </p:blipFill>
        <p:spPr bwMode="auto">
          <a:xfrm>
            <a:off x="4648200" y="1143000"/>
            <a:ext cx="4038600" cy="2667000"/>
          </a:xfrm>
          <a:prstGeom prst="rect">
            <a:avLst/>
          </a:prstGeom>
          <a:noFill/>
        </p:spPr>
      </p:pic>
      <p:pic>
        <p:nvPicPr>
          <p:cNvPr id="27662" name="Picture 14" descr="κολοστομια"/>
          <p:cNvPicPr>
            <a:picLocks noGrp="1" noChangeAspect="1" noChangeArrowheads="1"/>
          </p:cNvPicPr>
          <p:nvPr>
            <p:ph sz="quarter" idx="3"/>
          </p:nvPr>
        </p:nvPicPr>
        <p:blipFill>
          <a:blip r:embed="rId4"/>
          <a:srcRect/>
          <a:stretch>
            <a:fillRect/>
          </a:stretch>
        </p:blipFill>
        <p:spPr>
          <a:xfrm>
            <a:off x="4648200" y="3962400"/>
            <a:ext cx="4038600" cy="2209800"/>
          </a:xfrm>
          <a:ln>
            <a:solidFill>
              <a:srgbClr val="61B0FF"/>
            </a:solidFill>
          </a:ln>
        </p:spPr>
      </p:pic>
    </p:spTree>
  </p:cSld>
  <p:clrMapOvr>
    <a:masterClrMapping/>
  </p:clrMapOvr>
  <p:transition spd="med">
    <p:comb/>
  </p:transition>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1129</TotalTime>
  <Words>3125</Words>
  <Application>Microsoft PowerPoint</Application>
  <PresentationFormat>Προβολή στην οθόνη (4:3)</PresentationFormat>
  <Paragraphs>284</Paragraphs>
  <Slides>67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67</vt:i4>
      </vt:variant>
    </vt:vector>
  </HeadingPairs>
  <TitlesOfParts>
    <vt:vector size="72" baseType="lpstr">
      <vt:lpstr>Arial</vt:lpstr>
      <vt:lpstr>Times New Roman</vt:lpstr>
      <vt:lpstr>Wingdings</vt:lpstr>
      <vt:lpstr>Calibri</vt:lpstr>
      <vt:lpstr>Προεπιλεγμένη σχεδίαση</vt:lpstr>
      <vt:lpstr>ΝΟΣΗΛΕΥΤΙΚΗ ΦΡΟΝΤΙΔΑ ΑΡΡΩΣΤΟΥ ΜΕ ΠΡΟΒΛΗΜΑΤΑ ΠΕΠΤΙΚΟΥ ΣΥΣΤΗΜΑΤΟΣ</vt:lpstr>
      <vt:lpstr>  ΤΟ ΠΕΠΤΙΚΟ ΣΥΣΤΗΜΑ ΑΠΟΤΕΛΕΙΤΑΙ</vt:lpstr>
      <vt:lpstr>Στομία</vt:lpstr>
      <vt:lpstr>Στομία ή παρά φύση έδρα</vt:lpstr>
      <vt:lpstr>Στομία ή παρά φύση έδρα</vt:lpstr>
      <vt:lpstr> ΕΙΔΗ ΣΤΟΜΙΩΝ ΤΟΥ ΠΕΠΤΙΚΟΥ               ΣΥΣΤΗΜΑΤΟΣ</vt:lpstr>
      <vt:lpstr>Η ειλεοστομία</vt:lpstr>
      <vt:lpstr>Η κολοστομία</vt:lpstr>
      <vt:lpstr>    ΕΙΛΕΟΣΤΟΜΙΑ</vt:lpstr>
      <vt:lpstr>ΣΚΟΠΟΣ             ΕΝΔΕΙΞΕΙΣ</vt:lpstr>
      <vt:lpstr> ΚΟΛΟΣΤΟΜΙΑ</vt:lpstr>
      <vt:lpstr>Διαφάνεια 12</vt:lpstr>
      <vt:lpstr>Διαφάνεια 13</vt:lpstr>
      <vt:lpstr>   ΣΚΟΠΟΣ                 ΕΝΔΕΙΞΕΙΣ</vt:lpstr>
      <vt:lpstr>  ΤΥΠΟΙ ΚΟΛΟΣΤΟΜΙΑΣ</vt:lpstr>
      <vt:lpstr>Διαφάνεια 16</vt:lpstr>
      <vt:lpstr>  ΝΑ ΘΥΜΑΜΑΙ !!!  </vt:lpstr>
      <vt:lpstr>ΔΕΝ ΞΕΧΝΩ!!!</vt:lpstr>
      <vt:lpstr>  ΠΡΟΕΓΧΕΙΡΗΤΙΚΗ ΦΡΟΝΤΙΔΑ</vt:lpstr>
      <vt:lpstr>      ΨΥΧΟΛΟΓΙΚΗ ΤΟΝΩΣΗ</vt:lpstr>
      <vt:lpstr>   ΣΩΜΑΤΙΚΗ ΤΟΝΩΣΗ</vt:lpstr>
      <vt:lpstr>  ΜΕΤΕΓΧΕΙΡΗΤΙΚΗ ΦΡΟΝΤΙΔΑ</vt:lpstr>
      <vt:lpstr>ΠΡΟΣΟΧΗ!</vt:lpstr>
      <vt:lpstr>         </vt:lpstr>
      <vt:lpstr>  ΧΡΗΣΗ ΣΑΚΩΝ ΜΕ ΒΑΣΗ</vt:lpstr>
      <vt:lpstr> Διάφορα υλικά για την περιποίηση των στομίων </vt:lpstr>
      <vt:lpstr>  ΧΡΗΣΗ ΣΑΚΩΝ ΜΕ ΔΑΚΤΥΛΙΟ ΑΠΟ ΡΗΤΙΝΗ     ΚΑΡΑΓΙΑ ΚΑΙ ΦΙΛΤΡΟ ΔΙΑΦΥΓΗΣ ΑΕΡΙΩΝ</vt:lpstr>
      <vt:lpstr>   ΧΡΗΣΗ ΣΑΚΩΝ ΜΕ ΔΑΚΤΥΛΙΟ ΑΠΟ ΡΗΤΙΝΗ      ΚΑΡΑΓΙΑ ΚΑΙ ΦΙΛΤΡΟ ΔΙΑΦΥΓΗΣ ΑΕΡΙΩΝ</vt:lpstr>
      <vt:lpstr>ΝΟΣΗΛΕΥΤΙΚΑ ΠΡΟΒΛΗΜΑΤΑ ΕΙΛΕΟΣΤΟΜΙΑΣ - ΚΟΛΟΣΤΟΜΙΑΣ</vt:lpstr>
      <vt:lpstr>α. Τεχνική νοσηλευτικής φροντίδας ειλεοστομίας – κολοστομίας(1/1)</vt:lpstr>
      <vt:lpstr>α. Τεχνική νοσηλευτικής φροντίδας ειλεοστομίας – κολοστομίας(1/2)</vt:lpstr>
      <vt:lpstr>α. Τεχνική νοσηλευτικής φροντίδας ειλεοστομίας – κολοστομίας(1/3)</vt:lpstr>
      <vt:lpstr>α. Τεχνική νοσηλευτικής φροντίδας ειλεοστομίας – κολοστομίας(1/4)</vt:lpstr>
      <vt:lpstr>α. Τεχνική νοσηλευτικής φροντίδας ειλεοστομίας – κολοστομίας(1/5)</vt:lpstr>
      <vt:lpstr>α. Τεχνική νοσηλευτικής φροντίδας ειλεοστομίας – κολοστομίας(1/6)</vt:lpstr>
      <vt:lpstr>α. Τεχνική νοσηλευτικής φροντίδας ειλεοστομίας – κολοστομίας(1/7)</vt:lpstr>
      <vt:lpstr>α. Τεχνική νοσηλευτικής φροντίδας ειλεοστομίας – κολοστομίας(1/8)</vt:lpstr>
      <vt:lpstr>α. Τεχνική νοσηλευτικής φροντίδας ειλεοστομίας – κολοστομίας(1/9)</vt:lpstr>
      <vt:lpstr>α. Τεχνική νοσηλευτικής φροντίδας ειλεοστομίας – κολοστομίας(1/10)</vt:lpstr>
      <vt:lpstr>α. Τεχνική νοσηλευτικής φροντίδας ειλεοστομίας – κολοστομίας(1/11)</vt:lpstr>
      <vt:lpstr>α. Τεχνική νοσηλευτικής φροντίδας ειλεοστομίας – κολοστομίας(1/12)</vt:lpstr>
      <vt:lpstr>Παρατηρήσεις</vt:lpstr>
      <vt:lpstr>  ΠΛΥΣΗ – ΥΠΟΚΛΥΣΜΟΣ  ΚΟΛΟΣΤΟΜΙΑΣ</vt:lpstr>
      <vt:lpstr>     ΣΥΣΤΗΜΑ ΥΠΟΚΛΥΣΜΟΥ</vt:lpstr>
      <vt:lpstr>ΤΥΠΟΙ ΔΙΑΛΥΜΑΤΩΝ ΥΠΟΚΛΥΣΜΟΥ</vt:lpstr>
      <vt:lpstr>Διαφάνεια 46</vt:lpstr>
      <vt:lpstr>β. Πλύση - Υποκλυσμός κολοστομίας(1/1)</vt:lpstr>
      <vt:lpstr>β. Πλύση - Υποκλυσμός κολοστομίας(1/2)</vt:lpstr>
      <vt:lpstr>β. Πλύση - Υποκλυσμός κολοστομίας(1/3)</vt:lpstr>
      <vt:lpstr>β. Πλύση - Υποκλυσμός κολοστομίας(1/4)</vt:lpstr>
      <vt:lpstr>β. Πλύση - Υποκλυσμός κολοστομίας(1/5)</vt:lpstr>
      <vt:lpstr>β. Πλύση - Υποκλυσμός κολοστομίας(1/6)</vt:lpstr>
      <vt:lpstr>β. Πλύση - Υποκλυσμός κολοστομίας(1/7)</vt:lpstr>
      <vt:lpstr>β. Πλύση - Υποκλυσμός κολοστομίας(1/8)</vt:lpstr>
      <vt:lpstr>β. Πλύση - Υποκλυσμός κολοστομίας(1/9)</vt:lpstr>
      <vt:lpstr>β. Πλύση - Υποκλυσμός κολοστομίας(1/10)</vt:lpstr>
      <vt:lpstr>β. Πλύση - Υποκλυσμός κολοστομίας(1/11)</vt:lpstr>
      <vt:lpstr>Παρατηρήσεις</vt:lpstr>
      <vt:lpstr>Παρατηρήσεις</vt:lpstr>
      <vt:lpstr>Παρατηρήσεις</vt:lpstr>
      <vt:lpstr>Διαφάνεια 61</vt:lpstr>
      <vt:lpstr>ΔΙΔΑΣΚΑΛΙΑ ΑΡΡΩΣΤΟΥ</vt:lpstr>
      <vt:lpstr>Διδασκαλία αρρώστου - οικογένειας</vt:lpstr>
      <vt:lpstr>Διδασκαλία αρρώστου - οικογένειας</vt:lpstr>
      <vt:lpstr>Διδάξτε στον άρρωστο ή σε ένα μέλος της οικογένειας τα παρακάτω:</vt:lpstr>
      <vt:lpstr>Διδάξτε στον άρρωστο ή σε ένα μέλος της οικογένειας τα παρακάτω:</vt:lpstr>
      <vt:lpstr>Διδάξτε στον άρρωστο ή σε ένα μέλος της οικογένειας τα παρακάτω:</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STELLA</dc:creator>
  <cp:lastModifiedBy>Natalia</cp:lastModifiedBy>
  <cp:revision>217</cp:revision>
  <cp:lastPrinted>1601-01-01T00:00:00Z</cp:lastPrinted>
  <dcterms:created xsi:type="dcterms:W3CDTF">2008-01-02T15:28:50Z</dcterms:created>
  <dcterms:modified xsi:type="dcterms:W3CDTF">2021-04-01T10:44:12Z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