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60" r:id="rId2"/>
    <p:sldId id="276" r:id="rId3"/>
    <p:sldId id="257" r:id="rId4"/>
    <p:sldId id="258" r:id="rId5"/>
    <p:sldId id="266" r:id="rId6"/>
    <p:sldId id="265" r:id="rId7"/>
    <p:sldId id="267" r:id="rId8"/>
    <p:sldId id="268" r:id="rId9"/>
    <p:sldId id="269" r:id="rId10"/>
    <p:sldId id="270" r:id="rId11"/>
    <p:sldId id="271" r:id="rId12"/>
    <p:sldId id="273" r:id="rId13"/>
    <p:sldId id="275" r:id="rId14"/>
    <p:sldId id="274" r:id="rId15"/>
    <p:sldId id="277" r:id="rId16"/>
    <p:sldId id="278" r:id="rId17"/>
    <p:sldId id="279"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33FC29D1-CC0C-4375-8283-8534386DB90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3FC29D1-CC0C-4375-8283-8534386DB90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3FC29D1-CC0C-4375-8283-8534386DB90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3FC29D1-CC0C-4375-8283-8534386DB90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33FC29D1-CC0C-4375-8283-8534386DB90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3FC29D1-CC0C-4375-8283-8534386DB90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3FC29D1-CC0C-4375-8283-8534386DB90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3FC29D1-CC0C-4375-8283-8534386DB90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3FC29D1-CC0C-4375-8283-8534386DB90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3FC29D1-CC0C-4375-8283-8534386DB90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EC1289B-ED36-4762-88DB-23FC4E9A2BBA}" type="datetimeFigureOut">
              <a:rPr lang="el-GR" smtClean="0"/>
              <a:pPr/>
              <a:t>11/3/2021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3FC29D1-CC0C-4375-8283-8534386DB90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EC1289B-ED36-4762-88DB-23FC4E9A2BBA}" type="datetimeFigureOut">
              <a:rPr lang="el-GR" smtClean="0"/>
              <a:pPr/>
              <a:t>11/3/2021</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3FC29D1-CC0C-4375-8283-8534386DB90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11" Type="http://schemas.openxmlformats.org/officeDocument/2006/relationships/image" Target="../media/image23.jpeg"/><Relationship Id="rId5" Type="http://schemas.openxmlformats.org/officeDocument/2006/relationships/image" Target="../media/image17.jpeg"/><Relationship Id="rId10" Type="http://schemas.openxmlformats.org/officeDocument/2006/relationships/image" Target="../media/image22.jpeg"/><Relationship Id="rId4" Type="http://schemas.openxmlformats.org/officeDocument/2006/relationships/image" Target="../media/image16.jpeg"/><Relationship Id="rId9" Type="http://schemas.openxmlformats.org/officeDocument/2006/relationships/image" Target="../media/image2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736"/>
            <a:ext cx="8229600" cy="3857652"/>
          </a:xfrm>
        </p:spPr>
        <p:txBody>
          <a:bodyPr>
            <a:normAutofit/>
          </a:bodyPr>
          <a:lstStyle/>
          <a:p>
            <a:r>
              <a:rPr lang="el-GR" b="0" dirty="0" smtClean="0">
                <a:effectLst>
                  <a:outerShdw blurRad="38100" dist="38100" dir="2700000" algn="tl">
                    <a:srgbClr val="000000">
                      <a:alpha val="43137"/>
                    </a:srgbClr>
                  </a:outerShdw>
                </a:effectLst>
              </a:rPr>
              <a:t>Εφαρμογή στον Άρρωστο Θερμών ή Ψυχρών Επιθεμάτων</a:t>
            </a:r>
            <a:endParaRPr lang="el-GR" b="0" dirty="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928670"/>
          </a:xfrm>
        </p:spPr>
        <p:txBody>
          <a:bodyPr>
            <a:normAutofit fontScale="90000"/>
          </a:bodyPr>
          <a:lstStyle/>
          <a:p>
            <a:r>
              <a:rPr lang="el-GR" dirty="0" smtClean="0"/>
              <a:t>Διαδικασία εφαρμογής ζεστής κομπρέσας-3</a:t>
            </a:r>
            <a:endParaRPr lang="el-GR" dirty="0"/>
          </a:p>
        </p:txBody>
      </p:sp>
      <p:sp>
        <p:nvSpPr>
          <p:cNvPr id="3" name="2 - Ορθογώνιο"/>
          <p:cNvSpPr/>
          <p:nvPr/>
        </p:nvSpPr>
        <p:spPr>
          <a:xfrm>
            <a:off x="142844" y="1166842"/>
            <a:ext cx="9001156" cy="4832092"/>
          </a:xfrm>
          <a:prstGeom prst="rect">
            <a:avLst/>
          </a:prstGeom>
        </p:spPr>
        <p:txBody>
          <a:bodyPr wrap="square">
            <a:spAutoFit/>
          </a:bodyPr>
          <a:lstStyle/>
          <a:p>
            <a:r>
              <a:rPr lang="el-GR" sz="2200" dirty="0" smtClean="0"/>
              <a:t>⟹ Βεβαιωθείτε ότι ο άρρωστος βρίσκεται σε καλή κατάσταση, έχει στεγνά σεντόνια και απομακρυνθείτε από το δωμάτιο, με το δίσκο νοσηλείας και όλα τα υλικά που χρησιμοποιήσατε.</a:t>
            </a:r>
          </a:p>
          <a:p>
            <a:endParaRPr lang="el-GR" sz="2200" dirty="0"/>
          </a:p>
          <a:p>
            <a:r>
              <a:rPr lang="el-GR" sz="2200" dirty="0" smtClean="0"/>
              <a:t> ⟹ Στεγνώστε την κομπρέσα και τα τετράγωνα νοσηλείας, απολυμάνετε το αδιάβροχο και τοποθετήστε τα πρώτα στον κάδο για τα άπλυτα και φυλάξτε το αδιάβροχο. </a:t>
            </a:r>
          </a:p>
          <a:p>
            <a:endParaRPr lang="el-GR" sz="2200" dirty="0"/>
          </a:p>
          <a:p>
            <a:r>
              <a:rPr lang="el-GR" sz="2200" dirty="0" smtClean="0"/>
              <a:t>⟹ Καθαρίστε και απολυμάνετε το δίσκο νοσηλείας και τις παραμάνες, αχρηστεύσετε τον επίδεσμο, αν τον χρησιμοποιήσατε. </a:t>
            </a:r>
          </a:p>
          <a:p>
            <a:endParaRPr lang="el-GR" sz="2200" dirty="0"/>
          </a:p>
          <a:p>
            <a:r>
              <a:rPr lang="el-GR" sz="2200" dirty="0" smtClean="0"/>
              <a:t>⟹ Ο υπεύθυνος νοσηλευτής ή η Προϊσταμένη πρέπει να ενημερωθούν για τη διαδικασία που ακολουθήθηκε, καθώς και για την κατάσταση του ασθενούς</a:t>
            </a:r>
            <a:r>
              <a:rPr lang="el-GR" dirty="0" smtClean="0"/>
              <a:t>.</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 Προετοιμασία και εφαρμογή παγοκύστης</a:t>
            </a:r>
            <a:endParaRPr lang="el-GR" dirty="0"/>
          </a:p>
        </p:txBody>
      </p:sp>
      <p:sp>
        <p:nvSpPr>
          <p:cNvPr id="3" name="2 - Ορθογώνιο"/>
          <p:cNvSpPr/>
          <p:nvPr/>
        </p:nvSpPr>
        <p:spPr>
          <a:xfrm>
            <a:off x="285720" y="1714488"/>
            <a:ext cx="8429684" cy="5232202"/>
          </a:xfrm>
          <a:prstGeom prst="rect">
            <a:avLst/>
          </a:prstGeom>
        </p:spPr>
        <p:txBody>
          <a:bodyPr wrap="square">
            <a:spAutoFit/>
          </a:bodyPr>
          <a:lstStyle/>
          <a:p>
            <a:r>
              <a:rPr lang="el-GR" sz="2800" u="sng" dirty="0" smtClean="0"/>
              <a:t>Υλικά που απαιτούνται:</a:t>
            </a:r>
          </a:p>
          <a:p>
            <a:endParaRPr lang="el-GR" dirty="0"/>
          </a:p>
          <a:p>
            <a:r>
              <a:rPr lang="el-GR" sz="2400" dirty="0" smtClean="0"/>
              <a:t> - Δίσκος νοσηλείας.</a:t>
            </a:r>
          </a:p>
          <a:p>
            <a:endParaRPr lang="el-GR" sz="2400" dirty="0"/>
          </a:p>
          <a:p>
            <a:r>
              <a:rPr lang="el-GR" sz="2400" dirty="0" smtClean="0"/>
              <a:t> - Ελαστική παγοκύστη. </a:t>
            </a:r>
          </a:p>
          <a:p>
            <a:endParaRPr lang="el-GR" sz="2400" dirty="0"/>
          </a:p>
          <a:p>
            <a:pPr>
              <a:buFontTx/>
              <a:buChar char="-"/>
            </a:pPr>
            <a:r>
              <a:rPr lang="el-GR" sz="2400" dirty="0" smtClean="0"/>
              <a:t>Θήκη παγοκύστης. </a:t>
            </a:r>
          </a:p>
          <a:p>
            <a:pPr>
              <a:buFontTx/>
              <a:buChar char="-"/>
            </a:pPr>
            <a:endParaRPr lang="el-GR" sz="2400" dirty="0"/>
          </a:p>
          <a:p>
            <a:r>
              <a:rPr lang="el-GR" sz="2400" dirty="0" smtClean="0"/>
              <a:t>- Δοχείο για παγάκια.</a:t>
            </a:r>
          </a:p>
          <a:p>
            <a:pPr>
              <a:buFontTx/>
              <a:buChar char="-"/>
            </a:pPr>
            <a:endParaRPr lang="el-GR" sz="2400" dirty="0"/>
          </a:p>
          <a:p>
            <a:pPr>
              <a:buFontTx/>
              <a:buChar char="-"/>
            </a:pPr>
            <a:r>
              <a:rPr lang="el-GR" sz="2400" dirty="0" smtClean="0"/>
              <a:t>- Πετσέτα για το σκούπισμα της παγοκύστης.</a:t>
            </a:r>
          </a:p>
          <a:p>
            <a:pPr>
              <a:buFontTx/>
              <a:buChar char="-"/>
            </a:pPr>
            <a:endParaRPr lang="el-GR" sz="2400" dirty="0"/>
          </a:p>
          <a:p>
            <a:r>
              <a:rPr lang="el-GR" sz="2400" dirty="0" smtClean="0"/>
              <a:t> - Ταλκ, αν η παγοκύστη τοποθετηθεί σε λείο και όχι τριχωτό δέρμα.</a:t>
            </a: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857232"/>
          </a:xfrm>
        </p:spPr>
        <p:txBody>
          <a:bodyPr>
            <a:normAutofit fontScale="90000"/>
          </a:bodyPr>
          <a:lstStyle/>
          <a:p>
            <a:r>
              <a:rPr lang="el-GR" dirty="0" smtClean="0"/>
              <a:t>Διαδικασία εφαρμογής παγοκύστης-1</a:t>
            </a:r>
            <a:endParaRPr lang="el-GR" dirty="0"/>
          </a:p>
        </p:txBody>
      </p:sp>
      <p:sp>
        <p:nvSpPr>
          <p:cNvPr id="3" name="2 - Ορθογώνιο"/>
          <p:cNvSpPr/>
          <p:nvPr/>
        </p:nvSpPr>
        <p:spPr>
          <a:xfrm>
            <a:off x="357158" y="1000108"/>
            <a:ext cx="8215370" cy="5990631"/>
          </a:xfrm>
          <a:prstGeom prst="rect">
            <a:avLst/>
          </a:prstGeom>
        </p:spPr>
        <p:txBody>
          <a:bodyPr wrap="square">
            <a:spAutoFit/>
          </a:bodyPr>
          <a:lstStyle/>
          <a:p>
            <a:r>
              <a:rPr lang="el-GR" sz="2200" dirty="0" smtClean="0"/>
              <a:t>⟹ Ενημερώστε τον άρρωστο για το είδος της νοσηλείας, το σκοπό της και τους πιθανούς κινδύνους, από την πολύωρη επίθεση της παγοκύστης (ισχαιμία δέρματος). </a:t>
            </a:r>
          </a:p>
          <a:p>
            <a:endParaRPr lang="el-GR" sz="2200" dirty="0"/>
          </a:p>
          <a:p>
            <a:r>
              <a:rPr lang="el-GR" sz="2200" dirty="0" smtClean="0"/>
              <a:t>⟹ Ετοιμάστε την παγοκύστη, αφού ελέγξετε την κατάστασή της, βάζοντας μέσα παγάκια. Γεμίστε τη κατά το 1/3, αφαιρέστε τον αέρα και κλείστε τη με το πώμα.</a:t>
            </a:r>
          </a:p>
          <a:p>
            <a:endParaRPr lang="el-GR" sz="2200" dirty="0"/>
          </a:p>
          <a:p>
            <a:r>
              <a:rPr lang="el-GR" sz="2200" dirty="0" smtClean="0"/>
              <a:t> ⟹ Σκουπίστε τη και ελέγξτε για διαρροή νερού. Τοποθετήστε την ειδική θήκη και με το δίσκο νοσηλείας πηγαίνετε στο δωμάτιο του ασθενούς. </a:t>
            </a:r>
          </a:p>
          <a:p>
            <a:endParaRPr lang="el-GR" sz="2200" dirty="0"/>
          </a:p>
          <a:p>
            <a:r>
              <a:rPr lang="el-GR" sz="2200" dirty="0" smtClean="0"/>
              <a:t>⟹ Τοποθετήστε τον άρρωστο στην κατάλληλη θέση, αν χρειαστεί, χρησιμοποιήστε το ταλκ και εφαρμόστε την παγοκύστη. </a:t>
            </a:r>
          </a:p>
          <a:p>
            <a:endParaRPr lang="el-GR" sz="2200" dirty="0"/>
          </a:p>
          <a:p>
            <a:r>
              <a:rPr lang="el-GR" sz="2200" dirty="0" smtClean="0"/>
              <a:t>⟹ Μην αφήνετε την παγοκύστη για χρόνο περισσότερο από μισή έως μία ώρα. Ελέγχετε το δέρμα στην περιοχή. </a:t>
            </a:r>
            <a:endParaRPr lang="el-GR"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571480"/>
          </a:xfrm>
        </p:spPr>
        <p:txBody>
          <a:bodyPr>
            <a:normAutofit fontScale="90000"/>
          </a:bodyPr>
          <a:lstStyle/>
          <a:p>
            <a:r>
              <a:rPr lang="el-GR" dirty="0" smtClean="0"/>
              <a:t>Διαδικασία εφαρμογής παγοκύστης-2</a:t>
            </a:r>
            <a:endParaRPr lang="el-GR" dirty="0"/>
          </a:p>
        </p:txBody>
      </p:sp>
      <p:sp>
        <p:nvSpPr>
          <p:cNvPr id="3" name="2 - Ορθογώνιο"/>
          <p:cNvSpPr/>
          <p:nvPr/>
        </p:nvSpPr>
        <p:spPr>
          <a:xfrm>
            <a:off x="142844" y="1285860"/>
            <a:ext cx="8786874" cy="5539978"/>
          </a:xfrm>
          <a:prstGeom prst="rect">
            <a:avLst/>
          </a:prstGeom>
        </p:spPr>
        <p:txBody>
          <a:bodyPr wrap="square">
            <a:spAutoFit/>
          </a:bodyPr>
          <a:lstStyle/>
          <a:p>
            <a:r>
              <a:rPr lang="el-GR" sz="2400" dirty="0" smtClean="0"/>
              <a:t>⟹ Αντικαταστήστε τη θήκη, αν έχει υγρανθεί ή τα παγάκια, αν έχουν λιώσει. </a:t>
            </a:r>
          </a:p>
          <a:p>
            <a:endParaRPr lang="el-GR" sz="2400" dirty="0"/>
          </a:p>
          <a:p>
            <a:r>
              <a:rPr lang="el-GR" sz="2400" dirty="0" smtClean="0"/>
              <a:t>⟹ Επαναλάβετε τη διαδικασία, όσες φορές απαιτείται. </a:t>
            </a:r>
          </a:p>
          <a:p>
            <a:endParaRPr lang="el-GR" sz="2400" dirty="0"/>
          </a:p>
          <a:p>
            <a:r>
              <a:rPr lang="el-GR" sz="2400" dirty="0" smtClean="0"/>
              <a:t>⟹ Στο τέλος της νοσηλείας, απομακρύνετε την παγοκύστη, τακτοποιήστε τον άρρωστο, ώστε να είναι καθαρός και στεγνός. </a:t>
            </a:r>
          </a:p>
          <a:p>
            <a:endParaRPr lang="el-GR" sz="2400" dirty="0"/>
          </a:p>
          <a:p>
            <a:r>
              <a:rPr lang="el-GR" sz="2400" dirty="0" smtClean="0"/>
              <a:t>⟹ Αφαιρέστε τη θήκη της παγοκύστης και στείλτε τη για πλύσιμο. </a:t>
            </a:r>
          </a:p>
          <a:p>
            <a:endParaRPr lang="el-GR" sz="2400" dirty="0"/>
          </a:p>
          <a:p>
            <a:r>
              <a:rPr lang="el-GR" sz="2400" dirty="0" smtClean="0"/>
              <a:t>⟹ Αδειάστε το νερό από τα παγάκια που έχουν λιώσει, καθαρίστε, απολυμάνετε την παγοκύστη και την αφήνετε ανάποδα να στεγνώσει.</a:t>
            </a:r>
          </a:p>
          <a:p>
            <a:endParaRPr lang="el-GR" sz="2400" dirty="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44" y="0"/>
            <a:ext cx="8543956" cy="1071546"/>
          </a:xfrm>
        </p:spPr>
        <p:txBody>
          <a:bodyPr>
            <a:normAutofit/>
          </a:bodyPr>
          <a:lstStyle/>
          <a:p>
            <a:r>
              <a:rPr lang="el-GR" dirty="0" smtClean="0"/>
              <a:t>Διαδικασία εφαρμογής παγοκύστης-3</a:t>
            </a:r>
            <a:endParaRPr lang="el-GR" dirty="0"/>
          </a:p>
        </p:txBody>
      </p:sp>
      <p:sp>
        <p:nvSpPr>
          <p:cNvPr id="3" name="2 - Ορθογώνιο"/>
          <p:cNvSpPr/>
          <p:nvPr/>
        </p:nvSpPr>
        <p:spPr>
          <a:xfrm>
            <a:off x="214282" y="1000108"/>
            <a:ext cx="8715436" cy="5723514"/>
          </a:xfrm>
          <a:prstGeom prst="rect">
            <a:avLst/>
          </a:prstGeom>
        </p:spPr>
        <p:txBody>
          <a:bodyPr wrap="square">
            <a:spAutoFit/>
          </a:bodyPr>
          <a:lstStyle/>
          <a:p>
            <a:r>
              <a:rPr lang="el-GR" sz="2200" dirty="0" smtClean="0"/>
              <a:t>⟹ Στεγνή, καθώς πρέπει να είναι, αφήστε τον αέρα να μπει στο εσωτερικό της, κλείστε τη με το πώμα και φυλάξτε τη για την επόμενη χρήση. </a:t>
            </a:r>
          </a:p>
          <a:p>
            <a:endParaRPr lang="el-GR" sz="2200" dirty="0"/>
          </a:p>
          <a:p>
            <a:r>
              <a:rPr lang="el-GR" sz="2200" dirty="0" smtClean="0"/>
              <a:t>⟹ Ενημερώστε τον υπεύθυνο νοσηλείας ή την Προϊσταμένη, για τη νοσηλεία που έγινε και για την κατάσταση του ασθενούς. </a:t>
            </a:r>
          </a:p>
          <a:p>
            <a:endParaRPr lang="el-GR" sz="2200" dirty="0"/>
          </a:p>
          <a:p>
            <a:r>
              <a:rPr lang="el-GR" sz="2200" dirty="0" smtClean="0"/>
              <a:t>⟹ Σήμερα χρησιμοποιούνται ειδικές παγοκύστεις, οι οποίες αποτελούνται από δύο μέρη, το ένα είναι το δοχείο υποδοχής του πάγου και το άλλο είναι αυτό που εφαρμόζεται στον άρρωστο ως ασκός-περίδεση και στο οποίο κυκλοφορεί νερό που διατηρείται κρύο από τον πάγο, που αλλάζει κάθε 6 ώρες. Έτσι, στον άρρωστο εφαρμόζει το υλικό της περίδεσης και το παγωμένο νερό του εσωτερικού αυτής και όχι «τα παγάκια». Επιπλέον, υπάρχουν παγοκύστεις, με την ονομασία «Cold Hot» σε πλαστική ανθεκτική συσκευασία, με ζελέ στο εσωτερικό τους, που μπορεί να χρησιμοποιηθούν, είτε ως ψυχρό, είτε ως θερμό επίθεμα.</a:t>
            </a:r>
            <a:endParaRPr lang="el-GR"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0" dirty="0" smtClean="0">
                <a:effectLst>
                  <a:outerShdw blurRad="38100" dist="38100" dir="2700000" algn="tl">
                    <a:srgbClr val="000000">
                      <a:alpha val="43137"/>
                    </a:srgbClr>
                  </a:outerShdw>
                </a:effectLst>
              </a:rPr>
              <a:t>Εικόνες Θερμών &amp;Ψυχρών Επιθεμάτων</a:t>
            </a:r>
            <a:endParaRPr lang="el-GR" dirty="0"/>
          </a:p>
        </p:txBody>
      </p:sp>
      <p:pic>
        <p:nvPicPr>
          <p:cNvPr id="4" name="3 - Θέση περιεχομένου" descr="images.jpg"/>
          <p:cNvPicPr>
            <a:picLocks noGrp="1" noChangeAspect="1"/>
          </p:cNvPicPr>
          <p:nvPr>
            <p:ph idx="1"/>
          </p:nvPr>
        </p:nvPicPr>
        <p:blipFill>
          <a:blip r:embed="rId2"/>
          <a:stretch>
            <a:fillRect/>
          </a:stretch>
        </p:blipFill>
        <p:spPr>
          <a:xfrm>
            <a:off x="357158" y="1643050"/>
            <a:ext cx="2447933" cy="1857375"/>
          </a:xfrm>
        </p:spPr>
      </p:pic>
      <p:pic>
        <p:nvPicPr>
          <p:cNvPr id="14" name="13 - Εικόνα" descr="images (1).jpg"/>
          <p:cNvPicPr>
            <a:picLocks noChangeAspect="1"/>
          </p:cNvPicPr>
          <p:nvPr/>
        </p:nvPicPr>
        <p:blipFill>
          <a:blip r:embed="rId3"/>
          <a:stretch>
            <a:fillRect/>
          </a:stretch>
        </p:blipFill>
        <p:spPr>
          <a:xfrm>
            <a:off x="3500430" y="1643050"/>
            <a:ext cx="1828800" cy="1928826"/>
          </a:xfrm>
          <a:prstGeom prst="rect">
            <a:avLst/>
          </a:prstGeom>
        </p:spPr>
      </p:pic>
      <p:pic>
        <p:nvPicPr>
          <p:cNvPr id="15" name="14 - Εικόνα" descr="images (2).jpg"/>
          <p:cNvPicPr>
            <a:picLocks noChangeAspect="1"/>
          </p:cNvPicPr>
          <p:nvPr/>
        </p:nvPicPr>
        <p:blipFill>
          <a:blip r:embed="rId4"/>
          <a:stretch>
            <a:fillRect/>
          </a:stretch>
        </p:blipFill>
        <p:spPr>
          <a:xfrm>
            <a:off x="5857884" y="1643050"/>
            <a:ext cx="2066925" cy="2000264"/>
          </a:xfrm>
          <a:prstGeom prst="rect">
            <a:avLst/>
          </a:prstGeom>
        </p:spPr>
      </p:pic>
      <p:pic>
        <p:nvPicPr>
          <p:cNvPr id="16" name="15 - Εικόνα" descr="images (3).jpg"/>
          <p:cNvPicPr>
            <a:picLocks noChangeAspect="1"/>
          </p:cNvPicPr>
          <p:nvPr/>
        </p:nvPicPr>
        <p:blipFill>
          <a:blip r:embed="rId5"/>
          <a:stretch>
            <a:fillRect/>
          </a:stretch>
        </p:blipFill>
        <p:spPr>
          <a:xfrm>
            <a:off x="428596" y="3929066"/>
            <a:ext cx="1828800" cy="2362199"/>
          </a:xfrm>
          <a:prstGeom prst="rect">
            <a:avLst/>
          </a:prstGeom>
        </p:spPr>
      </p:pic>
      <p:pic>
        <p:nvPicPr>
          <p:cNvPr id="17" name="16 - Εικόνα" descr="images (4).jpg"/>
          <p:cNvPicPr>
            <a:picLocks noChangeAspect="1"/>
          </p:cNvPicPr>
          <p:nvPr/>
        </p:nvPicPr>
        <p:blipFill>
          <a:blip r:embed="rId6"/>
          <a:stretch>
            <a:fillRect/>
          </a:stretch>
        </p:blipFill>
        <p:spPr>
          <a:xfrm>
            <a:off x="3071802" y="3929066"/>
            <a:ext cx="2276475" cy="2357454"/>
          </a:xfrm>
          <a:prstGeom prst="rect">
            <a:avLst/>
          </a:prstGeom>
        </p:spPr>
      </p:pic>
      <p:pic>
        <p:nvPicPr>
          <p:cNvPr id="18" name="17 - Εικόνα" descr="images (5).jpg"/>
          <p:cNvPicPr>
            <a:picLocks noChangeAspect="1"/>
          </p:cNvPicPr>
          <p:nvPr/>
        </p:nvPicPr>
        <p:blipFill>
          <a:blip r:embed="rId7"/>
          <a:stretch>
            <a:fillRect/>
          </a:stretch>
        </p:blipFill>
        <p:spPr>
          <a:xfrm>
            <a:off x="5857884" y="3857628"/>
            <a:ext cx="2143125" cy="242889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0" dirty="0" smtClean="0">
                <a:effectLst>
                  <a:outerShdw blurRad="38100" dist="38100" dir="2700000" algn="tl">
                    <a:srgbClr val="000000">
                      <a:alpha val="43137"/>
                    </a:srgbClr>
                  </a:outerShdw>
                </a:effectLst>
              </a:rPr>
              <a:t>Εικόνες Θερμών &amp;Ψυχρών Επιθεμάτων</a:t>
            </a:r>
            <a:endParaRPr lang="el-GR" dirty="0"/>
          </a:p>
        </p:txBody>
      </p:sp>
      <p:pic>
        <p:nvPicPr>
          <p:cNvPr id="4" name="3 - Θέση περιεχομένου" descr="images (6).jpg"/>
          <p:cNvPicPr>
            <a:picLocks noGrp="1" noChangeAspect="1"/>
          </p:cNvPicPr>
          <p:nvPr>
            <p:ph idx="1"/>
          </p:nvPr>
        </p:nvPicPr>
        <p:blipFill>
          <a:blip r:embed="rId2"/>
          <a:stretch>
            <a:fillRect/>
          </a:stretch>
        </p:blipFill>
        <p:spPr>
          <a:xfrm>
            <a:off x="3428992" y="1714488"/>
            <a:ext cx="2000264" cy="2000264"/>
          </a:xfrm>
        </p:spPr>
      </p:pic>
      <p:pic>
        <p:nvPicPr>
          <p:cNvPr id="5" name="4 - Εικόνα" descr="images (7).jpg"/>
          <p:cNvPicPr>
            <a:picLocks noChangeAspect="1"/>
          </p:cNvPicPr>
          <p:nvPr/>
        </p:nvPicPr>
        <p:blipFill>
          <a:blip r:embed="rId3"/>
          <a:stretch>
            <a:fillRect/>
          </a:stretch>
        </p:blipFill>
        <p:spPr>
          <a:xfrm>
            <a:off x="285720" y="1571612"/>
            <a:ext cx="2143125" cy="2143125"/>
          </a:xfrm>
          <a:prstGeom prst="rect">
            <a:avLst/>
          </a:prstGeom>
        </p:spPr>
      </p:pic>
      <p:pic>
        <p:nvPicPr>
          <p:cNvPr id="6" name="5 - Εικόνα" descr="images (8).jpg"/>
          <p:cNvPicPr>
            <a:picLocks noChangeAspect="1"/>
          </p:cNvPicPr>
          <p:nvPr/>
        </p:nvPicPr>
        <p:blipFill>
          <a:blip r:embed="rId4"/>
          <a:stretch>
            <a:fillRect/>
          </a:stretch>
        </p:blipFill>
        <p:spPr>
          <a:xfrm>
            <a:off x="6143636" y="1785926"/>
            <a:ext cx="2381250" cy="1447800"/>
          </a:xfrm>
          <a:prstGeom prst="rect">
            <a:avLst/>
          </a:prstGeom>
        </p:spPr>
      </p:pic>
      <p:pic>
        <p:nvPicPr>
          <p:cNvPr id="7" name="6 - Εικόνα" descr="images (9).jpg"/>
          <p:cNvPicPr>
            <a:picLocks noChangeAspect="1"/>
          </p:cNvPicPr>
          <p:nvPr/>
        </p:nvPicPr>
        <p:blipFill>
          <a:blip r:embed="rId5"/>
          <a:stretch>
            <a:fillRect/>
          </a:stretch>
        </p:blipFill>
        <p:spPr>
          <a:xfrm>
            <a:off x="500034" y="4214818"/>
            <a:ext cx="2143125" cy="2143125"/>
          </a:xfrm>
          <a:prstGeom prst="rect">
            <a:avLst/>
          </a:prstGeom>
        </p:spPr>
      </p:pic>
      <p:pic>
        <p:nvPicPr>
          <p:cNvPr id="8" name="7 - Εικόνα" descr="images (10).jpg"/>
          <p:cNvPicPr>
            <a:picLocks noChangeAspect="1"/>
          </p:cNvPicPr>
          <p:nvPr/>
        </p:nvPicPr>
        <p:blipFill>
          <a:blip r:embed="rId6"/>
          <a:stretch>
            <a:fillRect/>
          </a:stretch>
        </p:blipFill>
        <p:spPr>
          <a:xfrm>
            <a:off x="3571868" y="4000504"/>
            <a:ext cx="2028825" cy="2257425"/>
          </a:xfrm>
          <a:prstGeom prst="rect">
            <a:avLst/>
          </a:prstGeom>
        </p:spPr>
      </p:pic>
      <p:pic>
        <p:nvPicPr>
          <p:cNvPr id="9" name="8 - Εικόνα" descr="images (11).jpg"/>
          <p:cNvPicPr>
            <a:picLocks noChangeAspect="1"/>
          </p:cNvPicPr>
          <p:nvPr/>
        </p:nvPicPr>
        <p:blipFill>
          <a:blip r:embed="rId7"/>
          <a:stretch>
            <a:fillRect/>
          </a:stretch>
        </p:blipFill>
        <p:spPr>
          <a:xfrm>
            <a:off x="6643702" y="4000504"/>
            <a:ext cx="2143125" cy="2286001"/>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785818"/>
          </a:xfrm>
        </p:spPr>
        <p:txBody>
          <a:bodyPr>
            <a:normAutofit fontScale="90000"/>
          </a:bodyPr>
          <a:lstStyle/>
          <a:p>
            <a:r>
              <a:rPr lang="el-GR" b="0" dirty="0" smtClean="0">
                <a:effectLst>
                  <a:outerShdw blurRad="38100" dist="38100" dir="2700000" algn="tl">
                    <a:srgbClr val="000000">
                      <a:alpha val="43137"/>
                    </a:srgbClr>
                  </a:outerShdw>
                </a:effectLst>
              </a:rPr>
              <a:t>Εικόνες Θερμών &amp;Ψυχρών Επιθεμάτων</a:t>
            </a:r>
            <a:endParaRPr lang="el-GR" dirty="0"/>
          </a:p>
        </p:txBody>
      </p:sp>
      <p:pic>
        <p:nvPicPr>
          <p:cNvPr id="4" name="3 - Θέση περιεχομένου" descr="images (12).jpg"/>
          <p:cNvPicPr>
            <a:picLocks noGrp="1" noChangeAspect="1"/>
          </p:cNvPicPr>
          <p:nvPr>
            <p:ph idx="1"/>
          </p:nvPr>
        </p:nvPicPr>
        <p:blipFill>
          <a:blip r:embed="rId2"/>
          <a:stretch>
            <a:fillRect/>
          </a:stretch>
        </p:blipFill>
        <p:spPr>
          <a:xfrm>
            <a:off x="2714612" y="1071546"/>
            <a:ext cx="1866900" cy="1866900"/>
          </a:xfrm>
        </p:spPr>
      </p:pic>
      <p:pic>
        <p:nvPicPr>
          <p:cNvPr id="5" name="4 - Εικόνα" descr="images (13).jpg"/>
          <p:cNvPicPr>
            <a:picLocks noChangeAspect="1"/>
          </p:cNvPicPr>
          <p:nvPr/>
        </p:nvPicPr>
        <p:blipFill>
          <a:blip r:embed="rId3"/>
          <a:stretch>
            <a:fillRect/>
          </a:stretch>
        </p:blipFill>
        <p:spPr>
          <a:xfrm>
            <a:off x="214282" y="1000108"/>
            <a:ext cx="1866900" cy="1866900"/>
          </a:xfrm>
          <a:prstGeom prst="rect">
            <a:avLst/>
          </a:prstGeom>
        </p:spPr>
      </p:pic>
      <p:pic>
        <p:nvPicPr>
          <p:cNvPr id="6" name="5 - Εικόνα" descr="images (14).jpg"/>
          <p:cNvPicPr>
            <a:picLocks noChangeAspect="1"/>
          </p:cNvPicPr>
          <p:nvPr/>
        </p:nvPicPr>
        <p:blipFill>
          <a:blip r:embed="rId4"/>
          <a:stretch>
            <a:fillRect/>
          </a:stretch>
        </p:blipFill>
        <p:spPr>
          <a:xfrm>
            <a:off x="0" y="3429000"/>
            <a:ext cx="2857488" cy="1400175"/>
          </a:xfrm>
          <a:prstGeom prst="rect">
            <a:avLst/>
          </a:prstGeom>
        </p:spPr>
      </p:pic>
      <p:pic>
        <p:nvPicPr>
          <p:cNvPr id="7" name="6 - Εικόνα" descr="images (15).jpg"/>
          <p:cNvPicPr>
            <a:picLocks noChangeAspect="1"/>
          </p:cNvPicPr>
          <p:nvPr/>
        </p:nvPicPr>
        <p:blipFill>
          <a:blip r:embed="rId5"/>
          <a:stretch>
            <a:fillRect/>
          </a:stretch>
        </p:blipFill>
        <p:spPr>
          <a:xfrm>
            <a:off x="5072066" y="1071546"/>
            <a:ext cx="1571636" cy="1866900"/>
          </a:xfrm>
          <a:prstGeom prst="rect">
            <a:avLst/>
          </a:prstGeom>
        </p:spPr>
      </p:pic>
      <p:pic>
        <p:nvPicPr>
          <p:cNvPr id="8" name="7 - Εικόνα" descr="images (16).jpg"/>
          <p:cNvPicPr>
            <a:picLocks noChangeAspect="1"/>
          </p:cNvPicPr>
          <p:nvPr/>
        </p:nvPicPr>
        <p:blipFill>
          <a:blip r:embed="rId6"/>
          <a:stretch>
            <a:fillRect/>
          </a:stretch>
        </p:blipFill>
        <p:spPr>
          <a:xfrm>
            <a:off x="6286512" y="3357562"/>
            <a:ext cx="2619375" cy="1428760"/>
          </a:xfrm>
          <a:prstGeom prst="rect">
            <a:avLst/>
          </a:prstGeom>
        </p:spPr>
      </p:pic>
      <p:pic>
        <p:nvPicPr>
          <p:cNvPr id="9" name="8 - Εικόνα" descr="αρχείο λήψης (2).jpg"/>
          <p:cNvPicPr>
            <a:picLocks noChangeAspect="1"/>
          </p:cNvPicPr>
          <p:nvPr/>
        </p:nvPicPr>
        <p:blipFill>
          <a:blip r:embed="rId7"/>
          <a:stretch>
            <a:fillRect/>
          </a:stretch>
        </p:blipFill>
        <p:spPr>
          <a:xfrm>
            <a:off x="6981825" y="1071546"/>
            <a:ext cx="2162175" cy="1971674"/>
          </a:xfrm>
          <a:prstGeom prst="rect">
            <a:avLst/>
          </a:prstGeom>
        </p:spPr>
      </p:pic>
      <p:pic>
        <p:nvPicPr>
          <p:cNvPr id="10" name="9 - Εικόνα" descr="αρχείο λήψης (3).jpg"/>
          <p:cNvPicPr>
            <a:picLocks noChangeAspect="1"/>
          </p:cNvPicPr>
          <p:nvPr/>
        </p:nvPicPr>
        <p:blipFill>
          <a:blip r:embed="rId8"/>
          <a:stretch>
            <a:fillRect/>
          </a:stretch>
        </p:blipFill>
        <p:spPr>
          <a:xfrm>
            <a:off x="3500430" y="3214686"/>
            <a:ext cx="2143125" cy="1785935"/>
          </a:xfrm>
          <a:prstGeom prst="rect">
            <a:avLst/>
          </a:prstGeom>
        </p:spPr>
      </p:pic>
      <p:pic>
        <p:nvPicPr>
          <p:cNvPr id="11" name="10 - Εικόνα" descr="images (18).jpg"/>
          <p:cNvPicPr>
            <a:picLocks noChangeAspect="1"/>
          </p:cNvPicPr>
          <p:nvPr/>
        </p:nvPicPr>
        <p:blipFill>
          <a:blip r:embed="rId9"/>
          <a:stretch>
            <a:fillRect/>
          </a:stretch>
        </p:blipFill>
        <p:spPr>
          <a:xfrm>
            <a:off x="0" y="5257800"/>
            <a:ext cx="2857500" cy="1600200"/>
          </a:xfrm>
          <a:prstGeom prst="rect">
            <a:avLst/>
          </a:prstGeom>
        </p:spPr>
      </p:pic>
      <p:pic>
        <p:nvPicPr>
          <p:cNvPr id="12" name="11 - Εικόνα" descr="images (17).jpg"/>
          <p:cNvPicPr>
            <a:picLocks noChangeAspect="1"/>
          </p:cNvPicPr>
          <p:nvPr/>
        </p:nvPicPr>
        <p:blipFill>
          <a:blip r:embed="rId10"/>
          <a:stretch>
            <a:fillRect/>
          </a:stretch>
        </p:blipFill>
        <p:spPr>
          <a:xfrm>
            <a:off x="3428992" y="5214950"/>
            <a:ext cx="2152650" cy="1643050"/>
          </a:xfrm>
          <a:prstGeom prst="rect">
            <a:avLst/>
          </a:prstGeom>
        </p:spPr>
      </p:pic>
      <p:pic>
        <p:nvPicPr>
          <p:cNvPr id="13" name="12 - Εικόνα" descr="αρχείο λήψης.jpg"/>
          <p:cNvPicPr>
            <a:picLocks noChangeAspect="1"/>
          </p:cNvPicPr>
          <p:nvPr/>
        </p:nvPicPr>
        <p:blipFill>
          <a:blip r:embed="rId11"/>
          <a:stretch>
            <a:fillRect/>
          </a:stretch>
        </p:blipFill>
        <p:spPr>
          <a:xfrm>
            <a:off x="6429388" y="4962525"/>
            <a:ext cx="2409825" cy="18954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785794"/>
          </a:xfrm>
        </p:spPr>
        <p:txBody>
          <a:bodyPr/>
          <a:lstStyle/>
          <a:p>
            <a:r>
              <a:rPr lang="el-GR" dirty="0" smtClean="0"/>
              <a:t>Θερμά ή ψυχρά επιθέματα</a:t>
            </a:r>
            <a:endParaRPr lang="el-GR" dirty="0"/>
          </a:p>
        </p:txBody>
      </p:sp>
      <p:sp>
        <p:nvSpPr>
          <p:cNvPr id="3" name="2 - Ορθογώνιο"/>
          <p:cNvSpPr/>
          <p:nvPr/>
        </p:nvSpPr>
        <p:spPr>
          <a:xfrm>
            <a:off x="0" y="1214422"/>
            <a:ext cx="9144000" cy="5632311"/>
          </a:xfrm>
          <a:prstGeom prst="rect">
            <a:avLst/>
          </a:prstGeom>
        </p:spPr>
        <p:txBody>
          <a:bodyPr wrap="square">
            <a:spAutoFit/>
          </a:bodyPr>
          <a:lstStyle/>
          <a:p>
            <a:r>
              <a:rPr lang="el-GR" sz="3200" dirty="0"/>
              <a:t>Ο</a:t>
            </a:r>
            <a:r>
              <a:rPr lang="el-GR" sz="3200" dirty="0" smtClean="0"/>
              <a:t>νομάζονται τα μέσα, τα οποία τοποθετούνται σε κάποιο σημείο του σώματος, για τη διαστολή των αγγείων και, κατά συνέπεια, την υπεραιμία και την αύξηση της κυκλοφορίας του αίματος, στο σημείο επαφής και για τη σύσπαση των αγγείων και, επομένως, την ισχαιμία και </a:t>
            </a:r>
            <a:r>
              <a:rPr lang="el-GR" sz="3200" dirty="0" smtClean="0"/>
              <a:t>την </a:t>
            </a:r>
            <a:r>
              <a:rPr lang="el-GR" sz="3200" dirty="0" smtClean="0"/>
              <a:t>ελάττω</a:t>
            </a:r>
            <a:r>
              <a:rPr lang="el-GR" sz="3200" dirty="0" smtClean="0"/>
              <a:t>ση </a:t>
            </a:r>
            <a:r>
              <a:rPr lang="el-GR" sz="3200" dirty="0" smtClean="0"/>
              <a:t>της κυκλοφορίας του αίματος στο σημείο τοποθέτησης, αντίστοιχα. </a:t>
            </a:r>
          </a:p>
          <a:p>
            <a:endParaRPr lang="el-GR" sz="3200" dirty="0" smtClean="0"/>
          </a:p>
          <a:p>
            <a:r>
              <a:rPr lang="el-GR" sz="2400" dirty="0" smtClean="0">
                <a:solidFill>
                  <a:srgbClr val="7030A0"/>
                </a:solidFill>
              </a:rPr>
              <a:t>(*Θερμά επιθέματα δεν τοποθετούνται σε περιπτώσεις, που ο άρρωστος είναι σε κώμα, έχει έλλειψη αισθητικότητας ή περιφερική αγγειοπάθεια.)</a:t>
            </a:r>
            <a:endParaRPr lang="el-GR" sz="2400" dirty="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t>
            </a:r>
            <a:r>
              <a:rPr lang="el-GR" dirty="0" smtClean="0"/>
              <a:t>Προετοιμασία και εφαρμογή θερμοφόρας</a:t>
            </a:r>
            <a:endParaRPr lang="el-GR" dirty="0"/>
          </a:p>
        </p:txBody>
      </p:sp>
      <p:sp>
        <p:nvSpPr>
          <p:cNvPr id="3" name="2 - Θέση περιεχομένου"/>
          <p:cNvSpPr>
            <a:spLocks noGrp="1"/>
          </p:cNvSpPr>
          <p:nvPr>
            <p:ph idx="1"/>
          </p:nvPr>
        </p:nvSpPr>
        <p:spPr>
          <a:xfrm>
            <a:off x="214282" y="1857364"/>
            <a:ext cx="8929718" cy="4572032"/>
          </a:xfrm>
        </p:spPr>
        <p:txBody>
          <a:bodyPr>
            <a:normAutofit/>
          </a:bodyPr>
          <a:lstStyle/>
          <a:p>
            <a:pPr>
              <a:buNone/>
            </a:pPr>
            <a:r>
              <a:rPr lang="el-GR" u="sng" dirty="0" smtClean="0"/>
              <a:t> Υλικά που απαιτούνται: </a:t>
            </a:r>
          </a:p>
          <a:p>
            <a:pPr>
              <a:buNone/>
            </a:pPr>
            <a:endParaRPr lang="el-GR" u="sng" dirty="0" smtClean="0"/>
          </a:p>
          <a:p>
            <a:r>
              <a:rPr lang="el-GR" dirty="0" smtClean="0"/>
              <a:t>- Δίσκος νοσηλείας.</a:t>
            </a:r>
          </a:p>
          <a:p>
            <a:r>
              <a:rPr lang="el-GR" dirty="0" smtClean="0"/>
              <a:t> - Ελαστική θερμοφόρα με ειδική υφασμάτινη θήκη από βαμβάκι. </a:t>
            </a:r>
          </a:p>
          <a:p>
            <a:r>
              <a:rPr lang="el-GR" dirty="0" smtClean="0"/>
              <a:t>- Ζεστό νερό θερμοκρασίας 50°C ως 60° C.</a:t>
            </a:r>
          </a:p>
          <a:p>
            <a:r>
              <a:rPr lang="el-GR" dirty="0" smtClean="0"/>
              <a:t>- Θερμόμετρο νερού. </a:t>
            </a:r>
          </a:p>
          <a:p>
            <a:r>
              <a:rPr lang="el-GR" dirty="0" smtClean="0"/>
              <a:t>- Πετσέτα για το σκούπισμα της θερμοφόρας.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0"/>
            <a:ext cx="8929718" cy="714356"/>
          </a:xfrm>
        </p:spPr>
        <p:txBody>
          <a:bodyPr>
            <a:normAutofit fontScale="90000"/>
          </a:bodyPr>
          <a:lstStyle/>
          <a:p>
            <a:r>
              <a:rPr lang="el-GR" dirty="0" smtClean="0"/>
              <a:t>Διαδικασία εφαρμογής θερμοφόρας-1</a:t>
            </a:r>
            <a:endParaRPr lang="el-GR" dirty="0"/>
          </a:p>
        </p:txBody>
      </p:sp>
      <p:sp>
        <p:nvSpPr>
          <p:cNvPr id="3" name="2 - Θέση περιεχομένου"/>
          <p:cNvSpPr>
            <a:spLocks noGrp="1"/>
          </p:cNvSpPr>
          <p:nvPr>
            <p:ph idx="1"/>
          </p:nvPr>
        </p:nvSpPr>
        <p:spPr>
          <a:xfrm>
            <a:off x="0" y="785794"/>
            <a:ext cx="9144000" cy="6072206"/>
          </a:xfrm>
        </p:spPr>
        <p:txBody>
          <a:bodyPr>
            <a:normAutofit fontScale="77500" lnSpcReduction="20000"/>
          </a:bodyPr>
          <a:lstStyle/>
          <a:p>
            <a:r>
              <a:rPr lang="el-GR" dirty="0" smtClean="0"/>
              <a:t>⟹ Ενημερώστε τον άρρωστο και εξηγήστε του το σκοπό της εφαρμογής της θερμοφόρας. </a:t>
            </a:r>
          </a:p>
          <a:p>
            <a:endParaRPr lang="el-GR" dirty="0" smtClean="0"/>
          </a:p>
          <a:p>
            <a:r>
              <a:rPr lang="el-GR" dirty="0" smtClean="0"/>
              <a:t>⟹ Ελέγξτε αν η θερμοφόρα είναι σε καλή κατάσταση και μπορεί να χρησιμοποιηθεί.</a:t>
            </a:r>
          </a:p>
          <a:p>
            <a:endParaRPr lang="el-GR" dirty="0" smtClean="0"/>
          </a:p>
          <a:p>
            <a:r>
              <a:rPr lang="el-GR" dirty="0" smtClean="0"/>
              <a:t> ⟹ Ελέγξτε τη θερμοφόρα νερού, τοποθετώντας το θερμόμετρο μέσα στο δοχείο με το ζεστό νερό. </a:t>
            </a:r>
          </a:p>
          <a:p>
            <a:endParaRPr lang="el-GR" dirty="0" smtClean="0"/>
          </a:p>
          <a:p>
            <a:r>
              <a:rPr lang="el-GR" dirty="0" smtClean="0"/>
              <a:t>⟹ Αδειάστε το νερό στη θερμοφόρα, ώστε αυτό να καλύπτει τα 2/3 αυτής. </a:t>
            </a:r>
          </a:p>
          <a:p>
            <a:endParaRPr lang="el-GR" dirty="0" smtClean="0"/>
          </a:p>
          <a:p>
            <a:r>
              <a:rPr lang="el-GR" dirty="0" smtClean="0"/>
              <a:t>⟹ Αφαιρέστε τον αέρα και τοποθετήστε το πώμα, κλείνοντας με ασφάλεια τη θερμοφόρα. Δεν πρέπει να υπάρχει διαρροή. </a:t>
            </a:r>
          </a:p>
          <a:p>
            <a:endParaRPr lang="el-GR" dirty="0" smtClean="0"/>
          </a:p>
          <a:p>
            <a:endParaRPr lang="el-GR" dirty="0" smtClean="0"/>
          </a:p>
          <a:p>
            <a:r>
              <a:rPr lang="el-GR" dirty="0" smtClean="0"/>
              <a:t>⟹ Σκουπίστε τη θερμοφόρα και τοποθετήστε την στην ειδική θήκη.</a:t>
            </a:r>
          </a:p>
          <a:p>
            <a:pPr>
              <a:buNone/>
            </a:pPr>
            <a:r>
              <a:rPr lang="el-GR" dirty="0" smtClean="0"/>
              <a:t> </a:t>
            </a:r>
          </a:p>
          <a:p>
            <a:r>
              <a:rPr lang="el-GR" dirty="0" smtClean="0"/>
              <a:t>⟹ Τοποθετήστε τη θερμοφόρα στο δίσκο νοσηλείας.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74638"/>
            <a:ext cx="8858280" cy="868346"/>
          </a:xfrm>
        </p:spPr>
        <p:txBody>
          <a:bodyPr/>
          <a:lstStyle/>
          <a:p>
            <a:r>
              <a:rPr lang="el-GR" dirty="0" smtClean="0"/>
              <a:t>Διαδικασία εφαρμογής θερμοφόρας-2</a:t>
            </a:r>
            <a:endParaRPr lang="el-GR" dirty="0"/>
          </a:p>
        </p:txBody>
      </p:sp>
      <p:sp>
        <p:nvSpPr>
          <p:cNvPr id="3" name="2 - Ορθογώνιο"/>
          <p:cNvSpPr/>
          <p:nvPr/>
        </p:nvSpPr>
        <p:spPr>
          <a:xfrm>
            <a:off x="357158" y="1443841"/>
            <a:ext cx="8501122" cy="4154984"/>
          </a:xfrm>
          <a:prstGeom prst="rect">
            <a:avLst/>
          </a:prstGeom>
        </p:spPr>
        <p:txBody>
          <a:bodyPr wrap="square">
            <a:spAutoFit/>
          </a:bodyPr>
          <a:lstStyle/>
          <a:p>
            <a:r>
              <a:rPr lang="el-GR" sz="2400" dirty="0" smtClean="0"/>
              <a:t>⟹ Πηγαίνετε στο δωμάτιο του ασθενούς και ακουμπήστε το δίσκο στο κομοδίνο του.</a:t>
            </a:r>
          </a:p>
          <a:p>
            <a:endParaRPr lang="el-GR" sz="2400" dirty="0" smtClean="0"/>
          </a:p>
          <a:p>
            <a:r>
              <a:rPr lang="el-GR" sz="2400" dirty="0" smtClean="0"/>
              <a:t> ⟹ Φροντίστε, ώστε ο άρρωστος να βρίσκεται σε αναπαυτική θέση και εφαρμόστε τη θερμοφόρα στο σημείο που έχει καθοριστεί, με το πώμα αντίθετα προς το σώμα του αρρώστου. Αν ο άρρωστος παραπονεθεί για τη θερμοκρασία, τοποθετήστε τη θερμοφόρα πάνω από το νυχτικό του ή τα σεντόνια. </a:t>
            </a:r>
          </a:p>
          <a:p>
            <a:endParaRPr lang="el-GR" sz="2400" dirty="0" smtClean="0"/>
          </a:p>
          <a:p>
            <a:r>
              <a:rPr lang="el-GR" sz="2400" dirty="0" smtClean="0"/>
              <a:t>⟹ Ελέγχετε το δέρμα του αρρώστου κατά διαστήματα και μετά από 2 ώρες αντικαταστήστε το νερό.</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74638"/>
            <a:ext cx="8643998" cy="1143000"/>
          </a:xfrm>
        </p:spPr>
        <p:txBody>
          <a:bodyPr>
            <a:normAutofit/>
          </a:bodyPr>
          <a:lstStyle/>
          <a:p>
            <a:r>
              <a:rPr lang="el-GR" dirty="0" smtClean="0"/>
              <a:t>Διαδικασία εφαρμογής θερμοφόρας-3</a:t>
            </a:r>
            <a:endParaRPr lang="el-GR" dirty="0"/>
          </a:p>
        </p:txBody>
      </p:sp>
      <p:sp>
        <p:nvSpPr>
          <p:cNvPr id="3" name="2 - Ορθογώνιο"/>
          <p:cNvSpPr/>
          <p:nvPr/>
        </p:nvSpPr>
        <p:spPr>
          <a:xfrm>
            <a:off x="285720" y="1582340"/>
            <a:ext cx="8858280" cy="4524315"/>
          </a:xfrm>
          <a:prstGeom prst="rect">
            <a:avLst/>
          </a:prstGeom>
        </p:spPr>
        <p:txBody>
          <a:bodyPr wrap="square">
            <a:spAutoFit/>
          </a:bodyPr>
          <a:lstStyle/>
          <a:p>
            <a:r>
              <a:rPr lang="el-GR" sz="2400" dirty="0" smtClean="0"/>
              <a:t>⟹ Εφαρμόστε τη θερμοφόρα όσες φορές απαιτείται, σύμφωνα με τις ιατρικές οδηγίες</a:t>
            </a:r>
          </a:p>
          <a:p>
            <a:endParaRPr lang="el-GR" sz="2400" dirty="0"/>
          </a:p>
          <a:p>
            <a:r>
              <a:rPr lang="el-GR" sz="2400" dirty="0" smtClean="0"/>
              <a:t>. ⟹ Όταν πλέον δεν απαιτείται η χρήση της, απομακρύνετε τη θερμοφόρα από τον άρρωστο, αφαιρέστε τη θήκη της, για να σταλεί στο πλυντήριο, αδειάστε το νερό, ξεπλύνετέ την και αφήστε τη να στεγνώσει, αφού την κρεμάσετε με το πώμα ανοιχτό και προς τα κάτω.</a:t>
            </a:r>
          </a:p>
          <a:p>
            <a:endParaRPr lang="el-GR" sz="2400" dirty="0" smtClean="0"/>
          </a:p>
          <a:p>
            <a:r>
              <a:rPr lang="el-GR" sz="2400" dirty="0" smtClean="0"/>
              <a:t> ⟹ Στεγνή όπως είναι, αφήστε να μπει αέρας, για να μη συμπίπτουν τα τοιχώματά της, κλείστε το πώμα και αποθηκεύστε την σε ειδικό χώρο του τμήματος.</a:t>
            </a: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714356"/>
          </a:xfrm>
        </p:spPr>
        <p:txBody>
          <a:bodyPr>
            <a:normAutofit fontScale="90000"/>
          </a:bodyPr>
          <a:lstStyle/>
          <a:p>
            <a:r>
              <a:rPr lang="el-GR" dirty="0" smtClean="0"/>
              <a:t> </a:t>
            </a:r>
            <a:r>
              <a:rPr lang="el-GR" sz="4000" dirty="0" smtClean="0"/>
              <a:t>Προετοιμασία </a:t>
            </a:r>
            <a:r>
              <a:rPr lang="el-GR" sz="4000" dirty="0" smtClean="0"/>
              <a:t>&amp;</a:t>
            </a:r>
            <a:r>
              <a:rPr lang="el-GR" sz="4000" dirty="0" smtClean="0"/>
              <a:t> </a:t>
            </a:r>
            <a:r>
              <a:rPr lang="el-GR" sz="4000" dirty="0" smtClean="0"/>
              <a:t>εφαρμογή ζεστής </a:t>
            </a:r>
            <a:r>
              <a:rPr lang="el-GR" sz="4000" dirty="0" smtClean="0"/>
              <a:t>κομπρέσας</a:t>
            </a:r>
            <a:endParaRPr lang="el-GR" sz="4000" dirty="0"/>
          </a:p>
        </p:txBody>
      </p:sp>
      <p:sp>
        <p:nvSpPr>
          <p:cNvPr id="3" name="2 - Ορθογώνιο"/>
          <p:cNvSpPr/>
          <p:nvPr/>
        </p:nvSpPr>
        <p:spPr>
          <a:xfrm>
            <a:off x="0" y="642918"/>
            <a:ext cx="9144000" cy="6647974"/>
          </a:xfrm>
          <a:prstGeom prst="rect">
            <a:avLst/>
          </a:prstGeom>
        </p:spPr>
        <p:txBody>
          <a:bodyPr wrap="square">
            <a:spAutoFit/>
          </a:bodyPr>
          <a:lstStyle/>
          <a:p>
            <a:r>
              <a:rPr lang="el-GR" sz="2800" u="sng" dirty="0" smtClean="0"/>
              <a:t>Υλικά που απαιτούνται: </a:t>
            </a:r>
          </a:p>
          <a:p>
            <a:endParaRPr lang="el-GR" sz="2000" dirty="0"/>
          </a:p>
          <a:p>
            <a:pPr>
              <a:buFontTx/>
              <a:buChar char="-"/>
            </a:pPr>
            <a:r>
              <a:rPr lang="el-GR" sz="2000" dirty="0" smtClean="0"/>
              <a:t>Δίσκος νοσηλείας</a:t>
            </a:r>
          </a:p>
          <a:p>
            <a:pPr>
              <a:buFontTx/>
              <a:buChar char="-"/>
            </a:pPr>
            <a:endParaRPr lang="el-GR" sz="2000" dirty="0"/>
          </a:p>
          <a:p>
            <a:pPr>
              <a:buFontTx/>
              <a:buChar char="-"/>
            </a:pPr>
            <a:r>
              <a:rPr lang="el-GR" sz="2000" dirty="0" smtClean="0"/>
              <a:t> Θερμόμετρο νερού</a:t>
            </a:r>
          </a:p>
          <a:p>
            <a:pPr>
              <a:buFontTx/>
              <a:buChar char="-"/>
            </a:pPr>
            <a:endParaRPr lang="el-GR" sz="2000" dirty="0"/>
          </a:p>
          <a:p>
            <a:pPr>
              <a:buFontTx/>
              <a:buChar char="-"/>
            </a:pPr>
            <a:r>
              <a:rPr lang="el-GR" sz="2000" dirty="0" smtClean="0"/>
              <a:t> Δοχείο για το υγρό, με καπάκι, ώστε να μη χάνει τη θερμοκρασία του, η οποία πρέπει να κυμαίνεται μεταξύ 40°C και 45° C.</a:t>
            </a:r>
          </a:p>
          <a:p>
            <a:pPr>
              <a:buFontTx/>
              <a:buChar char="-"/>
            </a:pPr>
            <a:endParaRPr lang="el-GR" sz="2000" dirty="0"/>
          </a:p>
          <a:p>
            <a:r>
              <a:rPr lang="el-GR" sz="2000" dirty="0" smtClean="0"/>
              <a:t> - Κομπρέσα (κομμάτι από πετσέτα ή άλλο βαμβακερό ύφασμα) σε μέγεθος ανάλογο της χρήσης.</a:t>
            </a:r>
          </a:p>
          <a:p>
            <a:endParaRPr lang="el-GR" sz="2000" dirty="0"/>
          </a:p>
          <a:p>
            <a:r>
              <a:rPr lang="el-GR" sz="2000" dirty="0" smtClean="0"/>
              <a:t> - Αδιάβροχο και τετράγωνο νοσηλείας, για την περιτύλιξη της κομπρέσας</a:t>
            </a:r>
          </a:p>
          <a:p>
            <a:endParaRPr lang="el-GR" sz="2000" dirty="0"/>
          </a:p>
          <a:p>
            <a:r>
              <a:rPr lang="el-GR" sz="2000" dirty="0" smtClean="0"/>
              <a:t> </a:t>
            </a:r>
            <a:r>
              <a:rPr lang="el-GR" sz="2000" dirty="0" smtClean="0"/>
              <a:t>- Το υγρό που θα χρησιμοποιηθεί (ζεστό νερό ή διάλυμα οινοπνεύματος-νερού 1:2 ή διάλυμα αλουμινίου 8%). </a:t>
            </a:r>
          </a:p>
          <a:p>
            <a:endParaRPr lang="el-GR" sz="2000" dirty="0"/>
          </a:p>
          <a:p>
            <a:pPr>
              <a:buFontTx/>
              <a:buChar char="-"/>
            </a:pPr>
            <a:r>
              <a:rPr lang="el-GR" sz="2000" dirty="0" smtClean="0"/>
              <a:t>Βαζελίνη</a:t>
            </a:r>
            <a:r>
              <a:rPr lang="el-GR" sz="2000" dirty="0" smtClean="0"/>
              <a:t>. </a:t>
            </a:r>
            <a:endParaRPr lang="el-GR" sz="2000" dirty="0" smtClean="0"/>
          </a:p>
          <a:p>
            <a:endParaRPr lang="el-GR" sz="2000" dirty="0" smtClean="0"/>
          </a:p>
          <a:p>
            <a:r>
              <a:rPr lang="el-GR" sz="2000" dirty="0" smtClean="0"/>
              <a:t>- </a:t>
            </a:r>
            <a:r>
              <a:rPr lang="el-GR" sz="2000" dirty="0" smtClean="0"/>
              <a:t>Παραμάνες ή επίδεσμος, για το στερέωμα της κομπρέσας. </a:t>
            </a:r>
            <a:endParaRPr lang="el-GR" sz="2000" dirty="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785794"/>
          </a:xfrm>
        </p:spPr>
        <p:txBody>
          <a:bodyPr>
            <a:normAutofit fontScale="90000"/>
          </a:bodyPr>
          <a:lstStyle/>
          <a:p>
            <a:r>
              <a:rPr lang="el-GR" dirty="0" smtClean="0"/>
              <a:t>Διαδικασία εφαρμογής ζεστής κομπρέσας-1</a:t>
            </a:r>
            <a:endParaRPr lang="el-GR" dirty="0"/>
          </a:p>
        </p:txBody>
      </p:sp>
      <p:sp>
        <p:nvSpPr>
          <p:cNvPr id="3" name="2 - Ορθογώνιο"/>
          <p:cNvSpPr/>
          <p:nvPr/>
        </p:nvSpPr>
        <p:spPr>
          <a:xfrm>
            <a:off x="0" y="571481"/>
            <a:ext cx="9144000" cy="6473192"/>
          </a:xfrm>
          <a:prstGeom prst="rect">
            <a:avLst/>
          </a:prstGeom>
        </p:spPr>
        <p:txBody>
          <a:bodyPr wrap="square">
            <a:spAutoFit/>
          </a:bodyPr>
          <a:lstStyle/>
          <a:p>
            <a:endParaRPr lang="el-GR" dirty="0" smtClean="0"/>
          </a:p>
          <a:p>
            <a:endParaRPr lang="el-GR" dirty="0"/>
          </a:p>
          <a:p>
            <a:r>
              <a:rPr lang="el-GR" sz="2200" dirty="0" smtClean="0"/>
              <a:t>⟹ Ενημερώστε τον άρρωστο για το είδος της νοσηλείας και το σκοπό της. </a:t>
            </a:r>
          </a:p>
          <a:p>
            <a:endParaRPr lang="el-GR" sz="2200" dirty="0"/>
          </a:p>
          <a:p>
            <a:r>
              <a:rPr lang="el-GR" sz="2200" dirty="0" smtClean="0"/>
              <a:t>⟹ Τοποθετήστε τα υλικά που απαιτούνται. Στο δίσκο νοσηλείας, ελέγξτε τη θερμοκρασία του υγρού που έχετε ετοιμάσει σύμφωνα με τις ιατρικές οδηγίες και βυθίστε σε αυτό την κομπρέσα. </a:t>
            </a:r>
          </a:p>
          <a:p>
            <a:endParaRPr lang="el-GR" sz="2200" dirty="0"/>
          </a:p>
          <a:p>
            <a:r>
              <a:rPr lang="el-GR" sz="2200" dirty="0" smtClean="0"/>
              <a:t>⟹ Με το δίσκο νοσηλείας και το δοχείο κλειστό, πηγαίνετε στο δωμάτιο του ασθενούς, τοποθετήστε το δίσκο στο κομοδίνο, απομονώστε τον άρρωστο και δώστε του την κατάλληλη θέση.</a:t>
            </a:r>
          </a:p>
          <a:p>
            <a:endParaRPr lang="el-GR" sz="2200" dirty="0"/>
          </a:p>
          <a:p>
            <a:r>
              <a:rPr lang="el-GR" sz="2200" dirty="0" smtClean="0"/>
              <a:t> ⟹ Πλύνετε τα χέρια σας.</a:t>
            </a:r>
          </a:p>
          <a:p>
            <a:endParaRPr lang="el-GR" sz="2200" dirty="0"/>
          </a:p>
          <a:p>
            <a:r>
              <a:rPr lang="el-GR" sz="2200" dirty="0" smtClean="0"/>
              <a:t> ⟹ Κάτω από το σημείο που θα τοποθετηθεί η κομπρέσα, απλώστε το τετράγωνο νοσηλείας και το αδιάβροχο.</a:t>
            </a:r>
          </a:p>
          <a:p>
            <a:endParaRPr lang="el-GR" sz="2200" dirty="0"/>
          </a:p>
          <a:p>
            <a:r>
              <a:rPr lang="el-GR" sz="2200" dirty="0" smtClean="0"/>
              <a:t> ⟹ Γυμνώστε την περιοχή και κάντε επάλειψη με βαζελίνη, εκτός και αν εφαρμόσετε κομπρέσα με διάλυμα αλουμινίου.</a:t>
            </a:r>
            <a:endParaRPr lang="el-GR"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42844" y="1071546"/>
            <a:ext cx="9001156" cy="5847755"/>
          </a:xfrm>
          <a:prstGeom prst="rect">
            <a:avLst/>
          </a:prstGeom>
        </p:spPr>
        <p:txBody>
          <a:bodyPr wrap="square">
            <a:spAutoFit/>
          </a:bodyPr>
          <a:lstStyle/>
          <a:p>
            <a:r>
              <a:rPr lang="el-GR" sz="2200" dirty="0" smtClean="0"/>
              <a:t>⟹ Στύψτε την κομπρέσα με τις δύο παλάμες σας και τοποθετήστε τη στη γυμνή περιοχή.</a:t>
            </a:r>
          </a:p>
          <a:p>
            <a:endParaRPr lang="el-GR" sz="2200" dirty="0" smtClean="0"/>
          </a:p>
          <a:p>
            <a:r>
              <a:rPr lang="el-GR" sz="2200" dirty="0" smtClean="0"/>
              <a:t> ⟹ Τυλίξτε την κομπρέσα με το αδιάβροχο πρώτα και με το τετράγωνο νοσηλείας στη συνέχεια και στερεώστε με παραμάνες ή επίδεσμο.</a:t>
            </a:r>
          </a:p>
          <a:p>
            <a:endParaRPr lang="el-GR" sz="2200" dirty="0"/>
          </a:p>
          <a:p>
            <a:r>
              <a:rPr lang="el-GR" sz="2200" dirty="0" smtClean="0"/>
              <a:t> ⟹ Επαναλάβετε τη διαδικασία, όσες φορές απαιτείται, με την ίδια θερμοκρασία διαλύματος.</a:t>
            </a:r>
          </a:p>
          <a:p>
            <a:endParaRPr lang="el-GR" sz="2200" dirty="0"/>
          </a:p>
          <a:p>
            <a:r>
              <a:rPr lang="el-GR" sz="2200" dirty="0" smtClean="0"/>
              <a:t> ⟹ Οταν δοθεί εντολή να διακοπεί η εφαρμογή ζεστής κομπρέσας, σε ένα δίσκο νοσηλείας τοποθετείτε μια στεγνή πετσέτα και πηγαίνετε στο δωμάτιο του ασθενούς</a:t>
            </a:r>
          </a:p>
          <a:p>
            <a:endParaRPr lang="el-GR" sz="2200" dirty="0"/>
          </a:p>
          <a:p>
            <a:r>
              <a:rPr lang="el-GR" sz="2200" dirty="0" smtClean="0"/>
              <a:t>⟹ Αφαιρέστε τον επίδεσμο ή τις παραμάνες, ώστε να ξετυλίξετε το τετράγωνο νοσηλείας και το αδιάβροχο και να αφαιρέσετε την κομπρέσα. Τοποθετήστε τα όλα  στο δίσκο, αφού πριν έχετε πάρει την πετσέτα, για να σκουπίσετε την περιοχή, όπου ήταν η κομπρέσα.</a:t>
            </a:r>
            <a:endParaRPr lang="el-GR" sz="2200" dirty="0"/>
          </a:p>
        </p:txBody>
      </p:sp>
      <p:sp>
        <p:nvSpPr>
          <p:cNvPr id="4" name="1 - Τίτλος"/>
          <p:cNvSpPr>
            <a:spLocks noGrp="1"/>
          </p:cNvSpPr>
          <p:nvPr>
            <p:ph type="title"/>
          </p:nvPr>
        </p:nvSpPr>
        <p:spPr>
          <a:xfrm>
            <a:off x="0" y="0"/>
            <a:ext cx="9144000" cy="928670"/>
          </a:xfrm>
        </p:spPr>
        <p:txBody>
          <a:bodyPr>
            <a:normAutofit fontScale="90000"/>
          </a:bodyPr>
          <a:lstStyle/>
          <a:p>
            <a:r>
              <a:rPr lang="el-GR" dirty="0" smtClean="0"/>
              <a:t>Διαδικασία εφαρμογής ζεστής κομπρέσας-2</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273</TotalTime>
  <Words>1340</Words>
  <Application>Microsoft Office PowerPoint</Application>
  <PresentationFormat>Προβολή στην οθόνη (4:3)</PresentationFormat>
  <Paragraphs>133</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Αποκορύφωμα</vt:lpstr>
      <vt:lpstr>Εφαρμογή στον Άρρωστο Θερμών ή Ψυχρών Επιθεμάτων</vt:lpstr>
      <vt:lpstr>Θερμά ή ψυχρά επιθέματα</vt:lpstr>
      <vt:lpstr> Προετοιμασία και εφαρμογή θερμοφόρας</vt:lpstr>
      <vt:lpstr>Διαδικασία εφαρμογής θερμοφόρας-1</vt:lpstr>
      <vt:lpstr>Διαδικασία εφαρμογής θερμοφόρας-2</vt:lpstr>
      <vt:lpstr>Διαδικασία εφαρμογής θερμοφόρας-3</vt:lpstr>
      <vt:lpstr> Προετοιμασία &amp; εφαρμογή ζεστής κομπρέσας</vt:lpstr>
      <vt:lpstr>Διαδικασία εφαρμογής ζεστής κομπρέσας-1</vt:lpstr>
      <vt:lpstr>Διαδικασία εφαρμογής ζεστής κομπρέσας-2</vt:lpstr>
      <vt:lpstr>Διαδικασία εφαρμογής ζεστής κομπρέσας-3</vt:lpstr>
      <vt:lpstr>γ. Προετοιμασία και εφαρμογή παγοκύστης</vt:lpstr>
      <vt:lpstr>Διαδικασία εφαρμογής παγοκύστης-1</vt:lpstr>
      <vt:lpstr>Διαδικασία εφαρμογής παγοκύστης-2</vt:lpstr>
      <vt:lpstr>Διαδικασία εφαρμογής παγοκύστης-3</vt:lpstr>
      <vt:lpstr>Εικόνες Θερμών &amp;Ψυχρών Επιθεμάτων</vt:lpstr>
      <vt:lpstr>Εικόνες Θερμών &amp;Ψυχρών Επιθεμάτων</vt:lpstr>
      <vt:lpstr>Εικόνες Θερμών &amp;Ψυχρών Επιθεμάτων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Εφαρμογή στον Άρρωστο Θερμών ή Ψυχρών Επιθεμάτων</dc:title>
  <dc:creator>Natalia</dc:creator>
  <cp:lastModifiedBy>Natalia</cp:lastModifiedBy>
  <cp:revision>64</cp:revision>
  <dcterms:created xsi:type="dcterms:W3CDTF">2021-03-09T08:59:31Z</dcterms:created>
  <dcterms:modified xsi:type="dcterms:W3CDTF">2021-03-11T07:40:14Z</dcterms:modified>
</cp:coreProperties>
</file>