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300" r:id="rId2"/>
    <p:sldId id="256" r:id="rId3"/>
    <p:sldId id="311" r:id="rId4"/>
    <p:sldId id="313" r:id="rId5"/>
    <p:sldId id="307" r:id="rId6"/>
    <p:sldId id="257" r:id="rId7"/>
    <p:sldId id="258" r:id="rId8"/>
    <p:sldId id="259" r:id="rId9"/>
    <p:sldId id="306" r:id="rId10"/>
    <p:sldId id="260" r:id="rId11"/>
    <p:sldId id="261" r:id="rId12"/>
    <p:sldId id="262" r:id="rId13"/>
    <p:sldId id="263" r:id="rId14"/>
    <p:sldId id="264" r:id="rId15"/>
    <p:sldId id="265" r:id="rId16"/>
    <p:sldId id="266" r:id="rId17"/>
    <p:sldId id="267" r:id="rId18"/>
    <p:sldId id="268" r:id="rId19"/>
    <p:sldId id="269" r:id="rId20"/>
    <p:sldId id="308" r:id="rId21"/>
    <p:sldId id="309" r:id="rId22"/>
    <p:sldId id="312" r:id="rId23"/>
    <p:sldId id="310" r:id="rId24"/>
    <p:sldId id="302" r:id="rId25"/>
    <p:sldId id="322" r:id="rId26"/>
    <p:sldId id="315" r:id="rId27"/>
    <p:sldId id="316" r:id="rId28"/>
    <p:sldId id="318" r:id="rId29"/>
    <p:sldId id="317" r:id="rId30"/>
    <p:sldId id="286" r:id="rId31"/>
    <p:sldId id="289" r:id="rId32"/>
    <p:sldId id="321" r:id="rId33"/>
    <p:sldId id="325" r:id="rId34"/>
    <p:sldId id="320" r:id="rId35"/>
    <p:sldId id="314"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074"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11B88-28C3-4938-9DFE-7C2DBC8C9799}" type="datetimeFigureOut">
              <a:rPr lang="el-GR" smtClean="0"/>
              <a:pPr/>
              <a:t>30/11/2020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8917F-6E56-4594-B9F8-F1054D96BE9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79A7C5B-DD02-41DB-B1D4-2E2B11313038}" type="slidenum">
              <a:rPr lang="el-GR" smtClean="0"/>
              <a:pPr/>
              <a:t>3</a:t>
            </a:fld>
            <a:endParaRPr lang="el-G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584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r>
              <a:rPr lang="el-GR" smtClean="0">
                <a:solidFill>
                  <a:srgbClr val="FF0000"/>
                </a:solidFill>
              </a:rPr>
              <a:t>Ενδοαυλική πίεση τριχοειδών:12-32 </a:t>
            </a:r>
            <a:r>
              <a:rPr lang="en-US" smtClean="0">
                <a:solidFill>
                  <a:srgbClr val="FF0000"/>
                </a:solidFill>
              </a:rPr>
              <a:t>mm Hg</a:t>
            </a:r>
          </a:p>
          <a:p>
            <a:pPr eaLnBrk="1" hangingPunct="1">
              <a:spcBef>
                <a:spcPct val="0"/>
              </a:spcBef>
              <a:buFont typeface="Wingdings" pitchFamily="2" charset="2"/>
              <a:buNone/>
            </a:pPr>
            <a:r>
              <a:rPr lang="el-GR" smtClean="0">
                <a:solidFill>
                  <a:srgbClr val="FF0000"/>
                </a:solidFill>
              </a:rPr>
              <a:t>Εξωτερική πίεση &gt; 35 </a:t>
            </a:r>
            <a:r>
              <a:rPr lang="en-US" smtClean="0">
                <a:solidFill>
                  <a:srgbClr val="FF0000"/>
                </a:solidFill>
              </a:rPr>
              <a:t>mm Hg</a:t>
            </a:r>
            <a:r>
              <a:rPr lang="el-GR" smtClean="0">
                <a:solidFill>
                  <a:srgbClr val="FF0000"/>
                </a:solidFill>
              </a:rPr>
              <a:t> προκαλεί  σύμπτωση των τριχοειδικών τοιχωμάτων, ισχαιμία και νέκρωση.</a:t>
            </a:r>
          </a:p>
          <a:p>
            <a:pPr eaLnBrk="1" hangingPunct="1">
              <a:spcBef>
                <a:spcPct val="0"/>
              </a:spcBef>
              <a:buFont typeface="Wingdings" pitchFamily="2" charset="2"/>
              <a:buNone/>
            </a:pPr>
            <a:r>
              <a:rPr lang="el-GR" smtClean="0">
                <a:solidFill>
                  <a:srgbClr val="FF0000"/>
                </a:solidFill>
              </a:rPr>
              <a:t>Συνεχής εξωτερική πίεση 70 </a:t>
            </a:r>
            <a:r>
              <a:rPr lang="en-US" smtClean="0">
                <a:solidFill>
                  <a:srgbClr val="FF0000"/>
                </a:solidFill>
              </a:rPr>
              <a:t>mm Hg</a:t>
            </a:r>
            <a:r>
              <a:rPr lang="el-GR" smtClean="0">
                <a:solidFill>
                  <a:srgbClr val="FF0000"/>
                </a:solidFill>
              </a:rPr>
              <a:t> ασκούμενη για 2 ώρες προκαλεί νέκρωση.</a:t>
            </a:r>
          </a:p>
          <a:p>
            <a:pPr eaLnBrk="1" hangingPunct="1">
              <a:spcBef>
                <a:spcPct val="0"/>
              </a:spcBef>
            </a:pPr>
            <a:endParaRPr lang="el-GR" smtClean="0"/>
          </a:p>
        </p:txBody>
      </p:sp>
      <p:sp>
        <p:nvSpPr>
          <p:cNvPr id="3584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893CF7A-81F8-49B7-AA2F-41BA876A74FF}" type="slidenum">
              <a:rPr lang="el-GR">
                <a:latin typeface="Arial" pitchFamily="34" charset="0"/>
              </a:rPr>
              <a:pPr>
                <a:defRPr/>
              </a:pPr>
              <a:t>5</a:t>
            </a:fld>
            <a:endParaRPr lang="el-GR">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B7E43B2-BA46-43C8-9C77-9DCFBD431C09}" type="slidenum">
              <a:rPr lang="el-GR" smtClean="0"/>
              <a:pPr/>
              <a:t>26</a:t>
            </a:fld>
            <a:endParaRPr lang="el-GR"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2D2CAD2-E2BF-4D63-9A70-89FB2293DBF7}" type="slidenum">
              <a:rPr lang="el-GR" smtClean="0"/>
              <a:pPr/>
              <a:t>27</a:t>
            </a:fld>
            <a:endParaRPr lang="el-G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2E80A84-99CC-475A-93E3-8101A68E49AD}" type="slidenum">
              <a:rPr lang="el-GR" smtClean="0"/>
              <a:pPr/>
              <a:t>28</a:t>
            </a:fld>
            <a:endParaRPr lang="el-G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891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b="1" smtClean="0"/>
              <a:t>Υδροκολοειδή: </a:t>
            </a:r>
            <a:r>
              <a:rPr lang="el-GR" smtClean="0"/>
              <a:t>Ημιδιαπερατή πολυουρεθάνη+ Νατριούχος καρβοξυμεθυλκυτταρίνη+ Αλγηνικό ασβέστιο</a:t>
            </a:r>
          </a:p>
          <a:p>
            <a:pPr eaLnBrk="1" hangingPunct="1">
              <a:spcBef>
                <a:spcPct val="0"/>
              </a:spcBef>
            </a:pPr>
            <a:r>
              <a:rPr lang="el-GR" b="1" smtClean="0"/>
              <a:t>Αφρώδη:</a:t>
            </a:r>
            <a:r>
              <a:rPr lang="el-GR" smtClean="0"/>
              <a:t> Ημιδιαπερατή υδρόφιλη τρισδιάστατη πολυουρεθάνη </a:t>
            </a:r>
          </a:p>
          <a:p>
            <a:pPr eaLnBrk="1" hangingPunct="1">
              <a:spcBef>
                <a:spcPct val="0"/>
              </a:spcBef>
            </a:pPr>
            <a:r>
              <a:rPr lang="el-GR" b="1" smtClean="0"/>
              <a:t>Αλγηνικά:</a:t>
            </a:r>
            <a:r>
              <a:rPr lang="el-GR" smtClean="0"/>
              <a:t> Αλγηνικό ασβέστιο με γουλουρονικό οξύ και κυτταρίνη </a:t>
            </a:r>
          </a:p>
          <a:p>
            <a:pPr eaLnBrk="1" hangingPunct="1">
              <a:spcBef>
                <a:spcPct val="0"/>
              </a:spcBef>
            </a:pPr>
            <a:r>
              <a:rPr lang="el-GR" b="1" smtClean="0"/>
              <a:t>Υδροτριχοειδικά: </a:t>
            </a:r>
            <a:r>
              <a:rPr lang="el-GR" smtClean="0"/>
              <a:t>Πολλαπλά στρώματα ινών πολυαιθυλενίου και κυτταρίνης</a:t>
            </a:r>
          </a:p>
          <a:p>
            <a:pPr eaLnBrk="1" hangingPunct="1">
              <a:spcBef>
                <a:spcPct val="0"/>
              </a:spcBef>
            </a:pPr>
            <a:r>
              <a:rPr lang="el-GR" b="1" smtClean="0"/>
              <a:t>Υδρογέλες:</a:t>
            </a:r>
            <a:r>
              <a:rPr lang="el-GR" smtClean="0"/>
              <a:t> </a:t>
            </a:r>
            <a:r>
              <a:rPr lang="el-GR" smtClean="0">
                <a:solidFill>
                  <a:schemeClr val="bg1"/>
                </a:solidFill>
              </a:rPr>
              <a:t>Αλγηνικό ασβέστιο με νατριούχο καρβοξυ-μεθυλκυτταρίνη και νερό σε ποσοστό 90%.</a:t>
            </a:r>
          </a:p>
          <a:p>
            <a:pPr eaLnBrk="1" hangingPunct="1">
              <a:spcBef>
                <a:spcPct val="0"/>
              </a:spcBef>
            </a:pPr>
            <a:endParaRPr lang="el-GR" smtClean="0"/>
          </a:p>
          <a:p>
            <a:pPr eaLnBrk="1" hangingPunct="1">
              <a:spcBef>
                <a:spcPct val="0"/>
              </a:spcBef>
            </a:pPr>
            <a:endParaRPr lang="el-GR" smtClean="0"/>
          </a:p>
          <a:p>
            <a:pPr eaLnBrk="1" hangingPunct="1">
              <a:spcBef>
                <a:spcPct val="0"/>
              </a:spcBef>
            </a:pPr>
            <a:endParaRPr lang="el-GR" smtClean="0"/>
          </a:p>
          <a:p>
            <a:pPr eaLnBrk="1" hangingPunct="1">
              <a:spcBef>
                <a:spcPct val="0"/>
              </a:spcBef>
            </a:pPr>
            <a:endParaRPr lang="el-GR" smtClean="0"/>
          </a:p>
        </p:txBody>
      </p:sp>
      <p:sp>
        <p:nvSpPr>
          <p:cNvPr id="3891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BCCEE6-B887-4876-A0A6-D1945CDD45B5}" type="slidenum">
              <a:rPr lang="el-GR">
                <a:latin typeface="Arial" pitchFamily="34" charset="0"/>
              </a:rPr>
              <a:pPr>
                <a:defRPr/>
              </a:pPr>
              <a:t>31</a:t>
            </a:fld>
            <a:endParaRPr lang="el-GR">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342CEA3-3058-4D43-AE35-B3DA76CB4003}" type="datetimeFigureOut">
              <a:rPr lang="el-GR" smtClean="0"/>
              <a:pPr/>
              <a:t>30/11/2020</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30/11/2020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2342CEA3-3058-4D43-AE35-B3DA76CB4003}" type="datetimeFigureOut">
              <a:rPr lang="el-GR" smtClean="0"/>
              <a:pPr/>
              <a:t>30/11/2020</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30/11/2020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342CEA3-3058-4D43-AE35-B3DA76CB4003}" type="datetimeFigureOut">
              <a:rPr lang="el-GR" smtClean="0"/>
              <a:pPr/>
              <a:t>30/11/2020</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30/11/2020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30/11/2020</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30/11/2020</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2342CEA3-3058-4D43-AE35-B3DA76CB4003}" type="datetimeFigureOut">
              <a:rPr lang="el-GR" smtClean="0"/>
              <a:pPr/>
              <a:t>30/11/2020</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30/11/2020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30/11/2020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342CEA3-3058-4D43-AE35-B3DA76CB4003}" type="datetimeFigureOut">
              <a:rPr lang="el-GR" smtClean="0"/>
              <a:pPr/>
              <a:t>30/11/2020</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822944"/>
          </a:xfrm>
        </p:spPr>
        <p:txBody>
          <a:bodyPr/>
          <a:lstStyle/>
          <a:p>
            <a:r>
              <a:rPr lang="el-GR" dirty="0" smtClean="0">
                <a:solidFill>
                  <a:schemeClr val="accent2"/>
                </a:solidFill>
              </a:rPr>
              <a:t>Κατακλισεισ</a:t>
            </a:r>
            <a:endParaRPr lang="el-GR" b="1" dirty="0"/>
          </a:p>
        </p:txBody>
      </p:sp>
      <p:sp>
        <p:nvSpPr>
          <p:cNvPr id="3" name="2 - Θέση περιεχομένου"/>
          <p:cNvSpPr>
            <a:spLocks noGrp="1"/>
          </p:cNvSpPr>
          <p:nvPr>
            <p:ph idx="1"/>
          </p:nvPr>
        </p:nvSpPr>
        <p:spPr>
          <a:xfrm>
            <a:off x="214282" y="1357298"/>
            <a:ext cx="7715304" cy="5098438"/>
          </a:xfrm>
          <a:solidFill>
            <a:schemeClr val="bg1">
              <a:lumMod val="65000"/>
            </a:schemeClr>
          </a:solidFill>
          <a:effectLst>
            <a:innerShdw blurRad="63500" dist="50800" dir="2700000">
              <a:prstClr val="black">
                <a:alpha val="50000"/>
              </a:prstClr>
            </a:innerShdw>
          </a:effectLst>
        </p:spPr>
        <p:txBody>
          <a:bodyPr/>
          <a:lstStyle/>
          <a:p>
            <a:pPr>
              <a:buNone/>
            </a:pPr>
            <a:r>
              <a:rPr lang="el-GR" b="1" dirty="0" smtClean="0"/>
              <a:t>    Ορισμός</a:t>
            </a:r>
            <a:endParaRPr lang="el-GR" u="sng" dirty="0" smtClean="0"/>
          </a:p>
          <a:p>
            <a:r>
              <a:rPr lang="el-GR" dirty="0" smtClean="0"/>
              <a:t> Με τον όρο κατάκλιση εννοούμε την εντοπισμένη καταστροφή περιοχής δέρματος και υποκειμένων ιστών (δερματικό έλκος) η οποία προκύπτει από την ισχαιμία και την νέκρωση των μαλακών μορίων λόγω παρατεταμένης πίεσης στη συγκεκριμένη περιοχή. </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4338" name="Picture 2" descr="ΚΛΙΝΙΚΗ ΕΙΚΟΝΑ:&#10;4 στάδια κατακλίσεων (ταξινόμηση Shea)&#10;1ου βαθμού:&#10;• Ερυθρότητα (δεν υποχωρεί μετά 15 min&#10;και αλλαγή θέσης..."/>
          <p:cNvPicPr>
            <a:picLocks noChangeAspect="1" noChangeArrowheads="1"/>
          </p:cNvPicPr>
          <p:nvPr/>
        </p:nvPicPr>
        <p:blipFill>
          <a:blip r:embed="rId2"/>
          <a:srcRect/>
          <a:stretch>
            <a:fillRect/>
          </a:stretch>
        </p:blipFill>
        <p:spPr bwMode="auto">
          <a:xfrm>
            <a:off x="285720" y="214290"/>
            <a:ext cx="8643998" cy="64294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9938" name="Picture 2" descr="2ου βαθμού&#10;• Καταστροφή μερικού πάχους του&#10;δέρματος (επιδερμίδα ή και χόριο)&#10;• Επιφανειακό έλκος (μορφή&#10;γδαρσίματος ή φυσα..."/>
          <p:cNvPicPr>
            <a:picLocks noChangeAspect="1" noChangeArrowheads="1"/>
          </p:cNvPicPr>
          <p:nvPr/>
        </p:nvPicPr>
        <p:blipFill>
          <a:blip r:embed="rId2"/>
          <a:srcRect/>
          <a:stretch>
            <a:fillRect/>
          </a:stretch>
        </p:blipFill>
        <p:spPr bwMode="auto">
          <a:xfrm>
            <a:off x="214282" y="214290"/>
            <a:ext cx="8572560" cy="63579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8914" name="Picture 2" descr="3ου βαθμού&#10;•Καταστροφή όλων των στοιβάδων&#10;του δέρματος (επιδερμίδα-χόριο-&#10;υποδόριος ιστός)&#10;•Στοιχεία φλεγμονής και μόλυνση..."/>
          <p:cNvPicPr>
            <a:picLocks noChangeAspect="1" noChangeArrowheads="1"/>
          </p:cNvPicPr>
          <p:nvPr/>
        </p:nvPicPr>
        <p:blipFill>
          <a:blip r:embed="rId2"/>
          <a:srcRect/>
          <a:stretch>
            <a:fillRect/>
          </a:stretch>
        </p:blipFill>
        <p:spPr bwMode="auto">
          <a:xfrm>
            <a:off x="214282" y="214290"/>
            <a:ext cx="8715436" cy="642942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7890" name="Picture 2" descr="4ου βαθμού&#10;•Το έλκος φτάνει μέχρι το οστό&#10;(καταστροφή κ των μυών)&#10;•Στοιχεία μόλυνσης, δυσοσμίας, πύου,&#10;νέκρωση ιστών)&#10;→ πο..."/>
          <p:cNvPicPr>
            <a:picLocks noChangeAspect="1" noChangeArrowheads="1"/>
          </p:cNvPicPr>
          <p:nvPr/>
        </p:nvPicPr>
        <p:blipFill>
          <a:blip r:embed="rId2"/>
          <a:srcRect/>
          <a:stretch>
            <a:fillRect/>
          </a:stretch>
        </p:blipFill>
        <p:spPr bwMode="auto">
          <a:xfrm>
            <a:off x="357158" y="214290"/>
            <a:ext cx="8572560" cy="64294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6866" name="Picture 2" descr="Εσχάρα:&#10;μη διαφοροποιημένο στάδιο&#10; "/>
          <p:cNvPicPr>
            <a:picLocks noChangeAspect="1" noChangeArrowheads="1"/>
          </p:cNvPicPr>
          <p:nvPr/>
        </p:nvPicPr>
        <p:blipFill>
          <a:blip r:embed="rId2"/>
          <a:srcRect/>
          <a:stretch>
            <a:fillRect/>
          </a:stretch>
        </p:blipFill>
        <p:spPr bwMode="auto">
          <a:xfrm>
            <a:off x="214282" y="214290"/>
            <a:ext cx="8715436" cy="64294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5842" name="Picture 2" descr="ΕΠΙΠΛΟΚΕΣ&#10;• ΣΗΨΗ (3ο &amp; 4ο στάδιο)&#10;• ΧΡΟΝΙΑ ΟΣΤΕΟΜΥΕΛΙΤΙΔΑ (≥2 έτη - χειρ/κή&#10;απομάκρυνση νεκρωμένου οστού, μεταμόσχευση οστ..."/>
          <p:cNvPicPr>
            <a:picLocks noChangeAspect="1" noChangeArrowheads="1"/>
          </p:cNvPicPr>
          <p:nvPr/>
        </p:nvPicPr>
        <p:blipFill>
          <a:blip r:embed="rId2"/>
          <a:srcRect/>
          <a:stretch>
            <a:fillRect/>
          </a:stretch>
        </p:blipFill>
        <p:spPr bwMode="auto">
          <a:xfrm>
            <a:off x="285720" y="214290"/>
            <a:ext cx="8429684" cy="635798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4818" name="Picture 2" descr="ΜΕΣΑ ΠΡΟΛΗΨΗΣ &amp; ΘΕΡΑΠΕΙΑΣ&#10;Ειδικά κρεβάτια (ΜΕΘ)&#10;Στρώματα κατακλίσεων&#10;Μαξιλάρια, κουλούρες σιλικόνης&#10;Φτέρνες&#10;Αυτοκόλλητα επ..."/>
          <p:cNvPicPr>
            <a:picLocks noChangeAspect="1" noChangeArrowheads="1"/>
          </p:cNvPicPr>
          <p:nvPr/>
        </p:nvPicPr>
        <p:blipFill>
          <a:blip r:embed="rId2"/>
          <a:srcRect/>
          <a:stretch>
            <a:fillRect/>
          </a:stretch>
        </p:blipFill>
        <p:spPr bwMode="auto">
          <a:xfrm>
            <a:off x="285720" y="214290"/>
            <a:ext cx="8643998" cy="621510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3794" name="Picture 2" descr="ΘΕΡΑΠΕΙΑ&#10;• Σε νεκρώσεις → χειρ/κός καθαρισμός, σύγκλιση,&#10;πλαστική&#10;• Διατήρηση καθαρού τραύματος&#10;• Επαρκής θρέψη&#10;• Χορήγηση..."/>
          <p:cNvPicPr>
            <a:picLocks noChangeAspect="1" noChangeArrowheads="1"/>
          </p:cNvPicPr>
          <p:nvPr/>
        </p:nvPicPr>
        <p:blipFill>
          <a:blip r:embed="rId2"/>
          <a:srcRect/>
          <a:stretch>
            <a:fillRect/>
          </a:stretch>
        </p:blipFill>
        <p:spPr bwMode="auto">
          <a:xfrm>
            <a:off x="285720" y="214290"/>
            <a:ext cx="8501122" cy="621510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2770" name="Picture 2" descr="ΝΟΣΗΛΕΥΤΙΚΗ ΦΡΟΝΤΙΔΑ&#10;Ειδικά κρεβάτια ή στρώματα&#10;κατακλίσεων&#10;SOS σε καταστολή&#10;Σε θέσεις fowler ή&#10;ημιfowler υποστηρίγματα&#10;στ..."/>
          <p:cNvPicPr>
            <a:picLocks noChangeAspect="1" noChangeArrowheads="1"/>
          </p:cNvPicPr>
          <p:nvPr/>
        </p:nvPicPr>
        <p:blipFill>
          <a:blip r:embed="rId2"/>
          <a:srcRect/>
          <a:stretch>
            <a:fillRect/>
          </a:stretch>
        </p:blipFill>
        <p:spPr bwMode="auto">
          <a:xfrm>
            <a:off x="285720" y="285728"/>
            <a:ext cx="8572560" cy="628654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1746" name="Picture 2" descr="1. Συμπληρώστε τα κενά:&#10;&lt;&lt;Κατάκλιση είναι η …………….των κυττάρων (ιστών) μιας περιοχής του σώματος, η οποία&#10;προκαλείται από ..."/>
          <p:cNvPicPr>
            <a:picLocks noChangeAspect="1" noChangeArrowheads="1"/>
          </p:cNvPicPr>
          <p:nvPr/>
        </p:nvPicPr>
        <p:blipFill>
          <a:blip r:embed="rId2"/>
          <a:srcRect/>
          <a:stretch>
            <a:fillRect/>
          </a:stretch>
        </p:blipFill>
        <p:spPr bwMode="auto">
          <a:xfrm>
            <a:off x="357158" y="285728"/>
            <a:ext cx="8501122" cy="60722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pic>
        <p:nvPicPr>
          <p:cNvPr id="1026" name="Picture 2" descr="Ορισμός&#10;• Ετυμολογία : κατά + κλίνω=αναγκαστική κατάκλιση&#10;λόγω ασθένειας&#10;• Ορισμός : κατάκλιση ή έλκος από πίεση σε&#10;κατακε..."/>
          <p:cNvPicPr>
            <a:picLocks noChangeAspect="1" noChangeArrowheads="1"/>
          </p:cNvPicPr>
          <p:nvPr/>
        </p:nvPicPr>
        <p:blipFill>
          <a:blip r:embed="rId2">
            <a:grayscl/>
          </a:blip>
          <a:srcRect/>
          <a:stretch>
            <a:fillRect/>
          </a:stretch>
        </p:blipFill>
        <p:spPr bwMode="auto">
          <a:xfrm>
            <a:off x="214282" y="214290"/>
            <a:ext cx="8715436" cy="6429420"/>
          </a:xfrm>
          <a:prstGeom prst="rect">
            <a:avLst/>
          </a:prstGeom>
          <a:noFill/>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0722" name="Picture 2" descr="Έντυπο εργασίας σε ομάδες&#10; "/>
          <p:cNvPicPr>
            <a:picLocks noChangeAspect="1" noChangeArrowheads="1"/>
          </p:cNvPicPr>
          <p:nvPr/>
        </p:nvPicPr>
        <p:blipFill>
          <a:blip r:embed="rId2"/>
          <a:srcRect/>
          <a:stretch>
            <a:fillRect/>
          </a:stretch>
        </p:blipFill>
        <p:spPr bwMode="auto">
          <a:xfrm>
            <a:off x="285720" y="285728"/>
            <a:ext cx="7358114" cy="635798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8674" name="Picture 2" descr="Έντυπο εργασίας σε ομάδες&#10; "/>
          <p:cNvPicPr>
            <a:picLocks noChangeAspect="1" noChangeArrowheads="1"/>
          </p:cNvPicPr>
          <p:nvPr/>
        </p:nvPicPr>
        <p:blipFill>
          <a:blip r:embed="rId2"/>
          <a:srcRect/>
          <a:stretch>
            <a:fillRect/>
          </a:stretch>
        </p:blipFill>
        <p:spPr bwMode="auto">
          <a:xfrm>
            <a:off x="214282" y="142852"/>
            <a:ext cx="7858180" cy="64294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9698" name="Picture 2" descr="Έντυπο εργασίας σε ομάδες&#10; "/>
          <p:cNvPicPr>
            <a:picLocks noChangeAspect="1" noChangeArrowheads="1"/>
          </p:cNvPicPr>
          <p:nvPr/>
        </p:nvPicPr>
        <p:blipFill>
          <a:blip r:embed="rId2"/>
          <a:srcRect/>
          <a:stretch>
            <a:fillRect/>
          </a:stretch>
        </p:blipFill>
        <p:spPr bwMode="auto">
          <a:xfrm>
            <a:off x="214282" y="285728"/>
            <a:ext cx="8643998" cy="628654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7650" name="Picture 2" descr="Έντυπο εργασίας σε ομάδες&#10; "/>
          <p:cNvPicPr>
            <a:picLocks noChangeAspect="1" noChangeArrowheads="1"/>
          </p:cNvPicPr>
          <p:nvPr/>
        </p:nvPicPr>
        <p:blipFill>
          <a:blip r:embed="rId2"/>
          <a:srcRect/>
          <a:stretch>
            <a:fillRect/>
          </a:stretch>
        </p:blipFill>
        <p:spPr bwMode="auto">
          <a:xfrm>
            <a:off x="285720" y="357166"/>
            <a:ext cx="7500990" cy="6143668"/>
          </a:xfrm>
          <a:prstGeom prst="rect">
            <a:avLst/>
          </a:prstGeom>
          <a:solidFill>
            <a:schemeClr val="bg1">
              <a:lumMod val="75000"/>
            </a:schemeClr>
          </a:solid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8929718" cy="6678751"/>
          </a:xfrm>
          <a:prstGeom prst="rect">
            <a:avLst/>
          </a:prstGeom>
        </p:spPr>
        <p:txBody>
          <a:bodyPr wrap="square">
            <a:spAutoFit/>
          </a:bodyPr>
          <a:lstStyle/>
          <a:p>
            <a:r>
              <a:rPr lang="el-GR" sz="3600" b="1" dirty="0" smtClean="0">
                <a:solidFill>
                  <a:schemeClr val="accent2"/>
                </a:solidFill>
              </a:rPr>
              <a:t>ΥΛΙΚΑ ΠΕΡΙΠΟΙΗΣΗΣ ΚΑΤΑΚΛΙΣΕΩΝ </a:t>
            </a:r>
          </a:p>
          <a:p>
            <a:pPr>
              <a:buFont typeface="Wingdings" pitchFamily="2" charset="2"/>
              <a:buChar char="Ø"/>
            </a:pPr>
            <a:r>
              <a:rPr lang="el-GR" sz="2800" dirty="0" smtClean="0"/>
              <a:t>Λεκάνη</a:t>
            </a:r>
          </a:p>
          <a:p>
            <a:pPr>
              <a:buFont typeface="Wingdings" pitchFamily="2" charset="2"/>
              <a:buChar char="Ø"/>
            </a:pPr>
            <a:r>
              <a:rPr lang="el-GR" sz="2800" dirty="0" smtClean="0"/>
              <a:t>Σφουγγάρι</a:t>
            </a:r>
          </a:p>
          <a:p>
            <a:pPr>
              <a:buFont typeface="Wingdings" pitchFamily="2" charset="2"/>
              <a:buChar char="Ø"/>
            </a:pPr>
            <a:r>
              <a:rPr lang="el-GR" sz="2800" dirty="0" smtClean="0"/>
              <a:t>Ουδέτερο σαπούνι</a:t>
            </a:r>
          </a:p>
          <a:p>
            <a:pPr>
              <a:buFont typeface="Wingdings" pitchFamily="2" charset="2"/>
              <a:buChar char="Ø"/>
            </a:pPr>
            <a:r>
              <a:rPr lang="el-GR" sz="2800" dirty="0" smtClean="0"/>
              <a:t>Κανάτα με χλιαρό νερό</a:t>
            </a:r>
          </a:p>
          <a:p>
            <a:pPr>
              <a:buFont typeface="Wingdings" pitchFamily="2" charset="2"/>
              <a:buChar char="Ø"/>
            </a:pPr>
            <a:r>
              <a:rPr lang="el-GR" sz="2800" dirty="0" smtClean="0"/>
              <a:t>2 τετράγωνα</a:t>
            </a:r>
          </a:p>
          <a:p>
            <a:pPr>
              <a:buFont typeface="Wingdings" pitchFamily="2" charset="2"/>
              <a:buChar char="Ø"/>
            </a:pPr>
            <a:r>
              <a:rPr lang="el-GR" sz="2800" dirty="0" smtClean="0"/>
              <a:t>Ενυδατική κρέμα</a:t>
            </a:r>
          </a:p>
          <a:p>
            <a:pPr>
              <a:buFont typeface="Wingdings" pitchFamily="2" charset="2"/>
              <a:buChar char="Ø"/>
            </a:pPr>
            <a:r>
              <a:rPr lang="en-US" sz="2800" dirty="0" smtClean="0"/>
              <a:t>Set </a:t>
            </a:r>
            <a:r>
              <a:rPr lang="el-GR" sz="2800" dirty="0" smtClean="0"/>
              <a:t>αλλαγής τραυμάτων</a:t>
            </a:r>
          </a:p>
          <a:p>
            <a:pPr>
              <a:buFont typeface="Wingdings" pitchFamily="2" charset="2"/>
              <a:buChar char="Ø"/>
            </a:pPr>
            <a:r>
              <a:rPr lang="el-GR" sz="2800" dirty="0" smtClean="0"/>
              <a:t>Νεφροειδές</a:t>
            </a:r>
          </a:p>
          <a:p>
            <a:pPr>
              <a:buFont typeface="Wingdings" pitchFamily="2" charset="2"/>
              <a:buChar char="Ø"/>
            </a:pPr>
            <a:r>
              <a:rPr lang="el-GR" sz="2800" dirty="0" smtClean="0"/>
              <a:t>Χαρτοβάμβακο ή απορροφητικό χαρτί</a:t>
            </a:r>
          </a:p>
          <a:p>
            <a:pPr>
              <a:buFont typeface="Wingdings" pitchFamily="2" charset="2"/>
              <a:buChar char="Ø"/>
            </a:pPr>
            <a:r>
              <a:rPr lang="el-GR" sz="2800" dirty="0" smtClean="0"/>
              <a:t>Λευκοπλάστ αντιαλλεργικό</a:t>
            </a:r>
          </a:p>
          <a:p>
            <a:pPr>
              <a:buFont typeface="Wingdings" pitchFamily="2" charset="2"/>
              <a:buChar char="Ø"/>
            </a:pPr>
            <a:r>
              <a:rPr lang="el-GR" sz="2800" dirty="0" smtClean="0"/>
              <a:t>Ψαλίδι</a:t>
            </a:r>
          </a:p>
          <a:p>
            <a:pPr>
              <a:buFont typeface="Wingdings" pitchFamily="2" charset="2"/>
              <a:buChar char="Ø"/>
            </a:pPr>
            <a:r>
              <a:rPr lang="el-GR" sz="2800" dirty="0" smtClean="0"/>
              <a:t>Φυσιολογικός ορός</a:t>
            </a:r>
          </a:p>
          <a:p>
            <a:pPr>
              <a:buFont typeface="Wingdings" pitchFamily="2" charset="2"/>
              <a:buChar char="Ø"/>
            </a:pPr>
            <a:r>
              <a:rPr lang="el-GR" sz="2800" dirty="0" smtClean="0"/>
              <a:t>Αντισηπτικό (</a:t>
            </a:r>
            <a:r>
              <a:rPr lang="en-US" sz="2800" dirty="0" smtClean="0"/>
              <a:t>Betadine solution)</a:t>
            </a:r>
            <a:endParaRPr lang="el-GR" sz="2800" dirty="0" smtClean="0"/>
          </a:p>
          <a:p>
            <a:pPr>
              <a:buFont typeface="Wingdings" pitchFamily="2" charset="2"/>
              <a:buChar char="Ø"/>
            </a:pPr>
            <a:r>
              <a:rPr lang="el-GR" sz="2800" dirty="0" smtClean="0"/>
              <a:t>Αλοιφή ή γάζα με αντιβιοτική αλοιφή</a:t>
            </a:r>
            <a:endParaRPr lang="el-G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8143900" cy="7540526"/>
          </a:xfrm>
          <a:prstGeom prst="rect">
            <a:avLst/>
          </a:prstGeom>
        </p:spPr>
        <p:txBody>
          <a:bodyPr wrap="square">
            <a:spAutoFit/>
          </a:bodyPr>
          <a:lstStyle/>
          <a:p>
            <a:r>
              <a:rPr lang="el-GR" sz="3600" b="1" dirty="0" smtClean="0">
                <a:solidFill>
                  <a:schemeClr val="accent2"/>
                </a:solidFill>
              </a:rPr>
              <a:t>ΔΙΑΔΙΚΑΣΙΑ </a:t>
            </a:r>
          </a:p>
          <a:p>
            <a:pPr>
              <a:buFont typeface="Wingdings" pitchFamily="2" charset="2"/>
              <a:buChar char="Ø"/>
            </a:pPr>
            <a:r>
              <a:rPr lang="el-GR" sz="2800" dirty="0" smtClean="0"/>
              <a:t>Ενημερώστε τον άρρωστο</a:t>
            </a:r>
          </a:p>
          <a:p>
            <a:pPr>
              <a:buFont typeface="Wingdings" pitchFamily="2" charset="2"/>
              <a:buChar char="Ø"/>
            </a:pPr>
            <a:r>
              <a:rPr lang="el-GR" sz="2800" dirty="0" smtClean="0"/>
              <a:t>Τοποθετήστε παραβάν</a:t>
            </a:r>
          </a:p>
          <a:p>
            <a:pPr>
              <a:buFont typeface="Wingdings" pitchFamily="2" charset="2"/>
              <a:buChar char="Ø"/>
            </a:pPr>
            <a:r>
              <a:rPr lang="el-GR" sz="2800" dirty="0" smtClean="0"/>
              <a:t>Τακτοποιήστε τον σε πλάγια,πρηνή ή ύπτια θέση ανάλογα με το σημείο της κατάλκισης</a:t>
            </a:r>
          </a:p>
          <a:p>
            <a:pPr>
              <a:buFont typeface="Wingdings" pitchFamily="2" charset="2"/>
              <a:buChar char="Ø"/>
            </a:pPr>
            <a:r>
              <a:rPr lang="el-GR" sz="2800" dirty="0" smtClean="0"/>
              <a:t>Βάλτε τετράγωνα(πάνω και κάτω) στην περιοχή αυτή</a:t>
            </a:r>
          </a:p>
          <a:p>
            <a:pPr>
              <a:buFont typeface="Wingdings" pitchFamily="2" charset="2"/>
              <a:buChar char="Ø"/>
            </a:pPr>
            <a:r>
              <a:rPr lang="el-GR" sz="2800" dirty="0" smtClean="0"/>
              <a:t>Σαπουνίστε καλά με σταθερές κυκλικές κινήσεις(σε ευρύτερη περιοχή από ότι η κατάκλιση)</a:t>
            </a:r>
          </a:p>
          <a:p>
            <a:pPr>
              <a:buFont typeface="Wingdings" pitchFamily="2" charset="2"/>
              <a:buChar char="Ø"/>
            </a:pPr>
            <a:r>
              <a:rPr lang="el-GR" sz="2800" dirty="0" smtClean="0"/>
              <a:t>Στεγνώστε καλά το δέρμα (ταμποναριστά)</a:t>
            </a:r>
          </a:p>
          <a:p>
            <a:pPr>
              <a:buFont typeface="Wingdings" pitchFamily="2" charset="2"/>
              <a:buChar char="Ø"/>
            </a:pPr>
            <a:r>
              <a:rPr lang="el-GR" sz="2800" dirty="0" smtClean="0"/>
              <a:t>Φορέστε αποστειρωμένα γάντια</a:t>
            </a:r>
          </a:p>
          <a:p>
            <a:pPr>
              <a:buFont typeface="Wingdings" pitchFamily="2" charset="2"/>
              <a:buChar char="Ø"/>
            </a:pPr>
            <a:r>
              <a:rPr lang="el-GR" sz="2800" dirty="0" smtClean="0"/>
              <a:t>Ξεπλένετε το έλκος με φυσιολογικό ορό</a:t>
            </a:r>
          </a:p>
          <a:p>
            <a:pPr>
              <a:buFont typeface="Wingdings" pitchFamily="2" charset="2"/>
              <a:buChar char="Ø"/>
            </a:pPr>
            <a:r>
              <a:rPr lang="el-GR" sz="2800" dirty="0" smtClean="0"/>
              <a:t>Βάλτε </a:t>
            </a:r>
            <a:r>
              <a:rPr lang="en-US" sz="2800" dirty="0" smtClean="0"/>
              <a:t>Betadine Solution </a:t>
            </a:r>
            <a:r>
              <a:rPr lang="el-GR" sz="2800" dirty="0" smtClean="0"/>
              <a:t>ή αλοιφή</a:t>
            </a:r>
          </a:p>
          <a:p>
            <a:pPr>
              <a:buFont typeface="Wingdings" pitchFamily="2" charset="2"/>
              <a:buChar char="Ø"/>
            </a:pPr>
            <a:r>
              <a:rPr lang="el-GR" sz="2800" dirty="0" smtClean="0"/>
              <a:t>Βάλτε αποστειρωμένη γάζα με λευκοπλάστ ή ειδικά επιθέματα</a:t>
            </a:r>
          </a:p>
          <a:p>
            <a:pPr>
              <a:buFont typeface="Wingdings" pitchFamily="2" charset="2"/>
              <a:buChar char="Ø"/>
            </a:pPr>
            <a:endParaRPr lang="el-G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2775" y="228600"/>
            <a:ext cx="8153400" cy="990600"/>
          </a:xfrm>
        </p:spPr>
        <p:txBody>
          <a:bodyPr/>
          <a:lstStyle/>
          <a:p>
            <a:r>
              <a:rPr lang="el-GR" sz="4000" dirty="0" smtClean="0">
                <a:solidFill>
                  <a:schemeClr val="accent2"/>
                </a:solidFill>
              </a:rPr>
              <a:t>ΠΕΡΙΠΟΙΗΣΗ </a:t>
            </a:r>
            <a:r>
              <a:rPr lang="el-GR" sz="4000" b="1" i="1" dirty="0" smtClean="0">
                <a:solidFill>
                  <a:schemeClr val="accent2"/>
                </a:solidFill>
              </a:rPr>
              <a:t>κατακλισεων</a:t>
            </a:r>
          </a:p>
        </p:txBody>
      </p:sp>
      <p:sp>
        <p:nvSpPr>
          <p:cNvPr id="30723" name="Rectangle 3"/>
          <p:cNvSpPr>
            <a:spLocks noGrp="1" noChangeArrowheads="1"/>
          </p:cNvSpPr>
          <p:nvPr>
            <p:ph idx="1"/>
          </p:nvPr>
        </p:nvSpPr>
        <p:spPr>
          <a:xfrm>
            <a:off x="0" y="1500174"/>
            <a:ext cx="8766175" cy="5000660"/>
          </a:xfrm>
        </p:spPr>
        <p:txBody>
          <a:bodyPr>
            <a:normAutofit lnSpcReduction="10000"/>
          </a:bodyPr>
          <a:lstStyle/>
          <a:p>
            <a:pPr marL="609600" indent="-609600" eaLnBrk="1" hangingPunct="1">
              <a:lnSpc>
                <a:spcPct val="90000"/>
              </a:lnSpc>
            </a:pPr>
            <a:r>
              <a:rPr lang="el-GR" sz="2400" dirty="0" smtClean="0"/>
              <a:t>Συστηματική παρακολούθηση, τουλάχιστον τρεις φορές την ημέρα, του δέρματος του ασθενή δίνοντας προσοχή στα προεξέχοντα μέρη του σώματος.</a:t>
            </a:r>
          </a:p>
          <a:p>
            <a:pPr marL="609600" indent="-609600" eaLnBrk="1" hangingPunct="1">
              <a:lnSpc>
                <a:spcPct val="90000"/>
              </a:lnSpc>
            </a:pPr>
            <a:r>
              <a:rPr lang="el-GR" sz="2400" dirty="0" smtClean="0"/>
              <a:t>Αλλαγή θέσεως κάθε 2 ώρες χρησιμοποιώντας όλες τις θέσεις (ύπτια, πρηνής, δεξιά, πλάγια, αριστερή πλάγια, εκτός αν υπάρχει αντένδειξη).</a:t>
            </a:r>
          </a:p>
          <a:p>
            <a:pPr marL="609600" indent="-609600" eaLnBrk="1" hangingPunct="1">
              <a:lnSpc>
                <a:spcPct val="90000"/>
              </a:lnSpc>
            </a:pPr>
            <a:r>
              <a:rPr lang="el-GR" sz="2400" dirty="0" smtClean="0"/>
              <a:t>Μετατόπιση του βάρους σώματος τουλάχιστον κάθε 30 λεπτά, με ανάλογες κινήσεις του κρεβατιού.</a:t>
            </a:r>
          </a:p>
          <a:p>
            <a:pPr marL="609600" indent="-609600">
              <a:lnSpc>
                <a:spcPct val="90000"/>
              </a:lnSpc>
            </a:pPr>
            <a:r>
              <a:rPr lang="el-GR" sz="2400" dirty="0" smtClean="0"/>
              <a:t>Αποφυγή της θέσης ημι – </a:t>
            </a:r>
            <a:r>
              <a:rPr lang="en-US" sz="2400" dirty="0" smtClean="0"/>
              <a:t>fowler</a:t>
            </a:r>
            <a:r>
              <a:rPr lang="el-GR" sz="2400" dirty="0" smtClean="0"/>
              <a:t> ή  </a:t>
            </a:r>
            <a:r>
              <a:rPr lang="en-US" sz="2400" dirty="0" smtClean="0"/>
              <a:t>fowler</a:t>
            </a:r>
            <a:r>
              <a:rPr lang="el-GR" sz="2400" dirty="0" smtClean="0"/>
              <a:t> σε κλινήρεις αρρώστους.Αν χρειαστεί υποστηρίξτε τα πόδια του.</a:t>
            </a:r>
          </a:p>
          <a:p>
            <a:pPr marL="609600" indent="-609600">
              <a:lnSpc>
                <a:spcPct val="90000"/>
              </a:lnSpc>
            </a:pPr>
            <a:r>
              <a:rPr lang="el-GR" sz="2400" dirty="0" smtClean="0"/>
              <a:t>Τα σεντόνια πρέπει να διατηρούνται στεγνά,καθαρά και χωρίς πτυχώσεις.</a:t>
            </a:r>
          </a:p>
          <a:p>
            <a:pPr marL="609600" indent="-609600">
              <a:lnSpc>
                <a:spcPct val="90000"/>
              </a:lnSpc>
            </a:pPr>
            <a:r>
              <a:rPr lang="el-GR" sz="2400" dirty="0" smtClean="0"/>
              <a:t>Κατάλληλη τοποθέτηση του ασθενή με τα αναγκαία μαξιλάρια και υποστηρίγματα όπως σφήνες, </a:t>
            </a:r>
            <a:r>
              <a:rPr lang="el-GR" sz="2400" dirty="0" smtClean="0">
                <a:ea typeface="Calibri" pitchFamily="34" charset="0"/>
                <a:cs typeface="Calibri" pitchFamily="34" charset="0"/>
              </a:rPr>
              <a:t>αφρώδες υλικό ή κουλούρες σιλικόνης.</a:t>
            </a:r>
            <a:endParaRPr lang="el-GR" sz="2400" dirty="0" smtClean="0"/>
          </a:p>
          <a:p>
            <a:pPr marL="609600" indent="-609600">
              <a:lnSpc>
                <a:spcPct val="90000"/>
              </a:lnSpc>
            </a:pPr>
            <a:endParaRPr lang="el-GR" sz="2400" dirty="0" smtClean="0"/>
          </a:p>
        </p:txBody>
      </p:sp>
      <p:sp>
        <p:nvSpPr>
          <p:cNvPr id="6" name="5 - Θέση αριθμού διαφάνειας"/>
          <p:cNvSpPr>
            <a:spLocks noGrp="1"/>
          </p:cNvSpPr>
          <p:nvPr>
            <p:ph type="sldNum" sz="quarter" idx="12"/>
          </p:nvPr>
        </p:nvSpPr>
        <p:spPr/>
        <p:txBody>
          <a:bodyPr>
            <a:normAutofit/>
          </a:bodyPr>
          <a:lstStyle/>
          <a:p>
            <a:pPr>
              <a:defRPr/>
            </a:pPr>
            <a:fld id="{09288D0E-9DED-40FC-85A3-7ABC0CC0C7B6}" type="slidenum">
              <a:rPr lang="el-GR"/>
              <a:pPr>
                <a:defRPr/>
              </a:pPr>
              <a:t>26</a:t>
            </a:fld>
            <a:endParaRPr lang="el-G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lstStyle/>
          <a:p>
            <a:r>
              <a:rPr lang="el-GR" sz="4000" dirty="0" smtClean="0">
                <a:solidFill>
                  <a:schemeClr val="accent2"/>
                </a:solidFill>
              </a:rPr>
              <a:t>ΠΕΡΙΠΟΙΗΣΗ </a:t>
            </a:r>
            <a:r>
              <a:rPr lang="el-GR" sz="4000" i="1" dirty="0" smtClean="0">
                <a:solidFill>
                  <a:schemeClr val="accent2"/>
                </a:solidFill>
              </a:rPr>
              <a:t>κατακλισεων</a:t>
            </a:r>
            <a:endParaRPr lang="el-GR" sz="4000" b="1" i="1" dirty="0" smtClean="0">
              <a:solidFill>
                <a:schemeClr val="accent2"/>
              </a:solidFill>
            </a:endParaRPr>
          </a:p>
        </p:txBody>
      </p:sp>
      <p:sp>
        <p:nvSpPr>
          <p:cNvPr id="32771" name="Rectangle 3"/>
          <p:cNvSpPr>
            <a:spLocks noGrp="1" noChangeArrowheads="1"/>
          </p:cNvSpPr>
          <p:nvPr>
            <p:ph idx="1"/>
          </p:nvPr>
        </p:nvSpPr>
        <p:spPr>
          <a:xfrm>
            <a:off x="142844" y="1600200"/>
            <a:ext cx="8623331" cy="4495800"/>
          </a:xfrm>
        </p:spPr>
        <p:txBody>
          <a:bodyPr>
            <a:noAutofit/>
          </a:bodyPr>
          <a:lstStyle/>
          <a:p>
            <a:pPr marL="609600" indent="-609600">
              <a:lnSpc>
                <a:spcPct val="90000"/>
              </a:lnSpc>
            </a:pPr>
            <a:r>
              <a:rPr lang="el-GR" sz="2400" dirty="0" smtClean="0"/>
              <a:t>Χρησιμοποίηση ουδέτερου σαπουνιού καθαριότητας, μια φορά κάθε 8 ώρες για να βελτιωθεί τοπικά η κυκλοφορία.</a:t>
            </a:r>
          </a:p>
          <a:p>
            <a:pPr marL="609600" indent="-609600">
              <a:lnSpc>
                <a:spcPct val="90000"/>
              </a:lnSpc>
            </a:pPr>
            <a:r>
              <a:rPr lang="el-GR" sz="2400" dirty="0" smtClean="0"/>
              <a:t>Τοποθέτηση λεπτού στρώματος κρέμας ενυδάτωσης ή λοσιόν ώστε να διατηρείται το δέρμα λείο,στεγνό και καθαρό (4 φορές το 24ωρο)</a:t>
            </a:r>
          </a:p>
          <a:p>
            <a:pPr marL="609600" indent="-609600">
              <a:lnSpc>
                <a:spcPct val="90000"/>
              </a:lnSpc>
            </a:pPr>
            <a:r>
              <a:rPr lang="el-GR" sz="2400" dirty="0" smtClean="0"/>
              <a:t>Ελαφρά μασάζ γύρω από τα σημεία ερυθρότητας ανά 2 ώρες .</a:t>
            </a:r>
          </a:p>
          <a:p>
            <a:pPr marL="609600" indent="-609600">
              <a:lnSpc>
                <a:spcPct val="90000"/>
              </a:lnSpc>
            </a:pPr>
            <a:r>
              <a:rPr lang="el-GR" sz="2400" dirty="0" smtClean="0"/>
              <a:t>Χρησιμοποίηση συστημάτων υποστήριξης για να ελαττωθεί η πίεση στο δέρμα όπως επιστρώματα αφρού και συσκευές γεμισμένες με νερό, ζελέ, αέρα, μαξιλάρια και στρώματα εναλλασσόμενης πίεσης και υγροποιημένου αέρα.</a:t>
            </a:r>
          </a:p>
          <a:p>
            <a:pPr marL="609600" indent="-609600">
              <a:lnSpc>
                <a:spcPct val="90000"/>
              </a:lnSpc>
            </a:pPr>
            <a:endParaRPr lang="el-GR" sz="2400" dirty="0" smtClean="0"/>
          </a:p>
        </p:txBody>
      </p:sp>
      <p:sp>
        <p:nvSpPr>
          <p:cNvPr id="6" name="5 - Θέση αριθμού διαφάνειας"/>
          <p:cNvSpPr>
            <a:spLocks noGrp="1"/>
          </p:cNvSpPr>
          <p:nvPr>
            <p:ph type="sldNum" sz="quarter" idx="12"/>
          </p:nvPr>
        </p:nvSpPr>
        <p:spPr/>
        <p:txBody>
          <a:bodyPr>
            <a:normAutofit/>
          </a:bodyPr>
          <a:lstStyle/>
          <a:p>
            <a:pPr>
              <a:defRPr/>
            </a:pPr>
            <a:fld id="{7AE9ABC4-4036-4E64-BEFC-D5CD13F7F478}" type="slidenum">
              <a:rPr lang="el-GR"/>
              <a:pPr>
                <a:defRPr/>
              </a:pPr>
              <a:t>27</a:t>
            </a:fld>
            <a:endParaRPr lang="el-G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2775" y="228600"/>
            <a:ext cx="8153400" cy="990600"/>
          </a:xfrm>
        </p:spPr>
        <p:txBody>
          <a:bodyPr/>
          <a:lstStyle/>
          <a:p>
            <a:r>
              <a:rPr lang="el-GR" sz="4000" dirty="0" smtClean="0">
                <a:solidFill>
                  <a:schemeClr val="accent2"/>
                </a:solidFill>
              </a:rPr>
              <a:t>ΠΕΡΙΠΟΙΗΣΗ </a:t>
            </a:r>
            <a:r>
              <a:rPr lang="el-GR" sz="4000" i="1" dirty="0" smtClean="0">
                <a:solidFill>
                  <a:schemeClr val="accent2"/>
                </a:solidFill>
              </a:rPr>
              <a:t>κατακλισεων</a:t>
            </a:r>
            <a:endParaRPr lang="el-GR" sz="4000" b="1" i="1" dirty="0" smtClean="0">
              <a:solidFill>
                <a:schemeClr val="accent2"/>
              </a:solidFill>
            </a:endParaRPr>
          </a:p>
        </p:txBody>
      </p:sp>
      <p:sp>
        <p:nvSpPr>
          <p:cNvPr id="33795" name="Rectangle 3"/>
          <p:cNvSpPr>
            <a:spLocks noGrp="1" noChangeArrowheads="1"/>
          </p:cNvSpPr>
          <p:nvPr>
            <p:ph idx="1"/>
          </p:nvPr>
        </p:nvSpPr>
        <p:spPr>
          <a:xfrm>
            <a:off x="214282" y="1357298"/>
            <a:ext cx="8551893" cy="5214974"/>
          </a:xfrm>
        </p:spPr>
        <p:txBody>
          <a:bodyPr>
            <a:normAutofit fontScale="92500" lnSpcReduction="10000"/>
          </a:bodyPr>
          <a:lstStyle/>
          <a:p>
            <a:pPr marL="609600" indent="-609600" eaLnBrk="1" hangingPunct="1">
              <a:lnSpc>
                <a:spcPct val="90000"/>
              </a:lnSpc>
              <a:buNone/>
            </a:pPr>
            <a:endParaRPr lang="el-GR" sz="2400" dirty="0" smtClean="0"/>
          </a:p>
          <a:p>
            <a:pPr marL="609600" indent="-609600" eaLnBrk="1" hangingPunct="1">
              <a:lnSpc>
                <a:spcPct val="90000"/>
              </a:lnSpc>
            </a:pPr>
            <a:r>
              <a:rPr lang="el-GR" dirty="0" smtClean="0"/>
              <a:t>Προστασία του δέρματος από εκκρίσεις τραυμάτων.</a:t>
            </a:r>
          </a:p>
          <a:p>
            <a:pPr marL="609600" indent="-609600" eaLnBrk="1" hangingPunct="1">
              <a:lnSpc>
                <a:spcPct val="90000"/>
              </a:lnSpc>
            </a:pPr>
            <a:r>
              <a:rPr lang="el-GR" dirty="0" smtClean="0"/>
              <a:t>Προστασία του δέρματος από την επαφή με ούρα και κόπρανα. Άμεση απομάκρυνση αυτών μετά από ούρηση και κένωση αντίστοιχα.</a:t>
            </a:r>
          </a:p>
          <a:p>
            <a:pPr marL="609600" indent="-609600" eaLnBrk="1" hangingPunct="1">
              <a:lnSpc>
                <a:spcPct val="90000"/>
              </a:lnSpc>
            </a:pPr>
            <a:r>
              <a:rPr lang="el-GR" dirty="0" smtClean="0"/>
              <a:t>Αύξηση σωματικής δραστηριότητας ενεργητικής και παθητικής.</a:t>
            </a:r>
          </a:p>
          <a:p>
            <a:pPr marL="609600" indent="-609600" eaLnBrk="1" hangingPunct="1">
              <a:lnSpc>
                <a:spcPct val="90000"/>
              </a:lnSpc>
            </a:pPr>
            <a:r>
              <a:rPr lang="el-GR" dirty="0" smtClean="0"/>
              <a:t>Φροντίδα για μείωση οιδημάτων εάν υπάρχουν.</a:t>
            </a:r>
          </a:p>
          <a:p>
            <a:pPr marL="609600" indent="-609600" eaLnBrk="1" hangingPunct="1">
              <a:lnSpc>
                <a:spcPct val="90000"/>
              </a:lnSpc>
            </a:pPr>
            <a:r>
              <a:rPr lang="el-GR" dirty="0" smtClean="0"/>
              <a:t>Εάν υπάρχει κνησμός εφαρμόζουμε μέτρα ύφεσης του όπως, ψυχρά επιθέματα στα σημεία κνησμού αντιισταμινικά βάσει οδηγιών.</a:t>
            </a:r>
          </a:p>
          <a:p>
            <a:pPr marL="609600" indent="-609600">
              <a:lnSpc>
                <a:spcPct val="90000"/>
              </a:lnSpc>
            </a:pPr>
            <a:r>
              <a:rPr lang="el-GR" dirty="0" smtClean="0"/>
              <a:t>Φροντίδα ώστε οι περιδέσεις και οι επίδεσμοι να είναι κατάλληλα τοποθετημένοι και όχι σφιχτά εφαρμοσμένοι.</a:t>
            </a:r>
          </a:p>
          <a:p>
            <a:pPr marL="609600" indent="-609600">
              <a:lnSpc>
                <a:spcPct val="90000"/>
              </a:lnSpc>
            </a:pPr>
            <a:r>
              <a:rPr lang="el-GR" dirty="0" smtClean="0"/>
              <a:t>Επαρκής χορήγηση υγρών στον ασθενή.</a:t>
            </a:r>
          </a:p>
          <a:p>
            <a:pPr marL="609600" indent="-609600">
              <a:lnSpc>
                <a:spcPct val="90000"/>
              </a:lnSpc>
            </a:pPr>
            <a:r>
              <a:rPr lang="el-GR" dirty="0" smtClean="0"/>
              <a:t>Διατήρηση καλού επιπέδου θρέψης</a:t>
            </a:r>
          </a:p>
        </p:txBody>
      </p:sp>
      <p:sp>
        <p:nvSpPr>
          <p:cNvPr id="6" name="5 - Θέση αριθμού διαφάνειας"/>
          <p:cNvSpPr>
            <a:spLocks noGrp="1"/>
          </p:cNvSpPr>
          <p:nvPr>
            <p:ph type="sldNum" sz="quarter" idx="12"/>
          </p:nvPr>
        </p:nvSpPr>
        <p:spPr/>
        <p:txBody>
          <a:bodyPr>
            <a:normAutofit/>
          </a:bodyPr>
          <a:lstStyle/>
          <a:p>
            <a:pPr>
              <a:defRPr/>
            </a:pPr>
            <a:fld id="{FAEFBBFA-983C-4AC5-8158-D2F023D5D943}" type="slidenum">
              <a:rPr lang="el-GR"/>
              <a:pPr>
                <a:defRPr/>
              </a:pPr>
              <a:t>28</a:t>
            </a:fld>
            <a:endParaRPr lang="el-G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844" y="357166"/>
            <a:ext cx="7072362" cy="642942"/>
          </a:xfrm>
        </p:spPr>
        <p:txBody>
          <a:bodyPr>
            <a:normAutofit/>
          </a:bodyPr>
          <a:lstStyle/>
          <a:p>
            <a:pPr marL="54864" algn="ctr">
              <a:defRPr/>
            </a:pPr>
            <a:r>
              <a:rPr lang="el-GR" sz="4000" dirty="0" smtClean="0">
                <a:solidFill>
                  <a:schemeClr val="accent2"/>
                </a:solidFill>
              </a:rPr>
              <a:t> ΠΕΡΙΠΟΙΗΣΗ ΚΑΤΑΚΛΙΣΕΩΝ</a:t>
            </a:r>
            <a:endParaRPr lang="el-GR" sz="4000" b="1" dirty="0">
              <a:solidFill>
                <a:schemeClr val="tx2">
                  <a:tint val="100000"/>
                  <a:shade val="90000"/>
                  <a:satMod val="250000"/>
                  <a:alpha val="100000"/>
                </a:schemeClr>
              </a:solidFill>
            </a:endParaRPr>
          </a:p>
        </p:txBody>
      </p:sp>
      <p:sp>
        <p:nvSpPr>
          <p:cNvPr id="19459" name="Rectangle 3"/>
          <p:cNvSpPr>
            <a:spLocks noGrp="1" noChangeArrowheads="1"/>
          </p:cNvSpPr>
          <p:nvPr>
            <p:ph idx="1"/>
          </p:nvPr>
        </p:nvSpPr>
        <p:spPr>
          <a:xfrm>
            <a:off x="214282" y="1428736"/>
            <a:ext cx="7696232" cy="5169876"/>
          </a:xfrm>
        </p:spPr>
        <p:txBody>
          <a:bodyPr>
            <a:normAutofit fontScale="85000" lnSpcReduction="20000"/>
          </a:bodyPr>
          <a:lstStyle/>
          <a:p>
            <a:pPr eaLnBrk="1" hangingPunct="1">
              <a:buFont typeface="Wingdings" pitchFamily="2" charset="2"/>
              <a:buChar char="Ø"/>
            </a:pPr>
            <a:r>
              <a:rPr lang="el-GR" sz="2800" dirty="0" smtClean="0"/>
              <a:t>Απομάκρυνση ούρων και κοπράνων</a:t>
            </a:r>
          </a:p>
          <a:p>
            <a:pPr>
              <a:buFont typeface="Wingdings" pitchFamily="2" charset="2"/>
              <a:buChar char="Ø"/>
            </a:pPr>
            <a:r>
              <a:rPr lang="el-GR" sz="2800" dirty="0" smtClean="0"/>
              <a:t>Καθημερινός καθαρισμός των ασθενών με χρήση κοινού σαπουνιού και καθαρού νερού ή, αν αυτό δεν είναι εφικτό, με χρήση φυσιολογικού ορού. </a:t>
            </a:r>
          </a:p>
          <a:p>
            <a:pPr>
              <a:buFont typeface="Wingdings" pitchFamily="2" charset="2"/>
              <a:buChar char="Ø"/>
            </a:pPr>
            <a:r>
              <a:rPr lang="el-GR" sz="2800" dirty="0" smtClean="0"/>
              <a:t>Εξειδικευμένα προϊόντα καθαρισμού , με βάση ήπιους αντισηπτικούς παράγοντες, μπορούν επίσης να χρησιμοποιηθούν.</a:t>
            </a:r>
          </a:p>
          <a:p>
            <a:pPr eaLnBrk="1" hangingPunct="1">
              <a:buFont typeface="Wingdings" pitchFamily="2" charset="2"/>
              <a:buChar char="Ø"/>
            </a:pPr>
            <a:r>
              <a:rPr lang="el-GR" sz="2800" dirty="0" smtClean="0"/>
              <a:t>Στέγνωμα των ασθενών χωρίς τριβές.</a:t>
            </a:r>
          </a:p>
          <a:p>
            <a:pPr>
              <a:buFont typeface="Wingdings" pitchFamily="2" charset="2"/>
              <a:buChar char="Ø"/>
            </a:pPr>
            <a:r>
              <a:rPr lang="el-GR" sz="2800" dirty="0" smtClean="0"/>
              <a:t>Συνεχής αξιολόγηση της αιμάτωσης της περιοχής. Αν ο χρόνος που χρειάζεται η εξέρυθρη περιοχή για να γίνει ωχρή μετά από άρση πίεσης είναι μεγαλύτερη από 15 λεπτά, απαιτείται φροντίδα για την αύξηση της συχνότητας των αλλαγών θέσεως και φροντίδα για πιο αποτελεσματικές μεθόδους τοποθέτησης των μαξιλαριών, των υποστηριγμάτων και της θέσεως του ασθενή.</a:t>
            </a:r>
          </a:p>
          <a:p>
            <a:pPr eaLnBrk="1" hangingPunct="1">
              <a:buFont typeface="Wingdings" pitchFamily="2" charset="2"/>
              <a:buChar char="Ø"/>
            </a:pPr>
            <a:endParaRPr lang="el-G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lstStyle/>
          <a:p>
            <a:pPr eaLnBrk="1" hangingPunct="1"/>
            <a:r>
              <a:rPr lang="el-GR" dirty="0" smtClean="0">
                <a:solidFill>
                  <a:schemeClr val="accent2"/>
                </a:solidFill>
              </a:rPr>
              <a:t> Κατακλισεισ</a:t>
            </a:r>
          </a:p>
        </p:txBody>
      </p:sp>
      <p:sp>
        <p:nvSpPr>
          <p:cNvPr id="17411" name="Rectangle 3"/>
          <p:cNvSpPr>
            <a:spLocks noGrp="1" noChangeArrowheads="1"/>
          </p:cNvSpPr>
          <p:nvPr>
            <p:ph idx="1"/>
          </p:nvPr>
        </p:nvSpPr>
        <p:spPr>
          <a:xfrm>
            <a:off x="142844" y="1600200"/>
            <a:ext cx="8623331" cy="4495800"/>
          </a:xfrm>
        </p:spPr>
        <p:txBody>
          <a:bodyPr/>
          <a:lstStyle/>
          <a:p>
            <a:pPr eaLnBrk="1" hangingPunct="1"/>
            <a:r>
              <a:rPr lang="el-GR" dirty="0" smtClean="0"/>
              <a:t>Η παρουσία των κατακλίσεων αποτελεί ένα μεγάλο κλινικό πρόβλημα </a:t>
            </a:r>
          </a:p>
          <a:p>
            <a:pPr eaLnBrk="1" hangingPunct="1"/>
            <a:endParaRPr lang="el-GR" dirty="0" smtClean="0"/>
          </a:p>
          <a:p>
            <a:pPr eaLnBrk="1" hangingPunct="1"/>
            <a:r>
              <a:rPr lang="el-GR" dirty="0" smtClean="0"/>
              <a:t>Η εμφάνιση των κατακλίσεων αντανακλά την ποιότητα της παρεχόμενης νοσηλευτικής φροντίδας</a:t>
            </a:r>
          </a:p>
          <a:p>
            <a:pPr eaLnBrk="1" hangingPunct="1"/>
            <a:endParaRPr lang="el-GR" dirty="0" smtClean="0"/>
          </a:p>
          <a:p>
            <a:pPr eaLnBrk="1" hangingPunct="1"/>
            <a:r>
              <a:rPr lang="el-GR" dirty="0" smtClean="0"/>
              <a:t>Η συχνότητα και η επίπτωση των κατακλίσεων χρησιμοποιούνται ως δείκτες ποιότητας νοσηλευτικής φροντίδας </a:t>
            </a:r>
          </a:p>
          <a:p>
            <a:pPr eaLnBrk="1" hangingPunct="1"/>
            <a:endParaRPr lang="el-GR" dirty="0" smtClean="0"/>
          </a:p>
        </p:txBody>
      </p:sp>
      <p:sp>
        <p:nvSpPr>
          <p:cNvPr id="6" name="5 - Θέση αριθμού διαφάνειας"/>
          <p:cNvSpPr>
            <a:spLocks noGrp="1"/>
          </p:cNvSpPr>
          <p:nvPr>
            <p:ph type="sldNum" sz="quarter" idx="12"/>
          </p:nvPr>
        </p:nvSpPr>
        <p:spPr/>
        <p:txBody>
          <a:bodyPr>
            <a:normAutofit/>
          </a:bodyPr>
          <a:lstStyle/>
          <a:p>
            <a:pPr>
              <a:defRPr/>
            </a:pPr>
            <a:fld id="{F1391A73-5A61-40A9-BDBE-AED70D2431FD}" type="slidenum">
              <a:rPr lang="el-GR"/>
              <a:pPr>
                <a:defRPr/>
              </a:pPr>
              <a:t>3</a:t>
            </a:fld>
            <a:endParaRPr lang="el-G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28662" y="214290"/>
            <a:ext cx="7015154" cy="1571628"/>
          </a:xfrm>
        </p:spPr>
        <p:txBody>
          <a:bodyPr>
            <a:normAutofit fontScale="90000"/>
          </a:bodyPr>
          <a:lstStyle/>
          <a:p>
            <a:pPr marL="54864" algn="ctr">
              <a:defRPr/>
            </a:pPr>
            <a:r>
              <a:rPr lang="el-GR" sz="4000" dirty="0" smtClean="0">
                <a:solidFill>
                  <a:schemeClr val="accent2"/>
                </a:solidFill>
              </a:rPr>
              <a:t>ΠΕΡΙΠΟΙΗΣΗ </a:t>
            </a:r>
            <a:r>
              <a:rPr lang="el-GR" sz="4000" b="1" dirty="0" smtClean="0">
                <a:solidFill>
                  <a:schemeClr val="accent2"/>
                </a:solidFill>
              </a:rPr>
              <a:t>ΚΑΤΑΚΛΙΣΕΩΝ</a:t>
            </a:r>
            <a:r>
              <a:rPr lang="el-GR" sz="4000" b="1" dirty="0" smtClean="0">
                <a:solidFill>
                  <a:schemeClr val="tx2">
                    <a:tint val="100000"/>
                    <a:shade val="90000"/>
                    <a:satMod val="250000"/>
                    <a:alpha val="100000"/>
                  </a:schemeClr>
                </a:solidFill>
              </a:rPr>
              <a:t/>
            </a:r>
            <a:br>
              <a:rPr lang="el-GR" sz="4000" b="1" dirty="0" smtClean="0">
                <a:solidFill>
                  <a:schemeClr val="tx2">
                    <a:tint val="100000"/>
                    <a:shade val="90000"/>
                    <a:satMod val="250000"/>
                    <a:alpha val="100000"/>
                  </a:schemeClr>
                </a:solidFill>
              </a:rPr>
            </a:br>
            <a:r>
              <a:rPr lang="el-GR" sz="2700" dirty="0" smtClean="0">
                <a:solidFill>
                  <a:schemeClr val="accent1">
                    <a:lumMod val="60000"/>
                    <a:lumOff val="40000"/>
                  </a:schemeClr>
                </a:solidFill>
              </a:rPr>
              <a:t/>
            </a:r>
            <a:br>
              <a:rPr lang="el-GR" sz="2700" dirty="0" smtClean="0">
                <a:solidFill>
                  <a:schemeClr val="accent1">
                    <a:lumMod val="60000"/>
                    <a:lumOff val="40000"/>
                  </a:schemeClr>
                </a:solidFill>
              </a:rPr>
            </a:br>
            <a:endParaRPr lang="el-GR" sz="4000" b="1" dirty="0">
              <a:solidFill>
                <a:schemeClr val="tx2">
                  <a:tint val="100000"/>
                  <a:shade val="90000"/>
                  <a:satMod val="250000"/>
                  <a:alpha val="100000"/>
                </a:schemeClr>
              </a:solidFill>
            </a:endParaRPr>
          </a:p>
        </p:txBody>
      </p:sp>
      <p:sp>
        <p:nvSpPr>
          <p:cNvPr id="17411" name="Rectangle 3"/>
          <p:cNvSpPr>
            <a:spLocks noGrp="1" noChangeArrowheads="1"/>
          </p:cNvSpPr>
          <p:nvPr>
            <p:ph idx="1"/>
          </p:nvPr>
        </p:nvSpPr>
        <p:spPr>
          <a:xfrm>
            <a:off x="214282" y="1071546"/>
            <a:ext cx="8286781" cy="5357850"/>
          </a:xfrm>
        </p:spPr>
        <p:txBody>
          <a:bodyPr>
            <a:normAutofit/>
          </a:bodyPr>
          <a:lstStyle/>
          <a:p>
            <a:pPr marL="342900" indent="-342900" algn="just">
              <a:buClrTx/>
              <a:buSzTx/>
              <a:buFont typeface="Wingdings" pitchFamily="2" charset="2"/>
              <a:buChar char="Ø"/>
            </a:pPr>
            <a:r>
              <a:rPr lang="el-GR" sz="2400" dirty="0" smtClean="0">
                <a:latin typeface="+mj-lt"/>
                <a:ea typeface="Calibri" pitchFamily="34" charset="0"/>
                <a:cs typeface="Times New Roman" pitchFamily="18" charset="0"/>
              </a:rPr>
              <a:t>Αποφυγή τοποθέτησης του ασθενούς στην πλευρά της κατάκλισης.</a:t>
            </a:r>
            <a:endParaRPr lang="el-GR" sz="2400" dirty="0" smtClean="0">
              <a:latin typeface="+mj-lt"/>
              <a:ea typeface="Calibri" pitchFamily="34" charset="0"/>
              <a:cs typeface="Arial" charset="0"/>
            </a:endParaRPr>
          </a:p>
          <a:p>
            <a:pPr marL="342900" indent="-342900" algn="just">
              <a:buClrTx/>
              <a:buSzTx/>
              <a:buFont typeface="Wingdings" pitchFamily="2" charset="2"/>
              <a:buChar char="Ø"/>
            </a:pPr>
            <a:r>
              <a:rPr lang="el-GR" sz="2400" dirty="0" smtClean="0">
                <a:latin typeface="+mj-lt"/>
                <a:ea typeface="Calibri" pitchFamily="34" charset="0"/>
                <a:cs typeface="Times New Roman" pitchFamily="18" charset="0"/>
              </a:rPr>
              <a:t> Αποφυγή τοποθέτησης του ασθενούς στους τροχαντήρες. </a:t>
            </a:r>
            <a:endParaRPr lang="el-GR" sz="2400" dirty="0" smtClean="0">
              <a:latin typeface="+mj-lt"/>
              <a:cs typeface="Arial" charset="0"/>
            </a:endParaRPr>
          </a:p>
          <a:p>
            <a:pPr marL="342900" indent="-342900" algn="just">
              <a:buClrTx/>
              <a:buSzTx/>
              <a:buFont typeface="Wingdings" pitchFamily="2" charset="2"/>
              <a:buChar char="Ø"/>
            </a:pPr>
            <a:r>
              <a:rPr lang="el-GR" sz="2400" dirty="0" smtClean="0">
                <a:latin typeface="+mj-lt"/>
                <a:ea typeface="Calibri" pitchFamily="34" charset="0"/>
                <a:cs typeface="Calibri" pitchFamily="34" charset="0"/>
              </a:rPr>
              <a:t>Διατήρηση της πλάτης του κρεβατιού στο χαμηλότερο δυνατό επίπεδο  προς αποφυγή δυνάμεων διαχωρισμού και τριβής. </a:t>
            </a:r>
            <a:endParaRPr lang="el-GR" sz="2400" dirty="0" smtClean="0">
              <a:latin typeface="+mj-lt"/>
              <a:cs typeface="Arial" charset="0"/>
            </a:endParaRPr>
          </a:p>
          <a:p>
            <a:pPr marL="342900" indent="-342900" algn="just">
              <a:buClrTx/>
              <a:buSzTx/>
              <a:buFont typeface="Wingdings" pitchFamily="2" charset="2"/>
              <a:buChar char="Ø"/>
            </a:pPr>
            <a:r>
              <a:rPr lang="el-GR" sz="2400" dirty="0" smtClean="0">
                <a:latin typeface="+mj-lt"/>
                <a:ea typeface="Calibri" pitchFamily="34" charset="0"/>
                <a:cs typeface="Calibri" pitchFamily="34" charset="0"/>
              </a:rPr>
              <a:t>Εκπαίδευση των ασθενών και των ατόμων που αναλαμβάνουν τη φροντίδα τους για αποφυγή κακώσεων και τριβών.</a:t>
            </a:r>
            <a:endParaRPr lang="el-GR" sz="2400" dirty="0" smtClean="0">
              <a:latin typeface="+mj-lt"/>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0" y="0"/>
            <a:ext cx="8072462" cy="1643042"/>
          </a:xfrm>
        </p:spPr>
        <p:txBody>
          <a:bodyPr>
            <a:normAutofit/>
          </a:bodyPr>
          <a:lstStyle/>
          <a:p>
            <a:pPr marL="54864" indent="0" algn="ctr" eaLnBrk="1" fontAlgn="auto" hangingPunct="1">
              <a:spcAft>
                <a:spcPts val="0"/>
              </a:spcAft>
              <a:defRPr/>
            </a:pPr>
            <a:r>
              <a:rPr lang="el-GR" sz="4000" b="1" dirty="0" smtClean="0">
                <a:solidFill>
                  <a:schemeClr val="accent2"/>
                </a:solidFill>
              </a:rPr>
              <a:t>ΦΡΟΝΤΙΔΑ ΤΩΝ ΚΑΤΑΚΛΙΣΕΩΝ</a:t>
            </a:r>
            <a:br>
              <a:rPr lang="el-GR" sz="4000" b="1" dirty="0" smtClean="0">
                <a:solidFill>
                  <a:schemeClr val="accent2"/>
                </a:solidFill>
              </a:rPr>
            </a:br>
            <a:r>
              <a:rPr lang="el-GR" sz="2700" b="1" dirty="0" smtClean="0">
                <a:solidFill>
                  <a:schemeClr val="accent2"/>
                </a:solidFill>
              </a:rPr>
              <a:t> Προστασία των κατακλισεων με επιθεματα</a:t>
            </a:r>
            <a:r>
              <a:rPr lang="el-GR" sz="2000" dirty="0" smtClean="0">
                <a:solidFill>
                  <a:schemeClr val="accent2"/>
                </a:solidFill>
              </a:rPr>
              <a:t/>
            </a:r>
            <a:br>
              <a:rPr lang="el-GR" sz="2000" dirty="0" smtClean="0">
                <a:solidFill>
                  <a:schemeClr val="accent2"/>
                </a:solidFill>
              </a:rPr>
            </a:br>
            <a:endParaRPr lang="el-GR" sz="4000" b="1" dirty="0">
              <a:solidFill>
                <a:schemeClr val="accent2"/>
              </a:solidFill>
            </a:endParaRPr>
          </a:p>
        </p:txBody>
      </p:sp>
      <p:sp>
        <p:nvSpPr>
          <p:cNvPr id="16" name="15 - Θέση περιεχομένου"/>
          <p:cNvSpPr>
            <a:spLocks noGrp="1"/>
          </p:cNvSpPr>
          <p:nvPr>
            <p:ph idx="1"/>
          </p:nvPr>
        </p:nvSpPr>
        <p:spPr>
          <a:xfrm>
            <a:off x="457200" y="1143000"/>
            <a:ext cx="7239000" cy="5313363"/>
          </a:xfrm>
        </p:spPr>
        <p:txBody>
          <a:bodyPr>
            <a:normAutofit/>
          </a:bodyPr>
          <a:lstStyle/>
          <a:p>
            <a:pPr eaLnBrk="1" fontAlgn="auto" hangingPunct="1">
              <a:spcBef>
                <a:spcPts val="0"/>
              </a:spcBef>
              <a:spcAft>
                <a:spcPts val="0"/>
              </a:spcAft>
              <a:buFont typeface="Wingdings 2"/>
              <a:buNone/>
              <a:defRPr/>
            </a:pPr>
            <a:r>
              <a:rPr lang="el-GR" sz="2800" dirty="0" smtClean="0">
                <a:solidFill>
                  <a:schemeClr val="tx2">
                    <a:lumMod val="75000"/>
                  </a:schemeClr>
                </a:solidFill>
              </a:rPr>
              <a:t> </a:t>
            </a:r>
            <a:endParaRPr lang="el-GR" dirty="0"/>
          </a:p>
        </p:txBody>
      </p:sp>
      <p:pic>
        <p:nvPicPr>
          <p:cNvPr id="27652" name="Picture 5" descr="1"/>
          <p:cNvPicPr>
            <a:picLocks noChangeAspect="1" noChangeArrowheads="1"/>
          </p:cNvPicPr>
          <p:nvPr/>
        </p:nvPicPr>
        <p:blipFill>
          <a:blip r:embed="rId3"/>
          <a:srcRect/>
          <a:stretch>
            <a:fillRect/>
          </a:stretch>
        </p:blipFill>
        <p:spPr bwMode="auto">
          <a:xfrm>
            <a:off x="857250" y="1928813"/>
            <a:ext cx="2000250" cy="1500187"/>
          </a:xfrm>
          <a:prstGeom prst="rect">
            <a:avLst/>
          </a:prstGeom>
          <a:noFill/>
          <a:ln w="9525">
            <a:noFill/>
            <a:miter lim="800000"/>
            <a:headEnd/>
            <a:tailEnd/>
          </a:ln>
        </p:spPr>
      </p:pic>
      <p:pic>
        <p:nvPicPr>
          <p:cNvPr id="27653" name="Picture 2" descr="Biatain Family lowres2"/>
          <p:cNvPicPr>
            <a:picLocks noChangeAspect="1" noChangeArrowheads="1"/>
          </p:cNvPicPr>
          <p:nvPr/>
        </p:nvPicPr>
        <p:blipFill>
          <a:blip r:embed="rId4"/>
          <a:srcRect/>
          <a:stretch>
            <a:fillRect/>
          </a:stretch>
        </p:blipFill>
        <p:spPr bwMode="auto">
          <a:xfrm>
            <a:off x="5786438" y="1928813"/>
            <a:ext cx="2000250" cy="1500187"/>
          </a:xfrm>
          <a:prstGeom prst="rect">
            <a:avLst/>
          </a:prstGeom>
          <a:noFill/>
          <a:ln w="9525">
            <a:noFill/>
            <a:miter lim="800000"/>
            <a:headEnd/>
            <a:tailEnd/>
          </a:ln>
        </p:spPr>
      </p:pic>
      <p:pic>
        <p:nvPicPr>
          <p:cNvPr id="27654" name="Picture 4" descr="SeaSorb Soft familly"/>
          <p:cNvPicPr>
            <a:picLocks noChangeAspect="1" noChangeArrowheads="1"/>
          </p:cNvPicPr>
          <p:nvPr/>
        </p:nvPicPr>
        <p:blipFill>
          <a:blip r:embed="rId5"/>
          <a:srcRect/>
          <a:stretch>
            <a:fillRect/>
          </a:stretch>
        </p:blipFill>
        <p:spPr bwMode="auto">
          <a:xfrm>
            <a:off x="785813" y="4143375"/>
            <a:ext cx="2073275" cy="1500188"/>
          </a:xfrm>
          <a:prstGeom prst="rect">
            <a:avLst/>
          </a:prstGeom>
          <a:noFill/>
          <a:ln w="9525">
            <a:noFill/>
            <a:miter lim="800000"/>
            <a:headEnd/>
            <a:tailEnd/>
          </a:ln>
        </p:spPr>
      </p:pic>
      <p:pic>
        <p:nvPicPr>
          <p:cNvPr id="27655" name="Picture 6" descr="alione dressings3"/>
          <p:cNvPicPr>
            <a:picLocks noChangeAspect="1" noChangeArrowheads="1"/>
          </p:cNvPicPr>
          <p:nvPr/>
        </p:nvPicPr>
        <p:blipFill>
          <a:blip r:embed="rId6"/>
          <a:srcRect/>
          <a:stretch>
            <a:fillRect/>
          </a:stretch>
        </p:blipFill>
        <p:spPr bwMode="auto">
          <a:xfrm>
            <a:off x="3214688" y="4143375"/>
            <a:ext cx="2085975" cy="1500188"/>
          </a:xfrm>
          <a:prstGeom prst="rect">
            <a:avLst/>
          </a:prstGeom>
          <a:noFill/>
          <a:ln w="9525">
            <a:noFill/>
            <a:miter lim="800000"/>
            <a:headEnd/>
            <a:tailEnd/>
          </a:ln>
        </p:spPr>
      </p:pic>
      <p:pic>
        <p:nvPicPr>
          <p:cNvPr id="27656" name="Picture 4" descr="Purilon gel"/>
          <p:cNvPicPr>
            <a:picLocks noChangeAspect="1" noChangeArrowheads="1"/>
          </p:cNvPicPr>
          <p:nvPr/>
        </p:nvPicPr>
        <p:blipFill>
          <a:blip r:embed="rId7"/>
          <a:srcRect/>
          <a:stretch>
            <a:fillRect/>
          </a:stretch>
        </p:blipFill>
        <p:spPr bwMode="auto">
          <a:xfrm>
            <a:off x="5715000" y="4143375"/>
            <a:ext cx="2071688" cy="1495425"/>
          </a:xfrm>
          <a:prstGeom prst="rect">
            <a:avLst/>
          </a:prstGeom>
          <a:noFill/>
          <a:ln w="9525">
            <a:noFill/>
            <a:miter lim="800000"/>
            <a:headEnd/>
            <a:tailEnd/>
          </a:ln>
        </p:spPr>
      </p:pic>
      <p:sp>
        <p:nvSpPr>
          <p:cNvPr id="27657" name="9 - Ορθογώνιο"/>
          <p:cNvSpPr>
            <a:spLocks noChangeArrowheads="1"/>
          </p:cNvSpPr>
          <p:nvPr/>
        </p:nvSpPr>
        <p:spPr bwMode="auto">
          <a:xfrm>
            <a:off x="1143000" y="3429000"/>
            <a:ext cx="1306513" cy="314325"/>
          </a:xfrm>
          <a:prstGeom prst="rect">
            <a:avLst/>
          </a:prstGeom>
          <a:noFill/>
          <a:ln w="9525">
            <a:noFill/>
            <a:miter lim="800000"/>
            <a:headEnd/>
            <a:tailEnd/>
          </a:ln>
        </p:spPr>
        <p:txBody>
          <a:bodyPr wrap="none">
            <a:spAutoFit/>
          </a:bodyPr>
          <a:lstStyle/>
          <a:p>
            <a:pPr>
              <a:lnSpc>
                <a:spcPct val="135000"/>
              </a:lnSpc>
            </a:pPr>
            <a:r>
              <a:rPr lang="el-GR" sz="1200" b="1"/>
              <a:t>Υδροκολλοειδή</a:t>
            </a:r>
            <a:endParaRPr lang="en-US" sz="1200" b="1"/>
          </a:p>
        </p:txBody>
      </p:sp>
      <p:sp>
        <p:nvSpPr>
          <p:cNvPr id="27658" name="10 - Ορθογώνιο"/>
          <p:cNvSpPr>
            <a:spLocks noChangeArrowheads="1"/>
          </p:cNvSpPr>
          <p:nvPr/>
        </p:nvSpPr>
        <p:spPr bwMode="auto">
          <a:xfrm>
            <a:off x="6357938" y="3500438"/>
            <a:ext cx="817562" cy="314325"/>
          </a:xfrm>
          <a:prstGeom prst="rect">
            <a:avLst/>
          </a:prstGeom>
          <a:noFill/>
          <a:ln w="9525">
            <a:noFill/>
            <a:miter lim="800000"/>
            <a:headEnd/>
            <a:tailEnd/>
          </a:ln>
        </p:spPr>
        <p:txBody>
          <a:bodyPr wrap="none">
            <a:spAutoFit/>
          </a:bodyPr>
          <a:lstStyle/>
          <a:p>
            <a:pPr>
              <a:lnSpc>
                <a:spcPct val="135000"/>
              </a:lnSpc>
            </a:pPr>
            <a:r>
              <a:rPr lang="el-GR" sz="1200" b="1"/>
              <a:t>Αφρώδη</a:t>
            </a:r>
            <a:endParaRPr lang="el-GR" sz="1100" b="1"/>
          </a:p>
        </p:txBody>
      </p:sp>
      <p:sp>
        <p:nvSpPr>
          <p:cNvPr id="27659" name="11 - Ορθογώνιο"/>
          <p:cNvSpPr>
            <a:spLocks noChangeArrowheads="1"/>
          </p:cNvSpPr>
          <p:nvPr/>
        </p:nvSpPr>
        <p:spPr bwMode="auto">
          <a:xfrm>
            <a:off x="1285875" y="5715000"/>
            <a:ext cx="863600" cy="314325"/>
          </a:xfrm>
          <a:prstGeom prst="rect">
            <a:avLst/>
          </a:prstGeom>
          <a:noFill/>
          <a:ln w="9525">
            <a:noFill/>
            <a:miter lim="800000"/>
            <a:headEnd/>
            <a:tailEnd/>
          </a:ln>
        </p:spPr>
        <p:txBody>
          <a:bodyPr wrap="none">
            <a:spAutoFit/>
          </a:bodyPr>
          <a:lstStyle/>
          <a:p>
            <a:pPr>
              <a:lnSpc>
                <a:spcPct val="135000"/>
              </a:lnSpc>
            </a:pPr>
            <a:r>
              <a:rPr lang="el-GR" sz="1200" b="1"/>
              <a:t>Αλγηνικά</a:t>
            </a:r>
          </a:p>
        </p:txBody>
      </p:sp>
      <p:sp>
        <p:nvSpPr>
          <p:cNvPr id="27660" name="12 - Ορθογώνιο"/>
          <p:cNvSpPr>
            <a:spLocks noChangeArrowheads="1"/>
          </p:cNvSpPr>
          <p:nvPr/>
        </p:nvSpPr>
        <p:spPr bwMode="auto">
          <a:xfrm>
            <a:off x="3500438" y="5715000"/>
            <a:ext cx="1373187" cy="314325"/>
          </a:xfrm>
          <a:prstGeom prst="rect">
            <a:avLst/>
          </a:prstGeom>
          <a:noFill/>
          <a:ln w="9525">
            <a:noFill/>
            <a:miter lim="800000"/>
            <a:headEnd/>
            <a:tailEnd/>
          </a:ln>
        </p:spPr>
        <p:txBody>
          <a:bodyPr wrap="none">
            <a:spAutoFit/>
          </a:bodyPr>
          <a:lstStyle/>
          <a:p>
            <a:pPr>
              <a:lnSpc>
                <a:spcPct val="135000"/>
              </a:lnSpc>
            </a:pPr>
            <a:r>
              <a:rPr lang="el-GR" sz="1200" b="1"/>
              <a:t>Υδροτριχοειδικά</a:t>
            </a:r>
          </a:p>
        </p:txBody>
      </p:sp>
      <p:sp>
        <p:nvSpPr>
          <p:cNvPr id="27661" name="13 - Ορθογώνιο"/>
          <p:cNvSpPr>
            <a:spLocks noChangeArrowheads="1"/>
          </p:cNvSpPr>
          <p:nvPr/>
        </p:nvSpPr>
        <p:spPr bwMode="auto">
          <a:xfrm>
            <a:off x="6072188" y="5643563"/>
            <a:ext cx="955675" cy="314325"/>
          </a:xfrm>
          <a:prstGeom prst="rect">
            <a:avLst/>
          </a:prstGeom>
          <a:noFill/>
          <a:ln w="9525">
            <a:noFill/>
            <a:miter lim="800000"/>
            <a:headEnd/>
            <a:tailEnd/>
          </a:ln>
        </p:spPr>
        <p:txBody>
          <a:bodyPr wrap="none">
            <a:spAutoFit/>
          </a:bodyPr>
          <a:lstStyle/>
          <a:p>
            <a:pPr>
              <a:lnSpc>
                <a:spcPct val="135000"/>
              </a:lnSpc>
            </a:pPr>
            <a:r>
              <a:rPr lang="el-GR" sz="1200" b="1"/>
              <a:t>Υδρογέλες</a:t>
            </a:r>
          </a:p>
        </p:txBody>
      </p:sp>
      <p:pic>
        <p:nvPicPr>
          <p:cNvPr id="27662" name="Picture 2" descr="Contreet lowres"/>
          <p:cNvPicPr>
            <a:picLocks noChangeAspect="1" noChangeArrowheads="1"/>
          </p:cNvPicPr>
          <p:nvPr/>
        </p:nvPicPr>
        <p:blipFill>
          <a:blip r:embed="rId8"/>
          <a:srcRect/>
          <a:stretch>
            <a:fillRect/>
          </a:stretch>
        </p:blipFill>
        <p:spPr bwMode="auto">
          <a:xfrm>
            <a:off x="3214688" y="1857375"/>
            <a:ext cx="2062162" cy="1500188"/>
          </a:xfrm>
          <a:prstGeom prst="rect">
            <a:avLst/>
          </a:prstGeom>
          <a:noFill/>
          <a:ln w="9525">
            <a:noFill/>
            <a:miter lim="800000"/>
            <a:headEnd/>
            <a:tailEnd/>
          </a:ln>
        </p:spPr>
      </p:pic>
      <p:sp>
        <p:nvSpPr>
          <p:cNvPr id="27663" name="17 - Ορθογώνιο"/>
          <p:cNvSpPr>
            <a:spLocks noChangeArrowheads="1"/>
          </p:cNvSpPr>
          <p:nvPr/>
        </p:nvSpPr>
        <p:spPr bwMode="auto">
          <a:xfrm>
            <a:off x="3143250" y="3429000"/>
            <a:ext cx="2125663" cy="314325"/>
          </a:xfrm>
          <a:prstGeom prst="rect">
            <a:avLst/>
          </a:prstGeom>
          <a:noFill/>
          <a:ln w="9525">
            <a:noFill/>
            <a:miter lim="800000"/>
            <a:headEnd/>
            <a:tailEnd/>
          </a:ln>
        </p:spPr>
        <p:txBody>
          <a:bodyPr wrap="none">
            <a:spAutoFit/>
          </a:bodyPr>
          <a:lstStyle/>
          <a:p>
            <a:pPr>
              <a:lnSpc>
                <a:spcPct val="135000"/>
              </a:lnSpc>
            </a:pPr>
            <a:r>
              <a:rPr lang="el-GR" sz="1200" b="1"/>
              <a:t>Υδροκολλοειδή με Άργυρο</a:t>
            </a:r>
            <a:endParaRPr lang="en-US" sz="1200" b="1"/>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85720" y="357167"/>
            <a:ext cx="8172480" cy="4857783"/>
          </a:xfrm>
        </p:spPr>
        <p:txBody>
          <a:bodyPr>
            <a:normAutofit fontScale="90000"/>
          </a:bodyPr>
          <a:lstStyle/>
          <a:p>
            <a:pPr>
              <a:buFont typeface="Wingdings" pitchFamily="2" charset="2"/>
              <a:buChar char="Ø"/>
            </a:pPr>
            <a:r>
              <a:rPr lang="el-GR" sz="2400" dirty="0" smtClean="0">
                <a:solidFill>
                  <a:schemeClr val="accent2"/>
                </a:solidFill>
              </a:rPr>
              <a:t>Η επιλογή του κατάλληλου επιθέ</a:t>
            </a:r>
            <a:r>
              <a:rPr lang="el-GR" sz="2400" dirty="0" smtClean="0">
                <a:solidFill>
                  <a:schemeClr val="accent2"/>
                </a:solidFill>
                <a:latin typeface="Times New Roman" pitchFamily="18" charset="0"/>
              </a:rPr>
              <a:t>ΜΑΤΟΣ</a:t>
            </a:r>
            <a:r>
              <a:rPr lang="el-GR" sz="2400" dirty="0" smtClean="0">
                <a:solidFill>
                  <a:schemeClr val="accent2"/>
                </a:solidFill>
              </a:rPr>
              <a:t> γίνεται </a:t>
            </a:r>
            <a:r>
              <a:rPr lang="el-GR" sz="2400" dirty="0" smtClean="0">
                <a:solidFill>
                  <a:schemeClr val="accent2"/>
                </a:solidFill>
                <a:latin typeface="Times New Roman" pitchFamily="18" charset="0"/>
              </a:rPr>
              <a:t>Μ</a:t>
            </a:r>
            <a:r>
              <a:rPr lang="el-GR" sz="2400" dirty="0" smtClean="0">
                <a:solidFill>
                  <a:schemeClr val="accent2"/>
                </a:solidFill>
              </a:rPr>
              <a:t>ε βάση</a:t>
            </a:r>
            <a:br>
              <a:rPr lang="el-GR" sz="2400" dirty="0" smtClean="0">
                <a:solidFill>
                  <a:schemeClr val="accent2"/>
                </a:solidFill>
              </a:rPr>
            </a:br>
            <a:r>
              <a:rPr lang="el-GR" sz="2400" dirty="0" smtClean="0">
                <a:solidFill>
                  <a:schemeClr val="accent2"/>
                </a:solidFill>
              </a:rPr>
              <a:t/>
            </a:r>
            <a:br>
              <a:rPr lang="el-GR" sz="2400" dirty="0" smtClean="0">
                <a:solidFill>
                  <a:schemeClr val="accent2"/>
                </a:solidFill>
              </a:rPr>
            </a:br>
            <a:r>
              <a:rPr lang="el-GR" sz="2400" dirty="0" smtClean="0">
                <a:solidFill>
                  <a:schemeClr val="accent2"/>
                </a:solidFill>
              </a:rPr>
              <a:t>- το στΑδιο τηΣ κατάκλισηΣ </a:t>
            </a:r>
            <a:br>
              <a:rPr lang="el-GR" sz="2400" dirty="0" smtClean="0">
                <a:solidFill>
                  <a:schemeClr val="accent2"/>
                </a:solidFill>
              </a:rPr>
            </a:br>
            <a:r>
              <a:rPr lang="el-GR" sz="2400" dirty="0" smtClean="0">
                <a:solidFill>
                  <a:schemeClr val="accent2"/>
                </a:solidFill>
              </a:rPr>
              <a:t>- την Ενταση τηΣ εκροΗΣ του τρΑΥΜΑΤΟΣ</a:t>
            </a:r>
            <a:br>
              <a:rPr lang="el-GR" sz="2400" dirty="0" smtClean="0">
                <a:solidFill>
                  <a:schemeClr val="accent2"/>
                </a:solidFill>
              </a:rPr>
            </a:br>
            <a:r>
              <a:rPr lang="el-GR" sz="2400" dirty="0" smtClean="0">
                <a:solidFill>
                  <a:schemeClr val="accent2"/>
                </a:solidFill>
              </a:rPr>
              <a:t> - των χαρακτηριστικών των διαφόρων επιθε</a:t>
            </a:r>
            <a:r>
              <a:rPr lang="el-GR" sz="2400" dirty="0" smtClean="0">
                <a:solidFill>
                  <a:schemeClr val="accent2"/>
                </a:solidFill>
                <a:latin typeface="Times New Roman" pitchFamily="18" charset="0"/>
              </a:rPr>
              <a:t>ΜΑ</a:t>
            </a:r>
            <a:r>
              <a:rPr lang="el-GR" sz="2400" dirty="0" smtClean="0">
                <a:solidFill>
                  <a:schemeClr val="accent2"/>
                </a:solidFill>
              </a:rPr>
              <a:t>των</a:t>
            </a:r>
            <a:r>
              <a:rPr lang="el-GR" dirty="0" smtClean="0">
                <a:solidFill>
                  <a:schemeClr val="tx1"/>
                </a:solidFill>
              </a:rPr>
              <a:t/>
            </a:r>
            <a:br>
              <a:rPr lang="el-GR" dirty="0" smtClean="0">
                <a:solidFill>
                  <a:schemeClr val="tx1"/>
                </a:solidFill>
              </a:rPr>
            </a:br>
            <a:r>
              <a:rPr lang="el-GR" dirty="0" smtClean="0">
                <a:solidFill>
                  <a:schemeClr val="tx1"/>
                </a:solidFill>
              </a:rPr>
              <a:t> </a:t>
            </a:r>
            <a:br>
              <a:rPr lang="el-GR" dirty="0" smtClean="0">
                <a:solidFill>
                  <a:schemeClr val="tx1"/>
                </a:solidFill>
              </a:rPr>
            </a:br>
            <a:r>
              <a:rPr lang="el-GR" dirty="0" smtClean="0">
                <a:solidFill>
                  <a:schemeClr val="tx1"/>
                </a:solidFill>
              </a:rPr>
              <a:t/>
            </a:r>
            <a:br>
              <a:rPr lang="el-GR" dirty="0" smtClean="0">
                <a:solidFill>
                  <a:schemeClr val="tx1"/>
                </a:solidFill>
              </a:rPr>
            </a:br>
            <a:r>
              <a:rPr lang="el-GR" dirty="0" smtClean="0">
                <a:solidFill>
                  <a:schemeClr val="tx1"/>
                </a:solidFill>
              </a:rPr>
              <a:t/>
            </a:r>
            <a:br>
              <a:rPr lang="el-GR" dirty="0" smtClean="0">
                <a:solidFill>
                  <a:schemeClr val="tx1"/>
                </a:solidFill>
              </a:rPr>
            </a:br>
            <a:r>
              <a:rPr lang="el-GR" dirty="0" smtClean="0">
                <a:solidFill>
                  <a:schemeClr val="tx1"/>
                </a:solidFill>
              </a:rPr>
              <a:t/>
            </a:r>
            <a:br>
              <a:rPr lang="el-GR" dirty="0" smtClean="0">
                <a:solidFill>
                  <a:schemeClr val="tx1"/>
                </a:solidFill>
              </a:rPr>
            </a:br>
            <a:endParaRPr lang="el-GR" dirty="0" smtClean="0">
              <a:solidFill>
                <a:schemeClr val="tx1"/>
              </a:solidFill>
            </a:endParaRPr>
          </a:p>
        </p:txBody>
      </p:sp>
      <p:pic>
        <p:nvPicPr>
          <p:cNvPr id="44035" name="Picture 3"/>
          <p:cNvPicPr>
            <a:picLocks noChangeAspect="1" noChangeArrowheads="1"/>
          </p:cNvPicPr>
          <p:nvPr/>
        </p:nvPicPr>
        <p:blipFill>
          <a:blip r:embed="rId2"/>
          <a:srcRect/>
          <a:stretch>
            <a:fillRect/>
          </a:stretch>
        </p:blipFill>
        <p:spPr bwMode="auto">
          <a:xfrm>
            <a:off x="1490663" y="3200400"/>
            <a:ext cx="5214937" cy="2895600"/>
          </a:xfrm>
          <a:prstGeom prst="rect">
            <a:avLst/>
          </a:prstGeom>
          <a:noFill/>
          <a:ln w="12700">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366868" y="214290"/>
            <a:ext cx="5777132" cy="1071570"/>
          </a:xfrm>
        </p:spPr>
        <p:txBody>
          <a:bodyPr/>
          <a:lstStyle/>
          <a:p>
            <a:pPr algn="l"/>
            <a:r>
              <a:rPr lang="el-GR" sz="4400" dirty="0" smtClean="0">
                <a:solidFill>
                  <a:schemeClr val="accent2"/>
                </a:solidFill>
              </a:rPr>
              <a:t>ΦΡΟΝΤΙΔΑ ΤΩΝ ΚΑΤΑΚΛΙΣΕΩΝ</a:t>
            </a:r>
            <a:endParaRPr lang="el-GR" dirty="0"/>
          </a:p>
        </p:txBody>
      </p:sp>
      <p:sp>
        <p:nvSpPr>
          <p:cNvPr id="3" name="2 - Υπότιτλος"/>
          <p:cNvSpPr>
            <a:spLocks noGrp="1"/>
          </p:cNvSpPr>
          <p:nvPr>
            <p:ph type="subTitle" idx="1"/>
          </p:nvPr>
        </p:nvSpPr>
        <p:spPr>
          <a:xfrm>
            <a:off x="3500430" y="1500174"/>
            <a:ext cx="5643570" cy="5357826"/>
          </a:xfrm>
        </p:spPr>
        <p:txBody>
          <a:bodyPr>
            <a:normAutofit lnSpcReduction="10000"/>
          </a:bodyPr>
          <a:lstStyle/>
          <a:p>
            <a:pPr algn="l">
              <a:buFont typeface="Wingdings" pitchFamily="2" charset="2"/>
              <a:buChar char="Ø"/>
            </a:pPr>
            <a:r>
              <a:rPr lang="el-GR" dirty="0" smtClean="0">
                <a:solidFill>
                  <a:schemeClr val="tx1"/>
                </a:solidFill>
              </a:rPr>
              <a:t>Τα επιθέματα έχουν διάφορα μεγέθη ανάλογα με την έκταση της βλάβης</a:t>
            </a:r>
          </a:p>
          <a:p>
            <a:pPr algn="l">
              <a:buFont typeface="Wingdings" pitchFamily="2" charset="2"/>
              <a:buChar char="Ø"/>
            </a:pPr>
            <a:r>
              <a:rPr lang="el-GR" dirty="0" smtClean="0">
                <a:solidFill>
                  <a:schemeClr val="tx1"/>
                </a:solidFill>
              </a:rPr>
              <a:t>Η αλλαγή τους γίνεται συνήθως κάθε 3-5 ημέρες (εκτός αν διαφεύγουν υγρά ή ξεκολλήσει )</a:t>
            </a:r>
          </a:p>
          <a:p>
            <a:pPr algn="l">
              <a:buFont typeface="Wingdings" pitchFamily="2" charset="2"/>
              <a:buChar char="Ø"/>
            </a:pPr>
            <a:r>
              <a:rPr lang="el-GR" dirty="0" smtClean="0">
                <a:solidFill>
                  <a:schemeClr val="tx1"/>
                </a:solidFill>
              </a:rPr>
              <a:t>Στα τελευταία στάδια μπορεί να χρειαστεί χειρουργικός καθαρισμός και ειδικές αντιμικροβιακές κρέμες αφού προηγηθεί καλλιέργεια</a:t>
            </a:r>
          </a:p>
          <a:p>
            <a:pPr algn="l">
              <a:buFont typeface="Wingdings" pitchFamily="2" charset="2"/>
              <a:buChar char="Ø"/>
            </a:pPr>
            <a:r>
              <a:rPr lang="el-GR" dirty="0" smtClean="0">
                <a:solidFill>
                  <a:schemeClr val="tx1"/>
                </a:solidFill>
              </a:rPr>
              <a:t>Αφού τελειώσει η περιποίηση απομακρύνετε το υλικό </a:t>
            </a:r>
          </a:p>
          <a:p>
            <a:pPr algn="l">
              <a:buFont typeface="Wingdings" pitchFamily="2" charset="2"/>
              <a:buChar char="Ø"/>
            </a:pPr>
            <a:r>
              <a:rPr lang="el-GR" dirty="0" smtClean="0">
                <a:solidFill>
                  <a:schemeClr val="tx1"/>
                </a:solidFill>
              </a:rPr>
              <a:t>Τακτοποιείστε τα κλινοσκεπάσματα του αρρώστου</a:t>
            </a:r>
          </a:p>
          <a:p>
            <a:pPr algn="l">
              <a:buFont typeface="Wingdings" pitchFamily="2" charset="2"/>
              <a:buChar char="Ø"/>
            </a:pPr>
            <a:r>
              <a:rPr lang="el-GR" dirty="0" smtClean="0">
                <a:solidFill>
                  <a:schemeClr val="tx1"/>
                </a:solidFill>
              </a:rPr>
              <a:t>Βάλτε τα αντικείμενα και έπιπλα στη θέση τους</a:t>
            </a:r>
          </a:p>
          <a:p>
            <a:pPr algn="l">
              <a:buFont typeface="Wingdings" pitchFamily="2" charset="2"/>
              <a:buChar char="Ø"/>
            </a:pPr>
            <a:r>
              <a:rPr lang="el-GR" dirty="0" smtClean="0">
                <a:solidFill>
                  <a:schemeClr val="tx1"/>
                </a:solidFill>
              </a:rPr>
              <a:t>Καταγράψτε τη νοσηλεία</a:t>
            </a:r>
          </a:p>
          <a:p>
            <a:pPr algn="l">
              <a:buFont typeface="Wingdings" pitchFamily="2" charset="2"/>
              <a:buChar char="Ø"/>
            </a:pPr>
            <a:endParaRPr lang="el-GR" dirty="0" smtClean="0">
              <a:solidFill>
                <a:schemeClr val="tx1"/>
              </a:solidFill>
            </a:endParaRPr>
          </a:p>
          <a:p>
            <a:pPr>
              <a:buFont typeface="Wingdings" pitchFamily="2" charset="2"/>
              <a:buChar char="Ø"/>
            </a:pPr>
            <a:endParaRPr lang="el-GR" dirty="0">
              <a:solidFill>
                <a:schemeClr val="tx1"/>
              </a:solidFill>
            </a:endParaRPr>
          </a:p>
        </p:txBody>
      </p:sp>
      <p:pic>
        <p:nvPicPr>
          <p:cNvPr id="4" name="3 - Εικόνα" descr="αρχείο λήψης.jpg"/>
          <p:cNvPicPr>
            <a:picLocks noChangeAspect="1"/>
          </p:cNvPicPr>
          <p:nvPr/>
        </p:nvPicPr>
        <p:blipFill>
          <a:blip r:embed="rId2"/>
          <a:srcRect/>
          <a:stretch>
            <a:fillRect/>
          </a:stretch>
        </p:blipFill>
        <p:spPr bwMode="auto">
          <a:xfrm>
            <a:off x="0" y="0"/>
            <a:ext cx="3286116" cy="40005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marL="54864" indent="0" algn="ctr" eaLnBrk="1" fontAlgn="auto" hangingPunct="1">
              <a:spcAft>
                <a:spcPts val="0"/>
              </a:spcAft>
              <a:defRPr/>
            </a:pPr>
            <a:r>
              <a:rPr lang="el-GR" sz="4000" b="1" dirty="0" smtClean="0">
                <a:solidFill>
                  <a:schemeClr val="accent2"/>
                </a:solidFill>
              </a:rPr>
              <a:t>ΠΡΟΛΗΨΗ ΤΩΝ ΚΑΤΑΚΛΙΣΕΩΝ</a:t>
            </a:r>
            <a:br>
              <a:rPr lang="el-GR" sz="4000" b="1" dirty="0" smtClean="0">
                <a:solidFill>
                  <a:schemeClr val="accent2"/>
                </a:solidFill>
              </a:rPr>
            </a:br>
            <a:r>
              <a:rPr lang="el-GR" sz="2800" dirty="0" smtClean="0">
                <a:solidFill>
                  <a:schemeClr val="accent2"/>
                </a:solidFill>
              </a:rPr>
              <a:t>Βοηθητικά μέσα </a:t>
            </a:r>
            <a:r>
              <a:rPr lang="el-GR" sz="2800" dirty="0" err="1" smtClean="0">
                <a:solidFill>
                  <a:schemeClr val="accent2"/>
                </a:solidFill>
              </a:rPr>
              <a:t>πρόληψησ</a:t>
            </a:r>
            <a:endParaRPr lang="el-GR" sz="2800" dirty="0">
              <a:solidFill>
                <a:schemeClr val="accent2"/>
              </a:solidFill>
            </a:endParaRPr>
          </a:p>
        </p:txBody>
      </p:sp>
      <p:pic>
        <p:nvPicPr>
          <p:cNvPr id="18435" name="2 - Εικόνα" descr="M112.jpg"/>
          <p:cNvPicPr>
            <a:picLocks noChangeAspect="1"/>
          </p:cNvPicPr>
          <p:nvPr/>
        </p:nvPicPr>
        <p:blipFill>
          <a:blip r:embed="rId2"/>
          <a:srcRect/>
          <a:stretch>
            <a:fillRect/>
          </a:stretch>
        </p:blipFill>
        <p:spPr bwMode="auto">
          <a:xfrm>
            <a:off x="1143000" y="1928813"/>
            <a:ext cx="1905000" cy="1952625"/>
          </a:xfrm>
          <a:prstGeom prst="rect">
            <a:avLst/>
          </a:prstGeom>
          <a:noFill/>
          <a:ln w="9525">
            <a:noFill/>
            <a:miter lim="800000"/>
            <a:headEnd/>
            <a:tailEnd/>
          </a:ln>
        </p:spPr>
      </p:pic>
      <p:pic>
        <p:nvPicPr>
          <p:cNvPr id="18436" name="3 - Εικόνα" descr="NursingFleece.jpg"/>
          <p:cNvPicPr>
            <a:picLocks noChangeAspect="1"/>
          </p:cNvPicPr>
          <p:nvPr/>
        </p:nvPicPr>
        <p:blipFill>
          <a:blip r:embed="rId3"/>
          <a:srcRect/>
          <a:stretch>
            <a:fillRect/>
          </a:stretch>
        </p:blipFill>
        <p:spPr bwMode="auto">
          <a:xfrm>
            <a:off x="3429000" y="1928813"/>
            <a:ext cx="2490788" cy="1928812"/>
          </a:xfrm>
          <a:prstGeom prst="rect">
            <a:avLst/>
          </a:prstGeom>
          <a:noFill/>
          <a:ln w="9525">
            <a:noFill/>
            <a:miter lim="800000"/>
            <a:headEnd/>
            <a:tailEnd/>
          </a:ln>
        </p:spPr>
      </p:pic>
      <p:pic>
        <p:nvPicPr>
          <p:cNvPr id="18437" name="5 - Εικόνα" descr="656e62616439492d33734e67525a3746705751-100x100-0-0.jpg"/>
          <p:cNvPicPr>
            <a:picLocks noChangeAspect="1"/>
          </p:cNvPicPr>
          <p:nvPr/>
        </p:nvPicPr>
        <p:blipFill>
          <a:blip r:embed="rId4"/>
          <a:srcRect/>
          <a:stretch>
            <a:fillRect/>
          </a:stretch>
        </p:blipFill>
        <p:spPr bwMode="auto">
          <a:xfrm>
            <a:off x="1928813" y="4214813"/>
            <a:ext cx="2000250" cy="1982787"/>
          </a:xfrm>
          <a:prstGeom prst="rect">
            <a:avLst/>
          </a:prstGeom>
          <a:noFill/>
          <a:ln w="9525">
            <a:noFill/>
            <a:miter lim="800000"/>
            <a:headEnd/>
            <a:tailEnd/>
          </a:ln>
        </p:spPr>
      </p:pic>
      <p:pic>
        <p:nvPicPr>
          <p:cNvPr id="18438" name="6 - Εικόνα" descr="58684d31717131446f68446d74796d37655a77-100x100-0-0.jpg"/>
          <p:cNvPicPr>
            <a:picLocks noChangeAspect="1"/>
          </p:cNvPicPr>
          <p:nvPr/>
        </p:nvPicPr>
        <p:blipFill>
          <a:blip r:embed="rId5"/>
          <a:srcRect/>
          <a:stretch>
            <a:fillRect/>
          </a:stretch>
        </p:blipFill>
        <p:spPr bwMode="auto">
          <a:xfrm>
            <a:off x="4929188" y="4214813"/>
            <a:ext cx="1933575" cy="1933575"/>
          </a:xfrm>
          <a:prstGeom prst="rect">
            <a:avLst/>
          </a:prstGeom>
          <a:noFill/>
          <a:ln w="9525">
            <a:noFill/>
            <a:miter lim="800000"/>
            <a:headEnd/>
            <a:tailEnd/>
          </a:ln>
        </p:spPr>
      </p:pic>
      <p:pic>
        <p:nvPicPr>
          <p:cNvPr id="18439" name="7 - Εικόνα" descr="woolskinbot500.jpg"/>
          <p:cNvPicPr>
            <a:picLocks noChangeAspect="1"/>
          </p:cNvPicPr>
          <p:nvPr/>
        </p:nvPicPr>
        <p:blipFill>
          <a:blip r:embed="rId6"/>
          <a:srcRect/>
          <a:stretch>
            <a:fillRect/>
          </a:stretch>
        </p:blipFill>
        <p:spPr bwMode="auto">
          <a:xfrm>
            <a:off x="6429375" y="1928813"/>
            <a:ext cx="1446213" cy="1928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6626" name="Picture 2" descr="Έντυπο εργασίας σε ομάδες&#10; "/>
          <p:cNvPicPr>
            <a:picLocks noChangeAspect="1" noChangeArrowheads="1"/>
          </p:cNvPicPr>
          <p:nvPr/>
        </p:nvPicPr>
        <p:blipFill>
          <a:blip r:embed="rId2"/>
          <a:srcRect/>
          <a:stretch>
            <a:fillRect/>
          </a:stretch>
        </p:blipFill>
        <p:spPr bwMode="auto">
          <a:xfrm>
            <a:off x="214282" y="428604"/>
            <a:ext cx="7643866" cy="60722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214282" y="500042"/>
            <a:ext cx="3786214" cy="1285884"/>
          </a:xfrm>
        </p:spPr>
        <p:txBody>
          <a:bodyPr>
            <a:normAutofit/>
          </a:bodyPr>
          <a:lstStyle/>
          <a:p>
            <a:pPr marL="54864" algn="ctr">
              <a:defRPr/>
            </a:pPr>
            <a:r>
              <a:rPr lang="el-GR" sz="3600" dirty="0" smtClean="0">
                <a:solidFill>
                  <a:schemeClr val="accent2"/>
                </a:solidFill>
              </a:rPr>
              <a:t>ΚΑΤΑΚΛΙΣΕισ</a:t>
            </a:r>
            <a:r>
              <a:rPr lang="el-GR" sz="3600" dirty="0" smtClean="0">
                <a:solidFill>
                  <a:schemeClr val="tx2">
                    <a:tint val="100000"/>
                    <a:shade val="90000"/>
                    <a:satMod val="250000"/>
                    <a:alpha val="100000"/>
                  </a:schemeClr>
                </a:solidFill>
              </a:rPr>
              <a:t/>
            </a:r>
            <a:br>
              <a:rPr lang="el-GR" sz="3600" dirty="0" smtClean="0">
                <a:solidFill>
                  <a:schemeClr val="tx2">
                    <a:tint val="100000"/>
                    <a:shade val="90000"/>
                    <a:satMod val="250000"/>
                    <a:alpha val="100000"/>
                  </a:schemeClr>
                </a:solidFill>
              </a:rPr>
            </a:br>
            <a:endParaRPr lang="el-GR" sz="4000" b="1" dirty="0">
              <a:solidFill>
                <a:schemeClr val="tx2">
                  <a:tint val="100000"/>
                  <a:shade val="90000"/>
                  <a:satMod val="250000"/>
                  <a:alpha val="100000"/>
                </a:schemeClr>
              </a:solidFill>
            </a:endParaRPr>
          </a:p>
        </p:txBody>
      </p:sp>
      <p:sp>
        <p:nvSpPr>
          <p:cNvPr id="195587" name="Rectangle 3"/>
          <p:cNvSpPr>
            <a:spLocks noGrp="1" noChangeArrowheads="1"/>
          </p:cNvSpPr>
          <p:nvPr>
            <p:ph idx="1"/>
          </p:nvPr>
        </p:nvSpPr>
        <p:spPr>
          <a:xfrm>
            <a:off x="500063" y="2143125"/>
            <a:ext cx="8072437" cy="3462338"/>
          </a:xfrm>
        </p:spPr>
        <p:txBody>
          <a:bodyPr>
            <a:normAutofit/>
          </a:bodyPr>
          <a:lstStyle/>
          <a:p>
            <a:pPr eaLnBrk="1" fontAlgn="auto" hangingPunct="1">
              <a:lnSpc>
                <a:spcPct val="135000"/>
              </a:lnSpc>
              <a:spcBef>
                <a:spcPts val="0"/>
              </a:spcBef>
              <a:spcAft>
                <a:spcPts val="0"/>
              </a:spcAft>
              <a:buFont typeface="Wingdings 2"/>
              <a:buNone/>
              <a:defRPr/>
            </a:pPr>
            <a:r>
              <a:rPr lang="el-GR" b="1" dirty="0" smtClean="0"/>
              <a:t>Συχνότεροι άποικοι κατακλίσεων:</a:t>
            </a:r>
          </a:p>
          <a:p>
            <a:pPr eaLnBrk="1" fontAlgn="auto" hangingPunct="1">
              <a:lnSpc>
                <a:spcPct val="135000"/>
              </a:lnSpc>
              <a:spcBef>
                <a:spcPts val="0"/>
              </a:spcBef>
              <a:spcAft>
                <a:spcPts val="0"/>
              </a:spcAft>
              <a:buFont typeface="Wingdings 2"/>
              <a:buChar char=""/>
              <a:defRPr/>
            </a:pPr>
            <a:r>
              <a:rPr lang="en-GB" b="1" dirty="0" smtClean="0">
                <a:solidFill>
                  <a:schemeClr val="accent6">
                    <a:lumMod val="90000"/>
                  </a:schemeClr>
                </a:solidFill>
              </a:rPr>
              <a:t>Staphylococcus aureus</a:t>
            </a:r>
          </a:p>
          <a:p>
            <a:pPr eaLnBrk="1" fontAlgn="auto" hangingPunct="1">
              <a:lnSpc>
                <a:spcPct val="135000"/>
              </a:lnSpc>
              <a:spcBef>
                <a:spcPts val="0"/>
              </a:spcBef>
              <a:spcAft>
                <a:spcPts val="0"/>
              </a:spcAft>
              <a:buFont typeface="Wingdings 2"/>
              <a:buChar char=""/>
              <a:defRPr/>
            </a:pPr>
            <a:r>
              <a:rPr lang="en-GB" b="1" dirty="0" smtClean="0">
                <a:solidFill>
                  <a:schemeClr val="accent6">
                    <a:lumMod val="90000"/>
                  </a:schemeClr>
                </a:solidFill>
              </a:rPr>
              <a:t>Escherichia coli</a:t>
            </a:r>
          </a:p>
          <a:p>
            <a:pPr eaLnBrk="1" fontAlgn="auto" hangingPunct="1">
              <a:lnSpc>
                <a:spcPct val="135000"/>
              </a:lnSpc>
              <a:spcBef>
                <a:spcPts val="0"/>
              </a:spcBef>
              <a:spcAft>
                <a:spcPts val="0"/>
              </a:spcAft>
              <a:buFont typeface="Wingdings 2"/>
              <a:buChar char=""/>
              <a:defRPr/>
            </a:pPr>
            <a:r>
              <a:rPr lang="en-GB" b="1" dirty="0" smtClean="0">
                <a:solidFill>
                  <a:schemeClr val="accent6">
                    <a:lumMod val="90000"/>
                  </a:schemeClr>
                </a:solidFill>
              </a:rPr>
              <a:t>Pseudomonas aeruginosa</a:t>
            </a:r>
            <a:endParaRPr lang="el-GR" b="1" dirty="0" smtClean="0">
              <a:solidFill>
                <a:schemeClr val="accent6">
                  <a:lumMod val="90000"/>
                </a:schemeClr>
              </a:solidFill>
            </a:endParaRPr>
          </a:p>
          <a:p>
            <a:pPr eaLnBrk="1" fontAlgn="auto" hangingPunct="1">
              <a:spcBef>
                <a:spcPts val="0"/>
              </a:spcBef>
              <a:spcAft>
                <a:spcPts val="0"/>
              </a:spcAft>
              <a:buFont typeface="Wingdings 2"/>
              <a:buChar char=""/>
              <a:defRPr/>
            </a:pPr>
            <a:r>
              <a:rPr lang="da-DK" b="1" dirty="0" smtClean="0">
                <a:solidFill>
                  <a:schemeClr val="accent6">
                    <a:lumMod val="90000"/>
                  </a:schemeClr>
                </a:solidFill>
              </a:rPr>
              <a:t>Acinetobacter</a:t>
            </a:r>
          </a:p>
          <a:p>
            <a:pPr eaLnBrk="1" fontAlgn="auto" hangingPunct="1">
              <a:lnSpc>
                <a:spcPct val="135000"/>
              </a:lnSpc>
              <a:spcBef>
                <a:spcPts val="0"/>
              </a:spcBef>
              <a:spcAft>
                <a:spcPts val="0"/>
              </a:spcAft>
              <a:buFont typeface="Wingdings 2"/>
              <a:buChar char=""/>
              <a:defRPr/>
            </a:pPr>
            <a:r>
              <a:rPr lang="en-GB" b="1" dirty="0" smtClean="0">
                <a:solidFill>
                  <a:schemeClr val="accent6">
                    <a:lumMod val="90000"/>
                  </a:schemeClr>
                </a:solidFill>
              </a:rPr>
              <a:t>Candida albicans</a:t>
            </a:r>
          </a:p>
          <a:p>
            <a:pPr marL="609600" indent="-609600" eaLnBrk="1" fontAlgn="auto" hangingPunct="1">
              <a:spcBef>
                <a:spcPts val="0"/>
              </a:spcBef>
              <a:spcAft>
                <a:spcPts val="0"/>
              </a:spcAft>
              <a:buFont typeface="Wingdings 2"/>
              <a:buChar char=""/>
              <a:defRPr/>
            </a:pPr>
            <a:endParaRPr lang="el-GR"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4348" y="214290"/>
            <a:ext cx="6472254" cy="962998"/>
          </a:xfrm>
        </p:spPr>
        <p:txBody>
          <a:bodyPr>
            <a:normAutofit fontScale="90000"/>
          </a:bodyPr>
          <a:lstStyle/>
          <a:p>
            <a:pPr marL="54864" indent="0" eaLnBrk="1" fontAlgn="auto" hangingPunct="1">
              <a:spcAft>
                <a:spcPts val="0"/>
              </a:spcAft>
              <a:defRPr/>
            </a:pPr>
            <a:r>
              <a:rPr lang="el-GR" sz="3200" b="1" dirty="0">
                <a:solidFill>
                  <a:schemeClr val="accent2"/>
                </a:solidFill>
              </a:rPr>
              <a:t>ΑΙΤΙΑ </a:t>
            </a:r>
            <a:r>
              <a:rPr lang="el-GR" sz="3200" b="1" dirty="0" smtClean="0">
                <a:solidFill>
                  <a:schemeClr val="accent2"/>
                </a:solidFill>
              </a:rPr>
              <a:t>ΔΗΜΙΟΥΡΓΙΑΣ ΚΑΤΑΚΛΙΣΕΩΝ</a:t>
            </a:r>
            <a:endParaRPr lang="el-GR" sz="3200" b="1" dirty="0">
              <a:solidFill>
                <a:schemeClr val="accent2"/>
              </a:solidFill>
            </a:endParaRPr>
          </a:p>
        </p:txBody>
      </p:sp>
      <p:pic>
        <p:nvPicPr>
          <p:cNvPr id="14339" name="Picture 5" descr="C:\ARXEIA\DIVERS\10o ΠΑΓΚΡΗΤΙΟ\Κατακλισεις\5a.jpg"/>
          <p:cNvPicPr>
            <a:picLocks noGrp="1" noChangeAspect="1" noChangeArrowheads="1"/>
          </p:cNvPicPr>
          <p:nvPr>
            <p:ph idx="1"/>
          </p:nvPr>
        </p:nvPicPr>
        <p:blipFill>
          <a:blip r:embed="rId3"/>
          <a:srcRect/>
          <a:stretch>
            <a:fillRect/>
          </a:stretch>
        </p:blipFill>
        <p:spPr>
          <a:xfrm>
            <a:off x="5715000" y="2428875"/>
            <a:ext cx="2087563" cy="1598613"/>
          </a:xfrm>
        </p:spPr>
      </p:pic>
      <p:sp>
        <p:nvSpPr>
          <p:cNvPr id="5" name="4 - Ορθογώνιο"/>
          <p:cNvSpPr/>
          <p:nvPr/>
        </p:nvSpPr>
        <p:spPr>
          <a:xfrm>
            <a:off x="357158" y="1714501"/>
            <a:ext cx="4786342" cy="5576911"/>
          </a:xfrm>
          <a:prstGeom prst="rect">
            <a:avLst/>
          </a:prstGeom>
        </p:spPr>
        <p:txBody>
          <a:bodyPr wrap="square">
            <a:spAutoFit/>
          </a:bodyPr>
          <a:lstStyle/>
          <a:p>
            <a:pPr>
              <a:lnSpc>
                <a:spcPct val="90000"/>
              </a:lnSpc>
              <a:buFont typeface="Wingdings" pitchFamily="2" charset="2"/>
              <a:buChar char="ü"/>
              <a:defRPr/>
            </a:pPr>
            <a:r>
              <a:rPr lang="el-GR" b="1" dirty="0">
                <a:effectLst>
                  <a:outerShdw blurRad="38100" dist="38100" dir="2700000" algn="tl">
                    <a:srgbClr val="C0C0C0"/>
                  </a:outerShdw>
                </a:effectLst>
                <a:cs typeface="+mn-cs"/>
              </a:rPr>
              <a:t>ΠΙΕΣΗ</a:t>
            </a:r>
          </a:p>
          <a:p>
            <a:pPr>
              <a:lnSpc>
                <a:spcPct val="90000"/>
              </a:lnSpc>
              <a:defRPr/>
            </a:pPr>
            <a:endParaRPr lang="el-GR" b="1" dirty="0">
              <a:effectLst>
                <a:outerShdw blurRad="38100" dist="38100" dir="2700000" algn="tl">
                  <a:srgbClr val="C0C0C0"/>
                </a:outerShdw>
              </a:effectLst>
              <a:cs typeface="+mn-cs"/>
            </a:endParaRPr>
          </a:p>
          <a:p>
            <a:pPr>
              <a:lnSpc>
                <a:spcPct val="90000"/>
              </a:lnSpc>
              <a:buFont typeface="Wingdings" pitchFamily="2" charset="2"/>
              <a:buChar char="ü"/>
              <a:defRPr/>
            </a:pPr>
            <a:r>
              <a:rPr lang="el-GR" b="1" dirty="0" smtClean="0">
                <a:effectLst>
                  <a:outerShdw blurRad="38100" dist="38100" dir="2700000" algn="tl">
                    <a:srgbClr val="C0C0C0"/>
                  </a:outerShdw>
                </a:effectLst>
                <a:cs typeface="+mn-cs"/>
              </a:rPr>
              <a:t>ΔΙΑΤΜΗΜΑΤΙΚΗ ΔΥΝΑΜΗ</a:t>
            </a:r>
            <a:endParaRPr lang="el-GR" b="1" dirty="0">
              <a:effectLst>
                <a:outerShdw blurRad="38100" dist="38100" dir="2700000" algn="tl">
                  <a:srgbClr val="C0C0C0"/>
                </a:outerShdw>
              </a:effectLst>
              <a:cs typeface="+mn-cs"/>
            </a:endParaRPr>
          </a:p>
          <a:p>
            <a:pPr>
              <a:lnSpc>
                <a:spcPct val="90000"/>
              </a:lnSpc>
              <a:defRPr/>
            </a:pPr>
            <a:endParaRPr lang="el-GR" b="1" dirty="0">
              <a:effectLst>
                <a:outerShdw blurRad="38100" dist="38100" dir="2700000" algn="tl">
                  <a:srgbClr val="C0C0C0"/>
                </a:outerShdw>
              </a:effectLst>
              <a:cs typeface="+mn-cs"/>
            </a:endParaRPr>
          </a:p>
          <a:p>
            <a:pPr>
              <a:lnSpc>
                <a:spcPct val="90000"/>
              </a:lnSpc>
              <a:buFont typeface="Wingdings" pitchFamily="2" charset="2"/>
              <a:buChar char="ü"/>
              <a:defRPr/>
            </a:pPr>
            <a:r>
              <a:rPr lang="el-GR" b="1" dirty="0">
                <a:effectLst>
                  <a:outerShdw blurRad="38100" dist="38100" dir="2700000" algn="tl">
                    <a:srgbClr val="C0C0C0"/>
                  </a:outerShdw>
                </a:effectLst>
                <a:cs typeface="+mn-cs"/>
              </a:rPr>
              <a:t>ΤΡΙΒΗ</a:t>
            </a:r>
          </a:p>
          <a:p>
            <a:pPr>
              <a:lnSpc>
                <a:spcPct val="90000"/>
              </a:lnSpc>
              <a:defRPr/>
            </a:pPr>
            <a:endParaRPr lang="el-GR" b="1" dirty="0">
              <a:effectLst>
                <a:outerShdw blurRad="38100" dist="38100" dir="2700000" algn="tl">
                  <a:srgbClr val="C0C0C0"/>
                </a:outerShdw>
              </a:effectLst>
              <a:cs typeface="+mn-cs"/>
            </a:endParaRPr>
          </a:p>
          <a:p>
            <a:pPr>
              <a:lnSpc>
                <a:spcPct val="90000"/>
              </a:lnSpc>
              <a:buFont typeface="Wingdings" pitchFamily="2" charset="2"/>
              <a:buChar char="ü"/>
              <a:defRPr/>
            </a:pPr>
            <a:r>
              <a:rPr lang="el-GR" b="1" dirty="0" smtClean="0">
                <a:effectLst>
                  <a:outerShdw blurRad="38100" dist="38100" dir="2700000" algn="tl">
                    <a:srgbClr val="C0C0C0"/>
                  </a:outerShdw>
                </a:effectLst>
                <a:cs typeface="+mn-cs"/>
              </a:rPr>
              <a:t>ΥΓΡΑΣΙΑ</a:t>
            </a:r>
          </a:p>
          <a:p>
            <a:pPr>
              <a:lnSpc>
                <a:spcPct val="90000"/>
              </a:lnSpc>
              <a:buFont typeface="Wingdings" pitchFamily="2" charset="2"/>
              <a:buChar char="ü"/>
              <a:defRPr/>
            </a:pPr>
            <a:endParaRPr lang="el-GR" b="1" dirty="0" smtClean="0">
              <a:effectLst>
                <a:outerShdw blurRad="38100" dist="38100" dir="2700000" algn="tl">
                  <a:srgbClr val="C0C0C0"/>
                </a:outerShdw>
              </a:effectLst>
              <a:cs typeface="+mn-cs"/>
            </a:endParaRPr>
          </a:p>
          <a:p>
            <a:pPr>
              <a:lnSpc>
                <a:spcPct val="90000"/>
              </a:lnSpc>
              <a:buFont typeface="Wingdings" pitchFamily="2" charset="2"/>
              <a:buChar char="ü"/>
              <a:defRPr/>
            </a:pPr>
            <a:r>
              <a:rPr lang="el-GR" b="1" dirty="0" smtClean="0">
                <a:effectLst>
                  <a:outerShdw blurRad="38100" dist="38100" dir="2700000" algn="tl">
                    <a:srgbClr val="C0C0C0"/>
                  </a:outerShdw>
                </a:effectLst>
              </a:rPr>
              <a:t>ΠΑΡΑΤΕΤΑΜΕΝΗ ΑΚΙΝΗΣΙΑ</a:t>
            </a:r>
          </a:p>
          <a:p>
            <a:pPr>
              <a:lnSpc>
                <a:spcPct val="90000"/>
              </a:lnSpc>
              <a:buFont typeface="Wingdings" pitchFamily="2" charset="2"/>
              <a:buChar char="ü"/>
              <a:defRPr/>
            </a:pPr>
            <a:endParaRPr lang="el-GR" dirty="0" smtClean="0">
              <a:cs typeface="+mn-cs"/>
            </a:endParaRPr>
          </a:p>
          <a:p>
            <a:pPr>
              <a:lnSpc>
                <a:spcPct val="90000"/>
              </a:lnSpc>
              <a:buFont typeface="Wingdings" pitchFamily="2" charset="2"/>
              <a:buChar char="ü"/>
              <a:defRPr/>
            </a:pPr>
            <a:r>
              <a:rPr lang="el-GR" b="1" dirty="0" smtClean="0">
                <a:effectLst>
                  <a:outerShdw blurRad="38100" dist="38100" dir="2700000" algn="tl">
                    <a:srgbClr val="C0C0C0"/>
                  </a:outerShdw>
                </a:effectLst>
              </a:rPr>
              <a:t>ΚΑΚΗ ΘΡΕΨΗ</a:t>
            </a:r>
          </a:p>
          <a:p>
            <a:pPr>
              <a:lnSpc>
                <a:spcPct val="90000"/>
              </a:lnSpc>
              <a:defRPr/>
            </a:pPr>
            <a:endParaRPr lang="el-GR" b="1" dirty="0" smtClean="0">
              <a:effectLst>
                <a:outerShdw blurRad="38100" dist="38100" dir="2700000" algn="tl">
                  <a:srgbClr val="C0C0C0"/>
                </a:outerShdw>
              </a:effectLst>
            </a:endParaRPr>
          </a:p>
          <a:p>
            <a:pPr>
              <a:lnSpc>
                <a:spcPct val="90000"/>
              </a:lnSpc>
              <a:buFont typeface="Wingdings" pitchFamily="2" charset="2"/>
              <a:buChar char="ü"/>
              <a:defRPr/>
            </a:pPr>
            <a:r>
              <a:rPr lang="el-GR" b="1" dirty="0" smtClean="0">
                <a:effectLst>
                  <a:outerShdw blurRad="38100" dist="38100" dir="2700000" algn="tl">
                    <a:srgbClr val="C0C0C0"/>
                  </a:outerShdw>
                </a:effectLst>
              </a:rPr>
              <a:t>ΔΙΑΤΑΡΑΧΕΣ ΤΗΣ ΚΥΚΛΟΦΟΡΙΑΣ</a:t>
            </a:r>
          </a:p>
          <a:p>
            <a:pPr>
              <a:lnSpc>
                <a:spcPct val="90000"/>
              </a:lnSpc>
              <a:buFont typeface="Wingdings" pitchFamily="2" charset="2"/>
              <a:buChar char="ü"/>
              <a:defRPr/>
            </a:pPr>
            <a:endParaRPr lang="el-GR" b="1" dirty="0" smtClean="0">
              <a:effectLst>
                <a:outerShdw blurRad="38100" dist="38100" dir="2700000" algn="tl">
                  <a:srgbClr val="C0C0C0"/>
                </a:outerShdw>
              </a:effectLst>
            </a:endParaRPr>
          </a:p>
          <a:p>
            <a:pPr>
              <a:lnSpc>
                <a:spcPct val="90000"/>
              </a:lnSpc>
              <a:buFont typeface="Wingdings" pitchFamily="2" charset="2"/>
              <a:buChar char="ü"/>
              <a:defRPr/>
            </a:pPr>
            <a:r>
              <a:rPr lang="el-GR" b="1" dirty="0" smtClean="0">
                <a:effectLst>
                  <a:outerShdw blurRad="38100" dist="38100" dir="2700000" algn="tl">
                    <a:srgbClr val="C0C0C0"/>
                  </a:outerShdw>
                </a:effectLst>
              </a:rPr>
              <a:t>ΨΥΧΟΛΟΓΙΚΟ </a:t>
            </a:r>
            <a:r>
              <a:rPr lang="en-US" b="1" dirty="0" smtClean="0">
                <a:effectLst>
                  <a:outerShdw blurRad="38100" dist="38100" dir="2700000" algn="tl">
                    <a:srgbClr val="C0C0C0"/>
                  </a:outerShdw>
                </a:effectLst>
              </a:rPr>
              <a:t>STRESS</a:t>
            </a:r>
          </a:p>
          <a:p>
            <a:pPr>
              <a:lnSpc>
                <a:spcPct val="90000"/>
              </a:lnSpc>
              <a:buFont typeface="Wingdings" pitchFamily="2" charset="2"/>
              <a:buChar char="ü"/>
              <a:defRPr/>
            </a:pPr>
            <a:endParaRPr lang="en-US" b="1" dirty="0" smtClean="0">
              <a:effectLst>
                <a:outerShdw blurRad="38100" dist="38100" dir="2700000" algn="tl">
                  <a:srgbClr val="C0C0C0"/>
                </a:outerShdw>
              </a:effectLst>
            </a:endParaRPr>
          </a:p>
          <a:p>
            <a:pPr>
              <a:lnSpc>
                <a:spcPct val="90000"/>
              </a:lnSpc>
              <a:buFont typeface="Wingdings" pitchFamily="2" charset="2"/>
              <a:buChar char="ü"/>
              <a:defRPr/>
            </a:pPr>
            <a:endParaRPr lang="en-US" b="1" dirty="0" smtClean="0">
              <a:effectLst>
                <a:outerShdw blurRad="38100" dist="38100" dir="2700000" algn="tl">
                  <a:srgbClr val="C0C0C0"/>
                </a:outerShdw>
              </a:effectLst>
            </a:endParaRPr>
          </a:p>
          <a:p>
            <a:pPr>
              <a:lnSpc>
                <a:spcPct val="90000"/>
              </a:lnSpc>
              <a:buFont typeface="Wingdings" pitchFamily="2" charset="2"/>
              <a:buChar char="ü"/>
              <a:defRPr/>
            </a:pPr>
            <a:endParaRPr lang="en-US" b="1" dirty="0" smtClean="0">
              <a:effectLst>
                <a:outerShdw blurRad="38100" dist="38100" dir="2700000" algn="tl">
                  <a:srgbClr val="C0C0C0"/>
                </a:outerShdw>
              </a:effectLst>
            </a:endParaRPr>
          </a:p>
          <a:p>
            <a:pPr>
              <a:lnSpc>
                <a:spcPct val="90000"/>
              </a:lnSpc>
              <a:buFont typeface="Wingdings" pitchFamily="2" charset="2"/>
              <a:buChar char="ü"/>
              <a:defRPr/>
            </a:pPr>
            <a:r>
              <a:rPr lang="el-GR" b="1" dirty="0" smtClean="0">
                <a:effectLst>
                  <a:outerShdw blurRad="38100" dist="38100" dir="2700000" algn="tl">
                    <a:srgbClr val="C0C0C0"/>
                  </a:outerShdw>
                </a:effectLst>
              </a:rPr>
              <a:t>ΕΛΛΕΙΨΗ ΑΙΣΘΗΤΙΚΟΤΗΤΑΣ</a:t>
            </a:r>
          </a:p>
          <a:p>
            <a:pPr>
              <a:lnSpc>
                <a:spcPct val="90000"/>
              </a:lnSpc>
              <a:buFont typeface="Wingdings" pitchFamily="2" charset="2"/>
              <a:buChar char="ü"/>
              <a:defRPr/>
            </a:pPr>
            <a:endParaRPr lang="el-GR" dirty="0" smtClean="0">
              <a:cs typeface="+mn-cs"/>
            </a:endParaRPr>
          </a:p>
          <a:p>
            <a:pPr>
              <a:lnSpc>
                <a:spcPct val="90000"/>
              </a:lnSpc>
              <a:buFont typeface="Wingdings" pitchFamily="2" charset="2"/>
              <a:buChar char="ü"/>
              <a:defRPr/>
            </a:pPr>
            <a:endParaRPr lang="el-GR" dirty="0" smtClean="0">
              <a:cs typeface="+mn-cs"/>
            </a:endParaRPr>
          </a:p>
          <a:p>
            <a:pPr>
              <a:lnSpc>
                <a:spcPct val="90000"/>
              </a:lnSpc>
              <a:buFont typeface="Wingdings" pitchFamily="2" charset="2"/>
              <a:buChar char="ü"/>
              <a:defRPr/>
            </a:pPr>
            <a:endParaRPr lang="el-GR" dirty="0">
              <a:cs typeface="+mn-cs"/>
            </a:endParaRPr>
          </a:p>
        </p:txBody>
      </p:sp>
      <p:sp>
        <p:nvSpPr>
          <p:cNvPr id="6" name="5 - Ορθογώνιο"/>
          <p:cNvSpPr/>
          <p:nvPr/>
        </p:nvSpPr>
        <p:spPr>
          <a:xfrm>
            <a:off x="357158" y="5143512"/>
            <a:ext cx="4786342" cy="923330"/>
          </a:xfrm>
          <a:prstGeom prst="rect">
            <a:avLst/>
          </a:prstGeom>
        </p:spPr>
        <p:txBody>
          <a:bodyPr wrap="square">
            <a:spAutoFit/>
          </a:bodyPr>
          <a:lstStyle/>
          <a:p>
            <a:pPr>
              <a:defRPr/>
            </a:pPr>
            <a:r>
              <a:rPr lang="el-GR" b="1" dirty="0">
                <a:effectLst>
                  <a:outerShdw blurRad="38100" dist="38100" dir="2700000" algn="tl">
                    <a:srgbClr val="C0C0C0"/>
                  </a:outerShdw>
                </a:effectLst>
                <a:cs typeface="+mn-cs"/>
              </a:rPr>
              <a:t> </a:t>
            </a:r>
            <a:endParaRPr lang="el-GR" b="1" u="sng" dirty="0">
              <a:effectLst>
                <a:outerShdw blurRad="38100" dist="38100" dir="2700000" algn="tl">
                  <a:srgbClr val="C0C0C0"/>
                </a:outerShdw>
              </a:effectLst>
              <a:cs typeface="+mn-cs"/>
            </a:endParaRPr>
          </a:p>
          <a:p>
            <a:pPr>
              <a:defRPr/>
            </a:pPr>
            <a:endParaRPr lang="el-GR" b="1" dirty="0">
              <a:effectLst>
                <a:outerShdw blurRad="38100" dist="38100" dir="2700000" algn="tl">
                  <a:srgbClr val="C0C0C0"/>
                </a:outerShdw>
              </a:effectLst>
              <a:cs typeface="+mn-cs"/>
            </a:endParaRPr>
          </a:p>
          <a:p>
            <a:pPr>
              <a:buFont typeface="Wingdings" pitchFamily="2" charset="2"/>
              <a:buChar char="ü"/>
              <a:defRPr/>
            </a:pPr>
            <a:r>
              <a:rPr lang="el-GR" b="1" dirty="0" smtClean="0">
                <a:effectLst>
                  <a:outerShdw blurRad="38100" dist="38100" dir="2700000" algn="tl">
                    <a:srgbClr val="C0C0C0"/>
                  </a:outerShdw>
                </a:effectLst>
                <a:cs typeface="+mn-cs"/>
              </a:rPr>
              <a:t>ΗΛΙΚΙΑ</a:t>
            </a:r>
            <a:endParaRPr lang="el-GR" dirty="0">
              <a:cs typeface="+mn-cs"/>
            </a:endParaRPr>
          </a:p>
        </p:txBody>
      </p:sp>
      <p:pic>
        <p:nvPicPr>
          <p:cNvPr id="14342" name="Picture 4" descr="ΣπηΠπο"/>
          <p:cNvPicPr>
            <a:picLocks noChangeAspect="1" noChangeArrowheads="1"/>
          </p:cNvPicPr>
          <p:nvPr/>
        </p:nvPicPr>
        <p:blipFill>
          <a:blip r:embed="rId4"/>
          <a:srcRect/>
          <a:stretch>
            <a:fillRect/>
          </a:stretch>
        </p:blipFill>
        <p:spPr bwMode="auto">
          <a:xfrm>
            <a:off x="5702300" y="4500563"/>
            <a:ext cx="20955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7410" name="Picture 2" descr="Παράγοντες που συμβάλλουν στην&#10;ανάπτυξη κατακλίσεων&#10;•Αφορά τα εξωτερικά&#10;στρώματα του&#10;δέρματος&#10;Εξωτερικοί&#10;παράγονες&#10;•Διαταρ..."/>
          <p:cNvPicPr>
            <a:picLocks noChangeAspect="1" noChangeArrowheads="1"/>
          </p:cNvPicPr>
          <p:nvPr/>
        </p:nvPicPr>
        <p:blipFill>
          <a:blip r:embed="rId2"/>
          <a:srcRect/>
          <a:stretch>
            <a:fillRect/>
          </a:stretch>
        </p:blipFill>
        <p:spPr bwMode="auto">
          <a:xfrm>
            <a:off x="285720" y="214290"/>
            <a:ext cx="8572560" cy="6357982"/>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6386" name="Picture 2" descr="ΕΞΩΤΕΡΙΚΟΙ&#10;ΠΑΡΑΓΟΝΤΕΣ&#10;ΠΙΕΣΗ (στα σημεία που προεξέχουν ασκείται πίεση κ έτσι η&#10;νέκρωση ξεκινά πρώτα εσωτερικά &amp;μετά φτάνει..."/>
          <p:cNvPicPr>
            <a:picLocks noChangeAspect="1" noChangeArrowheads="1"/>
          </p:cNvPicPr>
          <p:nvPr/>
        </p:nvPicPr>
        <p:blipFill>
          <a:blip r:embed="rId2"/>
          <a:srcRect/>
          <a:stretch>
            <a:fillRect/>
          </a:stretch>
        </p:blipFill>
        <p:spPr bwMode="auto">
          <a:xfrm>
            <a:off x="285720" y="214290"/>
            <a:ext cx="8572560" cy="635798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5362" name="Picture 2" descr="ΕΣΩΤΕΡΙΚΟΙ&#10;ΠΑΡΑΓΟΝΤΕΣ&#10;ΑΚΙΝΗΣΙΑ (συχνή αλλαγή θέσης, υποστήριξη των&#10;σημείων πίεσης με μαξιλάρια, επιθέματα)&#10;ΚΑΚΗ ΔΙΑΤΡΟΦΗ (..."/>
          <p:cNvPicPr>
            <a:picLocks noChangeAspect="1" noChangeArrowheads="1"/>
          </p:cNvPicPr>
          <p:nvPr/>
        </p:nvPicPr>
        <p:blipFill>
          <a:blip r:embed="rId2"/>
          <a:srcRect/>
          <a:stretch>
            <a:fillRect/>
          </a:stretch>
        </p:blipFill>
        <p:spPr bwMode="auto">
          <a:xfrm>
            <a:off x="285720" y="285728"/>
            <a:ext cx="8643998" cy="63579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214290"/>
            <a:ext cx="7929618" cy="6894195"/>
          </a:xfrm>
          <a:prstGeom prst="rect">
            <a:avLst/>
          </a:prstGeom>
        </p:spPr>
        <p:txBody>
          <a:bodyPr wrap="square">
            <a:spAutoFit/>
          </a:bodyPr>
          <a:lstStyle/>
          <a:p>
            <a:r>
              <a:rPr lang="el-GR" sz="3200" b="1" dirty="0" smtClean="0">
                <a:solidFill>
                  <a:schemeClr val="accent2"/>
                </a:solidFill>
              </a:rPr>
              <a:t>ΘΕΣΕΙΣ- ΣΗΜΕΙΑ: </a:t>
            </a:r>
          </a:p>
          <a:p>
            <a:endParaRPr lang="el-GR" sz="2800" dirty="0" smtClean="0"/>
          </a:p>
          <a:p>
            <a:r>
              <a:rPr lang="el-GR" sz="2800" dirty="0" smtClean="0"/>
              <a:t>Το 95% των κατακλίσεων αφορά το κάτω μέρος του σώματος ,και τα 2/3 αυτών αφορούν γλουτούς και ισχία, ενώ το 1/3 τα  κάτω άκρα</a:t>
            </a:r>
          </a:p>
          <a:p>
            <a:r>
              <a:rPr lang="el-GR" sz="2800" dirty="0" smtClean="0"/>
              <a:t> </a:t>
            </a:r>
          </a:p>
          <a:p>
            <a:r>
              <a:rPr lang="el-GR" sz="2800" dirty="0" smtClean="0"/>
              <a:t>  Πτέρνες</a:t>
            </a:r>
          </a:p>
          <a:p>
            <a:r>
              <a:rPr lang="el-GR" sz="2800" dirty="0" smtClean="0"/>
              <a:t>  Σφυρά </a:t>
            </a:r>
          </a:p>
          <a:p>
            <a:r>
              <a:rPr lang="el-GR" sz="2800" dirty="0" smtClean="0"/>
              <a:t>  Μείζονας τροχαντήρας</a:t>
            </a:r>
          </a:p>
          <a:p>
            <a:r>
              <a:rPr lang="el-GR" sz="2800" dirty="0" smtClean="0"/>
              <a:t>  Κόκκυγας </a:t>
            </a:r>
          </a:p>
          <a:p>
            <a:r>
              <a:rPr lang="el-GR" sz="2800" dirty="0" smtClean="0"/>
              <a:t>  Γόνατα</a:t>
            </a:r>
          </a:p>
          <a:p>
            <a:r>
              <a:rPr lang="el-GR" sz="2800" dirty="0" smtClean="0"/>
              <a:t>  Αγκώνες</a:t>
            </a:r>
          </a:p>
          <a:p>
            <a:r>
              <a:rPr lang="el-GR" sz="2800" dirty="0" smtClean="0"/>
              <a:t>  Ωμοπλάτη</a:t>
            </a:r>
          </a:p>
          <a:p>
            <a:r>
              <a:rPr lang="el-GR" sz="2800" dirty="0" smtClean="0"/>
              <a:t>  Πτερύγια αυτιών</a:t>
            </a:r>
          </a:p>
          <a:p>
            <a:r>
              <a:rPr lang="el-GR" sz="2800" dirty="0" smtClean="0"/>
              <a:t>  Ακανθώδεις αποφύσεις σπονδυλικής στήλης </a:t>
            </a:r>
          </a:p>
          <a:p>
            <a:endParaRPr lang="el-GR"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TotalTime>
  <Words>904</Words>
  <PresentationFormat>Προβολή στην οθόνη (4:3)</PresentationFormat>
  <Paragraphs>150</Paragraphs>
  <Slides>35</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Αφθονία</vt:lpstr>
      <vt:lpstr>Κατακλισεισ</vt:lpstr>
      <vt:lpstr>Διαφάνεια 2</vt:lpstr>
      <vt:lpstr> Κατακλισεισ</vt:lpstr>
      <vt:lpstr>ΚΑΤΑΚΛΙΣΕισ </vt:lpstr>
      <vt:lpstr>ΑΙΤΙΑ ΔΗΜΙΟΥΡΓΙΑΣ ΚΑΤΑΚΛΙΣΕΩΝ</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ΠΕΡΙΠΟΙΗΣΗ κατακλισεων</vt:lpstr>
      <vt:lpstr>ΠΕΡΙΠΟΙΗΣΗ κατακλισεων</vt:lpstr>
      <vt:lpstr>ΠΕΡΙΠΟΙΗΣΗ κατακλισεων</vt:lpstr>
      <vt:lpstr> ΠΕΡΙΠΟΙΗΣΗ ΚΑΤΑΚΛΙΣΕΩΝ</vt:lpstr>
      <vt:lpstr>ΠΕΡΙΠΟΙΗΣΗ ΚΑΤΑΚΛΙΣΕΩΝ  </vt:lpstr>
      <vt:lpstr>ΦΡΟΝΤΙΔΑ ΤΩΝ ΚΑΤΑΚΛΙΣΕΩΝ  Προστασία των κατακλισεων με επιθεματα </vt:lpstr>
      <vt:lpstr>Η επιλογή του κατάλληλου επιθέΜΑΤΟΣ γίνεται Με βάση  - το στΑδιο τηΣ κατάκλισηΣ  - την Ενταση τηΣ εκροΗΣ του τρΑΥΜΑΤΟΣ  - των χαρακτηριστικών των διαφόρων επιθεΜΑτων      </vt:lpstr>
      <vt:lpstr>ΦΡΟΝΤΙΔΑ ΤΩΝ ΚΑΤΑΚΛΙΣΕΩΝ</vt:lpstr>
      <vt:lpstr>ΠΡΟΛΗΨΗ ΤΩΝ ΚΑΤΑΚΛΙΣΕΩΝ Βοηθητικά μέσα πρόληψησ</vt:lpstr>
      <vt:lpstr>Διαφάνεια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Natalia</dc:creator>
  <cp:lastModifiedBy>Natalia</cp:lastModifiedBy>
  <cp:revision>122</cp:revision>
  <dcterms:created xsi:type="dcterms:W3CDTF">2020-11-26T14:05:26Z</dcterms:created>
  <dcterms:modified xsi:type="dcterms:W3CDTF">2020-11-30T09:10:40Z</dcterms:modified>
</cp:coreProperties>
</file>