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7.jpeg" ContentType="image/jpeg"/>
  <Override PartName="/ppt/media/image2.png" ContentType="image/png"/>
  <Override PartName="/ppt/media/image17.jpeg" ContentType="image/jpeg"/>
  <Override PartName="/ppt/media/image3.png" ContentType="image/png"/>
  <Override PartName="/ppt/media/image9.jpeg" ContentType="image/jpeg"/>
  <Override PartName="/ppt/media/image4.png" ContentType="image/png"/>
  <Override PartName="/ppt/media/image21.png" ContentType="image/png"/>
  <Override PartName="/ppt/media/image6.jpeg" ContentType="image/jpeg"/>
  <Override PartName="/ppt/media/image5.jpeg" ContentType="image/jpeg"/>
  <Override PartName="/ppt/media/image11.png" ContentType="image/png"/>
  <Override PartName="/ppt/media/image8.jpeg" ContentType="image/jpeg"/>
  <Override PartName="/ppt/media/image10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jpeg" ContentType="image/jpe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x="9144000" cy="6858000"/>
  <p:notesSz cx="7104062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Click to move the slide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2000" spc="-1" strike="noStrike">
                <a:latin typeface="Arial"/>
              </a:rPr>
              <a:t>Click to edit the notes format</a:t>
            </a:r>
            <a:endParaRPr b="0" lang="el-GR" sz="20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l-GR" sz="1400" spc="-1" strike="noStrike">
                <a:latin typeface="Times New Roman"/>
              </a:rPr>
              <a:t>&lt;header&gt;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l-GR" sz="1400" spc="-1" strike="noStrike">
                <a:latin typeface="Times New Roman"/>
              </a:rPr>
              <a:t>&lt;date/time&gt;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l-GR" sz="1400" spc="-1" strike="noStrike">
                <a:latin typeface="Times New Roman"/>
              </a:rPr>
              <a:t>&lt;footer&gt;</a:t>
            </a:r>
            <a:endParaRPr b="0" lang="el-GR" sz="1400" spc="-1" strike="noStrike">
              <a:latin typeface="Times New Roman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4F1D0FB-5A15-4BEF-8F05-B9DEAA22EFC6}" type="slidenum">
              <a:rPr b="0" lang="el-GR" sz="1400" spc="-1" strike="noStrike">
                <a:latin typeface="Times New Roman"/>
              </a:rPr>
              <a:t>&lt;number&gt;</a:t>
            </a:fld>
            <a:endParaRPr b="0" lang="el-G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347FEE57-103B-4DBE-8DB5-206FA6C8BA11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18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rm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C856F34D-3251-4B7E-8ABB-18DE2FCFA520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CF7EF00F-D700-4615-8F0C-2024B5DB44C1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12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5CDFEC3E-BE84-4752-A901-5628BF643874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1E66B1E0-35EF-4687-A53E-D1A4FF835D77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rm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EEB0CFCE-F946-4B1C-812A-4FEB89A6582A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1BF990C9-8025-4DD5-A920-7D1EB9C680FB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&lt;number&gt;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8031CD33-A31F-48FE-B08F-9A025F89169A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2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rm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2379ED1A-99A2-4761-B33B-75703BC0C187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4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rm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EF5A9004-80FA-4F21-9DFA-292500A6DD35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993600" y="768240"/>
            <a:ext cx="5115240" cy="383544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711360" y="4861080"/>
            <a:ext cx="5681880" cy="460404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el-GR" sz="20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4024440" y="9721800"/>
            <a:ext cx="3076560" cy="509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632AE389-CBE6-4FA7-A4D1-533D982AE120}" type="slidenum">
              <a:rPr b="0" lang="el-GR" sz="1300" spc="-1" strike="noStrike">
                <a:solidFill>
                  <a:srgbClr val="000000"/>
                </a:solidFill>
                <a:latin typeface="Arial"/>
                <a:ea typeface="+mn-ea"/>
              </a:rPr>
              <a:t>5</a:t>
            </a:fld>
            <a:endParaRPr b="0" lang="el-GR" sz="13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l-GR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l-G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Click to edit the title text format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Click to edit the outline text format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Second Outline Level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Third Outline Level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Fourth Outline Level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Fifth Outline Level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Sixth Outline Level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Seventh Outline Level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l-GR" sz="4400" spc="-1" strike="noStrike">
                <a:latin typeface="Arial"/>
              </a:rPr>
              <a:t>Click to edit the title text format</a:t>
            </a:r>
            <a:endParaRPr b="0" lang="el-GR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latin typeface="Arial"/>
              </a:rPr>
              <a:t>Click to edit the outline text format</a:t>
            </a:r>
            <a:endParaRPr b="0" lang="el-G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latin typeface="Arial"/>
              </a:rPr>
              <a:t>Second Outline Level</a:t>
            </a:r>
            <a:endParaRPr b="0" lang="el-G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latin typeface="Arial"/>
              </a:rPr>
              <a:t>Third Outline Level</a:t>
            </a:r>
            <a:endParaRPr b="0" lang="el-G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latin typeface="Arial"/>
              </a:rPr>
              <a:t>Fourth Outline Level</a:t>
            </a:r>
            <a:endParaRPr b="0" lang="el-G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Fifth Outline Level</a:t>
            </a:r>
            <a:endParaRPr b="0" lang="el-G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Sixth Outline Level</a:t>
            </a:r>
            <a:endParaRPr b="0" lang="el-G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latin typeface="Arial"/>
              </a:rPr>
              <a:t>Seventh Outline Level</a:t>
            </a:r>
            <a:endParaRPr b="0" lang="el-G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hyperlink" Target="http://www.freedigitalphotos.net/images/Medical_Equipment_g280-Oxygen_Mask_Medical_Supply_p13939.html" TargetMode="External"/><Relationship Id="rId3" Type="http://schemas.openxmlformats.org/officeDocument/2006/relationships/hyperlink" Target="http://www.freedigitalphotos.net/images/view_photog.php?photogid=1152" TargetMode="External"/><Relationship Id="rId4" Type="http://schemas.openxmlformats.org/officeDocument/2006/relationships/hyperlink" Target="http://www.freedigitalphotos.net/images/Medical_Equipment_g280-Oxygen_Mask_Medical_Supply_p13939.html" TargetMode="External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hyperlink" Target="http://commons.wikimedia.org/wiki/File:Breath_sounds_breathing_auscultation_of_lungs_with_stethoscope.jpg" TargetMode="External"/><Relationship Id="rId3" Type="http://schemas.openxmlformats.org/officeDocument/2006/relationships/hyperlink" Target="http://commons.wikimedia.org/wiki/User:P&#246;ll&#246;" TargetMode="External"/><Relationship Id="rId4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reativecommons.org/licenses/by/3.0/deed.en" TargetMode="External"/><Relationship Id="rId6" Type="http://schemas.openxmlformats.org/officeDocument/2006/relationships/image" Target="../media/image7.jpeg"/><Relationship Id="rId7" Type="http://schemas.openxmlformats.org/officeDocument/2006/relationships/hyperlink" Target="http://www.flickr.com/photos/sumit/4110626/" TargetMode="External"/><Relationship Id="rId8" Type="http://schemas.openxmlformats.org/officeDocument/2006/relationships/hyperlink" Target="http://foter.com/" TargetMode="External"/><Relationship Id="rId9" Type="http://schemas.openxmlformats.org/officeDocument/2006/relationships/hyperlink" Target="http://creativecommons.org/licenses/by-nc-sa/2.0/" TargetMode="External"/><Relationship Id="rId10" Type="http://schemas.openxmlformats.org/officeDocument/2006/relationships/slideLayout" Target="../slideLayouts/slideLayout13.xml"/><Relationship Id="rId11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hyperlink" Target="http://www.aic.cuhk.edu.hk/web8/venturi_mask.htm" TargetMode="External"/><Relationship Id="rId4" Type="http://schemas.openxmlformats.org/officeDocument/2006/relationships/hyperlink" Target="http://www.aic.cuhk.edu.hk/" TargetMode="External"/><Relationship Id="rId5" Type="http://schemas.openxmlformats.org/officeDocument/2006/relationships/hyperlink" Target="http://www.aic.cuhk.edu.hk/" TargetMode="External"/><Relationship Id="rId6" Type="http://schemas.openxmlformats.org/officeDocument/2006/relationships/hyperlink" Target="http://www.cuhk.edu.hk/" TargetMode="External"/><Relationship Id="rId7" Type="http://schemas.openxmlformats.org/officeDocument/2006/relationships/hyperlink" Target="http://www.aic.cuhk.edu.hk/" TargetMode="External"/><Relationship Id="rId8" Type="http://schemas.openxmlformats.org/officeDocument/2006/relationships/image" Target="../media/image10.jpe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s://commons.wikimedia.org/wiki/File:CH_mask.jpg" TargetMode="External"/><Relationship Id="rId3" Type="http://schemas.openxmlformats.org/officeDocument/2006/relationships/hyperlink" Target="https://commons.wikimedia.org/w/index.php?title=User:Friedrich_K.&amp;action=edit&amp;redlink=1" TargetMode="External"/><Relationship Id="rId4" Type="http://schemas.openxmlformats.org/officeDocument/2006/relationships/hyperlink" Target="https://commons.wikimedia.org/w/index.php?title=User:Friedrich_K.&amp;action=edit&amp;redlink=1" TargetMode="External"/><Relationship Id="rId5" Type="http://schemas.openxmlformats.org/officeDocument/2006/relationships/hyperlink" Target="https://creativecommons.org/licenses/by-sa/3.0/deed.en" TargetMode="External"/><Relationship Id="rId6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hyperlink" Target="http://en.wikipedia.org/wiki/File:Oxygen_piping.png" TargetMode="External"/><Relationship Id="rId3" Type="http://schemas.openxmlformats.org/officeDocument/2006/relationships/hyperlink" Target="http://commons.wikimedia.org/wiki/User:Owain.davies" TargetMode="External"/><Relationship Id="rId4" Type="http://schemas.openxmlformats.org/officeDocument/2006/relationships/hyperlink" Target="http://www.flickr.com/photos/communityeyehealth/5616635758/" TargetMode="External"/><Relationship Id="rId5" Type="http://schemas.openxmlformats.org/officeDocument/2006/relationships/hyperlink" Target="http://creativecommons.org/licenses/by/3.0/deed.en" TargetMode="External"/><Relationship Id="rId6" Type="http://schemas.openxmlformats.org/officeDocument/2006/relationships/image" Target="../media/image16.png"/><Relationship Id="rId7" Type="http://schemas.openxmlformats.org/officeDocument/2006/relationships/hyperlink" Target="http://www.alibaba.com/product-free/101633897/Oxygen_Regulator_with_Flowmeter/showimage.html" TargetMode="External"/><Relationship Id="rId8" Type="http://schemas.openxmlformats.org/officeDocument/2006/relationships/slideLayout" Target="../slideLayouts/slideLayout13.xml"/><Relationship Id="rId9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hyperlink" Target="http://commons.wikimedia.org/wiki/File:Plastic_oxygen_mask_on_an_ER_patient.jpg" TargetMode="External"/><Relationship Id="rId3" Type="http://schemas.openxmlformats.org/officeDocument/2006/relationships/hyperlink" Target="http://commons.wikimedia.org/wiki/User:File_Upload_Bot_(Magnus_Manske)" TargetMode="External"/><Relationship Id="rId4" Type="http://schemas.openxmlformats.org/officeDocument/2006/relationships/hyperlink" Target="http://commons.wikimedia.org/wiki/User:File_Upload_Bot_(Magnus_Manske)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jpeg"/><Relationship Id="rId3" Type="http://schemas.openxmlformats.org/officeDocument/2006/relationships/hyperlink" Target="http://webmm.ahrq.gov/media/cases/images/case76_fig1.jpg" TargetMode="External"/><Relationship Id="rId4" Type="http://schemas.openxmlformats.org/officeDocument/2006/relationships/hyperlink" Target="http://webmm.ahrq.gov/media/cases/images/case76_fig5.jpg" TargetMode="External"/><Relationship Id="rId5" Type="http://schemas.openxmlformats.org/officeDocument/2006/relationships/hyperlink" Target="http://www.ahrq.gov/" TargetMode="External"/><Relationship Id="rId6" Type="http://schemas.openxmlformats.org/officeDocument/2006/relationships/hyperlink" Target="http://www.ahrq.gov/" TargetMode="External"/><Relationship Id="rId7" Type="http://schemas.openxmlformats.org/officeDocument/2006/relationships/hyperlink" Target="http://www.hhs.gov/" TargetMode="External"/><Relationship Id="rId8" Type="http://schemas.openxmlformats.org/officeDocument/2006/relationships/hyperlink" Target="http://www.hhs.gov/" TargetMode="External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hyperlink" Target="http://lakivrius.deviantart.com/art/Oxygen-132372792" TargetMode="External"/><Relationship Id="rId3" Type="http://schemas.openxmlformats.org/officeDocument/2006/relationships/hyperlink" Target="http://lakivrius.deviantart.com/" TargetMode="External"/><Relationship Id="rId4" Type="http://schemas.openxmlformats.org/officeDocument/2006/relationships/hyperlink" Target="http://creativecommons.org/licenses/by-nc-nd/3.0/" TargetMode="Externa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hyperlink" Target="http://commons.wikimedia.org/wiki/File:Nasal_cannula.png" TargetMode="External"/><Relationship Id="rId3" Type="http://schemas.openxmlformats.org/officeDocument/2006/relationships/hyperlink" Target="http://commons.wikimedia.org/wiki/User:Epolk" TargetMode="External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83640" y="134064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1369440" y="309672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Aft>
                <a:spcPts val="1199"/>
              </a:spcAft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Οξυγονοθεραπεία </a:t>
            </a:r>
            <a:endParaRPr b="0" lang="el-GR" sz="4000" spc="-1" strike="noStrike">
              <a:latin typeface="Arial"/>
            </a:endParaRPr>
          </a:p>
        </p:txBody>
      </p:sp>
      <p:pic>
        <p:nvPicPr>
          <p:cNvPr id="84" name="Picture 5" descr="Λογότυπο έργου Ανοικτών Ακαδημαϊκών Μαθημάτων"/>
          <p:cNvPicPr/>
          <p:nvPr/>
        </p:nvPicPr>
        <p:blipFill>
          <a:blip r:embed="rId1"/>
          <a:stretch/>
        </p:blipFill>
        <p:spPr>
          <a:xfrm>
            <a:off x="7762320" y="476640"/>
            <a:ext cx="852840" cy="646560"/>
          </a:xfrm>
          <a:prstGeom prst="rect">
            <a:avLst/>
          </a:prstGeom>
          <a:ln>
            <a:noFill/>
          </a:ln>
        </p:spPr>
      </p:pic>
      <p:graphicFrame>
        <p:nvGraphicFramePr>
          <p:cNvPr id="85" name="Table 3"/>
          <p:cNvGraphicFramePr/>
          <p:nvPr/>
        </p:nvGraphicFramePr>
        <p:xfrm>
          <a:off x="1759680" y="6087960"/>
          <a:ext cx="5695200" cy="791640"/>
        </p:xfrm>
        <a:graphic>
          <a:graphicData uri="http://schemas.openxmlformats.org/drawingml/2006/table">
            <a:tbl>
              <a:tblPr/>
              <a:tblGrid>
                <a:gridCol w="2138760"/>
                <a:gridCol w="3556800"/>
              </a:tblGrid>
              <a:tr h="792000">
                <a:tc>
                  <a:tcPr marL="68400" marR="68400">
                    <a:noFill/>
                  </a:tcPr>
                </a:tc>
                <a:tc>
                  <a:tcPr marL="68400" marR="68400"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Απλή μάσκα προσώπου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0" y="1199880"/>
            <a:ext cx="5218560" cy="554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1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Παροχή υψηλής συγκέντρωσης οξυγόνου σε μέτρια ροή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-12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L/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min,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1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Σημαντική επανεισπνοή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    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ροή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&lt; 5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λεπτό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επειδή ο εκπνεόμενος αέρας δεν αποβάλλεται επαρκώς από τα πλάγια ανοίγματα της μάσκας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1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Δύσκολη η επίτευξη χαμηλού κλάσματος εισπνεόμενου Ο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χωρίς την κατακράτηση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1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Βραχεία μετεγχειρητική χρήση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1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Όχι κατάλληλη για ασθενείς με ΧΑΠ (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COPD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34" name="CustomShape 3"/>
          <p:cNvSpPr/>
          <p:nvPr/>
        </p:nvSpPr>
        <p:spPr>
          <a:xfrm>
            <a:off x="5580000" y="4437000"/>
            <a:ext cx="2950920" cy="169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5 L/min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35%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 L/min: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40%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8 L/min: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50%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GB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(Intersurgical Euro Mask)</a:t>
            </a:r>
            <a:endParaRPr b="0" lang="el-GR" sz="1800" spc="-1" strike="noStrike">
              <a:latin typeface="Arial"/>
            </a:endParaRPr>
          </a:p>
        </p:txBody>
      </p:sp>
      <p:sp>
        <p:nvSpPr>
          <p:cNvPr id="135" name="CustomShape 4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5"/>
          <p:cNvSpPr/>
          <p:nvPr/>
        </p:nvSpPr>
        <p:spPr>
          <a:xfrm>
            <a:off x="5292000" y="1404000"/>
            <a:ext cx="3451680" cy="21567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7" name="CustomShape 6"/>
          <p:cNvSpPr/>
          <p:nvPr/>
        </p:nvSpPr>
        <p:spPr>
          <a:xfrm>
            <a:off x="5722560" y="3663720"/>
            <a:ext cx="25016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"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Oxygen Mask Medical Supply 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“, 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από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 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jscreationzs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,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FreeDigitalPhotos.net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38" name="Line 7"/>
          <p:cNvSpPr/>
          <p:nvPr/>
        </p:nvSpPr>
        <p:spPr>
          <a:xfrm>
            <a:off x="5144040" y="4293000"/>
            <a:ext cx="3643560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8"/>
          <p:cNvSpPr/>
          <p:nvPr/>
        </p:nvSpPr>
        <p:spPr>
          <a:xfrm flipV="1">
            <a:off x="5144040" y="1404000"/>
            <a:ext cx="0" cy="512100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CustomShape 9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0FC83A6D-E018-4283-9E4D-148C03A51229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10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Η συγκέντρωση του </a:t>
            </a:r>
            <a:r>
              <a:rPr b="1" lang="el-GR" sz="4000" spc="-1" strike="noStrike">
                <a:solidFill>
                  <a:srgbClr val="820000"/>
                </a:solidFill>
                <a:latin typeface="Calibri"/>
                <a:ea typeface="DejaVu Sans"/>
              </a:rPr>
              <a:t>Ο</a:t>
            </a:r>
            <a:r>
              <a:rPr b="1" lang="el-GR" sz="40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1" lang="el-GR" sz="4000" spc="-1" strike="noStrike">
                <a:solidFill>
                  <a:srgbClr val="820000"/>
                </a:solidFill>
                <a:latin typeface="Calibri"/>
                <a:ea typeface="DejaVu Sans"/>
              </a:rPr>
              <a:t> </a:t>
            </a: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εξαρτάται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57200" y="1484640"/>
            <a:ext cx="8228160" cy="475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519"/>
              </a:spcBef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Η συγκέντρωση του οξυγόνου 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εξαρτάται από την ... </a:t>
            </a:r>
            <a:endParaRPr b="0" lang="el-GR" sz="2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2401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την 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ταχύτητα</a:t>
            </a: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ροής του O</a:t>
            </a:r>
            <a:r>
              <a:rPr b="0" lang="el-GR" sz="26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6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2401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MV</a:t>
            </a: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= Τον 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αναπνευστικό όγκο στο λεπτό </a:t>
            </a: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(TV x αναπνοές ανά λεπτό)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600" spc="-1" strike="noStrike">
              <a:latin typeface="Arial"/>
            </a:endParaRPr>
          </a:p>
          <a:p>
            <a:pPr marL="627120" indent="-2732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"/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Όσο μεγαλύτερος, ο αερισμός, τόσο χαμηλότερο το κλάσμα εισπνεόμενου Ο</a:t>
            </a:r>
            <a:r>
              <a:rPr b="0" lang="el-GR" sz="26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. Οφείλεται στην αραίωση της συγκέντρωσης οξυγόνου, λόγω του όγκου του ατμοσφαιρικού αέρα που εισέρχεται στη μάσκα</a:t>
            </a:r>
            <a:r>
              <a:rPr b="0" lang="en-US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600" spc="-1" strike="noStrike"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4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2195F14-6E1A-4B28-9FC0-1445EF1C8A0F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11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478080" y="122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Η Μάσκα </a:t>
            </a: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Ventouri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324000" y="1025280"/>
            <a:ext cx="4827960" cy="569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7000"/>
          </a:bodyPr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Παρέχει ακριβή συγκέντρωση  </a:t>
            </a:r>
            <a:r>
              <a:rPr b="1" lang="el-GR" sz="2200" spc="-1" strike="noStrike">
                <a:solidFill>
                  <a:srgbClr val="820000"/>
                </a:solidFill>
                <a:latin typeface="Calibri"/>
                <a:ea typeface="DejaVu Sans"/>
              </a:rPr>
              <a:t>O</a:t>
            </a:r>
            <a:r>
              <a:rPr b="1" lang="el-GR" sz="22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1" lang="el-GR" sz="2200" spc="-1" strike="noStrike">
                <a:solidFill>
                  <a:srgbClr val="820000"/>
                </a:solidFill>
                <a:latin typeface="Calibri"/>
                <a:ea typeface="DejaVu Sans"/>
              </a:rPr>
              <a:t>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– 24%, 28%, 35%, 40%, 50%, 60%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Ρυθμιστές διαφορετικού μεγέθους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Ρυθμιστές επιτρέπουν την ανάμειξη αέρα από το δωμάτιο με το οξυγόνο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Η υψηλή ροή </a:t>
            </a:r>
            <a:r>
              <a:rPr b="0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Ο</a:t>
            </a:r>
            <a:r>
              <a:rPr b="0" lang="el-GR" sz="24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απομακρύνει το εκπνεόμενο </a:t>
            </a:r>
            <a:r>
              <a:rPr b="0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CO</a:t>
            </a:r>
            <a:r>
              <a:rPr b="0" lang="el-GR" sz="24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Μειώνει το κίνδυνο κατακράτησης </a:t>
            </a:r>
            <a:r>
              <a:rPr b="0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CO</a:t>
            </a:r>
            <a:r>
              <a:rPr b="0" lang="el-GR" sz="24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και διορθώνει την υποξαιμία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Δυνατότητα αύξησης ροής χωρίς επακόλουθη αύξηση συγκέντρωσης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Κατάλληλη για ασθενείς με ΧΑΠ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47" name="Εικόνα 4" descr="μάσκα οξυγόνου Ventouri"/>
          <p:cNvPicPr/>
          <p:nvPr/>
        </p:nvPicPr>
        <p:blipFill>
          <a:blip r:embed="rId1"/>
          <a:stretch/>
        </p:blipFill>
        <p:spPr>
          <a:xfrm rot="10800000">
            <a:off x="5469120" y="1052640"/>
            <a:ext cx="3346560" cy="250956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48" name="CustomShape 3"/>
          <p:cNvSpPr/>
          <p:nvPr/>
        </p:nvSpPr>
        <p:spPr>
          <a:xfrm>
            <a:off x="5242680" y="3563640"/>
            <a:ext cx="374040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Breath sounds breathing auscultation of lungs with stethoscope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”,  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από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Pöllö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 διαθέσιμο με άδεια 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 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CC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5"/>
              </a:rPr>
              <a:t>BY 3.0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390960" y="836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2" descr="μάσκα οξυγόνου Ventouri"/>
          <p:cNvPicPr/>
          <p:nvPr/>
        </p:nvPicPr>
        <p:blipFill>
          <a:blip r:embed="rId6"/>
          <a:stretch/>
        </p:blipFill>
        <p:spPr>
          <a:xfrm>
            <a:off x="6239880" y="4242600"/>
            <a:ext cx="1802520" cy="220356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51" name="CustomShape 5"/>
          <p:cNvSpPr/>
          <p:nvPr/>
        </p:nvSpPr>
        <p:spPr>
          <a:xfrm>
            <a:off x="5402160" y="6458400"/>
            <a:ext cx="34887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Photo credit: 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7"/>
              </a:rPr>
              <a:t>Sumit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 / 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8"/>
              </a:rPr>
              <a:t>Foter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 / 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9"/>
              </a:rPr>
              <a:t>CC BY-NC-SA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52" name="CustomShape 6"/>
          <p:cNvSpPr/>
          <p:nvPr/>
        </p:nvSpPr>
        <p:spPr>
          <a:xfrm>
            <a:off x="6876360" y="63702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909E358-AA41-45EC-8069-2AB96775D46B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12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</a:t>
            </a:r>
            <a:r>
              <a:rPr b="1" lang="en-US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Ventouri</a:t>
            </a: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 - εικόνα 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55" name="Group 3"/>
          <p:cNvGrpSpPr/>
          <p:nvPr/>
        </p:nvGrpSpPr>
        <p:grpSpPr>
          <a:xfrm>
            <a:off x="4224960" y="1260720"/>
            <a:ext cx="4617720" cy="5226480"/>
            <a:chOff x="4224960" y="1260720"/>
            <a:chExt cx="4617720" cy="5226480"/>
          </a:xfrm>
        </p:grpSpPr>
        <p:pic>
          <p:nvPicPr>
            <p:cNvPr id="156" name="Picture 2" descr="C:\Users\alex\Desktop\0188_Venturi_mask_5.jpg"/>
            <p:cNvPicPr/>
            <p:nvPr/>
          </p:nvPicPr>
          <p:blipFill>
            <a:blip r:embed="rId1"/>
            <a:srcRect l="0" t="0" r="31341" b="0"/>
            <a:stretch/>
          </p:blipFill>
          <p:spPr>
            <a:xfrm>
              <a:off x="4224960" y="1260720"/>
              <a:ext cx="2346840" cy="4512600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7" name="CustomShape 4"/>
            <p:cNvSpPr/>
            <p:nvPr/>
          </p:nvSpPr>
          <p:spPr>
            <a:xfrm>
              <a:off x="6563520" y="3132720"/>
              <a:ext cx="162612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l-G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Στόμιο εκπνοής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158" name="CustomShape 5"/>
            <p:cNvSpPr/>
            <p:nvPr/>
          </p:nvSpPr>
          <p:spPr>
            <a:xfrm>
              <a:off x="6585840" y="3789000"/>
              <a:ext cx="207288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l-G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Εύκαμπτος σωλήνας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159" name="CustomShape 6"/>
            <p:cNvSpPr/>
            <p:nvPr/>
          </p:nvSpPr>
          <p:spPr>
            <a:xfrm flipV="1">
              <a:off x="5879160" y="3787560"/>
              <a:ext cx="212040" cy="12254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chemeClr val="tx1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CustomShape 7"/>
            <p:cNvSpPr/>
            <p:nvPr/>
          </p:nvSpPr>
          <p:spPr>
            <a:xfrm>
              <a:off x="6573240" y="4158360"/>
              <a:ext cx="2171520" cy="912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l-G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Εισπνεόμενα μείγμα από 100% οξυγόνο και αέρα δωματίου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161" name="CustomShape 8"/>
            <p:cNvSpPr/>
            <p:nvPr/>
          </p:nvSpPr>
          <p:spPr>
            <a:xfrm>
              <a:off x="6578640" y="1787400"/>
              <a:ext cx="906840" cy="3639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l-G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Ιμάντας</a:t>
              </a:r>
              <a:endParaRPr b="0" lang="el-GR" sz="1800" spc="-1" strike="noStrike">
                <a:latin typeface="Arial"/>
              </a:endParaRPr>
            </a:p>
          </p:txBody>
        </p:sp>
        <p:pic>
          <p:nvPicPr>
            <p:cNvPr id="162" name="Picture 4" descr=""/>
            <p:cNvPicPr/>
            <p:nvPr/>
          </p:nvPicPr>
          <p:blipFill>
            <a:blip r:embed="rId2"/>
            <a:srcRect l="29356" t="60723" r="34129" b="0"/>
            <a:stretch/>
          </p:blipFill>
          <p:spPr>
            <a:xfrm>
              <a:off x="5504400" y="4977360"/>
              <a:ext cx="708840" cy="1509840"/>
            </a:xfrm>
            <a:prstGeom prst="rect">
              <a:avLst/>
            </a:prstGeom>
            <a:ln>
              <a:noFill/>
            </a:ln>
            <a:effectLst>
              <a:outerShdw algn="tl" blurRad="1905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3" name="CustomShape 9"/>
            <p:cNvSpPr/>
            <p:nvPr/>
          </p:nvSpPr>
          <p:spPr>
            <a:xfrm flipH="1">
              <a:off x="4869720" y="1972080"/>
              <a:ext cx="1700640" cy="447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rgbClr val="ffff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CustomShape 10"/>
            <p:cNvSpPr/>
            <p:nvPr/>
          </p:nvSpPr>
          <p:spPr>
            <a:xfrm flipH="1">
              <a:off x="5877720" y="3339720"/>
              <a:ext cx="672480" cy="1609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rgbClr val="ffff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CustomShape 11"/>
            <p:cNvSpPr/>
            <p:nvPr/>
          </p:nvSpPr>
          <p:spPr>
            <a:xfrm flipH="1">
              <a:off x="6215040" y="3973680"/>
              <a:ext cx="33552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rgbClr val="ffff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" name="CustomShape 12"/>
            <p:cNvSpPr/>
            <p:nvPr/>
          </p:nvSpPr>
          <p:spPr>
            <a:xfrm flipH="1">
              <a:off x="6111000" y="4402440"/>
              <a:ext cx="4593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38160">
              <a:solidFill>
                <a:srgbClr val="ffff00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CustomShape 13"/>
            <p:cNvSpPr/>
            <p:nvPr/>
          </p:nvSpPr>
          <p:spPr>
            <a:xfrm>
              <a:off x="6671160" y="5591160"/>
              <a:ext cx="2171520" cy="6382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l-GR" sz="1800" spc="-1" strike="noStrike">
                  <a:solidFill>
                    <a:srgbClr val="000000"/>
                  </a:solidFill>
                  <a:latin typeface="Calibri"/>
                  <a:ea typeface="DejaVu Sans"/>
                </a:rPr>
                <a:t>Αποσπώμενος ρυθμιστής</a:t>
              </a:r>
              <a:endParaRPr b="0" lang="el-GR" sz="1800" spc="-1" strike="noStrike">
                <a:latin typeface="Arial"/>
              </a:endParaRPr>
            </a:p>
          </p:txBody>
        </p:sp>
        <p:sp>
          <p:nvSpPr>
            <p:cNvPr id="168" name="CustomShape 14"/>
            <p:cNvSpPr/>
            <p:nvPr/>
          </p:nvSpPr>
          <p:spPr>
            <a:xfrm rot="10800000">
              <a:off x="6217920" y="5592240"/>
              <a:ext cx="429120" cy="64548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60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69" name="CustomShape 15"/>
          <p:cNvSpPr/>
          <p:nvPr/>
        </p:nvSpPr>
        <p:spPr>
          <a:xfrm>
            <a:off x="1547640" y="6227640"/>
            <a:ext cx="407268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Venturi mask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”,  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Department of Anaesthesia and Intensive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5"/>
              </a:rPr>
              <a:t>Care,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6"/>
              </a:rPr>
              <a:t>Chinese University of Hong Kong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7"/>
              </a:rPr>
              <a:t> </a:t>
            </a:r>
            <a:endParaRPr b="0" lang="el-GR" sz="1200" spc="-1" strike="noStrike">
              <a:latin typeface="Arial"/>
            </a:endParaRPr>
          </a:p>
        </p:txBody>
      </p:sp>
      <p:pic>
        <p:nvPicPr>
          <p:cNvPr id="170" name="Picture 2" descr="Αποσπώμενος ρυθμιστής &#10;"/>
          <p:cNvPicPr/>
          <p:nvPr/>
        </p:nvPicPr>
        <p:blipFill>
          <a:blip r:embed="rId8"/>
          <a:stretch/>
        </p:blipFill>
        <p:spPr>
          <a:xfrm>
            <a:off x="251640" y="2994120"/>
            <a:ext cx="3705840" cy="27788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71" name="CustomShape 16"/>
          <p:cNvSpPr/>
          <p:nvPr/>
        </p:nvSpPr>
        <p:spPr>
          <a:xfrm>
            <a:off x="939600" y="5744880"/>
            <a:ext cx="2329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Παρισσόπουλος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72" name="CustomShape 17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627FA1F-75DA-454D-9A53-DF176D921159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12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μερικής επανεισπνοής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57480" y="1324800"/>
            <a:ext cx="5950440" cy="449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Παρέχει συγκεντρώσεις Ο</a:t>
            </a:r>
            <a:r>
              <a:rPr b="0" lang="el-GR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60-75% (40-60%) με ρυθμούς ροής 6-11 L/λεπτό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με ασκό (χωρίς καλύπτρες) που εγκλωβίζει μέρος του εκπνεόμενου αέρα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Ο ασθενής επανεισπνέει με κάθε αναπνοή το 1/3 του εκπνεόμενου όγκου αέρα - πλούσιος σε οξυγόνο και παρέχει υψηλό FiO</a:t>
            </a:r>
            <a:r>
              <a:rPr b="0" lang="el-GR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Ο ασκός πρέπει να είναι ελαφρώς φουσκωμένος στο τέλος της εισπνοής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75" name="Εικόνα 4" descr="Μάσκα μερικής επανεισπνοής"/>
          <p:cNvPicPr/>
          <p:nvPr/>
        </p:nvPicPr>
        <p:blipFill>
          <a:blip r:embed="rId1"/>
          <a:stretch/>
        </p:blipFill>
        <p:spPr>
          <a:xfrm>
            <a:off x="6583680" y="1484640"/>
            <a:ext cx="2193480" cy="23702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76" name="CustomShape 3"/>
          <p:cNvSpPr/>
          <p:nvPr/>
        </p:nvSpPr>
        <p:spPr>
          <a:xfrm>
            <a:off x="6579000" y="3985560"/>
            <a:ext cx="22874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r>
              <a:rPr b="0" lang="da-DK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CH mask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”,  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από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Friedrich K.</a:t>
            </a:r>
            <a:r>
              <a:rPr b="0" lang="el-GR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 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διαθέσιμο με άδεια 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5"/>
              </a:rPr>
              <a:t>CC BY-SA 3.0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77" name="CustomShape 4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CustomShape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B4579B5-F1CD-4E3E-B8D0-9EDC3E55F43A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14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467640" y="0"/>
            <a:ext cx="8228160" cy="8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μη επανεισπνοής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380520" y="980640"/>
            <a:ext cx="8607960" cy="190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Παρέχει το μεγαλύτερο επίπεδο οξυγόνου 80-95%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285840" indent="-28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Δυνατή η χορήγηση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FiO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&gt; 90%,</a:t>
            </a:r>
            <a:endParaRPr b="0" lang="el-GR" sz="2400" spc="-1" strike="noStrike">
              <a:latin typeface="Arial"/>
            </a:endParaRPr>
          </a:p>
          <a:p>
            <a:pPr marL="285840" indent="-28440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Έχει </a:t>
            </a: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βαλβίδα μίας κατεύθυνσης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μεταξύ της μάσκας και της δεξαμενής και </a:t>
            </a: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δύο καλύπτρες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πάνω από τα ανοίγματα εκπνοής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380520" y="3046680"/>
            <a:ext cx="5558400" cy="371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Η ροή πρέπει να τεθεί στα 1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5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/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λεπτό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Πλήρωση 2/3 της δεξαμενής πριν την εφαρμογή της στον ασθενή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ασθενείς με ασταθή αναπνευστική κατάσταση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Ίσως χρειαστούν διασωλήνωση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Δεν ενδείκνυται η χρήση της για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&gt;24hrs.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82" name="CustomShape 4"/>
          <p:cNvSpPr/>
          <p:nvPr/>
        </p:nvSpPr>
        <p:spPr>
          <a:xfrm>
            <a:off x="6667560" y="2967480"/>
            <a:ext cx="15289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καλύπτρες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183" name="Picture 2" descr="Μάσκα μη επανεισπνοής"/>
          <p:cNvPicPr/>
          <p:nvPr/>
        </p:nvPicPr>
        <p:blipFill>
          <a:blip r:embed="rId1"/>
          <a:stretch/>
        </p:blipFill>
        <p:spPr>
          <a:xfrm>
            <a:off x="5726880" y="3717000"/>
            <a:ext cx="3261600" cy="217368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184" name="CustomShape 5"/>
          <p:cNvSpPr/>
          <p:nvPr/>
        </p:nvSpPr>
        <p:spPr>
          <a:xfrm>
            <a:off x="5747040" y="5892120"/>
            <a:ext cx="29793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Photo credit: static416 / Foter / CC BY-NC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85" name="CustomShape 6"/>
          <p:cNvSpPr/>
          <p:nvPr/>
        </p:nvSpPr>
        <p:spPr>
          <a:xfrm>
            <a:off x="7358040" y="3429000"/>
            <a:ext cx="540360" cy="1072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CustomShape 7"/>
          <p:cNvSpPr/>
          <p:nvPr/>
        </p:nvSpPr>
        <p:spPr>
          <a:xfrm flipH="1">
            <a:off x="7115040" y="3429000"/>
            <a:ext cx="240480" cy="116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56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CustomShape 8"/>
          <p:cNvSpPr/>
          <p:nvPr/>
        </p:nvSpPr>
        <p:spPr>
          <a:xfrm>
            <a:off x="380520" y="764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9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D5BD842-8A23-4389-BB26-5EA4F68E9B47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15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-317880" y="72000"/>
            <a:ext cx="9584280" cy="6786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467640" y="0"/>
            <a:ext cx="8228160" cy="7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47000"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Επιγραμματικά - Συστήματα Παροχής Ο</a:t>
            </a:r>
            <a:r>
              <a:rPr b="1" lang="el-GR" sz="40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4000" spc="-1" strike="noStrike">
              <a:latin typeface="Arial"/>
            </a:endParaRPr>
          </a:p>
        </p:txBody>
      </p:sp>
      <p:graphicFrame>
        <p:nvGraphicFramePr>
          <p:cNvPr id="191" name="Table 2"/>
          <p:cNvGraphicFramePr/>
          <p:nvPr/>
        </p:nvGraphicFramePr>
        <p:xfrm>
          <a:off x="380520" y="907920"/>
          <a:ext cx="8367480" cy="5007240"/>
        </p:xfrm>
        <a:graphic>
          <a:graphicData uri="http://schemas.openxmlformats.org/drawingml/2006/table">
            <a:tbl>
              <a:tblPr/>
              <a:tblGrid>
                <a:gridCol w="3591360"/>
                <a:gridCol w="2098440"/>
                <a:gridCol w="2678040"/>
              </a:tblGrid>
              <a:tr h="64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Σύστημα παροχής οξυγόνου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Ροή (</a:t>
                      </a: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L/min)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Ποσοστό % εισπνεόμενου </a:t>
                      </a:r>
                      <a:r>
                        <a:rPr b="1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O₂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 rowSpan="4"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Ρινικός καθετήρας </a:t>
                      </a:r>
                      <a:r>
                        <a:rPr b="1" lang="el-GR" sz="2200" spc="-1" strike="noStrike">
                          <a:solidFill>
                            <a:srgbClr val="820000"/>
                          </a:solidFill>
                          <a:latin typeface="Calibri"/>
                        </a:rPr>
                        <a:t>(+4%/</a:t>
                      </a:r>
                      <a:r>
                        <a:rPr b="1" lang="en-US" sz="2200" spc="-1" strike="noStrike">
                          <a:solidFill>
                            <a:srgbClr val="820000"/>
                          </a:solidFill>
                          <a:latin typeface="Calibri"/>
                        </a:rPr>
                        <a:t>L)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24±2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Απλή μάσκα </a:t>
                      </a:r>
                      <a:r>
                        <a:rPr b="1" lang="el-GR" sz="2200" spc="-1" strike="noStrike">
                          <a:solidFill>
                            <a:srgbClr val="820000"/>
                          </a:solidFill>
                          <a:latin typeface="Calibri"/>
                        </a:rPr>
                        <a:t>(+5%/</a:t>
                      </a:r>
                      <a:r>
                        <a:rPr b="1" lang="en-US" sz="2200" spc="-1" strike="noStrike">
                          <a:solidFill>
                            <a:srgbClr val="820000"/>
                          </a:solidFill>
                          <a:latin typeface="Calibri"/>
                        </a:rPr>
                        <a:t>L)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40±2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b="1" lang="en-US" sz="2200" spc="-1" strike="noStrike">
                          <a:solidFill>
                            <a:srgbClr val="820000"/>
                          </a:solidFill>
                          <a:latin typeface="Calibri"/>
                        </a:rPr>
                        <a:t>(+5%/L)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8-10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n-US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55-60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Μάσκα με ασκό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5-6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35-50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Μερικής εισπνοής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45-75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080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(χωρίς βαλβίδα) 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65-100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498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i="1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Μάσκα με ασκό χωρίς εισπνοή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4-10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el-GR" sz="2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24-100</a:t>
                      </a:r>
                      <a:endParaRPr b="0" lang="el-GR" sz="22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2" name="CustomShape 3"/>
          <p:cNvSpPr/>
          <p:nvPr/>
        </p:nvSpPr>
        <p:spPr>
          <a:xfrm>
            <a:off x="380520" y="69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6948360" y="638136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F75D6AEC-3493-48D0-9B2A-84D704CA51DA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17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Εφύγρανση του οξυγόνου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457200" y="1196640"/>
            <a:ext cx="8228160" cy="1510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Σύστημα Aquapak - προτείνεται όταν η ροή είναι &gt; 4L/1’. Είναι εφικτή και η θέρμανση του οξυγόνου. Χρησιμοποιείται ειδικός σωλήνας μεγάλου εύρους (elephant tube) με παγίδα νερού (water trap)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l-GR" sz="24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2188080" y="2565000"/>
            <a:ext cx="4766400" cy="380664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97" name="CustomShape 4"/>
          <p:cNvSpPr/>
          <p:nvPr/>
        </p:nvSpPr>
        <p:spPr>
          <a:xfrm>
            <a:off x="3427560" y="6483960"/>
            <a:ext cx="2329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Σ. Παρισσόπουλος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98" name="CustomShape 5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CustomShape 6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1DF8D7A-5ADF-4917-AD12-C0BBA1E5E5ED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18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Παροχές οξυγόνου – ροόμετρα 1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201" name="CustomShape 2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2" name="Picture 3" descr="Παροχή οξυγόνου και ροόμετρο"/>
          <p:cNvPicPr/>
          <p:nvPr/>
        </p:nvPicPr>
        <p:blipFill>
          <a:blip r:embed="rId1"/>
          <a:srcRect l="0" t="0" r="0" b="15309"/>
          <a:stretch/>
        </p:blipFill>
        <p:spPr>
          <a:xfrm>
            <a:off x="755640" y="1299240"/>
            <a:ext cx="4094640" cy="492588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203" name="CustomShape 3"/>
          <p:cNvSpPr/>
          <p:nvPr/>
        </p:nvSpPr>
        <p:spPr>
          <a:xfrm>
            <a:off x="1512000" y="6243480"/>
            <a:ext cx="255456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“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Oxygen piping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”, </a:t>
            </a:r>
            <a:r>
              <a:rPr b="0" lang="el-G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 από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Owain.davies</a:t>
            </a:r>
            <a:r>
              <a:rPr b="0" lang="el-GR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 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  </a:t>
            </a:r>
            <a:r>
              <a:rPr b="0" lang="el-G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διαθέσιμο με άδεια 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5"/>
              </a:rPr>
              <a:t>CC BY 3.0</a:t>
            </a:r>
            <a:endParaRPr b="0" lang="el-GR" sz="1200" spc="-1" strike="noStrike">
              <a:latin typeface="Arial"/>
            </a:endParaRPr>
          </a:p>
        </p:txBody>
      </p:sp>
      <p:pic>
        <p:nvPicPr>
          <p:cNvPr id="204" name="Picture 2" descr="ροόμετρο"/>
          <p:cNvPicPr/>
          <p:nvPr/>
        </p:nvPicPr>
        <p:blipFill>
          <a:blip r:embed="rId6"/>
          <a:stretch/>
        </p:blipFill>
        <p:spPr>
          <a:xfrm>
            <a:off x="5436000" y="1282320"/>
            <a:ext cx="2944800" cy="491220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205" name="CustomShape 4"/>
          <p:cNvSpPr/>
          <p:nvPr/>
        </p:nvSpPr>
        <p:spPr>
          <a:xfrm>
            <a:off x="5743800" y="6240240"/>
            <a:ext cx="2329560" cy="27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595959"/>
                </a:solidFill>
                <a:uFillTx/>
                <a:latin typeface="Arial"/>
                <a:ea typeface="DejaVu Sans"/>
                <a:hlinkClick r:id="rId7"/>
              </a:rPr>
              <a:t>alibaba.com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DD5533F-EB31-441B-ACAC-348E280DDD19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18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Στόχοι μαθήματος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88000" y="1268640"/>
            <a:ext cx="5650560" cy="5279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80000"/>
              </a:lnSpc>
              <a:spcBef>
                <a:spcPts val="1800"/>
              </a:spcBef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Θα είστε σε θέση:</a:t>
            </a:r>
            <a:endParaRPr b="0" lang="el-GR" sz="28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να ορίσετε την οξυγονοθεραπεία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8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να αναγνωρίσετε τις ενδείξεις και το σκοπό της οξυγονοθεραπείας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8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να περιγράψετε και συσχετίσετε τα διάφορα είδη συστημάτων παροχής Ο</a:t>
            </a:r>
            <a:r>
              <a:rPr b="0" lang="el-GR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8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8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να υπολογίζετε σωστά τη ροή του χορηγούμενο οξυγόνου στο σύστημα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venturi.</a:t>
            </a:r>
            <a:endParaRPr b="0" lang="el-GR" sz="2800" spc="-1" strike="noStrike">
              <a:latin typeface="Arial"/>
            </a:endParaRPr>
          </a:p>
        </p:txBody>
      </p:sp>
      <p:pic>
        <p:nvPicPr>
          <p:cNvPr id="88" name="Εικόνα 4" descr="ασθενής με μάσκα οξυγόνου"/>
          <p:cNvPicPr/>
          <p:nvPr/>
        </p:nvPicPr>
        <p:blipFill>
          <a:blip r:embed="rId1"/>
          <a:stretch/>
        </p:blipFill>
        <p:spPr>
          <a:xfrm>
            <a:off x="6804360" y="1446840"/>
            <a:ext cx="1995480" cy="325008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89" name="CustomShape 3"/>
          <p:cNvSpPr/>
          <p:nvPr/>
        </p:nvSpPr>
        <p:spPr>
          <a:xfrm>
            <a:off x="6755040" y="4711680"/>
            <a:ext cx="2093760" cy="81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r>
              <a:rPr b="0" lang="da-DK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Plastic oxygen mask on an ER patient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”,  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από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Magnus Manske</a:t>
            </a:r>
            <a:r>
              <a:rPr b="0" lang="el-GR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 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διαθέσιμο ως κοινό κτήμα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CustomShape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0EE392C-5DFE-4981-8938-2A23976B41FC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2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Παροχές οξυγόνου – ροόμετρα 2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9" name="Picture 2" descr="Παροχή οξυγόνου και ροόμετρο"/>
          <p:cNvPicPr/>
          <p:nvPr/>
        </p:nvPicPr>
        <p:blipFill>
          <a:blip r:embed="rId1"/>
          <a:stretch/>
        </p:blipFill>
        <p:spPr>
          <a:xfrm>
            <a:off x="1475640" y="1268640"/>
            <a:ext cx="2379960" cy="53420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pic>
        <p:nvPicPr>
          <p:cNvPr id="210" name="Picture 3" descr="Παροχή οξυγόνου και ροόμετρο"/>
          <p:cNvPicPr/>
          <p:nvPr/>
        </p:nvPicPr>
        <p:blipFill>
          <a:blip r:embed="rId2"/>
          <a:stretch/>
        </p:blipFill>
        <p:spPr>
          <a:xfrm>
            <a:off x="4356000" y="1268640"/>
            <a:ext cx="3808440" cy="4240440"/>
          </a:xfrm>
          <a:prstGeom prst="rect">
            <a:avLst/>
          </a:prstGeom>
          <a:ln>
            <a:noFill/>
          </a:ln>
          <a:effectLst>
            <a:outerShdw algn="tl" blurRad="190500" rotWithShape="0">
              <a:srgbClr val="000000">
                <a:alpha val="70000"/>
              </a:srgbClr>
            </a:outerShdw>
          </a:effectLst>
        </p:spPr>
      </p:pic>
      <p:sp>
        <p:nvSpPr>
          <p:cNvPr id="211" name="CustomShape 3"/>
          <p:cNvSpPr/>
          <p:nvPr/>
        </p:nvSpPr>
        <p:spPr>
          <a:xfrm>
            <a:off x="4322520" y="5907240"/>
            <a:ext cx="38228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Figure 1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.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Figure 5</a:t>
            </a:r>
            <a:r>
              <a:rPr b="0" lang="en-U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.,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5"/>
              </a:rPr>
              <a:t>Agency for Healthcare Research and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6"/>
              </a:rPr>
              <a:t>Quality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7"/>
              </a:rPr>
              <a:t>U.S. Department of  Health and Human Services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8"/>
              </a:rPr>
              <a:t> 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CBEA490-FA8D-4FF7-BDB1-0B71969BB988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18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63720" y="144000"/>
            <a:ext cx="9245880" cy="6714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83160" y="0"/>
            <a:ext cx="9083880" cy="68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-6840" y="0"/>
            <a:ext cx="9162720" cy="685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0" y="55800"/>
            <a:ext cx="9252000" cy="6928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4320" y="720000"/>
            <a:ext cx="9242280" cy="547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Οξυγονοθεραπεία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380520" y="1268640"/>
            <a:ext cx="7790760" cy="58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  <a:spcAft>
                <a:spcPts val="1800"/>
              </a:spcAft>
            </a:pPr>
            <a:r>
              <a:rPr b="1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Η χορήγηση συμπληρωματικού οξυγόνου (Ο</a:t>
            </a:r>
            <a:r>
              <a:rPr b="1" lang="el-GR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1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 με στόχο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: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466560" y="2061000"/>
            <a:ext cx="5121360" cy="208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20000"/>
              </a:lnSpc>
              <a:buClr>
                <a:srgbClr val="820000"/>
              </a:buClr>
              <a:buFont typeface="Wingdings" charset="2"/>
              <a:buChar char=""/>
            </a:pP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Τη διόρθωση της 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υποξαιμίας</a:t>
            </a: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 και</a:t>
            </a:r>
            <a:endParaRPr b="0" lang="el-GR" sz="2600" spc="-1" strike="noStrike">
              <a:latin typeface="Arial"/>
            </a:endParaRPr>
          </a:p>
          <a:p>
            <a:pPr marL="343080" indent="-341640">
              <a:lnSpc>
                <a:spcPct val="120000"/>
              </a:lnSpc>
              <a:spcAft>
                <a:spcPts val="1199"/>
              </a:spcAft>
              <a:buClr>
                <a:srgbClr val="820000"/>
              </a:buClr>
              <a:buFont typeface="Wingdings" charset="2"/>
              <a:buChar char=""/>
            </a:pP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τη</a:t>
            </a:r>
            <a:r>
              <a:rPr b="0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 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διατήρηση της μερικής πίεσης του οξυγόνου</a:t>
            </a:r>
            <a:r>
              <a:rPr b="0" lang="el-GR" sz="2600" spc="-1" strike="noStrike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b="0" lang="el-GR" sz="2600" spc="-1" strike="noStrike">
                <a:solidFill>
                  <a:srgbClr val="000000"/>
                </a:solidFill>
                <a:latin typeface="Calibri"/>
                <a:ea typeface="DejaVu Sans"/>
              </a:rPr>
              <a:t>στο αρτηριακό αίμα 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(</a:t>
            </a:r>
            <a:r>
              <a:rPr b="1" lang="en-US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Pa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Ο</a:t>
            </a:r>
            <a:r>
              <a:rPr b="1" lang="el-GR" sz="26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&gt;60%).</a:t>
            </a:r>
            <a:endParaRPr b="0" lang="el-GR" sz="2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l-GR" sz="26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611640" y="3984120"/>
            <a:ext cx="358560" cy="331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4a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5"/>
          <p:cNvSpPr/>
          <p:nvPr/>
        </p:nvSpPr>
        <p:spPr>
          <a:xfrm>
            <a:off x="977760" y="3889440"/>
            <a:ext cx="4290840" cy="140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1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επίπεδα ασφαλή για επαρκή οξυγόνωση των κυττάρων και πρόληψη της υποξίας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5978520" y="1996200"/>
            <a:ext cx="2754360" cy="3313800"/>
          </a:xfrm>
          <a:prstGeom prst="rect">
            <a:avLst/>
          </a:prstGeom>
          <a:ln cap="sq" w="88920">
            <a:solidFill>
              <a:srgbClr val="ffffff"/>
            </a:solidFill>
            <a:miter/>
          </a:ln>
          <a:effectLst>
            <a:outerShdw algn="tl" blurRad="55000" dir="5400000" dist="18000" rotWithShape="0">
              <a:srgbClr val="000000">
                <a:alpha val="40000"/>
              </a:srgbClr>
            </a:outerShdw>
          </a:effectLst>
          <a:scene3d>
            <a:camera prst="orthographicFront"/>
            <a:lightRig dir="t" rig="twoP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9" name="Line 7"/>
          <p:cNvSpPr/>
          <p:nvPr/>
        </p:nvSpPr>
        <p:spPr>
          <a:xfrm>
            <a:off x="380160" y="1838520"/>
            <a:ext cx="8425080" cy="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8"/>
          <p:cNvSpPr/>
          <p:nvPr/>
        </p:nvSpPr>
        <p:spPr>
          <a:xfrm>
            <a:off x="6143760" y="5364360"/>
            <a:ext cx="26600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r>
              <a:rPr b="0" lang="da-DK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Oxygen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”,  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από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Arial"/>
                <a:ea typeface="DejaVu Sans"/>
                <a:hlinkClick r:id="rId3"/>
              </a:rPr>
              <a:t>Lakivrius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διαθέσιμο με άδεια 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4"/>
              </a:rPr>
              <a:t>CC BY-NC-ND 3.0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01" name="CustomShape 9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BDD9B9D-0237-4CEF-BC50-4EBC2B9400C9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Ενδείξεις Οξυγονοθεραπείας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457200" y="1340640"/>
            <a:ext cx="8228160" cy="48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1640">
              <a:lnSpc>
                <a:spcPct val="100000"/>
              </a:lnSpc>
              <a:spcBef>
                <a:spcPts val="36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ανεπαρκή πρόσληψη οξυγόνου εξαιτίας απόφραξης ή περιορισμού ροής του αέρα από τους αεραγωγούς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κυκλοφορική ανεπάρκεια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ανεπάρκεια αιμοσφαιρίνης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0"/>
              </a:spcBef>
              <a:buClr>
                <a:srgbClr val="004a82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Όταν το διοξείδιο του άνθρακα ή άλλα αέρια αντικαθιστούν το οξυγόνο στο αίμα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3600"/>
              </a:spcBef>
              <a:buClr>
                <a:srgbClr val="004a82"/>
              </a:buClr>
              <a:buFont typeface="Arial"/>
              <a:buChar char="•"/>
            </a:pPr>
            <a:r>
              <a:rPr b="1" lang="en-GB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PaO</a:t>
            </a:r>
            <a:r>
              <a:rPr b="1" lang="en-GB" sz="24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1" lang="en-GB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 &lt; 60mmHg, </a:t>
            </a: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ή </a:t>
            </a:r>
            <a:r>
              <a:rPr b="1" lang="en-GB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SaO</a:t>
            </a:r>
            <a:r>
              <a:rPr b="1" lang="en-GB" sz="2400" spc="-1" strike="noStrike" baseline="-25000">
                <a:solidFill>
                  <a:srgbClr val="820000"/>
                </a:solidFill>
                <a:latin typeface="Calibri"/>
                <a:ea typeface="DejaVu Sans"/>
              </a:rPr>
              <a:t>2</a:t>
            </a:r>
            <a:r>
              <a:rPr b="1" lang="en-GB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 &lt; 90%.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l-GR" sz="2400" spc="-1" strike="noStrike"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5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FEFF600-FC64-4731-978B-36CF4FB227EE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3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Παραδείγματα καταστάσεων υγείας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457200" y="1340640"/>
            <a:ext cx="8228160" cy="532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αναπνευστική ανεπάρκεια τύπου Ι και ΙΙ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αύξηση του αναπνευστικού ρυθμού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υποψία ή επιβεβαιωμένη υποξαιμία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Καρδιακή &amp; αναπνευστική ανακοπή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Υπόταση (συστολική Αρτηριακή Πίεση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&lt; 100 mmHg),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Μεταβολική οξέωση και χαμηλή καρδιακή παροχή (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O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Τραύμα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Οξεία επιδείνωση κατάστασης του ασθενή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Δηλητηρίαση με μονοξείδιο του άνθρακα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Σοβαρή αναιμία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80000"/>
              </a:lnSpc>
              <a:spcBef>
                <a:spcPts val="1800"/>
              </a:spcBef>
              <a:buClr>
                <a:srgbClr val="004b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Περιεγχειρητική περίοδο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809F8BD-54F3-4AEE-8615-8BDF647E2BA4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Σκοπός της Οξυγονοθεραπείας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457200" y="1412640"/>
            <a:ext cx="8001720" cy="4822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479"/>
              </a:spcBef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Η χρήση του </a:t>
            </a:r>
            <a:r>
              <a:rPr b="1" lang="el-GR" sz="2400" spc="-1" strike="noStrike">
                <a:solidFill>
                  <a:srgbClr val="125223"/>
                </a:solidFill>
                <a:latin typeface="Calibri"/>
                <a:ea typeface="DejaVu Sans"/>
              </a:rPr>
              <a:t>μικρότερου κλάσματος εισπνεόμενου οξυγόνου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(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fraction of inspired O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– FiO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ώστε να επιτευχθεί ένα αποδεκτό επίπεδο οξυγόνου στο αίμα χωρίς </a:t>
            </a: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επιβλαβείς παρενέργειες</a:t>
            </a:r>
            <a:r>
              <a:rPr b="1" lang="en-US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90000"/>
              </a:lnSpc>
              <a:spcBef>
                <a:spcPts val="2401"/>
              </a:spcBef>
              <a:buClr>
                <a:srgbClr val="820000"/>
              </a:buClr>
              <a:buFont typeface="Wingdings" charset="2"/>
              <a:buChar char=""/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Τοξικότητα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Ο</a:t>
            </a:r>
            <a:r>
              <a:rPr b="0" lang="en-US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(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ARDS – 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acute respiratory distress syndrome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90000"/>
              </a:lnSpc>
              <a:spcBef>
                <a:spcPts val="1800"/>
              </a:spcBef>
              <a:buClr>
                <a:srgbClr val="820000"/>
              </a:buClr>
              <a:buFont typeface="Wingdings" charset="2"/>
              <a:buChar char=""/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Απομάκρυνση αζώτου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από τις κυψελίδες – σύμπτωση των τοιχωμάτων της κυψελίδας – ατελεκτασία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90000"/>
              </a:lnSpc>
              <a:spcBef>
                <a:spcPts val="1800"/>
              </a:spcBef>
              <a:buClr>
                <a:srgbClr val="820000"/>
              </a:buClr>
              <a:buFont typeface="Wingdings" charset="2"/>
              <a:buChar char=""/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Ξήρανση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βλεννογόνων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90000"/>
              </a:lnSpc>
              <a:spcBef>
                <a:spcPts val="1800"/>
              </a:spcBef>
              <a:buClr>
                <a:srgbClr val="820000"/>
              </a:buClr>
              <a:buFont typeface="Wingdings" charset="2"/>
              <a:buChar char=""/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Λοίμωξη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 – ο εξοπλισμός αποτελεί πηγή βακτηρίων (θερμαινόμενος - εφυγραντήρας)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3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8E77B46-B57B-4A82-9656-1FD32E937824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5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Συστήματα Παροχής Οξυγόνου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457200" y="1268640"/>
            <a:ext cx="8228160" cy="545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00000"/>
              </a:lnSpc>
              <a:spcBef>
                <a:spcPts val="479"/>
              </a:spcBef>
              <a:buClr>
                <a:srgbClr val="820000"/>
              </a:buClr>
              <a:buFont typeface="Wingdings" charset="2"/>
              <a:buChar char=""/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Χαμηλής ροής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Ρινική κάνουλα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Απλή μάσκα προσώπου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μερικής επανεισπνοής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χωρίς επανεισπνοή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2401"/>
              </a:spcBef>
              <a:buClr>
                <a:srgbClr val="820000"/>
              </a:buClr>
              <a:buFont typeface="Wingdings" charset="2"/>
              <a:buChar char=""/>
            </a:pPr>
            <a:r>
              <a:rPr b="1" lang="el-GR" sz="2400" spc="-1" strike="noStrike">
                <a:solidFill>
                  <a:srgbClr val="820000"/>
                </a:solidFill>
                <a:latin typeface="Calibri"/>
                <a:ea typeface="DejaVu Sans"/>
              </a:rPr>
              <a:t>Υψηλής ροής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Μάσκα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VENTOURI,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High Flow,</a:t>
            </a:r>
            <a:endParaRPr b="0" lang="el-GR" sz="2400" spc="-1" strike="noStrike">
              <a:latin typeface="Arial"/>
            </a:endParaRPr>
          </a:p>
          <a:p>
            <a:pPr lvl="1" marL="743040" indent="-2844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Wingdings" charset="2"/>
              <a:buChar char="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CPAP (High Flow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με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PEEP) – 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μη επεμβατικός αερισμός με συνεχή θετική πίεση αεραγωγών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16" name="CustomShape 3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7" name="CustomShape 4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B83E352-281F-486B-849A-EBBF9E331288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Η Ιατρική Οδηγία…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457200" y="1196640"/>
            <a:ext cx="8228160" cy="503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4799"/>
              </a:spcBef>
            </a:pPr>
            <a:r>
              <a:rPr b="1" lang="el-GR" sz="2600" spc="-1" strike="noStrike">
                <a:solidFill>
                  <a:srgbClr val="820000"/>
                </a:solidFill>
                <a:latin typeface="Calibri"/>
                <a:ea typeface="DejaVu Sans"/>
              </a:rPr>
              <a:t>Πρέπει να καθορίζει:</a:t>
            </a:r>
            <a:endParaRPr b="0" lang="el-GR" sz="2600" spc="-1" strike="noStrike">
              <a:latin typeface="Arial"/>
            </a:endParaRPr>
          </a:p>
          <a:p>
            <a:pPr marL="719280" indent="-365400">
              <a:lnSpc>
                <a:spcPct val="100000"/>
              </a:lnSpc>
              <a:spcBef>
                <a:spcPts val="2401"/>
              </a:spcBef>
              <a:buClr>
                <a:srgbClr val="004a82"/>
              </a:buClr>
              <a:buFont typeface="Wingdings" charset="2"/>
              <a:buChar char="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Τη Ροή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719280" indent="-365400">
              <a:lnSpc>
                <a:spcPct val="100000"/>
              </a:lnSpc>
              <a:spcBef>
                <a:spcPts val="2401"/>
              </a:spcBef>
              <a:buClr>
                <a:srgbClr val="004a82"/>
              </a:buClr>
              <a:buFont typeface="Wingdings" charset="2"/>
              <a:buChar char="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Τον Τρόπο χορήγησης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719280" indent="-365400">
              <a:lnSpc>
                <a:spcPct val="100000"/>
              </a:lnSpc>
              <a:spcBef>
                <a:spcPts val="2401"/>
              </a:spcBef>
              <a:buClr>
                <a:srgbClr val="004a82"/>
              </a:buClr>
              <a:buFont typeface="Wingdings" charset="2"/>
              <a:buChar char="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Τη Διάρκεια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719280" indent="-365400">
              <a:lnSpc>
                <a:spcPct val="100000"/>
              </a:lnSpc>
              <a:spcBef>
                <a:spcPts val="2401"/>
              </a:spcBef>
              <a:buClr>
                <a:srgbClr val="004a82"/>
              </a:buClr>
              <a:buFont typeface="Wingdings" charset="2"/>
              <a:buChar char="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Τα Ειδικά μέτρα παρακολούθησης (παλμική οξυμετρία, αέρια αίματος)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el-GR" sz="2400" spc="-1" strike="noStrike">
              <a:latin typeface="Arial"/>
            </a:endParaRPr>
          </a:p>
        </p:txBody>
      </p:sp>
      <p:sp>
        <p:nvSpPr>
          <p:cNvPr id="120" name="CustomShape 3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Line 4"/>
          <p:cNvSpPr/>
          <p:nvPr/>
        </p:nvSpPr>
        <p:spPr>
          <a:xfrm>
            <a:off x="539280" y="1700640"/>
            <a:ext cx="2952360" cy="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ustomShape 5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853DC7E-2DBC-4EEE-8FC3-CD589183A2F3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7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67640" y="116640"/>
            <a:ext cx="8228160" cy="90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l-GR" sz="4000" spc="-1" strike="noStrike">
                <a:solidFill>
                  <a:srgbClr val="000000"/>
                </a:solidFill>
                <a:latin typeface="Calibri"/>
                <a:ea typeface="DejaVu Sans"/>
              </a:rPr>
              <a:t>Ρινική κάνουλα </a:t>
            </a:r>
            <a:endParaRPr b="0" lang="el-GR" sz="40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380520" y="1124640"/>
            <a:ext cx="8294760" cy="2374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1640">
              <a:lnSpc>
                <a:spcPct val="13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Σε ασθενείς που δεν ανέχονται καλά την μάσκα προσώπου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3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Αδύνατος ο ακριβής υπολογισμός της συγκέντρωσης εισπνεόμενου οξυγόνου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3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Δεν ενδείκνυται η χορήγηση &gt;4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</a:t>
            </a: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/1’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401"/>
              </a:spcBef>
            </a:pPr>
            <a:endParaRPr b="0" lang="el-GR" sz="24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899640" y="3694680"/>
            <a:ext cx="3886920" cy="23518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tretch>
              <a:fillRect/>
            </a:stretch>
          </a:blipFill>
          <a:ln cap="sq"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1688400" y="6222600"/>
            <a:ext cx="232956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“</a:t>
            </a:r>
            <a:r>
              <a:rPr b="0" lang="da-DK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2"/>
              </a:rPr>
              <a:t>Nasal cannula</a:t>
            </a:r>
            <a:r>
              <a:rPr b="0" lang="en-US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”,  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από </a:t>
            </a:r>
            <a:r>
              <a:rPr b="0" lang="en-US" sz="1200" spc="-1" strike="noStrike" u="sng">
                <a:solidFill>
                  <a:srgbClr val="595959"/>
                </a:solidFill>
                <a:uFillTx/>
                <a:latin typeface="Calibri"/>
                <a:ea typeface="DejaVu Sans"/>
                <a:hlinkClick r:id="rId3"/>
              </a:rPr>
              <a:t>Epolk</a:t>
            </a:r>
            <a:r>
              <a:rPr b="0" lang="el-GR" sz="1200" spc="-1" strike="noStrike">
                <a:solidFill>
                  <a:srgbClr val="404040"/>
                </a:solidFill>
                <a:latin typeface="Calibri"/>
                <a:ea typeface="DejaVu Sans"/>
              </a:rPr>
              <a:t> διαθέσιμο ως κοινό κτήμα</a:t>
            </a:r>
            <a:endParaRPr b="0" lang="el-GR" sz="1200" spc="-1" strike="noStrike">
              <a:latin typeface="Arial"/>
            </a:endParaRPr>
          </a:p>
        </p:txBody>
      </p:sp>
      <p:sp>
        <p:nvSpPr>
          <p:cNvPr id="127" name="CustomShape 5"/>
          <p:cNvSpPr/>
          <p:nvPr/>
        </p:nvSpPr>
        <p:spPr>
          <a:xfrm>
            <a:off x="6012000" y="2970360"/>
            <a:ext cx="2415960" cy="334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l-GR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1</a:t>
            </a: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L = 24% 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2L = 28% 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3L = 32% 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4L = 36% 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5L = 40% 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2400" spc="-1" strike="noStrike">
              <a:latin typeface="Arial"/>
            </a:endParaRPr>
          </a:p>
          <a:p>
            <a:pPr marL="343080" indent="-341640">
              <a:lnSpc>
                <a:spcPct val="100000"/>
              </a:lnSpc>
              <a:spcBef>
                <a:spcPts val="1199"/>
              </a:spcBef>
              <a:buClr>
                <a:srgbClr val="004a82"/>
              </a:buClr>
              <a:buFont typeface="Wingdings" charset="2"/>
              <a:buChar char=""/>
            </a:pPr>
            <a:r>
              <a:rPr b="0" lang="en-GB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6L = 44% O</a:t>
            </a:r>
            <a:r>
              <a:rPr b="0" lang="en-GB" sz="2400" spc="-1" strike="noStrike" baseline="-25000">
                <a:solidFill>
                  <a:srgbClr val="000000"/>
                </a:solidFill>
                <a:latin typeface="Calibri"/>
                <a:ea typeface="DejaVu Sans"/>
              </a:rPr>
              <a:t>2</a:t>
            </a:r>
            <a:endParaRPr b="0" lang="el-GR" sz="2400" spc="-1" strike="noStrike">
              <a:latin typeface="Arial"/>
            </a:endParaRPr>
          </a:p>
        </p:txBody>
      </p:sp>
      <p:sp>
        <p:nvSpPr>
          <p:cNvPr id="128" name="CustomShape 6"/>
          <p:cNvSpPr/>
          <p:nvPr/>
        </p:nvSpPr>
        <p:spPr>
          <a:xfrm>
            <a:off x="380520" y="1052640"/>
            <a:ext cx="8423640" cy="70560"/>
          </a:xfrm>
          <a:prstGeom prst="rect">
            <a:avLst/>
          </a:prstGeom>
          <a:solidFill>
            <a:srgbClr val="004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Line 7"/>
          <p:cNvSpPr/>
          <p:nvPr/>
        </p:nvSpPr>
        <p:spPr>
          <a:xfrm>
            <a:off x="5508000" y="2564640"/>
            <a:ext cx="3081240" cy="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0" name="Line 8"/>
          <p:cNvSpPr/>
          <p:nvPr/>
        </p:nvSpPr>
        <p:spPr>
          <a:xfrm>
            <a:off x="5508000" y="2564640"/>
            <a:ext cx="0" cy="3888360"/>
          </a:xfrm>
          <a:prstGeom prst="line">
            <a:avLst/>
          </a:prstGeom>
          <a:ln>
            <a:solidFill>
              <a:srgbClr val="4a7ebb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9"/>
          <p:cNvSpPr/>
          <p:nvPr/>
        </p:nvSpPr>
        <p:spPr>
          <a:xfrm>
            <a:off x="6553080" y="635652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993A026-06EF-4173-82A4-DB27D900D5D2}" type="slidenum">
              <a:rPr b="0" lang="el-GR" sz="1200" spc="-1" strike="noStrike">
                <a:solidFill>
                  <a:srgbClr val="000000"/>
                </a:solidFill>
                <a:latin typeface="Arial"/>
                <a:ea typeface="DejaVu Sans"/>
              </a:rPr>
              <a:t>9</a:t>
            </a:fld>
            <a:endParaRPr b="0" lang="el-G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Application>LibreOffice/6.4.0.3$Windows_X86_64 LibreOffice_project/b0a288ab3d2d4774cb44b62f04d5d28733ac6df8</Application>
  <Words>2153</Words>
  <Paragraphs>304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2013-03-04T13:35:19Z</dcterms:created>
  <dc:creator>opencourses@teiath.gr</dc:creator>
  <dc:description/>
  <dc:language>el-GR</dc:language>
  <cp:lastModifiedBy/>
  <dcterms:modified xsi:type="dcterms:W3CDTF">2021-01-11T10:50:44Z</dcterms:modified>
  <cp:revision>56</cp:revision>
  <dc:subject/>
  <dc:title>Τίτλος Μαθήματος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19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31</vt:i4>
  </property>
</Properties>
</file>