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90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99605-04C1-4926-A400-B1F891A214F3}" type="datetimeFigureOut">
              <a:rPr lang="el-GR" smtClean="0"/>
              <a:pPr/>
              <a:t>12/3/2021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82C7C-87AA-4D8B-B76B-F5AC1A61FE1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9A7C5B-DD02-41DB-B1D4-2E2B11313038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2D70-B26E-4D8D-A018-A45028364BA9}" type="datetimeFigureOut">
              <a:rPr lang="el-GR" smtClean="0"/>
              <a:pPr/>
              <a:t>12/3/2021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070F0-BA3B-46DC-A118-2A49409E41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2D70-B26E-4D8D-A018-A45028364BA9}" type="datetimeFigureOut">
              <a:rPr lang="el-GR" smtClean="0"/>
              <a:pPr/>
              <a:t>12/3/2021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070F0-BA3B-46DC-A118-2A49409E41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2D70-B26E-4D8D-A018-A45028364BA9}" type="datetimeFigureOut">
              <a:rPr lang="el-GR" smtClean="0"/>
              <a:pPr/>
              <a:t>12/3/2021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070F0-BA3B-46DC-A118-2A49409E41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2D70-B26E-4D8D-A018-A45028364BA9}" type="datetimeFigureOut">
              <a:rPr lang="el-GR" smtClean="0"/>
              <a:pPr/>
              <a:t>12/3/2021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070F0-BA3B-46DC-A118-2A49409E41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2D70-B26E-4D8D-A018-A45028364BA9}" type="datetimeFigureOut">
              <a:rPr lang="el-GR" smtClean="0"/>
              <a:pPr/>
              <a:t>12/3/2021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070F0-BA3B-46DC-A118-2A49409E41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2D70-B26E-4D8D-A018-A45028364BA9}" type="datetimeFigureOut">
              <a:rPr lang="el-GR" smtClean="0"/>
              <a:pPr/>
              <a:t>12/3/2021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070F0-BA3B-46DC-A118-2A49409E41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2D70-B26E-4D8D-A018-A45028364BA9}" type="datetimeFigureOut">
              <a:rPr lang="el-GR" smtClean="0"/>
              <a:pPr/>
              <a:t>12/3/2021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070F0-BA3B-46DC-A118-2A49409E41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2D70-B26E-4D8D-A018-A45028364BA9}" type="datetimeFigureOut">
              <a:rPr lang="el-GR" smtClean="0"/>
              <a:pPr/>
              <a:t>12/3/2021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070F0-BA3B-46DC-A118-2A49409E41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2D70-B26E-4D8D-A018-A45028364BA9}" type="datetimeFigureOut">
              <a:rPr lang="el-GR" smtClean="0"/>
              <a:pPr/>
              <a:t>12/3/2021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070F0-BA3B-46DC-A118-2A49409E41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2D70-B26E-4D8D-A018-A45028364BA9}" type="datetimeFigureOut">
              <a:rPr lang="el-GR" smtClean="0"/>
              <a:pPr/>
              <a:t>12/3/2021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070F0-BA3B-46DC-A118-2A49409E41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2D70-B26E-4D8D-A018-A45028364BA9}" type="datetimeFigureOut">
              <a:rPr lang="el-GR" smtClean="0"/>
              <a:pPr/>
              <a:t>12/3/2021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070F0-BA3B-46DC-A118-2A49409E41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A2D70-B26E-4D8D-A018-A45028364BA9}" type="datetimeFigureOut">
              <a:rPr lang="el-GR" smtClean="0"/>
              <a:pPr/>
              <a:t>12/3/2021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070F0-BA3B-46DC-A118-2A49409E412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Πλύσιμο και Εντριβή Ράχης και Γλουτών -Πρόληψη Κατακλίσεων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                                  Ναταλία Κοκκίνου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r>
              <a:rPr lang="el-GR" dirty="0" smtClean="0">
                <a:solidFill>
                  <a:schemeClr val="accent2"/>
                </a:solidFill>
              </a:rPr>
              <a:t>Κατακλίσεις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357298"/>
            <a:ext cx="7715304" cy="5098438"/>
          </a:xfrm>
          <a:solidFill>
            <a:schemeClr val="bg1">
              <a:lumMod val="65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>
              <a:buNone/>
            </a:pPr>
            <a:r>
              <a:rPr lang="el-GR" b="1" dirty="0" smtClean="0"/>
              <a:t>    Ορισμός</a:t>
            </a:r>
            <a:endParaRPr lang="el-GR" u="sng" dirty="0" smtClean="0"/>
          </a:p>
          <a:p>
            <a:r>
              <a:rPr lang="el-GR" dirty="0" smtClean="0"/>
              <a:t> Με τον όρο κατάκλιση εννοούμε την εντοπισμένη καταστροφή περιοχής δέρματος και υποκειμένων ιστών (δερματικό έλκος) η οποία προκύπτει από την ισχαιμία και την νέκρωση των μαλακών μορίων λόγω παρατεταμένης πίεσης στη συγκεκριμένη περιοχή.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chemeClr val="accent2"/>
                </a:solidFill>
              </a:rPr>
              <a:t> Κατακλίσεις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1600200"/>
            <a:ext cx="8623331" cy="4495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l-GR" dirty="0" smtClean="0"/>
              <a:t>Η παρουσία των κατακλίσεων αποτελεί ένα μεγάλο κλινικό πρόβλημα </a:t>
            </a:r>
          </a:p>
          <a:p>
            <a:pPr eaLnBrk="1" hangingPunct="1"/>
            <a:endParaRPr lang="el-GR" dirty="0" smtClean="0"/>
          </a:p>
          <a:p>
            <a:pPr eaLnBrk="1" hangingPunct="1"/>
            <a:r>
              <a:rPr lang="el-GR" dirty="0" smtClean="0"/>
              <a:t>Η εμφάνιση των κατακλίσεων αντανακλά την ποιότητα της παρεχόμενης νοσηλευτικής φροντίδας</a:t>
            </a:r>
          </a:p>
          <a:p>
            <a:pPr eaLnBrk="1" hangingPunct="1"/>
            <a:endParaRPr lang="el-GR" dirty="0" smtClean="0"/>
          </a:p>
          <a:p>
            <a:pPr eaLnBrk="1" hangingPunct="1"/>
            <a:r>
              <a:rPr lang="el-GR" dirty="0" smtClean="0"/>
              <a:t>Η συχνότητα και η επίπτωση των κατακλίσεων χρησιμοποιούνται ως δείκτες ποιότητας νοσηλευτικής φροντίδας </a:t>
            </a:r>
          </a:p>
          <a:p>
            <a:pPr eaLnBrk="1" hangingPunct="1"/>
            <a:endParaRPr lang="el-GR" dirty="0" smtClean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1391A73-5A61-40A9-BDBE-AED70D2431FD}" type="slidenum">
              <a:rPr lang="el-GR"/>
              <a:pPr>
                <a:defRPr/>
              </a:pPr>
              <a:t>3</a:t>
            </a:fld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/>
          <a:lstStyle/>
          <a:p>
            <a:r>
              <a:rPr lang="el-GR" dirty="0" smtClean="0">
                <a:solidFill>
                  <a:schemeClr val="accent2"/>
                </a:solidFill>
              </a:rPr>
              <a:t>Υλικά που απαιτούνται</a:t>
            </a:r>
            <a:r>
              <a:rPr lang="en-US" dirty="0" smtClean="0">
                <a:solidFill>
                  <a:schemeClr val="accent2"/>
                </a:solidFill>
              </a:rPr>
              <a:t>: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357298"/>
            <a:ext cx="8686800" cy="5500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u="sng" dirty="0" smtClean="0"/>
              <a:t>Δίσκος που περιέχει:</a:t>
            </a:r>
          </a:p>
          <a:p>
            <a:pPr>
              <a:buNone/>
            </a:pPr>
            <a:r>
              <a:rPr lang="el-GR" dirty="0" smtClean="0"/>
              <a:t> •Λεκάνη. </a:t>
            </a:r>
          </a:p>
          <a:p>
            <a:pPr>
              <a:buNone/>
            </a:pPr>
            <a:r>
              <a:rPr lang="el-GR" dirty="0" smtClean="0"/>
              <a:t>•Μια κανάτα με ζεστό νερό.</a:t>
            </a:r>
          </a:p>
          <a:p>
            <a:pPr>
              <a:buNone/>
            </a:pPr>
            <a:r>
              <a:rPr lang="el-GR" dirty="0" smtClean="0"/>
              <a:t> •Δυο τετράγωνα ή δυο πετσέτες λουτρού.</a:t>
            </a:r>
          </a:p>
          <a:p>
            <a:pPr>
              <a:buNone/>
            </a:pPr>
            <a:r>
              <a:rPr lang="el-GR" dirty="0" smtClean="0"/>
              <a:t> •Αδιάβροχο</a:t>
            </a:r>
          </a:p>
          <a:p>
            <a:pPr>
              <a:buNone/>
            </a:pPr>
            <a:r>
              <a:rPr lang="el-GR" dirty="0" smtClean="0"/>
              <a:t> •Σαπούνι υγρό ή πράσινο με </a:t>
            </a:r>
            <a:r>
              <a:rPr lang="el-GR" dirty="0" err="1" smtClean="0"/>
              <a:t>σαπουνοθήκη</a:t>
            </a:r>
            <a:r>
              <a:rPr lang="el-GR" dirty="0" smtClean="0"/>
              <a:t>.</a:t>
            </a:r>
          </a:p>
          <a:p>
            <a:pPr>
              <a:buNone/>
            </a:pPr>
            <a:r>
              <a:rPr lang="el-GR" dirty="0" smtClean="0"/>
              <a:t>•Τρίφτης. </a:t>
            </a:r>
          </a:p>
          <a:p>
            <a:pPr>
              <a:buNone/>
            </a:pPr>
            <a:r>
              <a:rPr lang="el-GR" dirty="0" smtClean="0"/>
              <a:t>•Ελαιώδη ουσία ή λοσιόν μαλακτική.</a:t>
            </a:r>
          </a:p>
          <a:p>
            <a:pPr>
              <a:buNone/>
            </a:pPr>
            <a:r>
              <a:rPr lang="el-GR" dirty="0" smtClean="0"/>
              <a:t>•Παραβάν.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/>
          <a:lstStyle/>
          <a:p>
            <a:r>
              <a:rPr lang="el-GR" dirty="0" smtClean="0">
                <a:solidFill>
                  <a:schemeClr val="accent2"/>
                </a:solidFill>
              </a:rPr>
              <a:t>Διαδικασία: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/>
          </a:bodyPr>
          <a:lstStyle/>
          <a:p>
            <a:r>
              <a:rPr lang="el-GR" dirty="0" smtClean="0"/>
              <a:t>⟹ Ενημερώστε τον άρρωστο</a:t>
            </a:r>
          </a:p>
          <a:p>
            <a:r>
              <a:rPr lang="el-GR" dirty="0" smtClean="0"/>
              <a:t>⟹ Τοποθετήστε το παραβάν</a:t>
            </a:r>
          </a:p>
          <a:p>
            <a:r>
              <a:rPr lang="el-GR" dirty="0" smtClean="0"/>
              <a:t> ⟹ Κλείστε τα παράθυρα, αν χρειάζεται.</a:t>
            </a:r>
          </a:p>
          <a:p>
            <a:r>
              <a:rPr lang="el-GR" dirty="0" smtClean="0"/>
              <a:t>⟹ Τοποθετήστε τον άρρωστο σε κατάλληλη θέση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(*</a:t>
            </a:r>
            <a:r>
              <a:rPr lang="el-GR" dirty="0" smtClean="0"/>
              <a:t>Αν μπορεί πλάγια ή πρηνή. Αν απαγορεύεται η μετακίνησή του, ο άρρωστος παραμένει σε ύπτια θέση και περνάμε ριπιδοειδώς πετσέτα με αδιάβροχο, όπως στην αλλαγή ημισέντονου σε άρρωστο με ύπτια θέση.</a:t>
            </a:r>
            <a:r>
              <a:rPr lang="en-US" dirty="0" smtClean="0"/>
              <a:t>)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2"/>
                </a:solidFill>
              </a:rPr>
              <a:t>Διαδικασία: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/>
          </a:bodyPr>
          <a:lstStyle/>
          <a:p>
            <a:r>
              <a:rPr lang="el-GR" dirty="0" smtClean="0"/>
              <a:t>⟹ Χαλαρώστε τα πάνω λευχήματα</a:t>
            </a:r>
          </a:p>
          <a:p>
            <a:r>
              <a:rPr lang="el-GR" dirty="0" smtClean="0"/>
              <a:t> ⟹ Ανασηκώστε την πυτζάμα, για να πλύνετε ράχη και γλουτούς</a:t>
            </a:r>
            <a:endParaRPr lang="en-US" dirty="0" smtClean="0"/>
          </a:p>
          <a:p>
            <a:r>
              <a:rPr lang="el-GR" dirty="0" smtClean="0"/>
              <a:t> ⟹ Τοποθετήστε τετράγωνα ή πετσέτες, για να μη βραχούν τα λευχήματα του αρρώστου </a:t>
            </a:r>
          </a:p>
          <a:p>
            <a:r>
              <a:rPr lang="el-GR" dirty="0" smtClean="0"/>
              <a:t>⟹ Σαπουνίστε καλά με σταθερές κυκλικές κινήσεις, επιμένοντας στα σημεία πίεσης. </a:t>
            </a:r>
          </a:p>
          <a:p>
            <a:r>
              <a:rPr lang="el-GR" dirty="0" smtClean="0"/>
              <a:t> ⟹ Ξεπλύνετε και στεγνώστε με την άλλη πετσέτα. </a:t>
            </a:r>
          </a:p>
          <a:p>
            <a:r>
              <a:rPr lang="el-GR" dirty="0" smtClean="0"/>
              <a:t>⟹ Κάντε εντριβή με λοσιόν ή κρέμα.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r>
              <a:rPr lang="el-GR" sz="4000" dirty="0" smtClean="0">
                <a:solidFill>
                  <a:schemeClr val="accent2"/>
                </a:solidFill>
              </a:rPr>
              <a:t>Πρόληψη Κατακλίσεων</a:t>
            </a:r>
            <a:endParaRPr lang="el-GR" sz="4000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/>
          <a:lstStyle/>
          <a:p>
            <a:r>
              <a:rPr lang="el-GR" i="1" u="sng" dirty="0" smtClean="0"/>
              <a:t>⟹ </a:t>
            </a:r>
            <a:r>
              <a:rPr lang="el-GR" i="1" u="sng" dirty="0" smtClean="0">
                <a:solidFill>
                  <a:srgbClr val="7030A0"/>
                </a:solidFill>
              </a:rPr>
              <a:t>ΚΑΛΥΤΕΡΗ ΠΡΟΛΗΨΗ ΕΙΝΑΙ</a:t>
            </a:r>
            <a:r>
              <a:rPr lang="en-US" i="1" u="sng" dirty="0" smtClean="0">
                <a:solidFill>
                  <a:srgbClr val="7030A0"/>
                </a:solidFill>
              </a:rPr>
              <a:t>:</a:t>
            </a:r>
            <a:r>
              <a:rPr lang="el-GR" i="1" u="sng" dirty="0" smtClean="0">
                <a:solidFill>
                  <a:srgbClr val="7030A0"/>
                </a:solidFill>
              </a:rPr>
              <a:t> </a:t>
            </a:r>
            <a:endParaRPr lang="en-US" i="1" u="sng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η καθαριότητα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η αποφυγή υγρασίας στο δέρμα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η αλλαγή θέσης ειδικά σε κλινήρεις αρρώστους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η τοποθέτηση ειδικών επιθεμάτων στα σημεία πίεσης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το καλό τέντωμα των σεντονιών (χωρίς πτυχές)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η χρήση στρωμάτων με αέρα ή νερό.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(*</a:t>
            </a:r>
            <a:r>
              <a:rPr lang="el-GR" dirty="0" smtClean="0"/>
              <a:t>Σκοπός όλων όσων προαναφέραμε είναι </a:t>
            </a:r>
            <a:r>
              <a:rPr lang="el-GR" i="1" dirty="0" smtClean="0">
                <a:solidFill>
                  <a:srgbClr val="FF0000"/>
                </a:solidFill>
              </a:rPr>
              <a:t>η τόνωση της κυκλοφορίας του αίματος.</a:t>
            </a:r>
            <a:r>
              <a:rPr lang="en-US" i="1" dirty="0"/>
              <a:t>)</a:t>
            </a:r>
            <a:endParaRPr lang="el-GR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334</Words>
  <Application>Microsoft Office PowerPoint</Application>
  <PresentationFormat>Προβολή στην οθόνη (4:3)</PresentationFormat>
  <Paragraphs>47</Paragraphs>
  <Slides>7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Πλύσιμο και Εντριβή Ράχης και Γλουτών -Πρόληψη Κατακλίσεων</vt:lpstr>
      <vt:lpstr>Κατακλίσεις</vt:lpstr>
      <vt:lpstr> Κατακλίσεις</vt:lpstr>
      <vt:lpstr>Υλικά που απαιτούνται:</vt:lpstr>
      <vt:lpstr>Διαδικασία:</vt:lpstr>
      <vt:lpstr>Διαδικασία:</vt:lpstr>
      <vt:lpstr>Πρόληψη Κατακλίσεων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Πλύσιμο και Εντριβή Ράχης και Γλουτών -Πρόληψη Κατακλίσεων</dc:title>
  <dc:creator>Natalia</dc:creator>
  <cp:lastModifiedBy>Natalia</cp:lastModifiedBy>
  <cp:revision>6</cp:revision>
  <dcterms:created xsi:type="dcterms:W3CDTF">2021-03-08T08:36:47Z</dcterms:created>
  <dcterms:modified xsi:type="dcterms:W3CDTF">2021-03-12T11:53:29Z</dcterms:modified>
</cp:coreProperties>
</file>