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5" r:id="rId3"/>
    <p:sldId id="257" r:id="rId4"/>
    <p:sldId id="258" r:id="rId5"/>
    <p:sldId id="259" r:id="rId6"/>
    <p:sldId id="273" r:id="rId7"/>
    <p:sldId id="290" r:id="rId8"/>
    <p:sldId id="274" r:id="rId9"/>
    <p:sldId id="276" r:id="rId10"/>
    <p:sldId id="289" r:id="rId11"/>
    <p:sldId id="304" r:id="rId12"/>
    <p:sldId id="303" r:id="rId13"/>
    <p:sldId id="275" r:id="rId14"/>
    <p:sldId id="279" r:id="rId15"/>
    <p:sldId id="305" r:id="rId16"/>
    <p:sldId id="281" r:id="rId17"/>
    <p:sldId id="283" r:id="rId18"/>
    <p:sldId id="284" r:id="rId19"/>
    <p:sldId id="292" r:id="rId20"/>
    <p:sldId id="299" r:id="rId21"/>
    <p:sldId id="267" r:id="rId22"/>
    <p:sldId id="260" r:id="rId23"/>
    <p:sldId id="293" r:id="rId24"/>
    <p:sldId id="291" r:id="rId25"/>
    <p:sldId id="268" r:id="rId26"/>
    <p:sldId id="269" r:id="rId27"/>
    <p:sldId id="271" r:id="rId28"/>
    <p:sldId id="282" r:id="rId29"/>
    <p:sldId id="296" r:id="rId30"/>
    <p:sldId id="298" r:id="rId31"/>
    <p:sldId id="297" r:id="rId32"/>
    <p:sldId id="300" r:id="rId33"/>
    <p:sldId id="294" r:id="rId34"/>
    <p:sldId id="301" r:id="rId35"/>
    <p:sldId id="266" r:id="rId36"/>
    <p:sldId id="263" r:id="rId37"/>
    <p:sldId id="286" r:id="rId38"/>
    <p:sldId id="287" r:id="rId39"/>
    <p:sldId id="302" r:id="rId40"/>
    <p:sldId id="265" r:id="rId41"/>
    <p:sldId id="270" r:id="rId42"/>
    <p:sldId id="288" r:id="rId43"/>
  </p:sldIdLst>
  <p:sldSz cx="9144000" cy="6858000" type="screen4x3"/>
  <p:notesSz cx="7315200" cy="96012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8" d="100"/>
          <a:sy n="78" d="100"/>
        </p:scale>
        <p:origin x="-1570" y="-18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E840C-4378-47C1-82DA-E8C41110C356}" type="datetimeFigureOut">
              <a:rPr lang="el-GR" smtClean="0"/>
              <a:pPr/>
              <a:t>10/4/2020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9C12D-4B95-446B-92C3-25FD044BCA9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E840C-4378-47C1-82DA-E8C41110C356}" type="datetimeFigureOut">
              <a:rPr lang="el-GR" smtClean="0"/>
              <a:pPr/>
              <a:t>10/4/2020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9C12D-4B95-446B-92C3-25FD044BCA9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E840C-4378-47C1-82DA-E8C41110C356}" type="datetimeFigureOut">
              <a:rPr lang="el-GR" smtClean="0"/>
              <a:pPr/>
              <a:t>10/4/2020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9C12D-4B95-446B-92C3-25FD044BCA9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E840C-4378-47C1-82DA-E8C41110C356}" type="datetimeFigureOut">
              <a:rPr lang="el-GR" smtClean="0"/>
              <a:pPr/>
              <a:t>10/4/2020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9C12D-4B95-446B-92C3-25FD044BCA9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E840C-4378-47C1-82DA-E8C41110C356}" type="datetimeFigureOut">
              <a:rPr lang="el-GR" smtClean="0"/>
              <a:pPr/>
              <a:t>10/4/2020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9C12D-4B95-446B-92C3-25FD044BCA9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E840C-4378-47C1-82DA-E8C41110C356}" type="datetimeFigureOut">
              <a:rPr lang="el-GR" smtClean="0"/>
              <a:pPr/>
              <a:t>10/4/2020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9C12D-4B95-446B-92C3-25FD044BCA9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E840C-4378-47C1-82DA-E8C41110C356}" type="datetimeFigureOut">
              <a:rPr lang="el-GR" smtClean="0"/>
              <a:pPr/>
              <a:t>10/4/2020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9C12D-4B95-446B-92C3-25FD044BCA9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E840C-4378-47C1-82DA-E8C41110C356}" type="datetimeFigureOut">
              <a:rPr lang="el-GR" smtClean="0"/>
              <a:pPr/>
              <a:t>10/4/2020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9C12D-4B95-446B-92C3-25FD044BCA9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E840C-4378-47C1-82DA-E8C41110C356}" type="datetimeFigureOut">
              <a:rPr lang="el-GR" smtClean="0"/>
              <a:pPr/>
              <a:t>10/4/2020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9C12D-4B95-446B-92C3-25FD044BCA9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E840C-4378-47C1-82DA-E8C41110C356}" type="datetimeFigureOut">
              <a:rPr lang="el-GR" smtClean="0"/>
              <a:pPr/>
              <a:t>10/4/2020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9C12D-4B95-446B-92C3-25FD044BCA9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E840C-4378-47C1-82DA-E8C41110C356}" type="datetimeFigureOut">
              <a:rPr lang="el-GR" smtClean="0"/>
              <a:pPr/>
              <a:t>10/4/2020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9C12D-4B95-446B-92C3-25FD044BCA9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E840C-4378-47C1-82DA-E8C41110C356}" type="datetimeFigureOut">
              <a:rPr lang="el-GR" smtClean="0"/>
              <a:pPr/>
              <a:t>10/4/2020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99C12D-4B95-446B-92C3-25FD044BCA92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714357"/>
            <a:ext cx="7772400" cy="2571768"/>
          </a:xfrm>
        </p:spPr>
        <p:txBody>
          <a:bodyPr>
            <a:normAutofit fontScale="90000"/>
          </a:bodyPr>
          <a:lstStyle/>
          <a:p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ΑΡΧΕΣ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ΓΡΑΜΜΙΚΟΥ</a:t>
            </a:r>
            <a:br>
              <a:rPr lang="el-GR" dirty="0" smtClean="0">
                <a:latin typeface="Times New Roman" pitchFamily="18" charset="0"/>
                <a:cs typeface="Times New Roman" pitchFamily="18" charset="0"/>
              </a:rPr>
            </a:b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&amp;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l-GR" dirty="0" smtClean="0">
                <a:latin typeface="Times New Roman" pitchFamily="18" charset="0"/>
                <a:cs typeface="Times New Roman" pitchFamily="18" charset="0"/>
              </a:rPr>
            </a:b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ΑΡΧΙΤΕΚΤΟΝΙΚΟΥ ΣΧΕΔΙΟΥ</a:t>
            </a:r>
            <a:br>
              <a:rPr lang="el-GR" dirty="0" smtClean="0">
                <a:latin typeface="Times New Roman" pitchFamily="18" charset="0"/>
                <a:cs typeface="Times New Roman" pitchFamily="18" charset="0"/>
              </a:rPr>
            </a:br>
            <a:r>
              <a:rPr lang="el-GR" sz="3200" dirty="0" smtClean="0">
                <a:latin typeface="Times New Roman" pitchFamily="18" charset="0"/>
                <a:cs typeface="Times New Roman" pitchFamily="18" charset="0"/>
              </a:rPr>
              <a:t>3-4-2020</a:t>
            </a:r>
            <a:endParaRPr lang="el-GR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Α’ Τάξη </a:t>
            </a:r>
          </a:p>
          <a:p>
            <a:r>
              <a:rPr lang="el-GR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l-GR" sz="3600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ο</a:t>
            </a:r>
            <a:r>
              <a:rPr lang="el-GR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ΕΠΑΛ Ραφήνας</a:t>
            </a:r>
            <a:endParaRPr lang="el-GR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071570"/>
          </a:xfrm>
        </p:spPr>
        <p:txBody>
          <a:bodyPr>
            <a:normAutofit/>
          </a:bodyPr>
          <a:lstStyle/>
          <a:p>
            <a:r>
              <a:rPr lang="el-GR" sz="3200" dirty="0" smtClean="0"/>
              <a:t>Μηχανολογικό σχέδιο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1026" name="Picture 2" descr="Τομές | Τεχνικό Σχέδιο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071546"/>
            <a:ext cx="5643602" cy="55554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>
            <a:normAutofit/>
          </a:bodyPr>
          <a:lstStyle/>
          <a:p>
            <a:r>
              <a:rPr lang="el-GR" sz="3200" dirty="0" smtClean="0"/>
              <a:t>Αρχιτεκτονικό αξονομετρικό σχέδιο</a:t>
            </a:r>
            <a:endParaRPr lang="el-GR" sz="3200" dirty="0"/>
          </a:p>
        </p:txBody>
      </p:sp>
      <p:sp>
        <p:nvSpPr>
          <p:cNvPr id="53250" name="AutoShape 2" descr="Τεχνικό Σχέδιο (Β Γενικού Λυκείου - Επιλογής) - ΑΝΕΝΕΡΓΟ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552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39316" y="1277790"/>
            <a:ext cx="6690270" cy="5151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>
            <a:normAutofit/>
          </a:bodyPr>
          <a:lstStyle/>
          <a:p>
            <a:r>
              <a:rPr lang="el-GR" sz="3200" dirty="0" smtClean="0"/>
              <a:t>Αρχιτεκτονικό αξονομετρικό σχέδιο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3250" name="AutoShape 2" descr="Τεχνικό Σχέδιο (Β Γενικού Λυκείου - Επιλογής) - ΑΝΕΝΕΡΓΟ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785794"/>
            <a:ext cx="6429375" cy="582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 flipV="1">
            <a:off x="457200" y="-500090"/>
            <a:ext cx="8229600" cy="71438"/>
          </a:xfrm>
        </p:spPr>
        <p:txBody>
          <a:bodyPr>
            <a:normAutofit fontScale="90000"/>
          </a:bodyPr>
          <a:lstStyle/>
          <a:p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42852"/>
            <a:ext cx="8229600" cy="6286544"/>
          </a:xfrm>
        </p:spPr>
        <p:txBody>
          <a:bodyPr/>
          <a:lstStyle/>
          <a:p>
            <a:pPr>
              <a:buNone/>
            </a:pPr>
            <a:r>
              <a:rPr lang="el-GR" dirty="0" smtClean="0"/>
              <a:t>                      Τοπογραφικό σχέδιο</a:t>
            </a:r>
            <a:endParaRPr lang="el-GR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8984" y="1160027"/>
            <a:ext cx="6989164" cy="5055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 flipV="1">
            <a:off x="457200" y="-500090"/>
            <a:ext cx="8229600" cy="71438"/>
          </a:xfrm>
        </p:spPr>
        <p:txBody>
          <a:bodyPr>
            <a:normAutofit fontScale="90000"/>
          </a:bodyPr>
          <a:lstStyle/>
          <a:p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42852"/>
            <a:ext cx="8229600" cy="6286544"/>
          </a:xfrm>
        </p:spPr>
        <p:txBody>
          <a:bodyPr/>
          <a:lstStyle/>
          <a:p>
            <a:pPr>
              <a:buNone/>
            </a:pPr>
            <a:r>
              <a:rPr lang="el-GR" dirty="0" smtClean="0"/>
              <a:t>     Χάρτης</a:t>
            </a:r>
            <a:endParaRPr lang="el-GR" dirty="0"/>
          </a:p>
        </p:txBody>
      </p:sp>
      <p:pic>
        <p:nvPicPr>
          <p:cNvPr id="32770" name="Picture 2" descr="Χάρτης μετρό Αθήνας και γραμμές Μετρό προς Αεροδρόμιο, Αθήν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500042"/>
            <a:ext cx="5310916" cy="59293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/>
          <a:lstStyle/>
          <a:p>
            <a:r>
              <a:rPr lang="el-GR" dirty="0" smtClean="0"/>
              <a:t>Ψηφιακή σχεδίαση</a:t>
            </a:r>
            <a:endParaRPr lang="el-GR" dirty="0"/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7232"/>
            <a:ext cx="5038725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63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25340" y="3566160"/>
            <a:ext cx="4518660" cy="3291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 flipV="1">
            <a:off x="457200" y="-500090"/>
            <a:ext cx="8229600" cy="71438"/>
          </a:xfrm>
        </p:spPr>
        <p:txBody>
          <a:bodyPr>
            <a:normAutofit fontScale="90000"/>
          </a:bodyPr>
          <a:lstStyle/>
          <a:p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42852"/>
            <a:ext cx="8229600" cy="6286544"/>
          </a:xfrm>
        </p:spPr>
        <p:txBody>
          <a:bodyPr/>
          <a:lstStyle/>
          <a:p>
            <a:pPr>
              <a:buNone/>
            </a:pPr>
            <a:r>
              <a:rPr lang="el-GR" dirty="0" smtClean="0"/>
              <a:t>     </a:t>
            </a:r>
            <a:endParaRPr lang="el-GR" dirty="0"/>
          </a:p>
        </p:txBody>
      </p:sp>
      <p:sp>
        <p:nvSpPr>
          <p:cNvPr id="4" name="3 - Ορθογώνιο"/>
          <p:cNvSpPr/>
          <p:nvPr/>
        </p:nvSpPr>
        <p:spPr>
          <a:xfrm>
            <a:off x="1357290" y="857232"/>
            <a:ext cx="6715172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l-GR" sz="54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l-G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Σκαρίφημα</a:t>
            </a:r>
          </a:p>
          <a:p>
            <a:pPr algn="ctr"/>
            <a:r>
              <a:rPr lang="el-GR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Προσχέδιο </a:t>
            </a:r>
          </a:p>
          <a:p>
            <a:pPr algn="ctr"/>
            <a:r>
              <a:rPr lang="el-G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Τελικό Σχέδιο</a:t>
            </a:r>
          </a:p>
          <a:p>
            <a:pPr algn="ctr"/>
            <a:endParaRPr lang="el-GR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5186370" cy="1082660"/>
          </a:xfrm>
        </p:spPr>
        <p:txBody>
          <a:bodyPr>
            <a:normAutofit/>
          </a:bodyPr>
          <a:lstStyle/>
          <a:p>
            <a:r>
              <a:rPr lang="el-GR" sz="3200" dirty="0" smtClean="0"/>
              <a:t>Τα προσχέδια </a:t>
            </a:r>
            <a:br>
              <a:rPr lang="el-GR" sz="3200" dirty="0" smtClean="0"/>
            </a:br>
            <a:r>
              <a:rPr lang="el-GR" sz="3200" dirty="0" smtClean="0"/>
              <a:t>και τα τελικά σχέδια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606207"/>
            <a:ext cx="3357586" cy="394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334099"/>
            <a:ext cx="2071702" cy="3161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2" y="3643314"/>
            <a:ext cx="21336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/>
              <a:t>προηγούνται της κατασκευής 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428736"/>
            <a:ext cx="6500858" cy="5088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857256"/>
          </a:xfrm>
        </p:spPr>
        <p:txBody>
          <a:bodyPr>
            <a:noAutofit/>
          </a:bodyPr>
          <a:lstStyle/>
          <a:p>
            <a:r>
              <a:rPr lang="el-GR" sz="3200" dirty="0" smtClean="0"/>
              <a:t>Μολύβι κλασικό ή μηχανικό διαφορετικής σκληρότητας</a:t>
            </a:r>
            <a:endParaRPr lang="el-GR" sz="3200" dirty="0"/>
          </a:p>
        </p:txBody>
      </p:sp>
      <p:pic>
        <p:nvPicPr>
          <p:cNvPr id="4" name="Picture 7" descr="Παλαιές μολύβι και γόμα στοκ εικόνα. εικόνα από σχέδιο - 48994807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428736"/>
            <a:ext cx="2500330" cy="1666887"/>
          </a:xfrm>
          <a:prstGeom prst="rect">
            <a:avLst/>
          </a:prstGeom>
          <a:noFill/>
        </p:spPr>
      </p:pic>
      <p:pic>
        <p:nvPicPr>
          <p:cNvPr id="4403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1428736"/>
            <a:ext cx="3662065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26" y="1428736"/>
            <a:ext cx="2500330" cy="2421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786" y="4214818"/>
            <a:ext cx="2579660" cy="2307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29256" y="4429132"/>
            <a:ext cx="2819400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026" name="Picture 2" descr="Γραμμικό σχέδιο βμ by iogiougi - issu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0"/>
            <a:ext cx="500968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Πενάκια για σχεδίαση με μελάνι</a:t>
            </a:r>
            <a:endParaRPr lang="el-GR" sz="3600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3571876"/>
            <a:ext cx="312420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1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572132" y="2071678"/>
            <a:ext cx="2143140" cy="3987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214290"/>
            <a:ext cx="5072066" cy="3064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85720" y="274638"/>
            <a:ext cx="8401080" cy="1143000"/>
          </a:xfrm>
        </p:spPr>
        <p:txBody>
          <a:bodyPr>
            <a:normAutofit/>
          </a:bodyPr>
          <a:lstStyle/>
          <a:p>
            <a:pPr algn="l"/>
            <a:r>
              <a:rPr lang="el-GR" sz="3200" dirty="0" smtClean="0"/>
              <a:t>Χάρακας &amp; τρίγωνα</a:t>
            </a:r>
            <a:endParaRPr lang="el-GR" sz="3200" dirty="0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2404895"/>
            <a:ext cx="5429256" cy="4453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85720" y="428604"/>
            <a:ext cx="4900618" cy="1143000"/>
          </a:xfrm>
        </p:spPr>
        <p:txBody>
          <a:bodyPr>
            <a:normAutofit/>
          </a:bodyPr>
          <a:lstStyle/>
          <a:p>
            <a:pPr algn="l"/>
            <a:r>
              <a:rPr lang="el-GR" sz="2800" dirty="0" smtClean="0"/>
              <a:t>Ταυ ή παραλληλογράφος</a:t>
            </a:r>
            <a:endParaRPr lang="el-GR" sz="28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85720" y="1928802"/>
            <a:ext cx="8229600" cy="4525963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1026" name="Picture 2" descr="Συντήρηση Έργων Τέχνης και Αρχαιοτήτων ‐ Γραμμικό Σχέδιο 1.Υλικά,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590782"/>
            <a:ext cx="5770694" cy="4267218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15840" y="0"/>
            <a:ext cx="4328160" cy="2712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/>
              <a:t>Διαβήτης - καμπυλόγραμμα</a:t>
            </a:r>
            <a:endParaRPr lang="el-GR" sz="3200" dirty="0"/>
          </a:p>
        </p:txBody>
      </p:sp>
      <p:pic>
        <p:nvPicPr>
          <p:cNvPr id="43010" name="Picture 2" descr="Aristo e-bibliomania.g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214554"/>
            <a:ext cx="3145177" cy="3714776"/>
          </a:xfrm>
          <a:prstGeom prst="rect">
            <a:avLst/>
          </a:prstGeom>
          <a:noFill/>
        </p:spPr>
      </p:pic>
      <p:pic>
        <p:nvPicPr>
          <p:cNvPr id="4301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4459610" y="2112630"/>
            <a:ext cx="4884420" cy="3230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4956068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98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429256" y="4071942"/>
            <a:ext cx="3017520" cy="2118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Ορθογώνιο τρίγωνο 30</a:t>
            </a:r>
            <a:r>
              <a:rPr lang="el-GR" baseline="30000" dirty="0" smtClean="0"/>
              <a:t>ο</a:t>
            </a:r>
            <a:r>
              <a:rPr lang="el-GR" dirty="0" smtClean="0"/>
              <a:t> – 60</a:t>
            </a:r>
            <a:r>
              <a:rPr lang="el-GR" baseline="30000" dirty="0" smtClean="0"/>
              <a:t>ο</a:t>
            </a:r>
            <a:r>
              <a:rPr lang="el-GR" dirty="0" smtClean="0"/>
              <a:t> </a:t>
            </a:r>
            <a:br>
              <a:rPr lang="el-GR" dirty="0" smtClean="0"/>
            </a:br>
            <a:endParaRPr lang="el-GR" dirty="0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611384"/>
            <a:ext cx="3214710" cy="497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Ισοσκελές ορθογώνιο τρίγωνο 45</a:t>
            </a:r>
            <a:r>
              <a:rPr lang="el-GR" baseline="30000" dirty="0" smtClean="0"/>
              <a:t>ο</a:t>
            </a:r>
            <a:r>
              <a:rPr lang="el-GR" dirty="0" smtClean="0"/>
              <a:t> </a:t>
            </a:r>
            <a:br>
              <a:rPr lang="el-GR" dirty="0" smtClean="0"/>
            </a:br>
            <a:endParaRPr lang="el-GR" dirty="0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594348"/>
            <a:ext cx="4857784" cy="4976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355901"/>
            <a:ext cx="6929486" cy="594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217837"/>
            <a:ext cx="5500726" cy="664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000132"/>
          </a:xfrm>
        </p:spPr>
        <p:txBody>
          <a:bodyPr>
            <a:normAutofit fontScale="90000"/>
          </a:bodyPr>
          <a:lstStyle/>
          <a:p>
            <a:r>
              <a:rPr lang="el-GR" sz="3200" dirty="0" smtClean="0"/>
              <a:t>Ο </a:t>
            </a:r>
            <a:r>
              <a:rPr lang="el-GR" sz="3200" dirty="0" err="1" smtClean="0"/>
              <a:t>Κάναβος</a:t>
            </a:r>
            <a:r>
              <a:rPr lang="el-GR" sz="3200" dirty="0" smtClean="0"/>
              <a:t>, </a:t>
            </a:r>
            <a:br>
              <a:rPr lang="el-GR" sz="3200" dirty="0" smtClean="0"/>
            </a:br>
            <a:r>
              <a:rPr lang="el-GR" sz="3200" dirty="0" smtClean="0"/>
              <a:t>θεμελιώδες εργαλείο σχεδίασης</a:t>
            </a:r>
            <a:endParaRPr lang="el-GR" sz="3200" dirty="0"/>
          </a:p>
        </p:txBody>
      </p:sp>
      <p:sp>
        <p:nvSpPr>
          <p:cNvPr id="2052" name="AutoShape 4" descr="Τι είναι ο κάναβος και πως σχεδιάζεται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2054" name="AutoShape 6" descr="Τι είναι ο κάναβος και πως σχεδιάζεται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2056" name="AutoShape 8" descr="Τι είναι ο κάναβος και πως σχεδιάζεται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2058" name="AutoShape 10" descr="Τι είναι ο κάναβος και πως σχεδιάζεται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2060" name="AutoShape 12" descr="Τι είναι ο κάναβος και πως σχεδιάζεται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2064" name="Picture 16" descr="Πώς καλλιεργούσαν στη Μαντίνεια το χασίς; | Οι λέξεις έχουν τη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592021"/>
            <a:ext cx="6715172" cy="4796554"/>
          </a:xfrm>
          <a:prstGeom prst="rect">
            <a:avLst/>
          </a:prstGeom>
          <a:noFill/>
        </p:spPr>
      </p:pic>
      <p:sp>
        <p:nvSpPr>
          <p:cNvPr id="2066" name="AutoShape 18" descr="Τι είναι ο κάναβος και πως σχεδιάζεται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2068" name="AutoShape 20" descr="Τι είναι ο κάναβος και πως σχεδιάζεται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2070" name="AutoShape 22" descr="Τι είναι ο κάναβος και πως σχεδιάζεται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7" name="16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257148" cy="185725"/>
          </a:xfrm>
        </p:spPr>
        <p:txBody>
          <a:bodyPr>
            <a:normAutofit fontScale="25000" lnSpcReduction="20000"/>
          </a:bodyPr>
          <a:lstStyle/>
          <a:p>
            <a:r>
              <a:rPr lang="el-GR" dirty="0" smtClean="0"/>
              <a:t>      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</p:txBody>
      </p:sp>
      <p:sp>
        <p:nvSpPr>
          <p:cNvPr id="12" name="11 - Ορθογώνιο"/>
          <p:cNvSpPr/>
          <p:nvPr/>
        </p:nvSpPr>
        <p:spPr>
          <a:xfrm>
            <a:off x="3286116" y="285728"/>
            <a:ext cx="264320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Σχέδιο</a:t>
            </a:r>
            <a:endParaRPr lang="el-GR" sz="6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3" name="12 - Ορθογώνιο"/>
          <p:cNvSpPr/>
          <p:nvPr/>
        </p:nvSpPr>
        <p:spPr>
          <a:xfrm>
            <a:off x="642910" y="3714752"/>
            <a:ext cx="800105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Ελεύθερο             Γραμμικό</a:t>
            </a:r>
            <a:endParaRPr lang="el-GR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cxnSp>
        <p:nvCxnSpPr>
          <p:cNvPr id="16" name="15 - Ευθύγραμμο βέλος σύνδεσης"/>
          <p:cNvCxnSpPr/>
          <p:nvPr/>
        </p:nvCxnSpPr>
        <p:spPr>
          <a:xfrm rot="10800000" flipV="1">
            <a:off x="2643176" y="2000240"/>
            <a:ext cx="1857386" cy="17145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- Ευθύγραμμο βέλος σύνδεσης"/>
          <p:cNvCxnSpPr/>
          <p:nvPr/>
        </p:nvCxnSpPr>
        <p:spPr>
          <a:xfrm>
            <a:off x="4500562" y="2000240"/>
            <a:ext cx="2143140" cy="17145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- Ορθογώνιο"/>
          <p:cNvSpPr/>
          <p:nvPr/>
        </p:nvSpPr>
        <p:spPr>
          <a:xfrm>
            <a:off x="571472" y="1357298"/>
            <a:ext cx="77153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       </a:t>
            </a:r>
            <a:r>
              <a:rPr lang="el-GR" sz="2400" dirty="0" smtClean="0"/>
              <a:t>η </a:t>
            </a:r>
            <a:r>
              <a:rPr lang="el-GR" sz="2400" dirty="0"/>
              <a:t>απεικόνιση ενός </a:t>
            </a:r>
            <a:r>
              <a:rPr lang="el-GR" sz="2400" dirty="0" smtClean="0"/>
              <a:t>αντικειμένου </a:t>
            </a:r>
            <a:r>
              <a:rPr lang="el-GR" sz="2400" dirty="0"/>
              <a:t>ή μιας κατασκευής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4" descr="Μονάδες μέτρηση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285728"/>
            <a:ext cx="2500330" cy="2921059"/>
          </a:xfrm>
          <a:prstGeom prst="rect">
            <a:avLst/>
          </a:prstGeom>
          <a:noFill/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2967142"/>
            <a:ext cx="4714876" cy="3890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214290"/>
            <a:ext cx="4809552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8"/>
            <a:ext cx="3944113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3786190"/>
            <a:ext cx="3927033" cy="285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285860"/>
            <a:ext cx="8249160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3524250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642918"/>
            <a:ext cx="256222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214678" y="3071810"/>
            <a:ext cx="5501640" cy="1706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14546" y="4714884"/>
            <a:ext cx="654367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12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5984" y="1857364"/>
            <a:ext cx="4511040" cy="3787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794"/>
          </a:xfrm>
        </p:spPr>
        <p:txBody>
          <a:bodyPr>
            <a:normAutofit/>
          </a:bodyPr>
          <a:lstStyle/>
          <a:p>
            <a:r>
              <a:rPr lang="el-GR" sz="3200" dirty="0" smtClean="0">
                <a:latin typeface="Times New Roman" pitchFamily="18" charset="0"/>
                <a:cs typeface="Times New Roman" pitchFamily="18" charset="0"/>
              </a:rPr>
              <a:t>ΔΙΑΣΤΑΣΙΟΛΟΓΗΣΗ </a:t>
            </a:r>
            <a:endParaRPr lang="el-GR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642918"/>
            <a:ext cx="8929718" cy="5483245"/>
          </a:xfrm>
        </p:spPr>
        <p:txBody>
          <a:bodyPr/>
          <a:lstStyle/>
          <a:p>
            <a:pPr lvl="2">
              <a:buNone/>
            </a:pP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Η διάσταση είναι η πληροφορία για το μήκος 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 μιας γραμμής στο σχέδιο μας. Η διαδικασία συμπλήρωσης του σχεδίου με διαστάσεις είναι η </a:t>
            </a:r>
            <a:r>
              <a:rPr lang="el-GR" sz="2400" dirty="0" err="1" smtClean="0">
                <a:latin typeface="Times New Roman" pitchFamily="18" charset="0"/>
                <a:cs typeface="Times New Roman" pitchFamily="18" charset="0"/>
              </a:rPr>
              <a:t>διαστασιολόγηση</a:t>
            </a:r>
            <a:endParaRPr lang="el-GR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l-GR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2214554"/>
            <a:ext cx="4533900" cy="435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-142900"/>
            <a:ext cx="8229600" cy="1071570"/>
          </a:xfrm>
        </p:spPr>
        <p:txBody>
          <a:bodyPr>
            <a:normAutofit/>
          </a:bodyPr>
          <a:lstStyle/>
          <a:p>
            <a:r>
              <a:rPr lang="el-GR" sz="3200" dirty="0" smtClean="0">
                <a:latin typeface="Times New Roman" pitchFamily="18" charset="0"/>
                <a:cs typeface="Times New Roman" pitchFamily="18" charset="0"/>
              </a:rPr>
              <a:t>ΚΛΙΜΑΚΑ ΣΧΕΔΙΑΣΗΣ</a:t>
            </a:r>
            <a:endParaRPr lang="el-GR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928670"/>
            <a:ext cx="9144000" cy="5197493"/>
          </a:xfrm>
        </p:spPr>
        <p:txBody>
          <a:bodyPr/>
          <a:lstStyle/>
          <a:p>
            <a:pPr>
              <a:buNone/>
            </a:pPr>
            <a:r>
              <a:rPr lang="el-GR" dirty="0" smtClean="0"/>
              <a:t>   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Υπάρχουν περιπτώσεις όπου οι διαστάσεις του </a:t>
            </a:r>
            <a:r>
              <a:rPr lang="el-GR" sz="2800" dirty="0" err="1" smtClean="0">
                <a:latin typeface="Times New Roman" pitchFamily="18" charset="0"/>
                <a:cs typeface="Times New Roman" pitchFamily="18" charset="0"/>
              </a:rPr>
              <a:t>αντικειµένου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 στο σχέδιο είναι ίδιες µε τις διαστάσεις του στην </a:t>
            </a:r>
            <a:r>
              <a:rPr lang="el-GR" sz="2800" dirty="0" err="1" smtClean="0">
                <a:latin typeface="Times New Roman" pitchFamily="18" charset="0"/>
                <a:cs typeface="Times New Roman" pitchFamily="18" charset="0"/>
              </a:rPr>
              <a:t>πραγµατικότητα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l-GR" sz="2800" dirty="0" err="1" smtClean="0">
                <a:latin typeface="Times New Roman" pitchFamily="18" charset="0"/>
                <a:cs typeface="Times New Roman" pitchFamily="18" charset="0"/>
              </a:rPr>
              <a:t>Σχεδιάζουµε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 δηλαδή το </a:t>
            </a:r>
            <a:r>
              <a:rPr lang="el-GR" sz="2800" dirty="0" err="1" smtClean="0">
                <a:latin typeface="Times New Roman" pitchFamily="18" charset="0"/>
                <a:cs typeface="Times New Roman" pitchFamily="18" charset="0"/>
              </a:rPr>
              <a:t>αντικείµενο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 στο φυσικό του µ</a:t>
            </a:r>
            <a:r>
              <a:rPr lang="el-GR" sz="2800" dirty="0" err="1" smtClean="0">
                <a:latin typeface="Times New Roman" pitchFamily="18" charset="0"/>
                <a:cs typeface="Times New Roman" pitchFamily="18" charset="0"/>
              </a:rPr>
              <a:t>έγεθος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 και </a:t>
            </a:r>
            <a:r>
              <a:rPr lang="el-GR" sz="2800" dirty="0" err="1" smtClean="0">
                <a:latin typeface="Times New Roman" pitchFamily="18" charset="0"/>
                <a:cs typeface="Times New Roman" pitchFamily="18" charset="0"/>
              </a:rPr>
              <a:t>παριστάνουµε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 αυτή την </a:t>
            </a:r>
            <a:r>
              <a:rPr lang="el-GR" sz="2800" dirty="0" err="1" smtClean="0">
                <a:latin typeface="Times New Roman" pitchFamily="18" charset="0"/>
                <a:cs typeface="Times New Roman" pitchFamily="18" charset="0"/>
              </a:rPr>
              <a:t>κλίµακα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 σχεδίασης µε τη µ</a:t>
            </a:r>
            <a:r>
              <a:rPr lang="el-GR" sz="2800" dirty="0" err="1" smtClean="0">
                <a:latin typeface="Times New Roman" pitchFamily="18" charset="0"/>
                <a:cs typeface="Times New Roman" pitchFamily="18" charset="0"/>
              </a:rPr>
              <a:t>ορφή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 1:1.</a:t>
            </a:r>
            <a:endParaRPr lang="el-GR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3160809"/>
            <a:ext cx="3786182" cy="3697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 flipV="1">
            <a:off x="457200" y="0"/>
            <a:ext cx="8229600" cy="274638"/>
          </a:xfrm>
        </p:spPr>
        <p:txBody>
          <a:bodyPr>
            <a:normAutofit fontScale="90000"/>
          </a:bodyPr>
          <a:lstStyle/>
          <a:p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40369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l-GR" sz="3600" dirty="0" smtClean="0"/>
          </a:p>
          <a:p>
            <a:pPr algn="ctr">
              <a:buNone/>
            </a:pPr>
            <a:endParaRPr lang="el-GR" sz="4400" dirty="0" smtClean="0"/>
          </a:p>
          <a:p>
            <a:pPr algn="ctr">
              <a:buNone/>
            </a:pPr>
            <a:r>
              <a:rPr lang="el-GR" sz="4400" dirty="0" smtClean="0"/>
              <a:t>1:10          1:5</a:t>
            </a:r>
          </a:p>
          <a:p>
            <a:pPr algn="ctr">
              <a:buNone/>
            </a:pPr>
            <a:r>
              <a:rPr lang="el-GR" sz="4400" b="1" dirty="0" smtClean="0"/>
              <a:t>1:100 </a:t>
            </a:r>
            <a:r>
              <a:rPr lang="el-GR" sz="4400" dirty="0" smtClean="0"/>
              <a:t>            1:50</a:t>
            </a:r>
          </a:p>
          <a:p>
            <a:pPr algn="ctr">
              <a:buNone/>
            </a:pPr>
            <a:r>
              <a:rPr lang="el-GR" sz="4400" dirty="0" smtClean="0"/>
              <a:t>1:1000               1:500</a:t>
            </a:r>
            <a:endParaRPr lang="el-GR" sz="4400" dirty="0"/>
          </a:p>
        </p:txBody>
      </p:sp>
      <p:sp>
        <p:nvSpPr>
          <p:cNvPr id="4" name="3 - Ορθογώνιο"/>
          <p:cNvSpPr/>
          <p:nvPr/>
        </p:nvSpPr>
        <p:spPr>
          <a:xfrm>
            <a:off x="2714612" y="928670"/>
            <a:ext cx="40005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 smtClean="0">
                <a:latin typeface="Arial" pitchFamily="34" charset="0"/>
                <a:cs typeface="Arial" pitchFamily="34" charset="0"/>
              </a:rPr>
              <a:t>ΔΙΑΦΟΡΕΣ ΚΛΙΜΑΚΕΣ</a:t>
            </a:r>
            <a:endParaRPr lang="el-G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 flipV="1">
            <a:off x="457200" y="-1071594"/>
            <a:ext cx="8229600" cy="357190"/>
          </a:xfrm>
        </p:spPr>
        <p:txBody>
          <a:bodyPr>
            <a:normAutofit fontScale="90000"/>
          </a:bodyPr>
          <a:lstStyle/>
          <a:p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126163"/>
          </a:xfrm>
        </p:spPr>
        <p:txBody>
          <a:bodyPr/>
          <a:lstStyle/>
          <a:p>
            <a:endParaRPr lang="el-GR" dirty="0" smtClean="0"/>
          </a:p>
          <a:p>
            <a:endParaRPr lang="el-GR" dirty="0" smtClean="0"/>
          </a:p>
          <a:p>
            <a:pPr algn="ctr">
              <a:buNone/>
            </a:pPr>
            <a:r>
              <a:rPr lang="el-GR" sz="4400" dirty="0" smtClean="0"/>
              <a:t> Άσκηση σε κλίμακα </a:t>
            </a:r>
            <a:r>
              <a:rPr lang="el-GR" sz="4400" b="1" dirty="0" smtClean="0"/>
              <a:t>1:100</a:t>
            </a:r>
          </a:p>
          <a:p>
            <a:pPr algn="ctr">
              <a:buNone/>
            </a:pPr>
            <a:r>
              <a:rPr lang="el-GR" sz="4400" dirty="0" smtClean="0"/>
              <a:t>1μέτρο αντιστοιχεί σε 1 εκατοστό </a:t>
            </a:r>
          </a:p>
          <a:p>
            <a:pPr algn="ctr">
              <a:buNone/>
            </a:pPr>
            <a:r>
              <a:rPr lang="el-GR" sz="4400" dirty="0" smtClean="0"/>
              <a:t>στο σχέδιό μας</a:t>
            </a:r>
          </a:p>
          <a:p>
            <a:pPr>
              <a:buNone/>
            </a:pPr>
            <a:endParaRPr lang="el-GR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2800" dirty="0" smtClean="0"/>
              <a:t>Να σχεδιάσετε και να </a:t>
            </a:r>
            <a:r>
              <a:rPr lang="el-GR" sz="2800" dirty="0" err="1" smtClean="0"/>
              <a:t>διαστασιολογήσετε</a:t>
            </a:r>
            <a:r>
              <a:rPr lang="el-GR" sz="2800" dirty="0" smtClean="0"/>
              <a:t> </a:t>
            </a:r>
            <a:br>
              <a:rPr lang="el-GR" sz="2800" dirty="0" smtClean="0"/>
            </a:br>
            <a:r>
              <a:rPr lang="el-GR" sz="2800" dirty="0" smtClean="0"/>
              <a:t>τα παρακάτω σχήματα με τις διαστάσεις </a:t>
            </a:r>
            <a:br>
              <a:rPr lang="el-GR" sz="2800" dirty="0" smtClean="0"/>
            </a:br>
            <a:r>
              <a:rPr lang="el-GR" sz="2800" dirty="0" smtClean="0"/>
              <a:t>που δίνονται στην σελ. 76</a:t>
            </a:r>
            <a:endParaRPr lang="el-GR" sz="2800" dirty="0"/>
          </a:p>
        </p:txBody>
      </p:sp>
      <p:pic>
        <p:nvPicPr>
          <p:cNvPr id="522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1952" y="3071810"/>
            <a:ext cx="2216503" cy="1524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3079557"/>
            <a:ext cx="1928826" cy="1521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0" y="3176858"/>
            <a:ext cx="1857388" cy="140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-45719"/>
            <a:ext cx="8229600" cy="45719"/>
          </a:xfrm>
        </p:spPr>
        <p:txBody>
          <a:bodyPr>
            <a:normAutofit fontScale="90000"/>
          </a:bodyPr>
          <a:lstStyle/>
          <a:p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dirty="0" smtClean="0"/>
              <a:t>    </a:t>
            </a:r>
            <a:r>
              <a:rPr lang="el-GR" u="sng" dirty="0" smtClean="0"/>
              <a:t>Ελεύθερο σχέδιο </a:t>
            </a:r>
            <a:r>
              <a:rPr lang="el-GR" dirty="0" smtClean="0"/>
              <a:t>γίνεται με μολύβι, πενάκι, μαρκαδόρο, πινέλο κ.α. με ελεύθερο χέρι χωρίς την βοήθεια οργάνων τηρώντας κανόνες αναλογιών, </a:t>
            </a:r>
            <a:r>
              <a:rPr lang="el-GR" dirty="0" err="1" smtClean="0"/>
              <a:t>αποτυπώντας</a:t>
            </a:r>
            <a:r>
              <a:rPr lang="el-GR" dirty="0" smtClean="0"/>
              <a:t> πραγματικά αντικείμενα</a:t>
            </a:r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/>
          </a:p>
          <a:p>
            <a:pPr>
              <a:buNone/>
            </a:pPr>
            <a:endParaRPr lang="el-GR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4331" y="3286124"/>
            <a:ext cx="5109669" cy="3044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 descr="ΕΛΕΥΘΕΡΟ &amp; ΓΡΑΜΜΙΚΟ ΣΧΕΔΙΟ - ΔΑΛΙΑΝΗ Αγγλικά Γαλλικά Γερμανικά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643314"/>
            <a:ext cx="3619505" cy="27146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ΒΗΜΑΤΑ ΣΧΕΔΙΑΣΗΣ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l-GR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714488"/>
            <a:ext cx="3247232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2714620"/>
            <a:ext cx="396240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5" name="4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500174"/>
            <a:ext cx="7398312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714488"/>
            <a:ext cx="7769867" cy="30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>
            <a:normAutofit fontScale="90000"/>
          </a:bodyPr>
          <a:lstStyle/>
          <a:p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-357214"/>
            <a:ext cx="8229600" cy="6483377"/>
          </a:xfrm>
        </p:spPr>
        <p:txBody>
          <a:bodyPr/>
          <a:lstStyle/>
          <a:p>
            <a:pPr>
              <a:buNone/>
            </a:pPr>
            <a:r>
              <a:rPr lang="el-GR" dirty="0" smtClean="0"/>
              <a:t>      </a:t>
            </a:r>
          </a:p>
          <a:p>
            <a:pPr>
              <a:buNone/>
            </a:pPr>
            <a:r>
              <a:rPr lang="el-GR" b="1" dirty="0" smtClean="0"/>
              <a:t>    Γραμμικό σχέδιο   </a:t>
            </a:r>
            <a:r>
              <a:rPr lang="el-GR" dirty="0" smtClean="0"/>
              <a:t>είναι αυτό που δημιουργείται με μολύβι, πενάκι ή μαρκαδοράκι με την βοήθεια γεωμετρικών οργάνων, όπως χάρακας, διαβήτης, τρίγωνα, ταυ…</a:t>
            </a:r>
          </a:p>
          <a:p>
            <a:endParaRPr lang="el-GR" dirty="0"/>
          </a:p>
        </p:txBody>
      </p:sp>
      <p:sp>
        <p:nvSpPr>
          <p:cNvPr id="4098" name="AutoShape 2" descr="Μαθήματα γραμμικού σχεδίου στα Εικαστικά Εργαστήρια του Μουσείου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4100" name="AutoShape 4" descr="Μαθήματα γραμμικού σχεδίου στα Εικαστικά Εργαστήρια του Μουσείου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4102" name="AutoShape 6" descr="Μαθήματα γραμμικού σχεδίου στα Εικαστικά Εργαστήρια του Μουσείου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4104" name="Picture 8" descr="Οδηγίες για τα Αρχιτεκτονικό Σχέδιο και Γραφιστικές Τέχνες – News.g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2714620"/>
            <a:ext cx="5905500" cy="3676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-571528"/>
            <a:ext cx="8229600" cy="714380"/>
          </a:xfrm>
        </p:spPr>
        <p:txBody>
          <a:bodyPr>
            <a:normAutofit fontScale="90000"/>
          </a:bodyPr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5911873"/>
          </a:xfrm>
        </p:spPr>
        <p:txBody>
          <a:bodyPr/>
          <a:lstStyle/>
          <a:p>
            <a:pPr>
              <a:buNone/>
            </a:pPr>
            <a:r>
              <a:rPr lang="el-GR" dirty="0" smtClean="0"/>
              <a:t>                    Αρχιτεκτονικό σχέδιο</a:t>
            </a:r>
            <a:endParaRPr lang="el-GR" dirty="0"/>
          </a:p>
        </p:txBody>
      </p:sp>
      <p:sp>
        <p:nvSpPr>
          <p:cNvPr id="37892" name="AutoShape 4" descr="Τεχνικό Σχέδιο (Γ Γενικού Λυκείου - Επιλογής) - ΑΝΕΝΕΡΓΟ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3000372"/>
            <a:ext cx="3929090" cy="358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928670"/>
            <a:ext cx="6569622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85818"/>
          </a:xfrm>
        </p:spPr>
        <p:txBody>
          <a:bodyPr/>
          <a:lstStyle/>
          <a:p>
            <a:r>
              <a:rPr lang="el-GR" dirty="0" smtClean="0"/>
              <a:t>Αρχιτεκτονικό σχέδιο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142984"/>
            <a:ext cx="7358114" cy="5323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>
            <a:normAutofit fontScale="90000"/>
          </a:bodyPr>
          <a:lstStyle/>
          <a:p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/>
          <a:lstStyle/>
          <a:p>
            <a:pPr lvl="1">
              <a:buNone/>
            </a:pPr>
            <a:r>
              <a:rPr lang="en-GB" dirty="0" smtClean="0"/>
              <a:t>                 </a:t>
            </a:r>
            <a:r>
              <a:rPr lang="el-GR" dirty="0" smtClean="0"/>
              <a:t>Οικοδομικό σχέδιο</a:t>
            </a:r>
            <a:endParaRPr lang="el-GR" dirty="0"/>
          </a:p>
        </p:txBody>
      </p:sp>
      <p:pic>
        <p:nvPicPr>
          <p:cNvPr id="36866" name="Picture 2" descr="κατασκευαστικό σχέδιο απεικόνιση αποθεμάτων. εικονογραφία από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946128"/>
            <a:ext cx="4786346" cy="56905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-285776"/>
            <a:ext cx="8229600" cy="285776"/>
          </a:xfrm>
        </p:spPr>
        <p:txBody>
          <a:bodyPr>
            <a:normAutofit fontScale="90000"/>
          </a:bodyPr>
          <a:lstStyle/>
          <a:p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5911873"/>
          </a:xfrm>
        </p:spPr>
        <p:txBody>
          <a:bodyPr/>
          <a:lstStyle/>
          <a:p>
            <a:pPr>
              <a:buNone/>
            </a:pPr>
            <a:r>
              <a:rPr lang="el-GR" dirty="0" smtClean="0"/>
              <a:t> </a:t>
            </a:r>
            <a:r>
              <a:rPr lang="en-GB" dirty="0" smtClean="0"/>
              <a:t>                 </a:t>
            </a:r>
            <a:r>
              <a:rPr lang="el-GR" dirty="0" smtClean="0"/>
              <a:t>Ηλεκτρολογικό σχέδιο</a:t>
            </a:r>
          </a:p>
          <a:p>
            <a:pPr>
              <a:buNone/>
            </a:pPr>
            <a:endParaRPr lang="el-GR" dirty="0"/>
          </a:p>
        </p:txBody>
      </p:sp>
      <p:sp>
        <p:nvSpPr>
          <p:cNvPr id="34818" name="AutoShape 2" descr="Ηλεκτρολογικό Σχέδιο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886577"/>
            <a:ext cx="6143668" cy="5512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</TotalTime>
  <Words>238</Words>
  <Application>Microsoft Office PowerPoint</Application>
  <PresentationFormat>Προβολή στην οθόνη (4:3)</PresentationFormat>
  <Paragraphs>54</Paragraphs>
  <Slides>42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42</vt:i4>
      </vt:variant>
    </vt:vector>
  </HeadingPairs>
  <TitlesOfParts>
    <vt:vector size="43" baseType="lpstr">
      <vt:lpstr>Θέμα του Office</vt:lpstr>
      <vt:lpstr>ΑΡΧΕΣ ΓΡΑΜΜΙΚΟΥ  &amp;  ΑΡΧΙΤΕΚΤΟΝΙΚΟΥ ΣΧΕΔΙΟΥ 3-4-2020</vt:lpstr>
      <vt:lpstr>Διαφάνεια 2</vt:lpstr>
      <vt:lpstr>Διαφάνεια 3</vt:lpstr>
      <vt:lpstr>Διαφάνεια 4</vt:lpstr>
      <vt:lpstr>Διαφάνεια 5</vt:lpstr>
      <vt:lpstr>Διαφάνεια 6</vt:lpstr>
      <vt:lpstr>Αρχιτεκτονικό σχέδιο</vt:lpstr>
      <vt:lpstr>Διαφάνεια 8</vt:lpstr>
      <vt:lpstr>Διαφάνεια 9</vt:lpstr>
      <vt:lpstr>Μηχανολογικό σχέδιο</vt:lpstr>
      <vt:lpstr>Αρχιτεκτονικό αξονομετρικό σχέδιο</vt:lpstr>
      <vt:lpstr>Αρχιτεκτονικό αξονομετρικό σχέδιο</vt:lpstr>
      <vt:lpstr>Διαφάνεια 13</vt:lpstr>
      <vt:lpstr>Διαφάνεια 14</vt:lpstr>
      <vt:lpstr>Ψηφιακή σχεδίαση</vt:lpstr>
      <vt:lpstr>Διαφάνεια 16</vt:lpstr>
      <vt:lpstr>Τα προσχέδια  και τα τελικά σχέδια</vt:lpstr>
      <vt:lpstr>προηγούνται της κατασκευής </vt:lpstr>
      <vt:lpstr>Μολύβι κλασικό ή μηχανικό διαφορετικής σκληρότητας</vt:lpstr>
      <vt:lpstr>Πενάκια για σχεδίαση με μελάνι</vt:lpstr>
      <vt:lpstr>Χάρακας &amp; τρίγωνα</vt:lpstr>
      <vt:lpstr>Ταυ ή παραλληλογράφος</vt:lpstr>
      <vt:lpstr>Διαβήτης - καμπυλόγραμμα</vt:lpstr>
      <vt:lpstr>Διαφάνεια 24</vt:lpstr>
      <vt:lpstr>Ορθογώνιο τρίγωνο 30ο – 60ο  </vt:lpstr>
      <vt:lpstr>Ισοσκελές ορθογώνιο τρίγωνο 45ο  </vt:lpstr>
      <vt:lpstr>Διαφάνεια 27</vt:lpstr>
      <vt:lpstr>Διαφάνεια 28</vt:lpstr>
      <vt:lpstr>Ο Κάναβος,  θεμελιώδες εργαλείο σχεδίασης</vt:lpstr>
      <vt:lpstr>Διαφάνεια 30</vt:lpstr>
      <vt:lpstr>Διαφάνεια 31</vt:lpstr>
      <vt:lpstr>Διαφάνεια 32</vt:lpstr>
      <vt:lpstr>Διαφάνεια 33</vt:lpstr>
      <vt:lpstr>Διαφάνεια 34</vt:lpstr>
      <vt:lpstr>ΔΙΑΣΤΑΣΙΟΛΟΓΗΣΗ </vt:lpstr>
      <vt:lpstr>ΚΛΙΜΑΚΑ ΣΧΕΔΙΑΣΗΣ</vt:lpstr>
      <vt:lpstr>Διαφάνεια 37</vt:lpstr>
      <vt:lpstr>Διαφάνεια 38</vt:lpstr>
      <vt:lpstr>Να σχεδιάσετε και να διαστασιολογήσετε  τα παρακάτω σχήματα με τις διαστάσεις  που δίνονται στην σελ. 76</vt:lpstr>
      <vt:lpstr>ΒΗΜΑΤΑ ΣΧΕΔΙΑΣΗΣ</vt:lpstr>
      <vt:lpstr>Διαφάνεια 41</vt:lpstr>
      <vt:lpstr>Διαφάνεια 42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ΑΡΧΕΣ ΓΡΑΜΜΙΚΟΥ &amp; ΑΡΧΙΤΕΚΤΟΝΙΚΟΥ ΣΧΕΔΙΟΥ</dc:title>
  <dc:creator>admin</dc:creator>
  <cp:lastModifiedBy>admin</cp:lastModifiedBy>
  <cp:revision>64</cp:revision>
  <dcterms:created xsi:type="dcterms:W3CDTF">2020-04-02T18:26:32Z</dcterms:created>
  <dcterms:modified xsi:type="dcterms:W3CDTF">2020-04-10T07:13:58Z</dcterms:modified>
</cp:coreProperties>
</file>