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8" r:id="rId1"/>
  </p:sldMasterIdLst>
  <p:notesMasterIdLst>
    <p:notesMasterId r:id="rId9"/>
  </p:notesMasterIdLst>
  <p:sldIdLst>
    <p:sldId id="256" r:id="rId2"/>
    <p:sldId id="258" r:id="rId3"/>
    <p:sldId id="257" r:id="rId4"/>
    <p:sldId id="263" r:id="rId5"/>
    <p:sldId id="261" r:id="rId6"/>
    <p:sldId id="260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57" d="100"/>
          <a:sy n="57" d="100"/>
        </p:scale>
        <p:origin x="5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A216B6-8D47-4165-B28A-86B5AA7D7854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6512C3-ABC2-4C71-B685-E6EC2C68A0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958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220BF1B-23B5-4C2D-B6B6-04E5B5F2A7A4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0273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F923D-58B3-4508-B3C4-5D95CA559864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942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8CF2-637C-4F76-9C0F-24D0AC7BA798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004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24B6B-EED0-4B26-BC05-6890D845CAFB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842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FB0E0-3CFB-43F4-81BC-8C1D634C25DF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949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EB79-DC5C-484F-9A71-22E58A651041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191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67C1-903B-4404-B6AA-B88B478328DE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743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E1A0B-4823-48C7-9AEF-246DA23848B4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769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0933-EA48-457B-8A69-1501D047CC74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500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ABECB-55D2-4B6A-BA30-54098DAD6BF5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051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0394-F257-4A63-B2FB-476FA03FD24B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1925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23E8-20D7-4D40-A78A-6603B82F6B63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8837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DDCD-7B49-4A68-8075-2E053C7342AB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814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BD4F-F6D4-433F-BF31-692F035D8A2E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0831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F938C-48EF-41C6-8246-EF2851DAF81B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4921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663B-1ADB-4B64-B67C-8DAB06E7D467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2233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AF663-7D24-44E1-9AF0-526CD6B56958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8225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accent3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9D0761B-0472-497D-8453-36494AD78035}" type="datetime1">
              <a:rPr lang="en-US" smtClean="0"/>
              <a:t>4/9/2020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972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STCW</a:t>
            </a:r>
            <a:r>
              <a:rPr lang="el-GR" dirty="0" smtClean="0"/>
              <a:t> ΄78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l-GR" dirty="0" smtClean="0">
                <a:latin typeface="+mj-lt"/>
              </a:rPr>
              <a:t>Η ΔΙΕΘΝΗΣ ΣΥΜΒΑΣΗ ΓΙΑ ΤΑ ΠΡΟΤΥΠΑ ΕΚΠΑΙΔΕΥΣΗΣ ΚΑΙ ΤΗΡΗΣΕΩΣ ΦΥΛΑΚΗΣ ΤΩΝ ΝΑΥΤΙΚΩΝ </a:t>
            </a:r>
            <a:endParaRPr lang="el-GR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779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93376" y="2124636"/>
            <a:ext cx="7261412" cy="36575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l-GR" dirty="0" smtClean="0"/>
              <a:t>Η </a:t>
            </a:r>
            <a:r>
              <a:rPr lang="en-US" dirty="0" smtClean="0"/>
              <a:t>STCW</a:t>
            </a:r>
            <a:r>
              <a:rPr lang="el-GR" dirty="0"/>
              <a:t>΄</a:t>
            </a:r>
            <a:r>
              <a:rPr lang="en-US" dirty="0" smtClean="0"/>
              <a:t>78</a:t>
            </a:r>
            <a:r>
              <a:rPr lang="el-GR" dirty="0" smtClean="0"/>
              <a:t>:</a:t>
            </a:r>
          </a:p>
          <a:p>
            <a:r>
              <a:rPr lang="el-GR" dirty="0" smtClean="0"/>
              <a:t>Υιοθετήθηκε </a:t>
            </a:r>
            <a:r>
              <a:rPr lang="el-GR" dirty="0"/>
              <a:t>στις 7/7 1978</a:t>
            </a:r>
          </a:p>
          <a:p>
            <a:pPr marL="0" indent="0">
              <a:buNone/>
            </a:pPr>
            <a:endParaRPr lang="el-GR" dirty="0"/>
          </a:p>
          <a:p>
            <a:r>
              <a:rPr lang="el-GR" dirty="0"/>
              <a:t>Τέθηκε σε ισχύ το </a:t>
            </a:r>
            <a:r>
              <a:rPr lang="el-GR" dirty="0" smtClean="0"/>
              <a:t>1984</a:t>
            </a:r>
          </a:p>
          <a:p>
            <a:pPr marL="0" indent="0">
              <a:buNone/>
            </a:pPr>
            <a:endParaRPr lang="en-US" dirty="0"/>
          </a:p>
          <a:p>
            <a:r>
              <a:rPr lang="el-GR" dirty="0"/>
              <a:t>Τροποποιήθηκε σημαντικά το 1995 </a:t>
            </a:r>
            <a:r>
              <a:rPr lang="el-GR" dirty="0" smtClean="0"/>
              <a:t>(λόγω </a:t>
            </a:r>
            <a:r>
              <a:rPr lang="el-GR" dirty="0"/>
              <a:t>διαφόρων περιορισμών </a:t>
            </a:r>
            <a:r>
              <a:rPr lang="el-GR" dirty="0" smtClean="0"/>
              <a:t>)</a:t>
            </a:r>
            <a:endParaRPr lang="el-GR" dirty="0"/>
          </a:p>
          <a:p>
            <a:endParaRPr lang="el-GR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93376" y="915989"/>
            <a:ext cx="6925236" cy="845576"/>
          </a:xfrm>
        </p:spPr>
        <p:txBody>
          <a:bodyPr/>
          <a:lstStyle/>
          <a:p>
            <a:r>
              <a:rPr lang="en-US" dirty="0" smtClean="0"/>
              <a:t>STCW</a:t>
            </a:r>
            <a:r>
              <a:rPr lang="el-GR" dirty="0" smtClean="0"/>
              <a:t>΄</a:t>
            </a:r>
            <a:r>
              <a:rPr lang="en-US" dirty="0" smtClean="0"/>
              <a:t>78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960619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76865" y="833719"/>
            <a:ext cx="6851029" cy="1062316"/>
          </a:xfrm>
        </p:spPr>
        <p:txBody>
          <a:bodyPr/>
          <a:lstStyle/>
          <a:p>
            <a:r>
              <a:rPr lang="en-US" dirty="0" smtClean="0"/>
              <a:t>STCW</a:t>
            </a:r>
            <a:r>
              <a:rPr lang="el-GR" dirty="0" smtClean="0"/>
              <a:t>΄78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79929" y="1896035"/>
            <a:ext cx="7247965" cy="4064498"/>
          </a:xfrm>
        </p:spPr>
        <p:txBody>
          <a:bodyPr>
            <a:normAutofit/>
          </a:bodyPr>
          <a:lstStyle/>
          <a:p>
            <a:r>
              <a:rPr lang="el-GR" dirty="0" smtClean="0"/>
              <a:t>Προηγούμενες προσπάθειες συνάντησαν αντιδράσεις </a:t>
            </a:r>
          </a:p>
          <a:p>
            <a:r>
              <a:rPr lang="el-GR" dirty="0" smtClean="0"/>
              <a:t>Α)πλοιοκτήτες (επίπεδα μισθών)</a:t>
            </a:r>
          </a:p>
          <a:p>
            <a:r>
              <a:rPr lang="el-GR" dirty="0" smtClean="0"/>
              <a:t>Β) ναυτεργατικά σωματεία ((προστασία εργασίας)</a:t>
            </a:r>
            <a:r>
              <a:rPr lang="el-GR" dirty="0"/>
              <a:t> </a:t>
            </a:r>
            <a:endParaRPr lang="el-GR" dirty="0" smtClean="0"/>
          </a:p>
          <a:p>
            <a:r>
              <a:rPr lang="el-GR" dirty="0" smtClean="0"/>
              <a:t>Προηγουμένως </a:t>
            </a:r>
            <a:r>
              <a:rPr lang="el-GR" dirty="0"/>
              <a:t>της </a:t>
            </a:r>
            <a:r>
              <a:rPr lang="en-US" dirty="0"/>
              <a:t>STCW</a:t>
            </a:r>
            <a:r>
              <a:rPr lang="el-GR" dirty="0"/>
              <a:t>΄</a:t>
            </a:r>
            <a:r>
              <a:rPr lang="en-US" dirty="0"/>
              <a:t>78</a:t>
            </a:r>
            <a:r>
              <a:rPr lang="el-GR" dirty="0"/>
              <a:t> πρότυπα εκπαίδευσης, πιστοποίησης και τήρησης φυλακών αξιωματικών είχαν καθιερωθεί  από μεμονωμένες κυβερνήσεις, χωρίς αναφορά σε πρακτικές άλλων χωρών </a:t>
            </a:r>
          </a:p>
          <a:p>
            <a:endParaRPr lang="el-GR" dirty="0" smtClean="0"/>
          </a:p>
          <a:p>
            <a:endParaRPr lang="el-GR" dirty="0" smtClean="0"/>
          </a:p>
          <a:p>
            <a:endParaRPr lang="el-GR" dirty="0" smtClean="0"/>
          </a:p>
        </p:txBody>
      </p:sp>
    </p:spTree>
    <p:extLst>
      <p:ext uri="{BB962C8B-B14F-4D97-AF65-F5344CB8AC3E}">
        <p14:creationId xmlns:p14="http://schemas.microsoft.com/office/powerpoint/2010/main" val="381757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344738" y="739775"/>
            <a:ext cx="6799262" cy="67151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STCW</a:t>
            </a:r>
            <a:r>
              <a:rPr lang="el-GR" dirty="0" smtClean="0"/>
              <a:t>΄</a:t>
            </a:r>
            <a:r>
              <a:rPr lang="en-US" dirty="0" smtClean="0"/>
              <a:t>78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39588" y="1411288"/>
            <a:ext cx="7637930" cy="4549245"/>
          </a:xfrm>
        </p:spPr>
        <p:txBody>
          <a:bodyPr>
            <a:normAutofit/>
          </a:bodyPr>
          <a:lstStyle/>
          <a:p>
            <a:r>
              <a:rPr lang="el-GR" b="1" dirty="0"/>
              <a:t>Σκοπός</a:t>
            </a:r>
            <a:r>
              <a:rPr lang="el-GR" dirty="0"/>
              <a:t> της </a:t>
            </a:r>
            <a:r>
              <a:rPr lang="en-US" dirty="0"/>
              <a:t>STCW</a:t>
            </a:r>
            <a:r>
              <a:rPr lang="el-GR" dirty="0"/>
              <a:t>΄78 : </a:t>
            </a:r>
            <a:endParaRPr lang="en-US" dirty="0" smtClean="0"/>
          </a:p>
          <a:p>
            <a:r>
              <a:rPr lang="el-GR" dirty="0" smtClean="0"/>
              <a:t>η </a:t>
            </a:r>
            <a:r>
              <a:rPr lang="el-GR" dirty="0"/>
              <a:t>καθιέρωση διεθνώς </a:t>
            </a:r>
            <a:r>
              <a:rPr lang="el-GR" u="sng" dirty="0"/>
              <a:t>υποχρεωτικών ελάχιστων απαιτήσεων</a:t>
            </a:r>
            <a:r>
              <a:rPr lang="el-GR" dirty="0"/>
              <a:t> σε θέματα</a:t>
            </a:r>
            <a:r>
              <a:rPr lang="el-GR" u="sng" dirty="0"/>
              <a:t> εκπαίδευσης  </a:t>
            </a:r>
            <a:r>
              <a:rPr lang="el-GR" dirty="0"/>
              <a:t>για την </a:t>
            </a:r>
            <a:r>
              <a:rPr lang="el-GR" u="sng" dirty="0" smtClean="0"/>
              <a:t>χορήγηση</a:t>
            </a:r>
            <a:r>
              <a:rPr lang="en-US" u="sng" dirty="0" smtClean="0"/>
              <a:t> </a:t>
            </a:r>
            <a:r>
              <a:rPr lang="en-US" dirty="0" smtClean="0"/>
              <a:t> </a:t>
            </a:r>
            <a:r>
              <a:rPr lang="el-GR" dirty="0" smtClean="0"/>
              <a:t>πιστοποιητικών  </a:t>
            </a:r>
            <a:r>
              <a:rPr lang="el-GR" dirty="0"/>
              <a:t>σε πλοιάρχους ,αξιωματικούς και πληρώματα  για την</a:t>
            </a:r>
            <a:r>
              <a:rPr lang="el-GR" u="sng" dirty="0"/>
              <a:t> τήρηση </a:t>
            </a:r>
            <a:r>
              <a:rPr lang="el-GR" dirty="0"/>
              <a:t>ασφαλούς </a:t>
            </a:r>
            <a:r>
              <a:rPr lang="el-GR" dirty="0" smtClean="0"/>
              <a:t>φυλακής</a:t>
            </a:r>
            <a:endParaRPr lang="el-GR" dirty="0"/>
          </a:p>
          <a:p>
            <a:pPr marL="0" indent="0">
              <a:buNone/>
            </a:pPr>
            <a:r>
              <a:rPr lang="el-GR" dirty="0" smtClean="0"/>
              <a:t>Η </a:t>
            </a:r>
            <a:r>
              <a:rPr lang="el-GR" dirty="0"/>
              <a:t>αποδοχή και η εφαρμογή των πιστοποιητικών από το σύνολο των Port State Controls. </a:t>
            </a:r>
            <a:endParaRPr lang="en-GB" dirty="0" smtClean="0"/>
          </a:p>
          <a:p>
            <a:r>
              <a:rPr lang="el-GR" dirty="0" smtClean="0"/>
              <a:t> </a:t>
            </a:r>
            <a:r>
              <a:rPr lang="el-GR" dirty="0"/>
              <a:t>Η αποδοχή των καινούριων προτύπων εκπαίδευσης και οργάνωσης επί του πλοίου. </a:t>
            </a:r>
            <a:endParaRPr lang="el-GR" dirty="0" smtClean="0"/>
          </a:p>
          <a:p>
            <a:pPr marL="0" indent="0">
              <a:buNone/>
            </a:pP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22795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81635" y="915988"/>
            <a:ext cx="8162365" cy="5762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STCW</a:t>
            </a:r>
            <a:r>
              <a:rPr lang="el-GR" dirty="0" smtClean="0"/>
              <a:t>’</a:t>
            </a:r>
            <a:r>
              <a:rPr lang="en-US" dirty="0" smtClean="0"/>
              <a:t>78 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176865" y="1664758"/>
            <a:ext cx="6799262" cy="4295775"/>
          </a:xfrm>
        </p:spPr>
        <p:txBody>
          <a:bodyPr>
            <a:normAutofit lnSpcReduction="10000"/>
          </a:bodyPr>
          <a:lstStyle/>
          <a:p>
            <a:r>
              <a:rPr lang="el-GR" dirty="0" smtClean="0"/>
              <a:t>17 Άρθρα</a:t>
            </a:r>
          </a:p>
          <a:p>
            <a:r>
              <a:rPr lang="el-GR" dirty="0" smtClean="0"/>
              <a:t>Παράρτημα (τεχνικές απαιτήσεις)</a:t>
            </a:r>
          </a:p>
          <a:p>
            <a:r>
              <a:rPr lang="el-GR" dirty="0" smtClean="0"/>
              <a:t>Γενικές διατάξεις (διαδικασίες ελέγχου, θέματα πλοιάρχου,</a:t>
            </a:r>
            <a:r>
              <a:rPr lang="en-US" dirty="0" smtClean="0"/>
              <a:t> </a:t>
            </a:r>
            <a:r>
              <a:rPr lang="el-GR" dirty="0" smtClean="0"/>
              <a:t>καταστρώματος , μηχανοστασίου, ραδιοεπικοινωνίες,)</a:t>
            </a:r>
          </a:p>
          <a:p>
            <a:r>
              <a:rPr lang="el-GR" dirty="0" smtClean="0"/>
              <a:t>Ειδικές διατάξεις για Δ/Ξ </a:t>
            </a:r>
          </a:p>
          <a:p>
            <a:r>
              <a:rPr lang="el-GR" dirty="0" smtClean="0"/>
              <a:t>Ειδικές ικανότητες για σκάφος διάσωσης</a:t>
            </a:r>
          </a:p>
          <a:p>
            <a:r>
              <a:rPr lang="el-GR" dirty="0" smtClean="0"/>
              <a:t>Γενικά </a:t>
            </a:r>
            <a:r>
              <a:rPr lang="el-GR" dirty="0"/>
              <a:t>η STCW ’78 όπως είναι φανερό από τα παραπάνω δίνει  ιδιαίτερη σημασία στον ανθρώπινο παράγοντα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739459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08529" y="645460"/>
            <a:ext cx="7180730" cy="632011"/>
          </a:xfrm>
        </p:spPr>
        <p:txBody>
          <a:bodyPr>
            <a:normAutofit fontScale="90000"/>
          </a:bodyPr>
          <a:lstStyle/>
          <a:p>
            <a:r>
              <a:rPr lang="en-US" dirty="0"/>
              <a:t>STCW</a:t>
            </a:r>
            <a:r>
              <a:rPr lang="el-GR" dirty="0"/>
              <a:t>΄</a:t>
            </a:r>
            <a:r>
              <a:rPr lang="en-US" dirty="0"/>
              <a:t>78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78225" y="1371601"/>
            <a:ext cx="7772400" cy="45889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l-GR" dirty="0" smtClean="0"/>
              <a:t> ΛΟΓΟΙ ΑΝΑΘΕΩΡΗΣΗΣ ΤΗΣ </a:t>
            </a:r>
            <a:r>
              <a:rPr lang="en-US" dirty="0"/>
              <a:t>STCW</a:t>
            </a:r>
            <a:r>
              <a:rPr lang="el-GR" dirty="0"/>
              <a:t>΄</a:t>
            </a:r>
            <a:r>
              <a:rPr lang="en-US" dirty="0" smtClean="0"/>
              <a:t>78</a:t>
            </a:r>
            <a:endParaRPr lang="el-GR" dirty="0" smtClean="0"/>
          </a:p>
          <a:p>
            <a:r>
              <a:rPr lang="el-GR" u="sng" dirty="0" smtClean="0"/>
              <a:t>Απουσία περιορισμών </a:t>
            </a:r>
            <a:r>
              <a:rPr lang="el-GR" dirty="0" smtClean="0"/>
              <a:t>,ιδίως για τις περιπτώσεις εφαρμογής , τις οποίες αφού υπέγραψαν την σύμβαση  πρέπει να τις εφαρμόσουν </a:t>
            </a:r>
            <a:r>
              <a:rPr lang="en-US" dirty="0" smtClean="0"/>
              <a:t>(</a:t>
            </a:r>
            <a:r>
              <a:rPr lang="el-GR" dirty="0" smtClean="0"/>
              <a:t>Απουσία </a:t>
            </a:r>
            <a:r>
              <a:rPr lang="el-GR" dirty="0"/>
              <a:t>περιορισμών -καμία εποπτεία της συμμόρφωσης από τον </a:t>
            </a:r>
            <a:r>
              <a:rPr lang="el-GR" dirty="0" smtClean="0"/>
              <a:t>ΙΜΟ</a:t>
            </a:r>
            <a:r>
              <a:rPr lang="en-US" dirty="0" smtClean="0"/>
              <a:t>)</a:t>
            </a:r>
            <a:endParaRPr lang="el-GR" dirty="0"/>
          </a:p>
          <a:p>
            <a:r>
              <a:rPr lang="el-GR" dirty="0" smtClean="0"/>
              <a:t>Είναι αδύνατο να γίνει έλεγχος αν ένα πιστοποιητικό έχει εκδοθεί με τις επιταγές της Συμβάσεως (πιστοποιητικό ισοδυναμεί με άδεια ασκήσεως επαγγέλματος)</a:t>
            </a:r>
          </a:p>
          <a:p>
            <a:r>
              <a:rPr lang="el-GR" dirty="0" smtClean="0"/>
              <a:t>Ασαφείς </a:t>
            </a:r>
            <a:r>
              <a:rPr lang="el-GR" dirty="0"/>
              <a:t>απαιτήσεις που αφέθηκαν στο διακριτική </a:t>
            </a:r>
            <a:r>
              <a:rPr lang="el-GR" dirty="0" smtClean="0"/>
              <a:t>ευχέρεια(αποκλίνουσες ερμηνείες ) </a:t>
            </a:r>
            <a:r>
              <a:rPr lang="el-GR" dirty="0"/>
              <a:t>των </a:t>
            </a:r>
            <a:r>
              <a:rPr lang="el-GR" dirty="0" smtClean="0"/>
              <a:t>συμβαλλομένων οδηγούν  σε μη ομοιόμορφους </a:t>
            </a:r>
            <a:r>
              <a:rPr lang="el-GR" dirty="0"/>
              <a:t>διεθνείς </a:t>
            </a:r>
            <a:r>
              <a:rPr lang="el-GR" dirty="0" smtClean="0"/>
              <a:t>κανονισμούς </a:t>
            </a:r>
          </a:p>
          <a:p>
            <a:r>
              <a:rPr lang="el-GR" dirty="0" smtClean="0"/>
              <a:t>Ανεπαρκής έλεγχος σχετικά με το σύστημα εξετάσεως και την παράδοση των πιστοποιητικών (πλαστά)</a:t>
            </a:r>
          </a:p>
          <a:p>
            <a:endParaRPr lang="el-GR" dirty="0" smtClean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15228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Ανδρομανέτσικου Αθανασία ΠΕ40 ΠΕ90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99247" y="766482"/>
            <a:ext cx="7637929" cy="618565"/>
          </a:xfrm>
        </p:spPr>
        <p:txBody>
          <a:bodyPr>
            <a:normAutofit fontScale="90000"/>
          </a:bodyPr>
          <a:lstStyle/>
          <a:p>
            <a:r>
              <a:rPr lang="en-US" dirty="0"/>
              <a:t>STCW</a:t>
            </a:r>
            <a:r>
              <a:rPr lang="el-GR" dirty="0"/>
              <a:t>΄</a:t>
            </a:r>
            <a:r>
              <a:rPr lang="en-US" dirty="0"/>
              <a:t>78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99247" y="1667435"/>
            <a:ext cx="7637929" cy="4293098"/>
          </a:xfrm>
        </p:spPr>
        <p:txBody>
          <a:bodyPr>
            <a:normAutofit/>
          </a:bodyPr>
          <a:lstStyle/>
          <a:p>
            <a:r>
              <a:rPr lang="el-GR" dirty="0"/>
              <a:t>Εφαρμόζεται σε όλα τα πλοία που επισκέπτονται λιμάνια παράκτιων χωρών μέλους της Σύμβασης </a:t>
            </a:r>
            <a:r>
              <a:rPr lang="el-GR" dirty="0" smtClean="0"/>
              <a:t>ακόμη και σε αυτά που φέρουν σημαία κράτους που δεν  είναι μέλος της Σύμβασης </a:t>
            </a:r>
            <a:endParaRPr lang="en-US" dirty="0"/>
          </a:p>
          <a:p>
            <a:r>
              <a:rPr lang="el-GR" dirty="0"/>
              <a:t>Δεν υπάρχει ευνοϊκή </a:t>
            </a:r>
            <a:r>
              <a:rPr lang="el-GR" dirty="0" smtClean="0"/>
              <a:t>μεταχείριση </a:t>
            </a:r>
            <a:r>
              <a:rPr lang="el-GR" dirty="0"/>
              <a:t>σε αυτά τα πλοία με σημαία κράτους που δεν είναι μέλος της σύμβασης </a:t>
            </a:r>
            <a:endParaRPr lang="en-US" dirty="0" smtClean="0"/>
          </a:p>
          <a:p>
            <a:r>
              <a:rPr lang="el-GR" dirty="0"/>
              <a:t>Η Σύμβαση </a:t>
            </a:r>
            <a:r>
              <a:rPr lang="en-US" dirty="0"/>
              <a:t>STCW</a:t>
            </a:r>
            <a:r>
              <a:rPr lang="el-GR" dirty="0"/>
              <a:t> δεν ασχολείται με επίπεδα  επανδρώσεως 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9294352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560</TotalTime>
  <Words>376</Words>
  <Application>Microsoft Office PowerPoint</Application>
  <PresentationFormat>On-screen Show (4:3)</PresentationFormat>
  <Paragraphs>44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Garamond</vt:lpstr>
      <vt:lpstr>Organic</vt:lpstr>
      <vt:lpstr>STCW ΄78</vt:lpstr>
      <vt:lpstr>STCW΄78</vt:lpstr>
      <vt:lpstr>STCW΄78</vt:lpstr>
      <vt:lpstr>STCW΄78</vt:lpstr>
      <vt:lpstr>STCW’78 </vt:lpstr>
      <vt:lpstr>STCW΄78</vt:lpstr>
      <vt:lpstr>STCW΄78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STCW ΄78</dc:title>
  <dc:creator>azanasia@gmail.com</dc:creator>
  <cp:lastModifiedBy>Azanasia Andromanetsiku</cp:lastModifiedBy>
  <cp:revision>16</cp:revision>
  <dcterms:created xsi:type="dcterms:W3CDTF">2019-03-10T16:00:33Z</dcterms:created>
  <dcterms:modified xsi:type="dcterms:W3CDTF">2020-04-09T19:34:26Z</dcterms:modified>
</cp:coreProperties>
</file>