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87" r:id="rId4"/>
    <p:sldId id="269" r:id="rId5"/>
    <p:sldId id="261" r:id="rId6"/>
    <p:sldId id="260" r:id="rId7"/>
    <p:sldId id="289" r:id="rId8"/>
    <p:sldId id="291" r:id="rId9"/>
    <p:sldId id="292" r:id="rId10"/>
    <p:sldId id="293" r:id="rId11"/>
    <p:sldId id="294" r:id="rId12"/>
    <p:sldId id="296" r:id="rId13"/>
    <p:sldId id="313" r:id="rId14"/>
    <p:sldId id="295" r:id="rId15"/>
    <p:sldId id="297" r:id="rId16"/>
    <p:sldId id="262" r:id="rId17"/>
    <p:sldId id="267" r:id="rId18"/>
    <p:sldId id="263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FE52DB66-BE1C-4572-A1DD-01F60ABAA731}">
          <p14:sldIdLst>
            <p14:sldId id="256"/>
            <p14:sldId id="264"/>
            <p14:sldId id="287"/>
            <p14:sldId id="269"/>
            <p14:sldId id="261"/>
            <p14:sldId id="260"/>
            <p14:sldId id="289"/>
            <p14:sldId id="291"/>
            <p14:sldId id="292"/>
            <p14:sldId id="293"/>
            <p14:sldId id="294"/>
            <p14:sldId id="296"/>
            <p14:sldId id="313"/>
            <p14:sldId id="295"/>
            <p14:sldId id="297"/>
            <p14:sldId id="262"/>
            <p14:sldId id="267"/>
            <p14:sldId id="26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8" autoAdjust="0"/>
    <p:restoredTop sz="94660"/>
  </p:normalViewPr>
  <p:slideViewPr>
    <p:cSldViewPr snapToGrid="0">
      <p:cViewPr varScale="1">
        <p:scale>
          <a:sx n="46" d="100"/>
          <a:sy n="46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ΚΕΦΑΛΑΙΟ 2: ΠΕΠΤΙΚΟ ΣΥΣΤΗΜΑ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ΒΙΟΛΟΓΙΑ Α΄ΕΠΑΛ</a:t>
            </a:r>
          </a:p>
          <a:p>
            <a:r>
              <a:rPr lang="el-GR" dirty="0" smtClean="0"/>
              <a:t>ΚΑΝΤΟΥΡΟΥ ΠΑΡΑΣΚΕΥΗ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56" y="935182"/>
            <a:ext cx="3367544" cy="45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166687"/>
            <a:ext cx="7356763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2.Ήπαρ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5762043" cy="35993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ήπαρ </a:t>
            </a:r>
            <a:r>
              <a:rPr lang="el-GR" dirty="0" smtClean="0"/>
              <a:t>είναι </a:t>
            </a:r>
            <a:r>
              <a:rPr lang="el-GR" dirty="0"/>
              <a:t>ο μεγαλύτερος αδένας του </a:t>
            </a:r>
            <a:r>
              <a:rPr lang="el-GR" dirty="0" smtClean="0"/>
              <a:t>σώματος</a:t>
            </a:r>
          </a:p>
          <a:p>
            <a:r>
              <a:rPr lang="el-GR" dirty="0"/>
              <a:t>βρίσκεται </a:t>
            </a:r>
            <a:r>
              <a:rPr lang="el-GR" dirty="0" smtClean="0"/>
              <a:t>στο πάνω </a:t>
            </a:r>
            <a:r>
              <a:rPr lang="el-GR" dirty="0"/>
              <a:t>τμήμα της κοιλιακής κοιλότητας, </a:t>
            </a:r>
            <a:r>
              <a:rPr lang="el-GR" dirty="0" smtClean="0"/>
              <a:t>κάτω από </a:t>
            </a:r>
            <a:r>
              <a:rPr lang="el-GR" dirty="0"/>
              <a:t>το </a:t>
            </a:r>
            <a:r>
              <a:rPr lang="el-GR" dirty="0" smtClean="0"/>
              <a:t>διάφραγμα</a:t>
            </a:r>
          </a:p>
          <a:p>
            <a:r>
              <a:rPr lang="el-GR" dirty="0" smtClean="0"/>
              <a:t> </a:t>
            </a:r>
            <a:r>
              <a:rPr lang="el-GR" dirty="0"/>
              <a:t>Όλα τα ηπατικά κύτταρα παράγουν συνεχώς </a:t>
            </a:r>
            <a:r>
              <a:rPr lang="el-GR" dirty="0" smtClean="0"/>
              <a:t>μικρές ποσότητες </a:t>
            </a:r>
            <a:r>
              <a:rPr lang="el-GR" dirty="0"/>
              <a:t>χολής, η οποία ρέει προς το δωδεκαδάκτυλο ή προς τη χοληδόχο </a:t>
            </a:r>
            <a:r>
              <a:rPr lang="el-GR" dirty="0" smtClean="0"/>
              <a:t>κύστη όπου </a:t>
            </a:r>
            <a:r>
              <a:rPr lang="el-GR" dirty="0"/>
              <a:t>αποθηκεύεται.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36" y="753228"/>
            <a:ext cx="4592782" cy="53358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42" y="393584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0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0" y="2149836"/>
            <a:ext cx="9613861" cy="3599316"/>
          </a:xfrm>
        </p:spPr>
        <p:txBody>
          <a:bodyPr/>
          <a:lstStyle/>
          <a:p>
            <a:r>
              <a:rPr lang="el-GR" dirty="0"/>
              <a:t>Η χολή περιέχει νερό, ανόργανα και χολικά άλατα, χοληστερόλη, λεκιθίνη και </a:t>
            </a:r>
            <a:r>
              <a:rPr lang="el-GR" dirty="0" err="1"/>
              <a:t>χολοχρωστικές</a:t>
            </a:r>
            <a:r>
              <a:rPr lang="el-GR" dirty="0"/>
              <a:t>, όπως </a:t>
            </a:r>
            <a:r>
              <a:rPr lang="el-GR" dirty="0" err="1"/>
              <a:t>χολερυθρίνη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 </a:t>
            </a:r>
            <a:r>
              <a:rPr lang="el-GR" dirty="0"/>
              <a:t>τη σύσπαση της χοληδόχου κύστης, απελευθερώνεται η χολή και προωθείται στο δωδεκαδάκτυλο, όπου, με τη βοήθεια των χολικών αλάτων που περιέχει, γίνεται η </a:t>
            </a:r>
            <a:r>
              <a:rPr lang="el-GR" dirty="0" err="1"/>
              <a:t>γαλακτωματοποίηση</a:t>
            </a:r>
            <a:r>
              <a:rPr lang="el-GR" dirty="0"/>
              <a:t> των λιπών.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12" y="4384964"/>
            <a:ext cx="2466975" cy="20539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87" y="4218709"/>
            <a:ext cx="3083503" cy="241069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31" y="4218709"/>
            <a:ext cx="2952750" cy="23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266" y="753228"/>
            <a:ext cx="7673970" cy="5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ήπατος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1579418"/>
            <a:ext cx="9613861" cy="4987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•</a:t>
            </a:r>
            <a:r>
              <a:rPr lang="el-GR" dirty="0">
                <a:solidFill>
                  <a:srgbClr val="FF0000"/>
                </a:solidFill>
              </a:rPr>
              <a:t>Παραγωγή και έκκριση χολής</a:t>
            </a:r>
          </a:p>
          <a:p>
            <a:pPr marL="0" indent="0">
              <a:buNone/>
            </a:pPr>
            <a:r>
              <a:rPr lang="el-GR" dirty="0"/>
              <a:t>•Αποθήκευση γλυκόζης με τη μορφή γλυκογόνου</a:t>
            </a:r>
          </a:p>
          <a:p>
            <a:pPr marL="0" indent="0">
              <a:buNone/>
            </a:pPr>
            <a:r>
              <a:rPr lang="el-GR" dirty="0"/>
              <a:t>• Μεταβολισμός αμινοξέων και λιπαρών οξέων </a:t>
            </a:r>
          </a:p>
          <a:p>
            <a:pPr marL="0" indent="0">
              <a:buNone/>
            </a:pPr>
            <a:r>
              <a:rPr lang="el-GR" dirty="0"/>
              <a:t>• Σύνθεση λιπαρών οξέων, </a:t>
            </a:r>
            <a:r>
              <a:rPr lang="el-GR" dirty="0" err="1" smtClean="0"/>
              <a:t>λιποπρωτεϊνών,φωσφολιπιδίων</a:t>
            </a:r>
            <a:r>
              <a:rPr lang="el-GR" dirty="0"/>
              <a:t>, χοληστερόλης,</a:t>
            </a:r>
          </a:p>
          <a:p>
            <a:pPr marL="0" indent="0">
              <a:buNone/>
            </a:pPr>
            <a:r>
              <a:rPr lang="el-GR" dirty="0" err="1"/>
              <a:t>χολοχρωστικών</a:t>
            </a:r>
            <a:r>
              <a:rPr lang="el-GR" dirty="0"/>
              <a:t> και ουρίας</a:t>
            </a:r>
          </a:p>
          <a:p>
            <a:r>
              <a:rPr lang="el-GR" dirty="0" smtClean="0"/>
              <a:t> </a:t>
            </a:r>
            <a:r>
              <a:rPr lang="el-GR" dirty="0"/>
              <a:t>Αποθήκευση λιπών</a:t>
            </a:r>
          </a:p>
          <a:p>
            <a:pPr marL="0" indent="0">
              <a:buNone/>
            </a:pPr>
            <a:r>
              <a:rPr lang="el-GR" dirty="0"/>
              <a:t>• Διάσπαση ουρικού οξέος</a:t>
            </a:r>
          </a:p>
          <a:p>
            <a:pPr marL="0" indent="0">
              <a:buNone/>
            </a:pPr>
            <a:r>
              <a:rPr lang="el-GR" dirty="0"/>
              <a:t>• Σύνθεση πρωτεϊνών του πλάσματος</a:t>
            </a:r>
          </a:p>
          <a:p>
            <a:pPr marL="0" indent="0">
              <a:buNone/>
            </a:pPr>
            <a:r>
              <a:rPr lang="el-GR" dirty="0"/>
              <a:t>• Σύνθεση παραγόντων πήξης του αίματος.</a:t>
            </a:r>
          </a:p>
          <a:p>
            <a:pPr marL="0" indent="0">
              <a:buNone/>
            </a:pPr>
            <a:r>
              <a:rPr lang="el-GR" dirty="0"/>
              <a:t>• Αποθήκευση βιταμινών A, D, Β12, και Κ</a:t>
            </a:r>
          </a:p>
          <a:p>
            <a:pPr marL="0" indent="0">
              <a:buNone/>
            </a:pPr>
            <a:r>
              <a:rPr lang="el-GR" dirty="0"/>
              <a:t>• Αποθήκευση </a:t>
            </a:r>
            <a:r>
              <a:rPr lang="el-GR" dirty="0" err="1"/>
              <a:t>Fe</a:t>
            </a:r>
            <a:r>
              <a:rPr lang="el-GR" dirty="0"/>
              <a:t>, </a:t>
            </a:r>
            <a:r>
              <a:rPr lang="el-GR" dirty="0" err="1"/>
              <a:t>Cu</a:t>
            </a:r>
            <a:r>
              <a:rPr lang="el-GR" dirty="0"/>
              <a:t>, </a:t>
            </a:r>
            <a:r>
              <a:rPr lang="el-GR" dirty="0" err="1"/>
              <a:t>Zn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• Αδρανοποίηση ορμονών</a:t>
            </a:r>
          </a:p>
          <a:p>
            <a:pPr marL="0" indent="0">
              <a:buNone/>
            </a:pPr>
            <a:r>
              <a:rPr lang="el-GR" dirty="0"/>
              <a:t>• Αποτοξίνωση του </a:t>
            </a:r>
            <a:r>
              <a:rPr lang="el-GR" dirty="0" err="1" smtClean="0"/>
              <a:t>οργανισμού,με</a:t>
            </a:r>
            <a:r>
              <a:rPr lang="el-GR" dirty="0" smtClean="0"/>
              <a:t> </a:t>
            </a:r>
            <a:r>
              <a:rPr lang="el-GR" dirty="0"/>
              <a:t>την αδρανοποίηση τοξικών ουσιών.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610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Αναγέννηση ήπατος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Μπορεί να αφαιρεθεί το 80% του ηπατικού ιστού χωρίς να προκληθούν σοβαρές διαταραχές στην υγεία του ατόμου.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απομένον 20% όχι μόνο είναι επαρκές, αλλά αναγεννά και το υπόλοιπο, ώστε τελικά το ήπαρ να αποκτήσει το αρχικό βάρος του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4177145"/>
            <a:ext cx="4260272" cy="21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5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28" y="193748"/>
            <a:ext cx="2143125" cy="214312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ΓΑΣΤΡΕΝΤΕΡΙΚΟΣ ΣΩΛΗΝΑΣ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γαστρεντερικός σωλήνας  είναι </a:t>
            </a:r>
            <a:r>
              <a:rPr lang="el-GR" dirty="0" smtClean="0"/>
              <a:t>ένας κοίλος </a:t>
            </a:r>
            <a:r>
              <a:rPr lang="el-GR" dirty="0"/>
              <a:t>αγωγός, του οποίου το </a:t>
            </a:r>
            <a:r>
              <a:rPr lang="el-GR" dirty="0" smtClean="0"/>
              <a:t>τοίχωμα αποτελείται </a:t>
            </a:r>
            <a:r>
              <a:rPr lang="el-GR" dirty="0"/>
              <a:t>από τέσσερις βασικές στιβάδες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διάμετρος και η δομή των στιβάδων </a:t>
            </a:r>
            <a:r>
              <a:rPr lang="el-GR" dirty="0" smtClean="0"/>
              <a:t>του παρουσιάζουν </a:t>
            </a:r>
            <a:r>
              <a:rPr lang="el-GR" dirty="0"/>
              <a:t>τοπικές διαφοροποιήσεις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ανατομικές διαφοροποιήσεις των </a:t>
            </a:r>
            <a:r>
              <a:rPr lang="el-GR" dirty="0" smtClean="0"/>
              <a:t>επιμέρους τμημάτων </a:t>
            </a:r>
            <a:r>
              <a:rPr lang="el-GR" dirty="0"/>
              <a:t>του γαστρεντερικού σωλήνα σχετίζονται με λειτουργικές διαφορές.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κάθε τμήμα δηλαδή επιτελεί συγκεκριμένες λειτουργίες, που μπορεί να είναι κινητικές, εκκριτικές ή απορροφητικές.</a:t>
            </a:r>
          </a:p>
        </p:txBody>
      </p:sp>
    </p:spTree>
    <p:extLst>
      <p:ext uri="{BB962C8B-B14F-4D97-AF65-F5344CB8AC3E}">
        <p14:creationId xmlns:p14="http://schemas.microsoft.com/office/powerpoint/2010/main" val="1612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στιβάδες από τις οποίες αποτελείται το τοίχωμα του γαστρεντερικού σωλήνα από μέσα προς τα έξω είναι 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• Ο βλεννογόνος χιτώνας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Ο </a:t>
            </a:r>
            <a:r>
              <a:rPr lang="el-GR" dirty="0" err="1"/>
              <a:t>υποβλεννογόνιος</a:t>
            </a:r>
            <a:r>
              <a:rPr lang="el-GR" dirty="0"/>
              <a:t> χιτώνας </a:t>
            </a:r>
          </a:p>
          <a:p>
            <a:pPr marL="0" indent="0">
              <a:buNone/>
            </a:pPr>
            <a:r>
              <a:rPr lang="el-GR" dirty="0"/>
              <a:t>• Ο μυϊκός χιτώνας </a:t>
            </a:r>
          </a:p>
          <a:p>
            <a:pPr marL="0" indent="0">
              <a:buNone/>
            </a:pPr>
            <a:r>
              <a:rPr lang="el-GR" dirty="0"/>
              <a:t>• Ο ορογόνος χιτώνας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74" y="2126240"/>
            <a:ext cx="6584251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ΚΙΝΗΤΙΚΕΣ ΛΕΙΤΟΥΡΓΙΕΣ ΓΑΣΤΡΕΝΤΕΡΙΚΟΥ ΣΩΛΗΝΑ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τις κινητικές λειτουργίες επιτυγχάνεται η ανάμειξη και προώθηση της τροφής κατά μήκος του γαστρεντερικού σωλήνα. </a:t>
            </a:r>
            <a:endParaRPr lang="el-GR" dirty="0" smtClean="0"/>
          </a:p>
          <a:p>
            <a:r>
              <a:rPr lang="el-GR" dirty="0" smtClean="0"/>
              <a:t>Εμφανίζονται </a:t>
            </a:r>
            <a:r>
              <a:rPr lang="el-GR" dirty="0"/>
              <a:t>δύο κύριοι τύποι </a:t>
            </a:r>
            <a:r>
              <a:rPr lang="el-GR" dirty="0" smtClean="0"/>
              <a:t>κινήσεων:</a:t>
            </a:r>
          </a:p>
          <a:p>
            <a:pPr marL="0" indent="0">
              <a:buNone/>
            </a:pPr>
            <a:r>
              <a:rPr lang="el-GR" dirty="0" smtClean="0"/>
              <a:t>Α)οι </a:t>
            </a:r>
            <a:r>
              <a:rPr lang="el-GR" dirty="0"/>
              <a:t>κινήσεις ανάμειξης </a:t>
            </a:r>
            <a:r>
              <a:rPr lang="el-GR" dirty="0" smtClean="0"/>
              <a:t>και</a:t>
            </a:r>
          </a:p>
          <a:p>
            <a:pPr marL="0" indent="0">
              <a:buNone/>
            </a:pPr>
            <a:r>
              <a:rPr lang="el-GR" dirty="0" smtClean="0"/>
              <a:t>Β) </a:t>
            </a:r>
            <a:r>
              <a:rPr lang="el-GR" dirty="0"/>
              <a:t>οι κινήσεις προώθησης.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Βασική </a:t>
            </a:r>
            <a:r>
              <a:rPr lang="el-GR" dirty="0"/>
              <a:t>προωθητική κίνηση είναι η περισταλτική κίνηση </a:t>
            </a:r>
          </a:p>
        </p:txBody>
      </p:sp>
    </p:spTree>
    <p:extLst>
      <p:ext uri="{BB962C8B-B14F-4D97-AF65-F5344CB8AC3E}">
        <p14:creationId xmlns:p14="http://schemas.microsoft.com/office/powerpoint/2010/main" val="1701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5" y="1392383"/>
            <a:ext cx="4967706" cy="448093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69" y="1143000"/>
            <a:ext cx="5076825" cy="4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ΔΟΜΗ ΚΑΙ ΛΕΙΤΟΥΡΓΙΑ ΤΟΥ ΠΕΠΤΙΚΟΥ ΣΥΣΤΗΜΑΤΟΣ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4232171"/>
            <a:ext cx="3375313" cy="2189411"/>
          </a:xfrm>
          <a:prstGeom prst="rect">
            <a:avLst/>
          </a:prstGeom>
        </p:spPr>
      </p:pic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εκκριτική </a:t>
            </a:r>
            <a:r>
              <a:rPr lang="el-GR" dirty="0" smtClean="0"/>
              <a:t>λειτουργία </a:t>
            </a:r>
            <a:r>
              <a:rPr lang="el-GR" dirty="0"/>
              <a:t>συμβάλλει: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Α) στην </a:t>
            </a:r>
            <a:r>
              <a:rPr lang="el-GR" dirty="0"/>
              <a:t>προστασία του γαστρεντερικού σωλήνα (με την έκκριση βλέννας),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Β) στη </a:t>
            </a:r>
            <a:r>
              <a:rPr lang="el-GR" dirty="0"/>
              <a:t>ρύθμιση της λειτουργίας του (με την έκκριση ορμονών) και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Γ) στη </a:t>
            </a:r>
            <a:r>
              <a:rPr lang="el-GR" dirty="0"/>
              <a:t>διάσπαση των θρεπτικών συστατικών της τροφής (με την έκκριση ενζύμων).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ΑΠΟΡΡΟΦΗΤΙΚΗ ΛΕΙΤΟΥΡΓΙΑ ΓΑΣΤΡΕΝΤΕΡΙΚΟΥ ΣΩΛΗΝΑ :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τελικά προϊόντα της πέψης </a:t>
            </a:r>
            <a:r>
              <a:rPr lang="el-GR" dirty="0" err="1"/>
              <a:t>απορροφώνται</a:t>
            </a:r>
            <a:r>
              <a:rPr lang="el-GR" dirty="0"/>
              <a:t> στο λεπτό έντερο.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63" y="35370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477982"/>
            <a:ext cx="8250381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753228"/>
            <a:ext cx="9613861" cy="3599316"/>
          </a:xfrm>
        </p:spPr>
        <p:txBody>
          <a:bodyPr/>
          <a:lstStyle/>
          <a:p>
            <a:r>
              <a:rPr lang="el-GR" dirty="0"/>
              <a:t>Ο γαστρεντερικός σωλήνας αρχίζει με τη στοματική κοιλότητα, συνεχίζεται με το φάρυγγα, τον οισοφάγο, το στομάχι, το λεπτό έντερο, το παχύ έντερο και καταλήγει στον πρωκτό.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6" y="2140527"/>
            <a:ext cx="96427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472" y="753228"/>
            <a:ext cx="7218473" cy="58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6411" y="857421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πεπτικό σύστημα αποτελείται από το γαστρεντερικό σωλήνα και από τους προσαρτημένους σ' αυτό αδένες, που είναι οι σιελογόνοι αδένες, το πάγκρεας και το ήπαρ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82" y="2036618"/>
            <a:ext cx="3442953" cy="46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ΑΔΕΝΕΣ ΠΕΠΤΙΚΟΥ ΣΥΣΤΗΜΑΤΟΣ ΑΝΘΡΩΠΟΥ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1834166"/>
            <a:ext cx="5689745" cy="48421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66" y="1854948"/>
            <a:ext cx="4789770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980752" cy="1080938"/>
          </a:xfrm>
        </p:spPr>
        <p:txBody>
          <a:bodyPr/>
          <a:lstStyle/>
          <a:p>
            <a:r>
              <a:rPr lang="el-GR" dirty="0"/>
              <a:t>Προσαρτημένοι </a:t>
            </a:r>
            <a:r>
              <a:rPr lang="el-GR" dirty="0" smtClean="0"/>
              <a:t>αδένες στο γαστρεντερικό σωλήνα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err="1" smtClean="0"/>
              <a:t>Σιελεγόνοι</a:t>
            </a:r>
            <a:r>
              <a:rPr lang="el-GR" dirty="0" smtClean="0"/>
              <a:t> αδένες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 Πάγκρεας και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Ήπαρ ή συκώτι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37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1.Πάγκρεας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4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πάγκρεας είναι ένα επίμηκες όργανο, που βρίσκεται πίσω από το </a:t>
            </a:r>
            <a:r>
              <a:rPr lang="el-GR" dirty="0" smtClean="0"/>
              <a:t>στομάχι. </a:t>
            </a:r>
          </a:p>
          <a:p>
            <a:pPr marL="0" indent="0">
              <a:buNone/>
            </a:pPr>
            <a:r>
              <a:rPr lang="el-GR" dirty="0" smtClean="0"/>
              <a:t>Είναι </a:t>
            </a:r>
            <a:r>
              <a:rPr lang="el-GR" dirty="0"/>
              <a:t>μεικτός αδένας, δηλαδή ενδοκρινής και εξωκρινής.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Ως </a:t>
            </a:r>
            <a:r>
              <a:rPr lang="el-GR" dirty="0"/>
              <a:t>εξωκρινής αδένας παράγει το παγκρεατικό υγρό.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Αυτό </a:t>
            </a:r>
            <a:r>
              <a:rPr lang="el-GR" dirty="0"/>
              <a:t>περιέχει αφ' ενός ένζυμα για τη διάσπαση υδατανθράκων, πρωτεϊνών, λιπών και </a:t>
            </a:r>
            <a:r>
              <a:rPr lang="el-GR" dirty="0" err="1"/>
              <a:t>νουκλεϊνικών</a:t>
            </a:r>
            <a:r>
              <a:rPr lang="el-GR" dirty="0"/>
              <a:t> οξέων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Το παγκρεατικό υγρό εκβάλλει στο δωδεκαδάκτυλο δια μέσου του παγκρεατικού πόρου.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έκκρισή του ελέγχεται κυρίως από ορμόνες που παράγονται στο λεπτό έντερο.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51" y="145474"/>
            <a:ext cx="3627293" cy="21913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088" y="145474"/>
            <a:ext cx="3398693" cy="219139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994" y="2839577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6318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Βερολίνο</Template>
  <TotalTime>162</TotalTime>
  <Words>603</Words>
  <Application>Microsoft Office PowerPoint</Application>
  <PresentationFormat>Ευρεία οθόνη</PresentationFormat>
  <Paragraphs>66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Βερολίνο</vt:lpstr>
      <vt:lpstr>ΚΕΦΑΛΑΙΟ 2: ΠΕΠΤΙΚΟ ΣΥΣΤΗΜΑ </vt:lpstr>
      <vt:lpstr>     ΔΟΜΗ ΚΑΙ ΛΕΙΤΟΥΡΓΙΑ ΤΟΥ ΠΕΠΤΙΚΟΥ ΣΥΣΤΗΜΑΤΟΣ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ΑΔΕΝΕΣ ΠΕΠΤΙΚΟΥ ΣΥΣΤΗΜΑΤΟΣ ΑΝΘΡΩΠΟΥ</vt:lpstr>
      <vt:lpstr>Προσαρτημένοι αδένες στο γαστρεντερικό σωλήνα</vt:lpstr>
      <vt:lpstr>1.Πάγκρεας</vt:lpstr>
      <vt:lpstr>Παρουσίαση του PowerPoint</vt:lpstr>
      <vt:lpstr>2.Ήπαρ</vt:lpstr>
      <vt:lpstr>Παρουσίαση του PowerPoint</vt:lpstr>
      <vt:lpstr>Παρουσίαση του PowerPoint</vt:lpstr>
      <vt:lpstr>Λειτουργίες ήπατος</vt:lpstr>
      <vt:lpstr>Αναγέννηση ήπατος</vt:lpstr>
      <vt:lpstr>ΓΑΣΤΡΕΝΤΕΡΙΚΟΣ ΣΩΛΗΝΑΣ</vt:lpstr>
      <vt:lpstr>Οι στιβάδες από τις οποίες αποτελείται το τοίχωμα του γαστρεντερικού σωλήνα από μέσα προς τα έξω είναι :</vt:lpstr>
      <vt:lpstr>ΚΙΝΗΤΙΚΕΣ ΛΕΙΤΟΥΡΓΙΕΣ ΓΑΣΤΡΕΝΤΕΡΙΚΟΥ ΣΩΛΗΝΑ</vt:lpstr>
      <vt:lpstr>Παρουσίαση του PowerPoint</vt:lpstr>
      <vt:lpstr>Η εκκριτική λειτουργία συμβάλλει: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2: ΠΕΠΤΙΚΟ ΣΥΣΤΗΜΑ</dc:title>
  <dc:creator>ΒΟΥΛΑ</dc:creator>
  <cp:lastModifiedBy>ΒΟΥΛΑ</cp:lastModifiedBy>
  <cp:revision>21</cp:revision>
  <dcterms:created xsi:type="dcterms:W3CDTF">2020-11-16T16:15:51Z</dcterms:created>
  <dcterms:modified xsi:type="dcterms:W3CDTF">2020-11-28T09:31:28Z</dcterms:modified>
</cp:coreProperties>
</file>