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2" r:id="rId8"/>
    <p:sldId id="261" r:id="rId9"/>
    <p:sldId id="270" r:id="rId10"/>
    <p:sldId id="275" r:id="rId11"/>
    <p:sldId id="287" r:id="rId12"/>
    <p:sldId id="271" r:id="rId13"/>
    <p:sldId id="262" r:id="rId14"/>
    <p:sldId id="273" r:id="rId15"/>
    <p:sldId id="274" r:id="rId16"/>
    <p:sldId id="276" r:id="rId17"/>
    <p:sldId id="277" r:id="rId18"/>
    <p:sldId id="263" r:id="rId19"/>
    <p:sldId id="278" r:id="rId20"/>
    <p:sldId id="279" r:id="rId21"/>
    <p:sldId id="264" r:id="rId22"/>
    <p:sldId id="284" r:id="rId23"/>
    <p:sldId id="265" r:id="rId24"/>
    <p:sldId id="280" r:id="rId25"/>
    <p:sldId id="281" r:id="rId26"/>
    <p:sldId id="266" r:id="rId27"/>
    <p:sldId id="268" r:id="rId28"/>
    <p:sldId id="282" r:id="rId29"/>
    <p:sldId id="283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624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ΚΥΤΤΑΡΑ ΚΑΙ ΙΣΤΟΙ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ΒΙΟΛΟΓΙΑ Α΄ΕΠΑΛ</a:t>
            </a:r>
          </a:p>
          <a:p>
            <a:r>
              <a:rPr lang="el-GR" dirty="0" err="1" smtClean="0"/>
              <a:t>Καντούρου</a:t>
            </a:r>
            <a:r>
              <a:rPr lang="el-GR" dirty="0" smtClean="0"/>
              <a:t> Παρασκευή (ΠΕ 04.04)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989879"/>
            <a:ext cx="2847975" cy="1600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1" y="4394039"/>
            <a:ext cx="2352675" cy="1943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89" y="885138"/>
            <a:ext cx="2762250" cy="16573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041" y="885138"/>
            <a:ext cx="3028950" cy="15144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261" y="4587801"/>
            <a:ext cx="2466975" cy="18478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261" y="25461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123950"/>
            <a:ext cx="7048500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085850"/>
            <a:ext cx="8115300" cy="53721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2964808"/>
            <a:ext cx="3810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895350"/>
            <a:ext cx="91821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6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ΜΥΙΚΟΣ ΙΣΤΟΣ ΤΗΣ ΚΑΡΔΙΑΣ (ΜΥΟΚΑΡΔΙΟ)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ΠΟΥ </a:t>
            </a:r>
            <a:r>
              <a:rPr lang="el-GR" dirty="0" err="1" smtClean="0"/>
              <a:t>ΒΡΙΣΚΕΤΑΙ:Μόνο</a:t>
            </a:r>
            <a:r>
              <a:rPr lang="el-GR" dirty="0" smtClean="0"/>
              <a:t> στα τοιχώματα της καρδιάς</a:t>
            </a:r>
          </a:p>
          <a:p>
            <a:r>
              <a:rPr lang="el-GR" dirty="0" smtClean="0"/>
              <a:t>ΜΥΙΚΕΣ ΙΝΕΣ: Κυλινδρικές με γραμμώσεις</a:t>
            </a:r>
          </a:p>
          <a:p>
            <a:r>
              <a:rPr lang="el-GR" dirty="0" smtClean="0"/>
              <a:t>ΣΥΣΤΟΛΗ: Δεν </a:t>
            </a:r>
            <a:r>
              <a:rPr lang="el-GR" dirty="0" err="1" smtClean="0"/>
              <a:t>υπακούουν</a:t>
            </a:r>
            <a:r>
              <a:rPr lang="el-GR" dirty="0" smtClean="0"/>
              <a:t> στη θέληση μας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63" y="4055568"/>
            <a:ext cx="3100388" cy="2162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57" y="2870273"/>
            <a:ext cx="4345743" cy="3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0" y="753228"/>
            <a:ext cx="10902079" cy="56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53228"/>
            <a:ext cx="10344150" cy="57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453" y="1047750"/>
            <a:ext cx="8863729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28700"/>
            <a:ext cx="9525000" cy="558165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71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ΛΕΙΟΣ ΜΥΙΚΟΣ ΙΣΤΟΣ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ΠΟΥ ΒΡΙΣΚΕΤΑΙ: Επενδύει τοιχώματα αγγείων και του γαστρεντερικού σωλήνα.</a:t>
            </a:r>
          </a:p>
          <a:p>
            <a:r>
              <a:rPr lang="el-GR" dirty="0" smtClean="0"/>
              <a:t>ΜΥΙΚΕΣ ΙΝΕΣ: Ατρακτοειδείς, χωρίς γραμμώσεις</a:t>
            </a:r>
          </a:p>
          <a:p>
            <a:r>
              <a:rPr lang="el-GR" dirty="0" smtClean="0"/>
              <a:t>ΣΥΣΤΟΛΗ: Δεν </a:t>
            </a:r>
            <a:r>
              <a:rPr lang="el-GR" dirty="0" err="1" smtClean="0"/>
              <a:t>υπακούουν</a:t>
            </a:r>
            <a:r>
              <a:rPr lang="el-GR" dirty="0" smtClean="0"/>
              <a:t> στη θέληση μας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1" y="4136531"/>
            <a:ext cx="5010150" cy="24764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74" y="1428750"/>
            <a:ext cx="32670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028700"/>
            <a:ext cx="92773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7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ΜΥΙΚΟΣ ΚΑΙ ΝΕΥΡΙΚΟΣ ΙΣΤΟΣ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2" y="2121694"/>
            <a:ext cx="3570287" cy="424100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2222897"/>
            <a:ext cx="43672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53228"/>
            <a:ext cx="1005839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ΝΕΥΡΙΚΟΣ ΙΣΤΟΣ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l-GR" dirty="0" smtClean="0"/>
              <a:t>Ο Νευρικός ιστός αποτελείται από:</a:t>
            </a:r>
          </a:p>
          <a:p>
            <a:pPr marL="914400" lvl="1" indent="-457200">
              <a:buAutoNum type="arabicPeriod"/>
            </a:pPr>
            <a:r>
              <a:rPr lang="el-GR" dirty="0" smtClean="0"/>
              <a:t>Νευρικά κύτταρα ή νευρώνες: κύτταρα με αποφυάδες εξειδικευμένα στη παραγωγή και μεταβίβαση νευρικών ώσεων.</a:t>
            </a:r>
          </a:p>
          <a:p>
            <a:pPr marL="914400" lvl="1" indent="-457200">
              <a:buAutoNum type="arabicPeriod"/>
            </a:pPr>
            <a:r>
              <a:rPr lang="el-GR" dirty="0" smtClean="0"/>
              <a:t>Νευρογλοιακά κύτταρα: Στηρίζουν ,μονώνουν και τρέφουν τους νευρώνες.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000500"/>
            <a:ext cx="3752850" cy="22098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4000500"/>
            <a:ext cx="2466975" cy="2209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87" y="3790950"/>
            <a:ext cx="3300413" cy="26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482" y="1581150"/>
            <a:ext cx="896536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ΚΥΤΤΑΡΟ</a:t>
            </a:r>
            <a:r>
              <a:rPr lang="el-GR" dirty="0" smtClean="0">
                <a:sym typeface="Wingdings" panose="05000000000000000000" pitchFamily="2" charset="2"/>
              </a:rPr>
              <a:t> Βασική μονάδα ζωής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ΙΣΤΟΣΣύνολο</a:t>
            </a:r>
            <a:r>
              <a:rPr lang="el-GR" dirty="0" smtClean="0">
                <a:sym typeface="Wingdings" panose="05000000000000000000" pitchFamily="2" charset="2"/>
              </a:rPr>
              <a:t> όμοιων μορφολογικά κυττάρων με ίδια λειτουργία (π.χ. </a:t>
            </a:r>
            <a:r>
              <a:rPr lang="el-GR" dirty="0" err="1" smtClean="0">
                <a:sym typeface="Wingdings" panose="05000000000000000000" pitchFamily="2" charset="2"/>
              </a:rPr>
              <a:t>επιθηλιακός,ερειστικός,μυικός</a:t>
            </a:r>
            <a:r>
              <a:rPr lang="el-GR" dirty="0" smtClean="0">
                <a:sym typeface="Wingdings" panose="05000000000000000000" pitchFamily="2" charset="2"/>
              </a:rPr>
              <a:t> και νευρικός)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ΟΡΓΑΝΟΣύνολο</a:t>
            </a:r>
            <a:r>
              <a:rPr lang="el-GR" dirty="0" smtClean="0">
                <a:sym typeface="Wingdings" panose="05000000000000000000" pitchFamily="2" charset="2"/>
              </a:rPr>
              <a:t> ιστών που επιτελεί μια συγκεκριμένη λειτουργία (π.χ. στομάχι)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ΣΥΣΤΗΜΑ </a:t>
            </a:r>
            <a:r>
              <a:rPr lang="el-GR" dirty="0" err="1" smtClean="0">
                <a:sym typeface="Wingdings" panose="05000000000000000000" pitchFamily="2" charset="2"/>
              </a:rPr>
              <a:t>ΟΡΓΑΝΩΝΣύνολο</a:t>
            </a:r>
            <a:r>
              <a:rPr lang="el-GR" dirty="0" smtClean="0">
                <a:sym typeface="Wingdings" panose="05000000000000000000" pitchFamily="2" charset="2"/>
              </a:rPr>
              <a:t> οργάνων που συνεργάζονται για την πραγματοποίηση μιας λειτουργίας.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ΟΡΓΑΝΙΣΜΟΣόλα</a:t>
            </a:r>
            <a:r>
              <a:rPr lang="el-GR" dirty="0" smtClean="0">
                <a:sym typeface="Wingdings" panose="05000000000000000000" pitchFamily="2" charset="2"/>
              </a:rPr>
              <a:t> τα συστήματα οργάνων συνεργάζονται στενά μεταξύ τους  και αποτελούν τον ΑΝΘΡΩΠΙΝΟ ΟΡΓΑΝΙΣΜΟ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80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726" y="571500"/>
            <a:ext cx="79057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753228"/>
            <a:ext cx="11658599" cy="54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ΣΥΣΤΗΜΑΤΑ ΟΡΓΑΝΩΝ (λειτουργία)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1.Πεπτικό σύστημα</a:t>
            </a:r>
            <a:r>
              <a:rPr lang="el-GR" dirty="0" smtClean="0">
                <a:solidFill>
                  <a:srgbClr val="FF0000"/>
                </a:solidFill>
              </a:rPr>
              <a:t>: </a:t>
            </a:r>
            <a:r>
              <a:rPr lang="el-GR" dirty="0" err="1" smtClean="0"/>
              <a:t>πρόσληψη,μεταφορά,πέψη</a:t>
            </a:r>
            <a:r>
              <a:rPr lang="el-GR" dirty="0" smtClean="0"/>
              <a:t> </a:t>
            </a:r>
            <a:r>
              <a:rPr lang="el-GR" dirty="0" err="1" smtClean="0"/>
              <a:t>τροφής,απορρόφηση</a:t>
            </a:r>
            <a:r>
              <a:rPr lang="el-GR" dirty="0" smtClean="0"/>
              <a:t> χρήσιμων θρεπτικών συστατικών και αποβολή άχρηστων ουσιών.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2.Κυκλοφορικό σύστημα </a:t>
            </a:r>
            <a:r>
              <a:rPr lang="el-GR" dirty="0" smtClean="0"/>
              <a:t>: Μεταφορά θρεπτικών ουσιών και </a:t>
            </a:r>
            <a:r>
              <a:rPr lang="el-GR" dirty="0" err="1" smtClean="0"/>
              <a:t>οξυγόνου,διοξειδίου</a:t>
            </a:r>
            <a:r>
              <a:rPr lang="el-GR" dirty="0" smtClean="0"/>
              <a:t> του άνθρακα από και προς όλα τα </a:t>
            </a:r>
            <a:r>
              <a:rPr lang="el-GR" dirty="0" err="1" smtClean="0"/>
              <a:t>όργανα,τους</a:t>
            </a:r>
            <a:r>
              <a:rPr lang="el-GR" dirty="0" smtClean="0"/>
              <a:t> </a:t>
            </a:r>
            <a:r>
              <a:rPr lang="el-GR" dirty="0" err="1" smtClean="0"/>
              <a:t>ιστους</a:t>
            </a:r>
            <a:r>
              <a:rPr lang="el-GR" dirty="0" smtClean="0"/>
              <a:t> και τα κύτταρα.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3. Αναπνευστικό σύστημα: </a:t>
            </a:r>
            <a:r>
              <a:rPr lang="el-GR" dirty="0" smtClean="0"/>
              <a:t>Ανταλλαγή αερίων της αναπνοής (οξυγόνου και διοξειδίου του άνθρακα)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4.Ουροποιητικό σύστημα</a:t>
            </a:r>
            <a:r>
              <a:rPr lang="el-GR" dirty="0" smtClean="0"/>
              <a:t>: αποβολή άχρηστων και επιβλαβών ουσιών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5.Σύστημα αισθητήριων οργάνων:</a:t>
            </a:r>
            <a:r>
              <a:rPr lang="el-GR" dirty="0" smtClean="0"/>
              <a:t> Δέχεται ερεθίσματα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6.Νευρικό σύστημα: </a:t>
            </a:r>
            <a:r>
              <a:rPr lang="el-GR" dirty="0" smtClean="0"/>
              <a:t>Ανάλυση και ερμηνεία ερεθισμάτων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7.Σύστημα ενδοκρινών αδένων: </a:t>
            </a:r>
            <a:r>
              <a:rPr lang="el-GR" dirty="0" smtClean="0"/>
              <a:t>Ρύθμιση και συντονισμό όλων των λειτουργιών του σώματος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8.Ερειστικό σύστημα</a:t>
            </a:r>
            <a:r>
              <a:rPr lang="el-GR" dirty="0" smtClean="0"/>
              <a:t>: Στηρίζει και προστατεύει τον οργανισμό (αρθρωτός σκελετός)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9.Μυικό σύστημα: </a:t>
            </a:r>
            <a:r>
              <a:rPr lang="el-GR" dirty="0" smtClean="0"/>
              <a:t>Συμβάλει στις κινήσεις του οργανισμού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10.Αναπαραγωγικό σύστημα: </a:t>
            </a:r>
            <a:r>
              <a:rPr lang="el-GR" dirty="0" smtClean="0"/>
              <a:t>Παράγει γαμέτες ,για αναπαραγωγή και διαιώνιση του είδους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5096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2" y="933450"/>
            <a:ext cx="1000672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4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ΑΣΚΗΣΗ: Να συμπληρωθεί ο παρακάτω πίνακας (</a:t>
            </a:r>
            <a:r>
              <a:rPr lang="el-GR" dirty="0" err="1" smtClean="0"/>
              <a:t>ασκηση</a:t>
            </a:r>
            <a:r>
              <a:rPr lang="el-GR" dirty="0" smtClean="0"/>
              <a:t> 5,σελ. 15)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24821"/>
              </p:ext>
            </p:extLst>
          </p:nvPr>
        </p:nvGraphicFramePr>
        <p:xfrm>
          <a:off x="681038" y="2336800"/>
          <a:ext cx="96139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75"/>
                <a:gridCol w="2403475"/>
                <a:gridCol w="2403475"/>
                <a:gridCol w="240347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ΕΙΔΟΣ</a:t>
                      </a:r>
                      <a:r>
                        <a:rPr lang="el-GR" baseline="0" dirty="0" smtClean="0"/>
                        <a:t> ΜΥΙΚΟΥ ΙΣΤΟΥ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ΣΚΕΛΕΥΤΙΚΟΣ ΜΥΙΚΟΣ ΙΣΤΟΣ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ΜΥΙΚΟΣ ΙΣΤΟΣ ΤΟΥ</a:t>
                      </a:r>
                      <a:r>
                        <a:rPr lang="el-GR" baseline="0" dirty="0" smtClean="0"/>
                        <a:t> ΜΥΟΚΑΡΔΙΟΥ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ΛΕΙΟΣ ΜΥΙΚΟΣ ΙΣΤΟΣ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Μορφολογία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μυικής</a:t>
                      </a:r>
                      <a:r>
                        <a:rPr lang="el-GR" baseline="0" dirty="0" smtClean="0"/>
                        <a:t> ίνας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Ελέγχεται</a:t>
                      </a:r>
                      <a:r>
                        <a:rPr lang="el-GR" baseline="0" dirty="0" smtClean="0"/>
                        <a:t> από τη θέληση μας;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Σε ποια όργανα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βρισκονται</a:t>
                      </a:r>
                      <a:r>
                        <a:rPr lang="el-GR" baseline="0" dirty="0" smtClean="0"/>
                        <a:t>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9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είδος ιστός είναι ο εικονιζόμενος παρακάτω;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832" y="1834166"/>
            <a:ext cx="6991350" cy="48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ΕΙΝΑΙ ΙΣΤΟΣ;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Ιστός είναι ένα σύνολο κυττάρων όμοιων μορφολογικά που συμμετέχουν στην ίδια λειτουργία.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400424"/>
            <a:ext cx="3548779" cy="303847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63" y="3238500"/>
            <a:ext cx="3004287" cy="320039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313" y="3238500"/>
            <a:ext cx="34043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είδος ιστός είναι;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34216"/>
            <a:ext cx="7448550" cy="42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1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είδος </a:t>
            </a:r>
            <a:r>
              <a:rPr lang="el-GR" dirty="0" err="1" smtClean="0"/>
              <a:t>μυικός</a:t>
            </a:r>
            <a:r>
              <a:rPr lang="el-GR" dirty="0" smtClean="0"/>
              <a:t> ιστός είναι;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345" y="1834166"/>
            <a:ext cx="6627812" cy="5690584"/>
          </a:xfrm>
          <a:prstGeom prst="rect">
            <a:avLst/>
          </a:prstGeom>
          <a:ln>
            <a:solidFill>
              <a:srgbClr val="FEFEFC"/>
            </a:solidFill>
          </a:ln>
        </p:spPr>
      </p:pic>
    </p:spTree>
    <p:extLst>
      <p:ext uri="{BB962C8B-B14F-4D97-AF65-F5344CB8AC3E}">
        <p14:creationId xmlns:p14="http://schemas.microsoft.com/office/powerpoint/2010/main" val="27137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1271" y="620015"/>
            <a:ext cx="9613861" cy="1080938"/>
          </a:xfrm>
        </p:spPr>
        <p:txBody>
          <a:bodyPr/>
          <a:lstStyle/>
          <a:p>
            <a:r>
              <a:rPr lang="el-GR" dirty="0" smtClean="0"/>
              <a:t>ΕΙΔΗ ΙΣΤΩΝ: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1721" y="1749877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Α) ΕΠΙΘΗΛΙΑΚΟΣ 					Γ) ΜΥΙΚΟΣ ΙΣΤΟΣ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Β) ΕΡΕΙΣΤΙΚΟΣ ΙΣΤΟΣ				Δ)ΝΕΥΡΙΚΟΣ ΙΣΤΟΣ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8" y="2325931"/>
            <a:ext cx="3000375" cy="1524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10" y="2265884"/>
            <a:ext cx="3138488" cy="20644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2" y="4956130"/>
            <a:ext cx="2486025" cy="18383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527" y="4906407"/>
            <a:ext cx="3019349" cy="18383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202" y="2388480"/>
            <a:ext cx="2505075" cy="18192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8548" y="2108555"/>
            <a:ext cx="2047875" cy="22383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741" y="4896882"/>
            <a:ext cx="2466975" cy="18478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8548" y="4534932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ΜΥΙΚΟΣ ΙΣΤΟΣ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κύτταρα του </a:t>
            </a:r>
            <a:r>
              <a:rPr lang="el-GR" dirty="0" err="1" smtClean="0"/>
              <a:t>μυικού</a:t>
            </a:r>
            <a:r>
              <a:rPr lang="el-GR" dirty="0" smtClean="0"/>
              <a:t> ιστού ονομάζονται ΜΥΙΚΕΣ ΙΝΕΣ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μυικές</a:t>
            </a:r>
            <a:r>
              <a:rPr lang="el-GR" dirty="0" smtClean="0"/>
              <a:t> ίνες έχουν την ικανότητα συστολής και χαλάρωσης επιτρέποντας κινήσεις.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16839"/>
            <a:ext cx="6572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ΤΥΠΟΙ ΜΥΙΚΟΥ ΙΣΤΟΥ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1638300"/>
            <a:ext cx="10477500" cy="4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53228"/>
            <a:ext cx="10591800" cy="555232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0" y="2336873"/>
            <a:ext cx="9613861" cy="3599316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908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1.ΣΚΕΛΕΤΙΚΟΣ ΜΥΙΚΟΣ ΙΣΤΟΣ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ΠΟΥ ΒΡΊΣΚΕΤΑΙ: Σε σκελετικούς </a:t>
            </a:r>
            <a:r>
              <a:rPr lang="el-GR" dirty="0" err="1" smtClean="0"/>
              <a:t>μύς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ΜΥΙΚΕΣ ΙΝΕΣ: Σχετικά μακριές κυλινδρικές </a:t>
            </a:r>
            <a:r>
              <a:rPr lang="el-GR" dirty="0" err="1" smtClean="0"/>
              <a:t>μυικές</a:t>
            </a:r>
            <a:r>
              <a:rPr lang="el-GR" dirty="0" smtClean="0"/>
              <a:t> ίνες με γραμμώσεις</a:t>
            </a:r>
          </a:p>
          <a:p>
            <a:pPr marL="0" indent="0">
              <a:buNone/>
            </a:pPr>
            <a:r>
              <a:rPr lang="el-GR" dirty="0" smtClean="0"/>
              <a:t>ΣΥΣΤΟΛΗ: Γίνεται με τη θέληση μας.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3543300"/>
            <a:ext cx="3448049" cy="25262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4057650"/>
            <a:ext cx="2981325" cy="238124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763" y="4057650"/>
            <a:ext cx="1704975" cy="26860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099" y="753228"/>
            <a:ext cx="2940165" cy="24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8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753228"/>
            <a:ext cx="9322632" cy="58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7381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88</TotalTime>
  <Words>423</Words>
  <Application>Microsoft Office PowerPoint</Application>
  <PresentationFormat>Ευρεία οθόνη</PresentationFormat>
  <Paragraphs>61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</vt:lpstr>
      <vt:lpstr>Βερολίνο</vt:lpstr>
      <vt:lpstr>ΚΥΤΤΑΡΑ ΚΑΙ ΙΣΤΟΙ</vt:lpstr>
      <vt:lpstr>ΜΥΙΚΟΣ ΚΑΙ ΝΕΥΡΙΚΟΣ ΙΣΤΟΣ</vt:lpstr>
      <vt:lpstr>ΤΙ ΕΙΝΑΙ ΙΣΤΟΣ;</vt:lpstr>
      <vt:lpstr>ΕΙΔΗ ΙΣΤΩΝ:</vt:lpstr>
      <vt:lpstr>ΜΥΙΚΟΣ ΙΣΤΟΣ</vt:lpstr>
      <vt:lpstr>ΤΥΠΟΙ ΜΥΙΚΟΥ ΙΣΤΟΥ</vt:lpstr>
      <vt:lpstr>Παρουσίαση του PowerPoint</vt:lpstr>
      <vt:lpstr>1.ΣΚΕΛΕΤΙΚΟΣ ΜΥΙΚΟΣ ΙΣΤΟΣ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ΜΥΙΚΟΣ ΙΣΤΟΣ ΤΗΣ ΚΑΡΔΙΑΣ (ΜΥΟΚΑΡΔΙΟ)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ΛΕΙΟΣ ΜΥΙΚΟΣ ΙΣΤΟΣ</vt:lpstr>
      <vt:lpstr>Παρουσίαση του PowerPoint</vt:lpstr>
      <vt:lpstr>Παρουσίαση του PowerPoint</vt:lpstr>
      <vt:lpstr>ΝΕΥΡΙΚΟΣ ΙΣΤΟΣ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ΣΥΣΤΗΜΑΤΑ ΟΡΓΑΝΩΝ (λειτουργία)</vt:lpstr>
      <vt:lpstr>Παρουσίαση του PowerPoint</vt:lpstr>
      <vt:lpstr>ΑΣΚΗΣΗ: Να συμπληρωθεί ο παρακάτω πίνακας (ασκηση 5,σελ. 15) </vt:lpstr>
      <vt:lpstr>Τι είδος ιστός είναι ο εικονιζόμενος παρακάτω;</vt:lpstr>
      <vt:lpstr>Τι είδος ιστός είναι;</vt:lpstr>
      <vt:lpstr>Τι είδος μυικός ιστός είναι;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ΚΥΤΤΑΡΑ ΚΑΙ ΙΣΤΟΙ</dc:title>
  <dc:creator>ΒΟΥΛΑ</dc:creator>
  <cp:lastModifiedBy>ΒΟΥΛΑ</cp:lastModifiedBy>
  <cp:revision>10</cp:revision>
  <dcterms:created xsi:type="dcterms:W3CDTF">2020-11-10T21:19:20Z</dcterms:created>
  <dcterms:modified xsi:type="dcterms:W3CDTF">2020-11-10T22:47:31Z</dcterms:modified>
</cp:coreProperties>
</file>