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4" r:id="rId4"/>
    <p:sldId id="258" r:id="rId5"/>
    <p:sldId id="285" r:id="rId6"/>
    <p:sldId id="259" r:id="rId7"/>
    <p:sldId id="286" r:id="rId8"/>
    <p:sldId id="264" r:id="rId9"/>
    <p:sldId id="288" r:id="rId10"/>
    <p:sldId id="287" r:id="rId11"/>
    <p:sldId id="269" r:id="rId12"/>
    <p:sldId id="261" r:id="rId13"/>
    <p:sldId id="260" r:id="rId14"/>
    <p:sldId id="289" r:id="rId15"/>
    <p:sldId id="262" r:id="rId16"/>
    <p:sldId id="263" r:id="rId17"/>
    <p:sldId id="265" r:id="rId18"/>
    <p:sldId id="266" r:id="rId19"/>
    <p:sldId id="267" r:id="rId20"/>
    <p:sldId id="270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90" r:id="rId30"/>
    <p:sldId id="273" r:id="rId31"/>
    <p:sldId id="283" r:id="rId32"/>
    <p:sldId id="280" r:id="rId33"/>
    <p:sldId id="281" r:id="rId34"/>
    <p:sldId id="28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8" autoAdjust="0"/>
    <p:restoredTop sz="94660"/>
  </p:normalViewPr>
  <p:slideViewPr>
    <p:cSldViewPr snapToGrid="0">
      <p:cViewPr varScale="1">
        <p:scale>
          <a:sx n="46" d="100"/>
          <a:sy n="46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ΚΕΦΑΛΑΙΟ 2: ΠΕΠΤΙΚΟ ΣΥΣΤΗΜΑ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ΒΙΟΛΟΓΙΑ Α΄ΕΠΑΛ</a:t>
            </a:r>
          </a:p>
          <a:p>
            <a:r>
              <a:rPr lang="el-GR" dirty="0" smtClean="0"/>
              <a:t>ΚΑΝΤΟΥΡΟΥ ΠΑΡΑΣΚΕΥΗ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456" y="935182"/>
            <a:ext cx="3367544" cy="457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4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477982"/>
            <a:ext cx="8250381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753228"/>
            <a:ext cx="9613861" cy="3599316"/>
          </a:xfrm>
        </p:spPr>
        <p:txBody>
          <a:bodyPr/>
          <a:lstStyle/>
          <a:p>
            <a:r>
              <a:rPr lang="el-GR" dirty="0"/>
              <a:t>Ο γαστρεντερικός σωλήνας αρχίζει με τη στοματική κοιλότητα, συνεχίζεται με το φάρυγγα, τον οισοφάγο, το στομάχι, το λεπτό έντερο, το παχύ έντερο και καταλήγει στον πρωκτό.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56" y="2140527"/>
            <a:ext cx="964276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472" y="753228"/>
            <a:ext cx="7218473" cy="58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6411" y="857421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 πεπτικό σύστημα αποτελείται από το γαστρεντερικό σωλήνα και από τους προσαρτημένους σ' αυτό αδένες, που είναι οι σιελογόνοι αδένες, το πάγκρεας και το ήπαρ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282" y="2036618"/>
            <a:ext cx="3442953" cy="46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ΑΔΕΝΕΣ ΠΕΠΤΙΚΟΥ ΣΥΣΤΗΜΑΤΟΣ ΑΝΘΡΩΠΟΥ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36" y="1834166"/>
            <a:ext cx="5689745" cy="484216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066" y="1854948"/>
            <a:ext cx="4789770" cy="48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328" y="193748"/>
            <a:ext cx="2143125" cy="2143125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γαστρεντερικός σωλήνας  είναι </a:t>
            </a:r>
            <a:r>
              <a:rPr lang="el-GR" dirty="0" smtClean="0"/>
              <a:t>ένας κοίλος </a:t>
            </a:r>
            <a:r>
              <a:rPr lang="el-GR" dirty="0"/>
              <a:t>αγωγός, του οποίου το </a:t>
            </a:r>
            <a:r>
              <a:rPr lang="el-GR" dirty="0" smtClean="0"/>
              <a:t>τοίχωμα αποτελείται </a:t>
            </a:r>
            <a:r>
              <a:rPr lang="el-GR" dirty="0"/>
              <a:t>από τέσσερις βασικές στιβάδες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</a:t>
            </a:r>
            <a:r>
              <a:rPr lang="el-GR" dirty="0"/>
              <a:t>διάμετρος και η δομή των στιβάδων </a:t>
            </a:r>
            <a:r>
              <a:rPr lang="el-GR" dirty="0" smtClean="0"/>
              <a:t>του παρουσιάζουν </a:t>
            </a:r>
            <a:r>
              <a:rPr lang="el-GR" dirty="0"/>
              <a:t>τοπικές διαφοροποιήσεις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Οι ανατομικές διαφοροποιήσεις των </a:t>
            </a:r>
            <a:r>
              <a:rPr lang="el-GR" dirty="0" smtClean="0"/>
              <a:t>επιμέρους τμημάτων </a:t>
            </a:r>
            <a:r>
              <a:rPr lang="el-GR" dirty="0"/>
              <a:t>του γαστρεντερικού σωλήνα σχετίζονται με λειτουργικές διαφορές.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κάθε τμήμα δηλαδή επιτελεί συγκεκριμένες λειτουργίες, που μπορεί να είναι κινητικές, εκκριτικές ή απορροφητικές.</a:t>
            </a:r>
          </a:p>
        </p:txBody>
      </p:sp>
    </p:spTree>
    <p:extLst>
      <p:ext uri="{BB962C8B-B14F-4D97-AF65-F5344CB8AC3E}">
        <p14:creationId xmlns:p14="http://schemas.microsoft.com/office/powerpoint/2010/main" val="16121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ΚΙΝΗΤΙΚΕΣ ΛΕΙΤΟΥΡΓΙΕΣ ΓΑΣΤΡΕΝΤΕΡΙΚΟΥ ΣΩΛΗΝΑ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τις κινητικές λειτουργίες επιτυγχάνεται η ανάμειξη και προώθηση της τροφής κατά μήκος του γαστρεντερικού σωλήνα. </a:t>
            </a:r>
            <a:endParaRPr lang="el-GR" dirty="0" smtClean="0"/>
          </a:p>
          <a:p>
            <a:r>
              <a:rPr lang="el-GR" dirty="0" smtClean="0"/>
              <a:t>Εμφανίζονται </a:t>
            </a:r>
            <a:r>
              <a:rPr lang="el-GR" dirty="0"/>
              <a:t>δύο κύριοι τύποι </a:t>
            </a:r>
            <a:r>
              <a:rPr lang="el-GR" dirty="0" smtClean="0"/>
              <a:t>κινήσεων:</a:t>
            </a:r>
          </a:p>
          <a:p>
            <a:pPr marL="0" indent="0">
              <a:buNone/>
            </a:pPr>
            <a:r>
              <a:rPr lang="el-GR" dirty="0" smtClean="0"/>
              <a:t>Α)οι </a:t>
            </a:r>
            <a:r>
              <a:rPr lang="el-GR" dirty="0"/>
              <a:t>κινήσεις ανάμειξης </a:t>
            </a:r>
            <a:r>
              <a:rPr lang="el-GR" dirty="0" smtClean="0"/>
              <a:t>και</a:t>
            </a:r>
          </a:p>
          <a:p>
            <a:pPr marL="0" indent="0">
              <a:buNone/>
            </a:pPr>
            <a:r>
              <a:rPr lang="el-GR" dirty="0" smtClean="0"/>
              <a:t>Β) </a:t>
            </a:r>
            <a:r>
              <a:rPr lang="el-GR" dirty="0"/>
              <a:t>οι κινήσεις προώθησης.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Βασική </a:t>
            </a:r>
            <a:r>
              <a:rPr lang="el-GR" dirty="0"/>
              <a:t>προωθητική κίνηση είναι η περισταλτική κίνηση </a:t>
            </a:r>
          </a:p>
        </p:txBody>
      </p:sp>
    </p:spTree>
    <p:extLst>
      <p:ext uri="{BB962C8B-B14F-4D97-AF65-F5344CB8AC3E}">
        <p14:creationId xmlns:p14="http://schemas.microsoft.com/office/powerpoint/2010/main" val="17015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545" y="1392383"/>
            <a:ext cx="4967706" cy="448093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569" y="1143000"/>
            <a:ext cx="5076825" cy="47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εκκριτική λειτουργία συμβάλλει: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Α) στην </a:t>
            </a:r>
            <a:r>
              <a:rPr lang="el-GR" dirty="0"/>
              <a:t>προστασία του γαστρεντερικού σωλήνα (με την έκκριση βλέννας),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Β) στη </a:t>
            </a:r>
            <a:r>
              <a:rPr lang="el-GR" dirty="0"/>
              <a:t>ρύθμιση της λειτουργίας του (με την έκκριση ορμονών) και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Γ</a:t>
            </a:r>
            <a:r>
              <a:rPr lang="el-GR" dirty="0" smtClean="0"/>
              <a:t>) στη </a:t>
            </a:r>
            <a:r>
              <a:rPr lang="el-GR" dirty="0"/>
              <a:t>διάσπαση των θρεπτικών συστατικών της τροφής (με την έκκριση ενζύμων).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dirty="0"/>
              <a:t>τελικά προϊόντα της πέψης </a:t>
            </a:r>
            <a:r>
              <a:rPr lang="el-GR" dirty="0" err="1"/>
              <a:t>απορροφώνται</a:t>
            </a:r>
            <a:r>
              <a:rPr lang="el-GR" dirty="0"/>
              <a:t> στο λεπτό έντερο.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563" y="35370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στιβάδες από τις οποίες αποτελείται το τοίχωμα του γαστρεντερικού σωλήνα από μέσα προς τα έξω είναι 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• Ο βλεννογόνος χιτώνας 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Ο </a:t>
            </a:r>
            <a:r>
              <a:rPr lang="el-GR" dirty="0" err="1"/>
              <a:t>υποβλεννογόνιος</a:t>
            </a:r>
            <a:r>
              <a:rPr lang="el-GR" dirty="0"/>
              <a:t> χιτώνας </a:t>
            </a:r>
          </a:p>
          <a:p>
            <a:pPr marL="0" indent="0">
              <a:buNone/>
            </a:pPr>
            <a:r>
              <a:rPr lang="el-GR" dirty="0"/>
              <a:t>• Ο μυϊκός χιτώνας </a:t>
            </a:r>
          </a:p>
          <a:p>
            <a:pPr marL="0" indent="0">
              <a:buNone/>
            </a:pPr>
            <a:r>
              <a:rPr lang="el-GR" dirty="0"/>
              <a:t>• Ο ορογόνος χιτώνας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274" y="2126240"/>
            <a:ext cx="6584251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0" y="2085519"/>
            <a:ext cx="9613861" cy="3599316"/>
          </a:xfrm>
        </p:spPr>
        <p:txBody>
          <a:bodyPr/>
          <a:lstStyle/>
          <a:p>
            <a:r>
              <a:rPr lang="el-GR" dirty="0"/>
              <a:t>Για να διατηρηθεί η ζωή, να εξασφαλιστούν δηλαδή οι δομές και οι λειτουργίες της</a:t>
            </a:r>
            <a:r>
              <a:rPr lang="el-GR" dirty="0" smtClean="0"/>
              <a:t>, χρειάζεται </a:t>
            </a:r>
            <a:r>
              <a:rPr lang="el-GR" dirty="0"/>
              <a:t>ενέργεια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Ο άνθρωπος </a:t>
            </a:r>
            <a:r>
              <a:rPr lang="el-GR" dirty="0" smtClean="0"/>
              <a:t>εξασφαλίζει την </a:t>
            </a:r>
            <a:r>
              <a:rPr lang="el-GR" dirty="0"/>
              <a:t>απαραίτητη γι' αυτόν ενέργεια με τη διάσπαση (οξείδωση) των θρεπτικών ουσιών που βρίσκονται στις </a:t>
            </a:r>
            <a:r>
              <a:rPr lang="el-GR" dirty="0" smtClean="0"/>
              <a:t>τροφές </a:t>
            </a:r>
            <a:r>
              <a:rPr lang="el-GR" dirty="0" smtClean="0"/>
              <a:t>(η οποία πραγματοποιείται στα </a:t>
            </a:r>
            <a:r>
              <a:rPr lang="el-GR" dirty="0" smtClean="0"/>
              <a:t>μιτοχόνδρια των κυττάρων-κυτταρική αναπνοή)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4301836"/>
            <a:ext cx="3829050" cy="213706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165" y="4301836"/>
            <a:ext cx="3981450" cy="206605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216" y="190044"/>
            <a:ext cx="2854038" cy="189547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7523" y="4073237"/>
            <a:ext cx="2673316" cy="22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2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ΣΤΟΜΑΤΙΚΗ ΚΟΙΛΟΤΗΤΑ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2" y="2336873"/>
            <a:ext cx="4308436" cy="3599316"/>
          </a:xfrm>
        </p:spPr>
        <p:txBody>
          <a:bodyPr/>
          <a:lstStyle/>
          <a:p>
            <a:r>
              <a:rPr lang="el-GR" dirty="0"/>
              <a:t>Η στοματική κοιλότητα συνίσταται από </a:t>
            </a:r>
            <a:r>
              <a:rPr lang="el-GR" dirty="0" smtClean="0"/>
              <a:t>:</a:t>
            </a:r>
          </a:p>
          <a:p>
            <a:r>
              <a:rPr lang="el-GR" dirty="0" smtClean="0"/>
              <a:t>τα </a:t>
            </a:r>
            <a:r>
              <a:rPr lang="el-GR" dirty="0"/>
              <a:t>χείλη</a:t>
            </a:r>
            <a:r>
              <a:rPr lang="el-GR" dirty="0" smtClean="0"/>
              <a:t>,</a:t>
            </a:r>
          </a:p>
          <a:p>
            <a:r>
              <a:rPr lang="el-GR" dirty="0" smtClean="0"/>
              <a:t> </a:t>
            </a:r>
            <a:r>
              <a:rPr lang="el-GR" dirty="0"/>
              <a:t>τις παρειές</a:t>
            </a:r>
            <a:r>
              <a:rPr lang="el-GR" dirty="0" smtClean="0"/>
              <a:t>,</a:t>
            </a:r>
          </a:p>
          <a:p>
            <a:r>
              <a:rPr lang="el-GR" dirty="0" smtClean="0"/>
              <a:t> </a:t>
            </a:r>
            <a:r>
              <a:rPr lang="el-GR" dirty="0"/>
              <a:t>τη σκληρή και τη μαλακή υπερώα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Περιέχει τη γλώσσα και τα δόντια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721" y="587257"/>
            <a:ext cx="530542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γλώσσα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r>
              <a:rPr lang="el-GR" dirty="0" smtClean="0"/>
              <a:t> </a:t>
            </a:r>
            <a:r>
              <a:rPr lang="el-GR" dirty="0"/>
              <a:t>συμμετοχή </a:t>
            </a:r>
            <a:r>
              <a:rPr lang="el-GR" dirty="0" smtClean="0"/>
              <a:t> </a:t>
            </a:r>
            <a:r>
              <a:rPr lang="el-GR" dirty="0"/>
              <a:t>στη μάσηση και στην κατάποση </a:t>
            </a:r>
            <a:endParaRPr lang="el-GR" dirty="0" smtClean="0"/>
          </a:p>
          <a:p>
            <a:r>
              <a:rPr lang="el-GR" dirty="0" smtClean="0"/>
              <a:t>σημαντικό </a:t>
            </a:r>
            <a:r>
              <a:rPr lang="el-GR" dirty="0"/>
              <a:t>ρόλο στην ομιλία</a:t>
            </a:r>
            <a:r>
              <a:rPr lang="el-GR" dirty="0" smtClean="0"/>
              <a:t>,</a:t>
            </a:r>
          </a:p>
          <a:p>
            <a:r>
              <a:rPr lang="el-GR" dirty="0" smtClean="0"/>
              <a:t> </a:t>
            </a:r>
            <a:r>
              <a:rPr lang="el-GR" dirty="0"/>
              <a:t>στην αφή </a:t>
            </a:r>
            <a:r>
              <a:rPr lang="el-GR" dirty="0" smtClean="0"/>
              <a:t>και</a:t>
            </a:r>
          </a:p>
          <a:p>
            <a:r>
              <a:rPr lang="el-GR" dirty="0" smtClean="0"/>
              <a:t> </a:t>
            </a:r>
            <a:r>
              <a:rPr lang="el-GR" dirty="0"/>
              <a:t>στη γεύση.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535" y="633903"/>
            <a:ext cx="4350938" cy="289884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101" y="3878673"/>
            <a:ext cx="1962150" cy="23336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437" y="3652077"/>
            <a:ext cx="3761134" cy="27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ΔΟΝΤΙΑ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2" y="2336873"/>
            <a:ext cx="7902570" cy="359931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Τα βρέφη γεννιούνται χωρίς δόντια. </a:t>
            </a:r>
            <a:endParaRPr lang="el-GR" dirty="0" smtClean="0"/>
          </a:p>
          <a:p>
            <a:r>
              <a:rPr lang="el-GR" dirty="0" smtClean="0"/>
              <a:t>ΝΕΟΓΙΛΑ </a:t>
            </a:r>
            <a:r>
              <a:rPr lang="el-GR" dirty="0" err="1" smtClean="0"/>
              <a:t>ΔΟΝΤΙΑ:</a:t>
            </a:r>
            <a:r>
              <a:rPr lang="el-GR" dirty="0" err="1" smtClean="0"/>
              <a:t>Στον</a:t>
            </a:r>
            <a:r>
              <a:rPr lang="el-GR" dirty="0" smtClean="0"/>
              <a:t> </a:t>
            </a:r>
            <a:r>
              <a:rPr lang="el-GR" dirty="0"/>
              <a:t>έκτο με έβδομο μήνα αρχίζουν να εκφύονται οι νεογιλοί, που είναι είκοσι και </a:t>
            </a:r>
            <a:r>
              <a:rPr lang="el-GR" dirty="0" smtClean="0"/>
              <a:t>συμπληρώνονται στην </a:t>
            </a:r>
            <a:r>
              <a:rPr lang="el-GR" dirty="0"/>
              <a:t>ηλικία των δύο ετών. </a:t>
            </a:r>
            <a:endParaRPr lang="el-GR" dirty="0" smtClean="0"/>
          </a:p>
          <a:p>
            <a:r>
              <a:rPr lang="el-GR" dirty="0" smtClean="0"/>
              <a:t>ΜΟΝΙΜΑ </a:t>
            </a:r>
            <a:r>
              <a:rPr lang="el-GR" dirty="0" err="1" smtClean="0"/>
              <a:t>ΔΟΝΤΙΑ:Τα</a:t>
            </a:r>
            <a:r>
              <a:rPr lang="el-GR" dirty="0" smtClean="0"/>
              <a:t> </a:t>
            </a:r>
            <a:r>
              <a:rPr lang="el-GR" dirty="0"/>
              <a:t>μόνιμα δόντια </a:t>
            </a:r>
            <a:r>
              <a:rPr lang="el-GR" dirty="0" smtClean="0"/>
              <a:t>είναι τριάντα </a:t>
            </a:r>
            <a:r>
              <a:rPr lang="el-GR" dirty="0"/>
              <a:t>δύο και αντικαθιστούν </a:t>
            </a:r>
            <a:r>
              <a:rPr lang="el-GR" dirty="0" smtClean="0"/>
              <a:t>σταδιακά τους </a:t>
            </a:r>
            <a:r>
              <a:rPr lang="el-GR" dirty="0"/>
              <a:t>νεογιλούς από το 6ο − 13ο έτος, εκτός από το φρονιμίτη που εκφύεται μετά το 17οέτος. 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/>
              <a:t>δόντια παίζουν βασικό ρόλο στη μάσηση της τροφής. Τα πρόσθια τεμαχίζουν </a:t>
            </a:r>
            <a:r>
              <a:rPr lang="el-GR" dirty="0" smtClean="0"/>
              <a:t>την τροφή</a:t>
            </a:r>
            <a:r>
              <a:rPr lang="el-GR" dirty="0"/>
              <a:t>, ενώ τα οπίσθια την αλέθουν, καθώς </a:t>
            </a:r>
            <a:r>
              <a:rPr lang="el-GR" dirty="0" smtClean="0"/>
              <a:t>οι μύες </a:t>
            </a:r>
            <a:r>
              <a:rPr lang="el-GR" dirty="0"/>
              <a:t>κινούν την κάτω γνάθο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765" y="602673"/>
            <a:ext cx="2995613" cy="313900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892" y="3892232"/>
            <a:ext cx="3127485" cy="27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ΤΟΜΗ ΔΟΝΤΙΟΥ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7473" y="898701"/>
            <a:ext cx="5293560" cy="570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ΣΚΛΗΡΟΤΗΤΑ ΤΩΝ ΔΟΝΤΙΩΝ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οδοντίνη, η </a:t>
            </a:r>
            <a:r>
              <a:rPr lang="el-GR" dirty="0" err="1"/>
              <a:t>οστεΐνη</a:t>
            </a:r>
            <a:r>
              <a:rPr lang="el-GR" dirty="0"/>
              <a:t> και η αδαμαντίνη συνιστούν το σκληρό τμήμα του δοντιού και παράγονται από εξειδικευμένα κύτταρα.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οδοντίνη είναι ένας ασβεστοποιημένος ιστός παρόμοιος με τον οστίτη ιστό, στον οποίο έχουν προστεθεί ειδικοί κρύσταλλοι αλάτων ασβεστίου.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err="1"/>
              <a:t>οστεΐνη</a:t>
            </a:r>
            <a:r>
              <a:rPr lang="el-GR" dirty="0"/>
              <a:t> περιβάλλει την οδοντίνη στην περιοχή της ρίζας.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αδαμαντίνη είναι το σκληρότερο συστατικό του ανθρώπινου σώματος και το πλουσιότερο σε ασβέστιο, αφού περιέχει άλατα ασβεστίου σε ποσοστό περίπου 95%.</a:t>
            </a:r>
          </a:p>
        </p:txBody>
      </p:sp>
    </p:spTree>
    <p:extLst>
      <p:ext uri="{BB962C8B-B14F-4D97-AF65-F5344CB8AC3E}">
        <p14:creationId xmlns:p14="http://schemas.microsoft.com/office/powerpoint/2010/main" val="15660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ΣΑΛΙΟ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972553"/>
            <a:ext cx="9613861" cy="3599316"/>
          </a:xfrm>
        </p:spPr>
        <p:txBody>
          <a:bodyPr/>
          <a:lstStyle/>
          <a:p>
            <a:r>
              <a:rPr lang="el-GR" dirty="0"/>
              <a:t>Το σάλιο παράγεται από τρία </a:t>
            </a:r>
            <a:r>
              <a:rPr lang="el-GR" dirty="0" smtClean="0"/>
              <a:t>ζεύγη σιελογόνων </a:t>
            </a:r>
            <a:r>
              <a:rPr lang="el-GR" dirty="0"/>
              <a:t>αδένων, που διεγείρονται </a:t>
            </a:r>
            <a:r>
              <a:rPr lang="el-GR" dirty="0" smtClean="0"/>
              <a:t>από μηχανικά </a:t>
            </a:r>
            <a:r>
              <a:rPr lang="el-GR" dirty="0"/>
              <a:t>και χημικά ερεθίσματα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 Συνολικά παράγονται </a:t>
            </a:r>
            <a:r>
              <a:rPr lang="el-GR" dirty="0"/>
              <a:t>1000 - 1500 </a:t>
            </a:r>
            <a:r>
              <a:rPr lang="el-GR" dirty="0" err="1"/>
              <a:t>ml</a:t>
            </a:r>
            <a:r>
              <a:rPr lang="el-GR" dirty="0"/>
              <a:t> σάλιου την ημέρα. 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/>
              <a:t>συνήθης ρυθμός έκκρισής του αυξάνεται από οσφρητικά και γευστικά ερεθίσματα, όπως π.χ. από την όσφρηση ενός φαγητού που μας αρέσει ιδιαίτερα.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σάλιο περιέχει νερό, </a:t>
            </a:r>
            <a:r>
              <a:rPr lang="el-GR" dirty="0" err="1"/>
              <a:t>πτυαλίνη</a:t>
            </a:r>
            <a:r>
              <a:rPr lang="el-GR" dirty="0"/>
              <a:t> (ένζυμο που συμβάλλει στην πέψη του αμύλου), </a:t>
            </a:r>
            <a:r>
              <a:rPr lang="el-GR" dirty="0" err="1"/>
              <a:t>λυσοζύμη</a:t>
            </a:r>
            <a:r>
              <a:rPr lang="el-GR" dirty="0"/>
              <a:t> (ένζυμο που καταστρέφει το </a:t>
            </a:r>
            <a:r>
              <a:rPr lang="el-GR" dirty="0" err="1"/>
              <a:t>βακτηριακό</a:t>
            </a:r>
            <a:r>
              <a:rPr lang="el-GR" dirty="0"/>
              <a:t> τοίχωμα), βλέννα κ.ά.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027" y="284556"/>
            <a:ext cx="2795155" cy="26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10157" y="611982"/>
            <a:ext cx="9876843" cy="3599316"/>
          </a:xfrm>
        </p:spPr>
        <p:txBody>
          <a:bodyPr/>
          <a:lstStyle/>
          <a:p>
            <a:r>
              <a:rPr lang="el-GR" dirty="0"/>
              <a:t>Η χλωρίδα του στόματος περιέχει </a:t>
            </a:r>
            <a:r>
              <a:rPr lang="el-GR" dirty="0" smtClean="0"/>
              <a:t>μεγάλο αριθμό </a:t>
            </a:r>
            <a:r>
              <a:rPr lang="el-GR" dirty="0"/>
              <a:t>παθογόνων μικροοργανισμών, </a:t>
            </a:r>
            <a:r>
              <a:rPr lang="el-GR" dirty="0" smtClean="0"/>
              <a:t>που εύκολα </a:t>
            </a:r>
            <a:r>
              <a:rPr lang="el-GR" dirty="0"/>
              <a:t>μπορεί να προκαλέσουν </a:t>
            </a:r>
            <a:r>
              <a:rPr lang="el-GR" dirty="0" smtClean="0"/>
              <a:t>βλάβες στους </a:t>
            </a:r>
            <a:r>
              <a:rPr lang="el-GR" dirty="0"/>
              <a:t>ιστούς (ουλίτιδα) ή στα δόντια (τερηδόνα).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σάλιο βοηθά στην πρόληψη </a:t>
            </a:r>
            <a:r>
              <a:rPr lang="el-GR" dirty="0" smtClean="0"/>
              <a:t>αυτών των </a:t>
            </a:r>
            <a:r>
              <a:rPr lang="el-GR" dirty="0"/>
              <a:t>βλαβών με ποικίλους τρόπους όπως </a:t>
            </a:r>
            <a:r>
              <a:rPr lang="el-GR" dirty="0" smtClean="0"/>
              <a:t>με την </a:t>
            </a:r>
            <a:r>
              <a:rPr lang="el-GR" dirty="0" err="1"/>
              <a:t>έκπλυση</a:t>
            </a:r>
            <a:r>
              <a:rPr lang="el-GR" dirty="0"/>
              <a:t> λόγω της ροής του και με καταστροφή των μικροβίων, γιατί περιέχει </a:t>
            </a:r>
            <a:r>
              <a:rPr lang="el-GR" dirty="0" err="1"/>
              <a:t>λυσοζύμη</a:t>
            </a:r>
            <a:r>
              <a:rPr lang="el-GR" dirty="0"/>
              <a:t> και ορισμένα αντισώματα.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31" y="3179618"/>
            <a:ext cx="5447577" cy="344978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760" y="3179618"/>
            <a:ext cx="4653257" cy="34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ΜΑΣΗΣΗ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μάσηση επιτυγχάνεται με ένα </a:t>
            </a:r>
            <a:r>
              <a:rPr lang="el-GR" dirty="0" smtClean="0"/>
              <a:t>σύνολο συνδυασμένων </a:t>
            </a:r>
            <a:r>
              <a:rPr lang="el-GR" dirty="0"/>
              <a:t>εκούσιων κινήσεων της κάτω γνάθου, της γλώσσας, των παρειών </a:t>
            </a:r>
            <a:r>
              <a:rPr lang="el-GR" dirty="0" smtClean="0"/>
              <a:t>και των </a:t>
            </a:r>
            <a:r>
              <a:rPr lang="el-GR" dirty="0"/>
              <a:t>χειλιών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Οι κινήσεις αυτές έχουν </a:t>
            </a:r>
            <a:r>
              <a:rPr lang="el-GR" dirty="0" smtClean="0"/>
              <a:t>ως αποτέλεσμα </a:t>
            </a:r>
            <a:r>
              <a:rPr lang="el-GR" dirty="0"/>
              <a:t>την κατάτμηση της τροφής </a:t>
            </a:r>
            <a:r>
              <a:rPr lang="el-GR" dirty="0" smtClean="0"/>
              <a:t>και την </a:t>
            </a:r>
            <a:r>
              <a:rPr lang="el-GR" dirty="0"/>
              <a:t>ανάμειξή της με σάλιο και βλέννα, </a:t>
            </a:r>
            <a:r>
              <a:rPr lang="el-GR" dirty="0" smtClean="0"/>
              <a:t>ώστε να </a:t>
            </a:r>
            <a:r>
              <a:rPr lang="el-GR" dirty="0"/>
              <a:t>σχηματιστεί ο βλωμός (μπουκιά).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49" y="4743446"/>
            <a:ext cx="2695575" cy="16954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476" y="474344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ΚΑΤΑΠΟΣΗ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905878"/>
            <a:ext cx="9613861" cy="359931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μεταφορά του βλωμού και των υγρών από </a:t>
            </a:r>
            <a:r>
              <a:rPr lang="el-GR" dirty="0" smtClean="0"/>
              <a:t>το στόμα </a:t>
            </a:r>
            <a:r>
              <a:rPr lang="el-GR" dirty="0"/>
              <a:t>στο στομάχι ονομάζεται κατάποση και εξελίσσεται σε τρία </a:t>
            </a:r>
            <a:r>
              <a:rPr lang="el-GR" dirty="0" smtClean="0"/>
              <a:t>στάδια.</a:t>
            </a:r>
          </a:p>
          <a:p>
            <a:r>
              <a:rPr lang="el-GR" dirty="0" smtClean="0"/>
              <a:t>Κατά </a:t>
            </a:r>
            <a:r>
              <a:rPr lang="el-GR" dirty="0"/>
              <a:t>το πρώτο στάδιο, που γίνεται με </a:t>
            </a:r>
            <a:r>
              <a:rPr lang="el-GR" dirty="0" smtClean="0"/>
              <a:t>τη θέλησή </a:t>
            </a:r>
            <a:r>
              <a:rPr lang="el-GR" dirty="0"/>
              <a:t>μας, ο βλωμός, με τις κινήσεις κυρίως της γλώσσας, ωθείται στο πίσω </a:t>
            </a:r>
            <a:r>
              <a:rPr lang="el-GR" dirty="0" smtClean="0"/>
              <a:t>μέρος του </a:t>
            </a:r>
            <a:r>
              <a:rPr lang="el-GR" dirty="0"/>
              <a:t>στόματος και προχωρά στο φάρυγγα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Στα </a:t>
            </a:r>
            <a:r>
              <a:rPr lang="el-GR" dirty="0"/>
              <a:t>επόμενα δύο στάδια, που είναι ακούσια</a:t>
            </a:r>
            <a:r>
              <a:rPr lang="el-GR" dirty="0" smtClean="0"/>
              <a:t>, ο </a:t>
            </a:r>
            <a:r>
              <a:rPr lang="el-GR" dirty="0"/>
              <a:t>βλωμός προωθείται μέσω του </a:t>
            </a:r>
            <a:r>
              <a:rPr lang="el-GR" dirty="0" smtClean="0"/>
              <a:t>φάρυγγα και </a:t>
            </a:r>
            <a:r>
              <a:rPr lang="el-GR" dirty="0"/>
              <a:t>του οισοφάγου στο στομάχι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Κατά </a:t>
            </a:r>
            <a:r>
              <a:rPr lang="el-GR" dirty="0" smtClean="0"/>
              <a:t>τη διέλευση </a:t>
            </a:r>
            <a:r>
              <a:rPr lang="el-GR" dirty="0"/>
              <a:t>της τροφής από το φάρυγγα </a:t>
            </a:r>
            <a:r>
              <a:rPr lang="el-GR" dirty="0" smtClean="0"/>
              <a:t>προς τον </a:t>
            </a:r>
            <a:r>
              <a:rPr lang="el-GR" dirty="0"/>
              <a:t>οισοφάγο ο λάρυγγας κινείται προς </a:t>
            </a:r>
            <a:r>
              <a:rPr lang="el-GR" dirty="0" smtClean="0"/>
              <a:t>τα πάνω</a:t>
            </a:r>
            <a:r>
              <a:rPr lang="el-GR" dirty="0"/>
              <a:t>, εμποδίζοντας την είσοδο της </a:t>
            </a:r>
            <a:r>
              <a:rPr lang="el-GR" dirty="0" smtClean="0"/>
              <a:t>τροφής σ</a:t>
            </a:r>
            <a:r>
              <a:rPr lang="el-GR" dirty="0"/>
              <a:t>' αυτόν. Δε δημιουργείται έτσι </a:t>
            </a:r>
            <a:r>
              <a:rPr lang="el-GR" dirty="0" err="1"/>
              <a:t>κίνδυνοςγια</a:t>
            </a:r>
            <a:r>
              <a:rPr lang="el-GR" dirty="0"/>
              <a:t> την αναπνοή.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37" y="308913"/>
            <a:ext cx="2873071" cy="24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419" y="753228"/>
            <a:ext cx="91096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ΘΡΕΠΤΙΚΕΣ ΟΥΣΙΕΣ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1.Πρωτεϊνες</a:t>
            </a:r>
          </a:p>
          <a:p>
            <a:pPr marL="0" indent="0">
              <a:buNone/>
            </a:pPr>
            <a:r>
              <a:rPr lang="el-GR" dirty="0" smtClean="0"/>
              <a:t>2.Υδατάνθρακες ή σάκχαρα</a:t>
            </a:r>
          </a:p>
          <a:p>
            <a:pPr marL="0" indent="0">
              <a:buNone/>
            </a:pPr>
            <a:r>
              <a:rPr lang="el-GR" dirty="0" smtClean="0"/>
              <a:t>3.Λιπαρές ουσίες</a:t>
            </a:r>
          </a:p>
          <a:p>
            <a:pPr marL="0" indent="0">
              <a:buNone/>
            </a:pPr>
            <a:r>
              <a:rPr lang="el-GR" dirty="0" smtClean="0"/>
              <a:t>4.Ανόργανα άλατα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-</a:t>
            </a:r>
            <a:r>
              <a:rPr lang="el-GR" dirty="0" err="1" smtClean="0"/>
              <a:t>μακροστοιχεία</a:t>
            </a:r>
            <a:r>
              <a:rPr lang="el-GR" dirty="0" smtClean="0"/>
              <a:t> και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-</a:t>
            </a:r>
            <a:r>
              <a:rPr lang="el-GR" dirty="0" smtClean="0"/>
              <a:t> ιχνοστοιχεία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5.Βιταμίνες</a:t>
            </a:r>
          </a:p>
          <a:p>
            <a:pPr marL="0" indent="0">
              <a:buNone/>
            </a:pPr>
            <a:r>
              <a:rPr lang="el-GR" dirty="0" smtClean="0"/>
              <a:t>6.ΝΕΡΌ (ανόργανο στοιχείο που λόγω της σπουδαιότητας του εξετάζεται ξεχωριστά)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583" y="228599"/>
            <a:ext cx="469669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10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239" y="2091233"/>
            <a:ext cx="3538479" cy="359886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918364" y="32582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Το ταξίδι του βλωμού από το στόμα </a:t>
            </a:r>
            <a:r>
              <a:rPr lang="el-GR" dirty="0" err="1"/>
              <a:t>στοστομάχι</a:t>
            </a:r>
            <a:r>
              <a:rPr lang="el-GR" dirty="0"/>
              <a:t> διαρκεί εννέα δευτερόλεπτα, ενώ των υγρών λιγότερο από ένα δευτερόλεπτο</a:t>
            </a:r>
          </a:p>
        </p:txBody>
      </p:sp>
    </p:spTree>
    <p:extLst>
      <p:ext uri="{BB962C8B-B14F-4D97-AF65-F5344CB8AC3E}">
        <p14:creationId xmlns:p14="http://schemas.microsoft.com/office/powerpoint/2010/main" val="29911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ΣΤΑΔΙΑ ΤΗΣ ΚΑΤΑΠΟΣΗΣ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61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2015836"/>
            <a:ext cx="9372599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909" y="498764"/>
            <a:ext cx="5902036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ΠΡΩΤΗ ΦΑΣΗ ΚΑΤΑΠΟΣΗΣ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30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ΔΕΥΤΕΡΗ </a:t>
            </a:r>
            <a:r>
              <a:rPr lang="el-GR" dirty="0" smtClean="0"/>
              <a:t>ΦΑΣΗ ΚΑΤΑΠΟΣΗΣ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218" y="2119746"/>
            <a:ext cx="9171964" cy="40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ΤΡΙΤΗ </a:t>
            </a:r>
            <a:r>
              <a:rPr lang="el-GR" dirty="0" smtClean="0"/>
              <a:t>ΦΑΣΗ ΚΑΤΑΠΟΣΗΣ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509" y="1662545"/>
            <a:ext cx="9331035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θρεπτικές ουσίες που παρέχουν ενέργεια στον οργανισμό είναι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4684" y="2170619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1.οι </a:t>
            </a:r>
            <a:r>
              <a:rPr lang="el-GR" dirty="0"/>
              <a:t>υδατάνθρακες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2. τα </a:t>
            </a:r>
            <a:r>
              <a:rPr lang="el-GR" dirty="0"/>
              <a:t>λίπη </a:t>
            </a:r>
            <a:r>
              <a:rPr lang="el-GR" dirty="0" smtClean="0"/>
              <a:t>και</a:t>
            </a:r>
          </a:p>
          <a:p>
            <a:pPr marL="0" indent="0">
              <a:buNone/>
            </a:pPr>
            <a:r>
              <a:rPr lang="el-GR" dirty="0" smtClean="0"/>
              <a:t>3. Οι </a:t>
            </a:r>
            <a:r>
              <a:rPr lang="el-GR" dirty="0" err="1" smtClean="0"/>
              <a:t>πρωτείνες</a:t>
            </a:r>
            <a:r>
              <a:rPr lang="el-GR" dirty="0" smtClean="0"/>
              <a:t>,(μόνο </a:t>
            </a:r>
            <a:r>
              <a:rPr lang="el-GR" dirty="0" smtClean="0"/>
              <a:t>σε ειδικές  περιπτώσεις</a:t>
            </a:r>
            <a:r>
              <a:rPr lang="el-GR" dirty="0" smtClean="0"/>
              <a:t>, όπως </a:t>
            </a:r>
            <a:r>
              <a:rPr lang="el-GR" dirty="0" smtClean="0"/>
              <a:t>πχ σε περίοδο παρατεταμένης </a:t>
            </a:r>
            <a:r>
              <a:rPr lang="el-GR" dirty="0" smtClean="0"/>
              <a:t>ασιτίας ,λόγω της σπουδαιότητας τους για τη δομή του οργανισμού)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255" y="4136531"/>
            <a:ext cx="2752725" cy="230236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545" y="602673"/>
            <a:ext cx="2313456" cy="583622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350" y="4136531"/>
            <a:ext cx="3171825" cy="213957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63" y="4343401"/>
            <a:ext cx="2647950" cy="209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9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" y="394855"/>
            <a:ext cx="11242964" cy="61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θρεπτικές </a:t>
            </a:r>
            <a:r>
              <a:rPr lang="el-GR" dirty="0" smtClean="0"/>
              <a:t>ουσίες εισέρχονται </a:t>
            </a:r>
            <a:r>
              <a:rPr lang="el-GR" dirty="0"/>
              <a:t>στον οργανισμό μέσω του πεπτικού συστήματος, όπου και υφίστανται </a:t>
            </a:r>
            <a:r>
              <a:rPr lang="el-GR" dirty="0" smtClean="0"/>
              <a:t>την απαραίτητη </a:t>
            </a:r>
            <a:r>
              <a:rPr lang="el-GR" dirty="0"/>
              <a:t>κατεργασία, ώστε να μπορούν </a:t>
            </a:r>
            <a:r>
              <a:rPr lang="el-GR" dirty="0" smtClean="0"/>
              <a:t>να </a:t>
            </a:r>
            <a:r>
              <a:rPr lang="el-GR" dirty="0" err="1" smtClean="0"/>
              <a:t>απορροφηθούν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Η κατεργασία αυτή </a:t>
            </a:r>
            <a:r>
              <a:rPr lang="el-GR" dirty="0" smtClean="0"/>
              <a:t>λέγεται πέψη.</a:t>
            </a:r>
          </a:p>
          <a:p>
            <a:r>
              <a:rPr lang="el-GR" dirty="0" smtClean="0"/>
              <a:t> </a:t>
            </a:r>
            <a:r>
              <a:rPr lang="el-GR" dirty="0"/>
              <a:t>Η απορρόφηση των προϊόντων της πέψης των θρεπτικών ουσιών, του νερού, των βιταμινών και των ανόργανων αλάτων επιτελείται επίσης στο πεπτικό σύστημα.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862" y="4832151"/>
            <a:ext cx="2657475" cy="17240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928" y="1716886"/>
            <a:ext cx="2600325" cy="17526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862" y="237670"/>
            <a:ext cx="2466975" cy="184785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140" y="4679750"/>
            <a:ext cx="2247900" cy="202882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904" y="502265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9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2" y="561109"/>
            <a:ext cx="7523019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4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ΔΟΜΗ </a:t>
            </a:r>
            <a:r>
              <a:rPr lang="el-GR" dirty="0" smtClean="0"/>
              <a:t>ΚΑΙ ΛΕΙΤΟΥΡΓΙΑ ΤΟΥ ΠΕΠΤΙΚΟΥ ΣΥΣΤΗΜΑΤΟΣ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55" y="4232171"/>
            <a:ext cx="3375313" cy="2189411"/>
          </a:xfrm>
          <a:prstGeom prst="rect">
            <a:avLst/>
          </a:prstGeom>
        </p:spPr>
      </p:pic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3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2" y="219178"/>
            <a:ext cx="8354291" cy="64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Βερολίνο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Βερολίνο</Template>
  <TotalTime>117</TotalTime>
  <Words>1016</Words>
  <Application>Microsoft Office PowerPoint</Application>
  <PresentationFormat>Ευρεία οθόνη</PresentationFormat>
  <Paragraphs>89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7" baseType="lpstr">
      <vt:lpstr>Arial</vt:lpstr>
      <vt:lpstr>Trebuchet MS</vt:lpstr>
      <vt:lpstr>Βερολίνο</vt:lpstr>
      <vt:lpstr>ΚΕΦΑΛΑΙΟ 2: ΠΕΠΤΙΚΟ ΣΥΣΤΗΜΑ </vt:lpstr>
      <vt:lpstr>Παρουσίαση του PowerPoint</vt:lpstr>
      <vt:lpstr>ΘΡΕΠΤΙΚΕΣ ΟΥΣΙΕΣ</vt:lpstr>
      <vt:lpstr>Οι θρεπτικές ουσίες που παρέχουν ενέργεια στον οργανισμό είναι</vt:lpstr>
      <vt:lpstr>Παρουσίαση του PowerPoint</vt:lpstr>
      <vt:lpstr>Παρουσίαση του PowerPoint</vt:lpstr>
      <vt:lpstr>Παρουσίαση του PowerPoint</vt:lpstr>
      <vt:lpstr>     ΔΟΜΗ ΚΑΙ ΛΕΙΤΟΥΡΓΙΑ ΤΟΥ ΠΕΠΤΙΚΟΥ ΣΥΣΤΗΜΑΤΟΣ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ΑΔΕΝΕΣ ΠΕΠΤΙΚΟΥ ΣΥΣΤΗΜΑΤΟΣ ΑΝΘΡΩΠΟΥ</vt:lpstr>
      <vt:lpstr>Παρουσίαση του PowerPoint</vt:lpstr>
      <vt:lpstr>ΚΙΝΗΤΙΚΕΣ ΛΕΙΤΟΥΡΓΙΕΣ ΓΑΣΤΡΕΝΤΕΡΙΚΟΥ ΣΩΛΗΝΑ</vt:lpstr>
      <vt:lpstr>Παρουσίαση του PowerPoint</vt:lpstr>
      <vt:lpstr>Η εκκριτική λειτουργία συμβάλλει: </vt:lpstr>
      <vt:lpstr>Οι στιβάδες από τις οποίες αποτελείται το τοίχωμα του γαστρεντερικού σωλήνα από μέσα προς τα έξω είναι :</vt:lpstr>
      <vt:lpstr>ΣΤΟΜΑΤΙΚΗ ΚΟΙΛΟΤΗΤΑ</vt:lpstr>
      <vt:lpstr>Η γλώσσα </vt:lpstr>
      <vt:lpstr>ΔΟΝΤΙΑ</vt:lpstr>
      <vt:lpstr>ΤΟΜΗ ΔΟΝΤΙΟΥ</vt:lpstr>
      <vt:lpstr>ΣΚΛΗΡΟΤΗΤΑ ΤΩΝ ΔΟΝΤΙΩΝ</vt:lpstr>
      <vt:lpstr>ΤΟ ΣΑΛΙΟ</vt:lpstr>
      <vt:lpstr>Παρουσίαση του PowerPoint</vt:lpstr>
      <vt:lpstr>Η ΜΑΣΗΣΗ</vt:lpstr>
      <vt:lpstr>ΚΑΤΑΠΟΣΗ</vt:lpstr>
      <vt:lpstr>Παρουσίαση του PowerPoint</vt:lpstr>
      <vt:lpstr>Παρουσίαση του PowerPoint</vt:lpstr>
      <vt:lpstr>ΣΤΑΔΙΑ ΤΗΣ ΚΑΤΑΠΟΣΗΣ</vt:lpstr>
      <vt:lpstr>Παρουσίαση του PowerPoint</vt:lpstr>
      <vt:lpstr>ΔΕΥΤΕΡΗ ΦΑΣΗ ΚΑΤΑΠΟΣΗΣ</vt:lpstr>
      <vt:lpstr>ΤΡΙΤΗ ΦΑΣΗ ΚΑΤΑΠΟΣΗΣ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2: ΠΕΠΤΙΚΟ ΣΥΣΤΗΜΑ</dc:title>
  <dc:creator>ΒΟΥΛΑ</dc:creator>
  <cp:lastModifiedBy>ΒΟΥΛΑ</cp:lastModifiedBy>
  <cp:revision>13</cp:revision>
  <dcterms:created xsi:type="dcterms:W3CDTF">2020-11-16T16:15:51Z</dcterms:created>
  <dcterms:modified xsi:type="dcterms:W3CDTF">2020-11-17T08:16:29Z</dcterms:modified>
</cp:coreProperties>
</file>