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sldIdLst>
    <p:sldId id="319" r:id="rId2"/>
    <p:sldId id="324" r:id="rId3"/>
    <p:sldId id="278" r:id="rId4"/>
    <p:sldId id="312" r:id="rId5"/>
    <p:sldId id="320" r:id="rId6"/>
    <p:sldId id="321" r:id="rId7"/>
    <p:sldId id="322" r:id="rId8"/>
    <p:sldId id="315" r:id="rId9"/>
    <p:sldId id="323" r:id="rId10"/>
    <p:sldId id="325" r:id="rId11"/>
    <p:sldId id="326" r:id="rId12"/>
    <p:sldId id="327" r:id="rId13"/>
    <p:sldId id="313" r:id="rId14"/>
    <p:sldId id="314" r:id="rId15"/>
  </p:sldIdLst>
  <p:sldSz cx="9144000" cy="6858000" type="screen4x3"/>
  <p:notesSz cx="6858000" cy="9144000"/>
  <p:custDataLst>
    <p:tags r:id="rId17"/>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3"/>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5" d="100"/>
          <a:sy n="75" d="100"/>
        </p:scale>
        <p:origin x="-930" y="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DABA7E-2432-45E4-A02A-B27200DC82E1}" type="datetimeFigureOut">
              <a:rPr lang="el-GR" smtClean="0"/>
              <a:pPr/>
              <a:t>8/9/2019</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EC95B6-44B8-47BC-A242-028A6780295C}"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533400" y="1295400"/>
            <a:ext cx="8229600" cy="1143000"/>
          </a:xfrm>
        </p:spPr>
        <p:txBody>
          <a:bodyPr/>
          <a:lstStyle>
            <a:lvl1pPr algn="r">
              <a:defRPr sz="4400"/>
            </a:lvl1pPr>
          </a:lstStyle>
          <a:p>
            <a:r>
              <a:rPr lang="el-GR" smtClean="0"/>
              <a:t>Kλικ για επεξεργασία του τίτλου</a:t>
            </a:r>
            <a:endParaRPr lang="el-GR"/>
          </a:p>
        </p:txBody>
      </p:sp>
      <p:sp>
        <p:nvSpPr>
          <p:cNvPr id="5123" name="Rectangle 3"/>
          <p:cNvSpPr>
            <a:spLocks noGrp="1" noChangeArrowheads="1"/>
          </p:cNvSpPr>
          <p:nvPr>
            <p:ph type="subTitle" idx="1"/>
          </p:nvPr>
        </p:nvSpPr>
        <p:spPr>
          <a:xfrm>
            <a:off x="4572000" y="2819400"/>
            <a:ext cx="4191000" cy="1295400"/>
          </a:xfrm>
        </p:spPr>
        <p:txBody>
          <a:bodyPr/>
          <a:lstStyle>
            <a:lvl1pPr marL="0" indent="0" algn="ctr">
              <a:buFontTx/>
              <a:buNone/>
              <a:defRPr/>
            </a:lvl1pPr>
          </a:lstStyle>
          <a:p>
            <a:r>
              <a:rPr lang="el-GR" smtClean="0"/>
              <a:t>Κάντε κλικ για να επεξεργαστείτε τον υπότιτλο του υποδείγματος</a:t>
            </a:r>
            <a:endParaRPr lang="el-GR"/>
          </a:p>
        </p:txBody>
      </p:sp>
      <p:sp>
        <p:nvSpPr>
          <p:cNvPr id="4" name="Rectangle 4"/>
          <p:cNvSpPr>
            <a:spLocks noGrp="1" noChangeArrowheads="1"/>
          </p:cNvSpPr>
          <p:nvPr>
            <p:ph type="dt" sz="half" idx="10"/>
          </p:nvPr>
        </p:nvSpPr>
        <p:spPr>
          <a:xfrm>
            <a:off x="304800" y="6400800"/>
            <a:ext cx="1905000" cy="457200"/>
          </a:xfrm>
        </p:spPr>
        <p:txBody>
          <a:bodyPr/>
          <a:lstStyle>
            <a:lvl1pPr>
              <a:defRPr/>
            </a:lvl1pPr>
          </a:lstStyle>
          <a:p>
            <a:fld id="{576B64E0-078E-430C-9FE8-D731AF77BF39}" type="datetimeFigureOut">
              <a:rPr lang="el-GR" smtClean="0"/>
              <a:pPr/>
              <a:t>8/9/2019</a:t>
            </a:fld>
            <a:endParaRPr lang="el-GR" dirty="0"/>
          </a:p>
        </p:txBody>
      </p:sp>
      <p:sp>
        <p:nvSpPr>
          <p:cNvPr id="5" name="Rectangle 5"/>
          <p:cNvSpPr>
            <a:spLocks noGrp="1" noChangeArrowheads="1"/>
          </p:cNvSpPr>
          <p:nvPr>
            <p:ph type="ftr" sz="quarter" idx="11"/>
          </p:nvPr>
        </p:nvSpPr>
        <p:spPr>
          <a:xfrm>
            <a:off x="3505200" y="6400800"/>
            <a:ext cx="2895600" cy="457200"/>
          </a:xfrm>
        </p:spPr>
        <p:txBody>
          <a:bodyPr/>
          <a:lstStyle>
            <a:lvl1pPr>
              <a:defRPr/>
            </a:lvl1pPr>
          </a:lstStyle>
          <a:p>
            <a:endParaRPr lang="el-GR" dirty="0"/>
          </a:p>
        </p:txBody>
      </p:sp>
      <p:sp>
        <p:nvSpPr>
          <p:cNvPr id="6" name="Rectangle 6"/>
          <p:cNvSpPr>
            <a:spLocks noGrp="1" noChangeArrowheads="1"/>
          </p:cNvSpPr>
          <p:nvPr>
            <p:ph type="sldNum" sz="quarter" idx="12"/>
          </p:nvPr>
        </p:nvSpPr>
        <p:spPr>
          <a:xfrm>
            <a:off x="6934200" y="6400800"/>
            <a:ext cx="1905000" cy="457200"/>
          </a:xfrm>
        </p:spPr>
        <p:txBody>
          <a:bodyPr/>
          <a:lstStyle>
            <a:lvl1pPr>
              <a:defRPr/>
            </a:lvl1pPr>
          </a:lstStyle>
          <a:p>
            <a:fld id="{667DA07C-01BF-4102-A133-337D19B54F8D}" type="slidenum">
              <a:rPr lang="el-GR" smtClean="0"/>
              <a:pPr/>
              <a:t>‹#›</a:t>
            </a:fld>
            <a:endParaRPr lang="el-G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fld id="{576B64E0-078E-430C-9FE8-D731AF77BF39}" type="datetimeFigureOut">
              <a:rPr lang="el-GR" smtClean="0"/>
              <a:pPr/>
              <a:t>8/9/2019</a:t>
            </a:fld>
            <a:endParaRPr lang="el-GR" dirty="0"/>
          </a:p>
        </p:txBody>
      </p:sp>
      <p:sp>
        <p:nvSpPr>
          <p:cNvPr id="5" name="Rectangle 5"/>
          <p:cNvSpPr>
            <a:spLocks noGrp="1" noChangeArrowheads="1"/>
          </p:cNvSpPr>
          <p:nvPr>
            <p:ph type="ftr" sz="quarter" idx="11"/>
          </p:nvPr>
        </p:nvSpPr>
        <p:spPr>
          <a:ln/>
        </p:spPr>
        <p:txBody>
          <a:bodyPr/>
          <a:lstStyle>
            <a:lvl1pPr>
              <a:defRPr/>
            </a:lvl1pPr>
          </a:lstStyle>
          <a:p>
            <a:endParaRPr lang="el-GR" dirty="0"/>
          </a:p>
        </p:txBody>
      </p:sp>
      <p:sp>
        <p:nvSpPr>
          <p:cNvPr id="6" name="Rectangle 6"/>
          <p:cNvSpPr>
            <a:spLocks noGrp="1" noChangeArrowheads="1"/>
          </p:cNvSpPr>
          <p:nvPr>
            <p:ph type="sldNum" sz="quarter" idx="12"/>
          </p:nvPr>
        </p:nvSpPr>
        <p:spPr>
          <a:ln/>
        </p:spPr>
        <p:txBody>
          <a:bodyPr/>
          <a:lstStyle>
            <a:lvl1pPr>
              <a:defRPr/>
            </a:lvl1pPr>
          </a:lstStyle>
          <a:p>
            <a:fld id="{667DA07C-01BF-4102-A133-337D19B54F8D}"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7010400" y="304800"/>
            <a:ext cx="1752600" cy="579120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1752600" y="304800"/>
            <a:ext cx="5105400" cy="57912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fld id="{576B64E0-078E-430C-9FE8-D731AF77BF39}" type="datetimeFigureOut">
              <a:rPr lang="el-GR" smtClean="0"/>
              <a:pPr/>
              <a:t>8/9/2019</a:t>
            </a:fld>
            <a:endParaRPr lang="el-GR" dirty="0"/>
          </a:p>
        </p:txBody>
      </p:sp>
      <p:sp>
        <p:nvSpPr>
          <p:cNvPr id="5" name="Rectangle 5"/>
          <p:cNvSpPr>
            <a:spLocks noGrp="1" noChangeArrowheads="1"/>
          </p:cNvSpPr>
          <p:nvPr>
            <p:ph type="ftr" sz="quarter" idx="11"/>
          </p:nvPr>
        </p:nvSpPr>
        <p:spPr>
          <a:ln/>
        </p:spPr>
        <p:txBody>
          <a:bodyPr/>
          <a:lstStyle>
            <a:lvl1pPr>
              <a:defRPr/>
            </a:lvl1pPr>
          </a:lstStyle>
          <a:p>
            <a:endParaRPr lang="el-GR" dirty="0"/>
          </a:p>
        </p:txBody>
      </p:sp>
      <p:sp>
        <p:nvSpPr>
          <p:cNvPr id="6" name="Rectangle 6"/>
          <p:cNvSpPr>
            <a:spLocks noGrp="1" noChangeArrowheads="1"/>
          </p:cNvSpPr>
          <p:nvPr>
            <p:ph type="sldNum" sz="quarter" idx="12"/>
          </p:nvPr>
        </p:nvSpPr>
        <p:spPr>
          <a:ln/>
        </p:spPr>
        <p:txBody>
          <a:bodyPr/>
          <a:lstStyle>
            <a:lvl1pPr>
              <a:defRPr/>
            </a:lvl1pPr>
          </a:lstStyle>
          <a:p>
            <a:fld id="{667DA07C-01BF-4102-A133-337D19B54F8D}"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fld id="{576B64E0-078E-430C-9FE8-D731AF77BF39}" type="datetimeFigureOut">
              <a:rPr lang="el-GR" smtClean="0"/>
              <a:pPr/>
              <a:t>8/9/2019</a:t>
            </a:fld>
            <a:endParaRPr lang="el-GR" dirty="0"/>
          </a:p>
        </p:txBody>
      </p:sp>
      <p:sp>
        <p:nvSpPr>
          <p:cNvPr id="5" name="Rectangle 5"/>
          <p:cNvSpPr>
            <a:spLocks noGrp="1" noChangeArrowheads="1"/>
          </p:cNvSpPr>
          <p:nvPr>
            <p:ph type="ftr" sz="quarter" idx="11"/>
          </p:nvPr>
        </p:nvSpPr>
        <p:spPr>
          <a:ln/>
        </p:spPr>
        <p:txBody>
          <a:bodyPr/>
          <a:lstStyle>
            <a:lvl1pPr>
              <a:defRPr/>
            </a:lvl1pPr>
          </a:lstStyle>
          <a:p>
            <a:endParaRPr lang="el-GR" dirty="0"/>
          </a:p>
        </p:txBody>
      </p:sp>
      <p:sp>
        <p:nvSpPr>
          <p:cNvPr id="6" name="Rectangle 6"/>
          <p:cNvSpPr>
            <a:spLocks noGrp="1" noChangeArrowheads="1"/>
          </p:cNvSpPr>
          <p:nvPr>
            <p:ph type="sldNum" sz="quarter" idx="12"/>
          </p:nvPr>
        </p:nvSpPr>
        <p:spPr>
          <a:ln/>
        </p:spPr>
        <p:txBody>
          <a:bodyPr/>
          <a:lstStyle>
            <a:lvl1pPr>
              <a:defRPr/>
            </a:lvl1pPr>
          </a:lstStyle>
          <a:p>
            <a:fld id="{667DA07C-01BF-4102-A133-337D19B54F8D}" type="slidenum">
              <a:rPr lang="el-GR" smtClean="0"/>
              <a:pPr/>
              <a:t>‹#›</a:t>
            </a:fld>
            <a:endParaRPr lang="el-G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fld id="{576B64E0-078E-430C-9FE8-D731AF77BF39}" type="datetimeFigureOut">
              <a:rPr lang="el-GR" smtClean="0"/>
              <a:pPr/>
              <a:t>8/9/2019</a:t>
            </a:fld>
            <a:endParaRPr lang="el-GR" dirty="0"/>
          </a:p>
        </p:txBody>
      </p:sp>
      <p:sp>
        <p:nvSpPr>
          <p:cNvPr id="5" name="Rectangle 5"/>
          <p:cNvSpPr>
            <a:spLocks noGrp="1" noChangeArrowheads="1"/>
          </p:cNvSpPr>
          <p:nvPr>
            <p:ph type="ftr" sz="quarter" idx="11"/>
          </p:nvPr>
        </p:nvSpPr>
        <p:spPr>
          <a:ln/>
        </p:spPr>
        <p:txBody>
          <a:bodyPr/>
          <a:lstStyle>
            <a:lvl1pPr>
              <a:defRPr/>
            </a:lvl1pPr>
          </a:lstStyle>
          <a:p>
            <a:endParaRPr lang="el-GR" dirty="0"/>
          </a:p>
        </p:txBody>
      </p:sp>
      <p:sp>
        <p:nvSpPr>
          <p:cNvPr id="6" name="Rectangle 6"/>
          <p:cNvSpPr>
            <a:spLocks noGrp="1" noChangeArrowheads="1"/>
          </p:cNvSpPr>
          <p:nvPr>
            <p:ph type="sldNum" sz="quarter" idx="12"/>
          </p:nvPr>
        </p:nvSpPr>
        <p:spPr>
          <a:ln/>
        </p:spPr>
        <p:txBody>
          <a:bodyPr/>
          <a:lstStyle>
            <a:lvl1pPr>
              <a:defRPr/>
            </a:lvl1pPr>
          </a:lstStyle>
          <a:p>
            <a:fld id="{667DA07C-01BF-4102-A133-337D19B54F8D}" type="slidenum">
              <a:rPr lang="el-GR" smtClean="0"/>
              <a:pPr/>
              <a:t>‹#›</a:t>
            </a:fld>
            <a:endParaRPr lang="el-GR"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1752600" y="1524000"/>
            <a:ext cx="3429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5334000" y="1524000"/>
            <a:ext cx="3429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fld id="{576B64E0-078E-430C-9FE8-D731AF77BF39}" type="datetimeFigureOut">
              <a:rPr lang="el-GR" smtClean="0"/>
              <a:pPr/>
              <a:t>8/9/2019</a:t>
            </a:fld>
            <a:endParaRPr lang="el-GR" dirty="0"/>
          </a:p>
        </p:txBody>
      </p:sp>
      <p:sp>
        <p:nvSpPr>
          <p:cNvPr id="6" name="Rectangle 5"/>
          <p:cNvSpPr>
            <a:spLocks noGrp="1" noChangeArrowheads="1"/>
          </p:cNvSpPr>
          <p:nvPr>
            <p:ph type="ftr" sz="quarter" idx="11"/>
          </p:nvPr>
        </p:nvSpPr>
        <p:spPr>
          <a:ln/>
        </p:spPr>
        <p:txBody>
          <a:bodyPr/>
          <a:lstStyle>
            <a:lvl1pPr>
              <a:defRPr/>
            </a:lvl1pPr>
          </a:lstStyle>
          <a:p>
            <a:endParaRPr lang="el-GR" dirty="0"/>
          </a:p>
        </p:txBody>
      </p:sp>
      <p:sp>
        <p:nvSpPr>
          <p:cNvPr id="7" name="Rectangle 6"/>
          <p:cNvSpPr>
            <a:spLocks noGrp="1" noChangeArrowheads="1"/>
          </p:cNvSpPr>
          <p:nvPr>
            <p:ph type="sldNum" sz="quarter" idx="12"/>
          </p:nvPr>
        </p:nvSpPr>
        <p:spPr>
          <a:ln/>
        </p:spPr>
        <p:txBody>
          <a:bodyPr/>
          <a:lstStyle>
            <a:lvl1pPr>
              <a:defRPr/>
            </a:lvl1pPr>
          </a:lstStyle>
          <a:p>
            <a:fld id="{667DA07C-01BF-4102-A133-337D19B54F8D}"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4"/>
          <p:cNvSpPr>
            <a:spLocks noGrp="1" noChangeArrowheads="1"/>
          </p:cNvSpPr>
          <p:nvPr>
            <p:ph type="dt" sz="half" idx="10"/>
          </p:nvPr>
        </p:nvSpPr>
        <p:spPr>
          <a:ln/>
        </p:spPr>
        <p:txBody>
          <a:bodyPr/>
          <a:lstStyle>
            <a:lvl1pPr>
              <a:defRPr/>
            </a:lvl1pPr>
          </a:lstStyle>
          <a:p>
            <a:fld id="{576B64E0-078E-430C-9FE8-D731AF77BF39}" type="datetimeFigureOut">
              <a:rPr lang="el-GR" smtClean="0"/>
              <a:pPr/>
              <a:t>8/9/2019</a:t>
            </a:fld>
            <a:endParaRPr lang="el-GR" dirty="0"/>
          </a:p>
        </p:txBody>
      </p:sp>
      <p:sp>
        <p:nvSpPr>
          <p:cNvPr id="8" name="Rectangle 5"/>
          <p:cNvSpPr>
            <a:spLocks noGrp="1" noChangeArrowheads="1"/>
          </p:cNvSpPr>
          <p:nvPr>
            <p:ph type="ftr" sz="quarter" idx="11"/>
          </p:nvPr>
        </p:nvSpPr>
        <p:spPr>
          <a:ln/>
        </p:spPr>
        <p:txBody>
          <a:bodyPr/>
          <a:lstStyle>
            <a:lvl1pPr>
              <a:defRPr/>
            </a:lvl1pPr>
          </a:lstStyle>
          <a:p>
            <a:endParaRPr lang="el-GR" dirty="0"/>
          </a:p>
        </p:txBody>
      </p:sp>
      <p:sp>
        <p:nvSpPr>
          <p:cNvPr id="9" name="Rectangle 6"/>
          <p:cNvSpPr>
            <a:spLocks noGrp="1" noChangeArrowheads="1"/>
          </p:cNvSpPr>
          <p:nvPr>
            <p:ph type="sldNum" sz="quarter" idx="12"/>
          </p:nvPr>
        </p:nvSpPr>
        <p:spPr>
          <a:ln/>
        </p:spPr>
        <p:txBody>
          <a:bodyPr/>
          <a:lstStyle>
            <a:lvl1pPr>
              <a:defRPr/>
            </a:lvl1pPr>
          </a:lstStyle>
          <a:p>
            <a:fld id="{667DA07C-01BF-4102-A133-337D19B54F8D}"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4"/>
          <p:cNvSpPr>
            <a:spLocks noGrp="1" noChangeArrowheads="1"/>
          </p:cNvSpPr>
          <p:nvPr>
            <p:ph type="dt" sz="half" idx="10"/>
          </p:nvPr>
        </p:nvSpPr>
        <p:spPr>
          <a:ln/>
        </p:spPr>
        <p:txBody>
          <a:bodyPr/>
          <a:lstStyle>
            <a:lvl1pPr>
              <a:defRPr/>
            </a:lvl1pPr>
          </a:lstStyle>
          <a:p>
            <a:fld id="{576B64E0-078E-430C-9FE8-D731AF77BF39}" type="datetimeFigureOut">
              <a:rPr lang="el-GR" smtClean="0"/>
              <a:pPr/>
              <a:t>8/9/2019</a:t>
            </a:fld>
            <a:endParaRPr lang="el-GR" dirty="0"/>
          </a:p>
        </p:txBody>
      </p:sp>
      <p:sp>
        <p:nvSpPr>
          <p:cNvPr id="4" name="Rectangle 5"/>
          <p:cNvSpPr>
            <a:spLocks noGrp="1" noChangeArrowheads="1"/>
          </p:cNvSpPr>
          <p:nvPr>
            <p:ph type="ftr" sz="quarter" idx="11"/>
          </p:nvPr>
        </p:nvSpPr>
        <p:spPr>
          <a:ln/>
        </p:spPr>
        <p:txBody>
          <a:bodyPr/>
          <a:lstStyle>
            <a:lvl1pPr>
              <a:defRPr/>
            </a:lvl1pPr>
          </a:lstStyle>
          <a:p>
            <a:endParaRPr lang="el-GR" dirty="0"/>
          </a:p>
        </p:txBody>
      </p:sp>
      <p:sp>
        <p:nvSpPr>
          <p:cNvPr id="5" name="Rectangle 6"/>
          <p:cNvSpPr>
            <a:spLocks noGrp="1" noChangeArrowheads="1"/>
          </p:cNvSpPr>
          <p:nvPr>
            <p:ph type="sldNum" sz="quarter" idx="12"/>
          </p:nvPr>
        </p:nvSpPr>
        <p:spPr>
          <a:ln/>
        </p:spPr>
        <p:txBody>
          <a:bodyPr/>
          <a:lstStyle>
            <a:lvl1pPr>
              <a:defRPr/>
            </a:lvl1pPr>
          </a:lstStyle>
          <a:p>
            <a:fld id="{667DA07C-01BF-4102-A133-337D19B54F8D}" type="slidenum">
              <a:rPr lang="el-GR" smtClean="0"/>
              <a:pPr/>
              <a:t>‹#›</a:t>
            </a:fld>
            <a:endParaRPr lang="el-GR"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576B64E0-078E-430C-9FE8-D731AF77BF39}" type="datetimeFigureOut">
              <a:rPr lang="el-GR" smtClean="0"/>
              <a:pPr/>
              <a:t>8/9/2019</a:t>
            </a:fld>
            <a:endParaRPr lang="el-GR" dirty="0"/>
          </a:p>
        </p:txBody>
      </p:sp>
      <p:sp>
        <p:nvSpPr>
          <p:cNvPr id="3" name="Rectangle 5"/>
          <p:cNvSpPr>
            <a:spLocks noGrp="1" noChangeArrowheads="1"/>
          </p:cNvSpPr>
          <p:nvPr>
            <p:ph type="ftr" sz="quarter" idx="11"/>
          </p:nvPr>
        </p:nvSpPr>
        <p:spPr>
          <a:ln/>
        </p:spPr>
        <p:txBody>
          <a:bodyPr/>
          <a:lstStyle>
            <a:lvl1pPr>
              <a:defRPr/>
            </a:lvl1pPr>
          </a:lstStyle>
          <a:p>
            <a:endParaRPr lang="el-GR" dirty="0"/>
          </a:p>
        </p:txBody>
      </p:sp>
      <p:sp>
        <p:nvSpPr>
          <p:cNvPr id="4" name="Rectangle 6"/>
          <p:cNvSpPr>
            <a:spLocks noGrp="1" noChangeArrowheads="1"/>
          </p:cNvSpPr>
          <p:nvPr>
            <p:ph type="sldNum" sz="quarter" idx="12"/>
          </p:nvPr>
        </p:nvSpPr>
        <p:spPr>
          <a:ln/>
        </p:spPr>
        <p:txBody>
          <a:bodyPr/>
          <a:lstStyle>
            <a:lvl1pPr>
              <a:defRPr/>
            </a:lvl1pPr>
          </a:lstStyle>
          <a:p>
            <a:fld id="{667DA07C-01BF-4102-A133-337D19B54F8D}" type="slidenum">
              <a:rPr lang="el-GR" smtClean="0"/>
              <a:pPr/>
              <a:t>‹#›</a:t>
            </a:fld>
            <a:endParaRPr lang="el-G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fld id="{576B64E0-078E-430C-9FE8-D731AF77BF39}" type="datetimeFigureOut">
              <a:rPr lang="el-GR" smtClean="0"/>
              <a:pPr/>
              <a:t>8/9/2019</a:t>
            </a:fld>
            <a:endParaRPr lang="el-GR" dirty="0"/>
          </a:p>
        </p:txBody>
      </p:sp>
      <p:sp>
        <p:nvSpPr>
          <p:cNvPr id="6" name="Rectangle 5"/>
          <p:cNvSpPr>
            <a:spLocks noGrp="1" noChangeArrowheads="1"/>
          </p:cNvSpPr>
          <p:nvPr>
            <p:ph type="ftr" sz="quarter" idx="11"/>
          </p:nvPr>
        </p:nvSpPr>
        <p:spPr>
          <a:ln/>
        </p:spPr>
        <p:txBody>
          <a:bodyPr/>
          <a:lstStyle>
            <a:lvl1pPr>
              <a:defRPr/>
            </a:lvl1pPr>
          </a:lstStyle>
          <a:p>
            <a:endParaRPr lang="el-GR" dirty="0"/>
          </a:p>
        </p:txBody>
      </p:sp>
      <p:sp>
        <p:nvSpPr>
          <p:cNvPr id="7" name="Rectangle 6"/>
          <p:cNvSpPr>
            <a:spLocks noGrp="1" noChangeArrowheads="1"/>
          </p:cNvSpPr>
          <p:nvPr>
            <p:ph type="sldNum" sz="quarter" idx="12"/>
          </p:nvPr>
        </p:nvSpPr>
        <p:spPr>
          <a:ln/>
        </p:spPr>
        <p:txBody>
          <a:bodyPr/>
          <a:lstStyle>
            <a:lvl1pPr>
              <a:defRPr/>
            </a:lvl1pPr>
          </a:lstStyle>
          <a:p>
            <a:fld id="{667DA07C-01BF-4102-A133-337D19B54F8D}"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dirty="0" smtClean="0"/>
              <a:t>Κάντε κλικ στο εικονίδιο για να προσθέσετε μια εικόνα</a:t>
            </a:r>
            <a:endParaRPr lang="el-GR" noProof="0"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fld id="{576B64E0-078E-430C-9FE8-D731AF77BF39}" type="datetimeFigureOut">
              <a:rPr lang="el-GR" smtClean="0"/>
              <a:pPr/>
              <a:t>8/9/2019</a:t>
            </a:fld>
            <a:endParaRPr lang="el-GR" dirty="0"/>
          </a:p>
        </p:txBody>
      </p:sp>
      <p:sp>
        <p:nvSpPr>
          <p:cNvPr id="6" name="Rectangle 5"/>
          <p:cNvSpPr>
            <a:spLocks noGrp="1" noChangeArrowheads="1"/>
          </p:cNvSpPr>
          <p:nvPr>
            <p:ph type="ftr" sz="quarter" idx="11"/>
          </p:nvPr>
        </p:nvSpPr>
        <p:spPr>
          <a:ln/>
        </p:spPr>
        <p:txBody>
          <a:bodyPr/>
          <a:lstStyle>
            <a:lvl1pPr>
              <a:defRPr/>
            </a:lvl1pPr>
          </a:lstStyle>
          <a:p>
            <a:endParaRPr lang="el-GR" dirty="0"/>
          </a:p>
        </p:txBody>
      </p:sp>
      <p:sp>
        <p:nvSpPr>
          <p:cNvPr id="7" name="Rectangle 6"/>
          <p:cNvSpPr>
            <a:spLocks noGrp="1" noChangeArrowheads="1"/>
          </p:cNvSpPr>
          <p:nvPr>
            <p:ph type="sldNum" sz="quarter" idx="12"/>
          </p:nvPr>
        </p:nvSpPr>
        <p:spPr>
          <a:ln/>
        </p:spPr>
        <p:txBody>
          <a:bodyPr/>
          <a:lstStyle>
            <a:lvl1pPr>
              <a:defRPr/>
            </a:lvl1pPr>
          </a:lstStyle>
          <a:p>
            <a:fld id="{667DA07C-01BF-4102-A133-337D19B54F8D}"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52600" y="304800"/>
            <a:ext cx="70104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Κάντε κλικ για να επεξεργαστείτε τον τίτλο</a:t>
            </a:r>
          </a:p>
        </p:txBody>
      </p:sp>
      <p:sp>
        <p:nvSpPr>
          <p:cNvPr id="1027" name="Rectangle 3"/>
          <p:cNvSpPr>
            <a:spLocks noGrp="1" noChangeArrowheads="1"/>
          </p:cNvSpPr>
          <p:nvPr>
            <p:ph type="body" idx="1"/>
          </p:nvPr>
        </p:nvSpPr>
        <p:spPr bwMode="auto">
          <a:xfrm>
            <a:off x="1752600" y="1524000"/>
            <a:ext cx="7010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028" name="Rectangle 4"/>
          <p:cNvSpPr>
            <a:spLocks noGrp="1" noChangeArrowheads="1"/>
          </p:cNvSpPr>
          <p:nvPr>
            <p:ph type="dt" sz="half" idx="2"/>
          </p:nvPr>
        </p:nvSpPr>
        <p:spPr bwMode="auto">
          <a:xfrm>
            <a:off x="1905000" y="6400800"/>
            <a:ext cx="1371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a:latin typeface="+mn-lt"/>
              </a:defRPr>
            </a:lvl1pPr>
          </a:lstStyle>
          <a:p>
            <a:fld id="{576B64E0-078E-430C-9FE8-D731AF77BF39}" type="datetimeFigureOut">
              <a:rPr lang="el-GR" smtClean="0"/>
              <a:pPr/>
              <a:t>8/9/2019</a:t>
            </a:fld>
            <a:endParaRPr lang="el-GR" dirty="0"/>
          </a:p>
        </p:txBody>
      </p:sp>
      <p:sp>
        <p:nvSpPr>
          <p:cNvPr id="1029" name="Rectangle 5"/>
          <p:cNvSpPr>
            <a:spLocks noGrp="1" noChangeArrowheads="1"/>
          </p:cNvSpPr>
          <p:nvPr>
            <p:ph type="ftr" sz="quarter" idx="3"/>
          </p:nvPr>
        </p:nvSpPr>
        <p:spPr bwMode="auto">
          <a:xfrm>
            <a:off x="4316413" y="6400800"/>
            <a:ext cx="2084387"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400">
                <a:latin typeface="+mn-lt"/>
              </a:defRPr>
            </a:lvl1pPr>
          </a:lstStyle>
          <a:p>
            <a:endParaRPr lang="el-GR" dirty="0"/>
          </a:p>
        </p:txBody>
      </p:sp>
      <p:sp>
        <p:nvSpPr>
          <p:cNvPr id="1030" name="Rectangle 6"/>
          <p:cNvSpPr>
            <a:spLocks noGrp="1" noChangeArrowheads="1"/>
          </p:cNvSpPr>
          <p:nvPr>
            <p:ph type="sldNum" sz="quarter" idx="4"/>
          </p:nvPr>
        </p:nvSpPr>
        <p:spPr bwMode="auto">
          <a:xfrm>
            <a:off x="7391400" y="6400800"/>
            <a:ext cx="1371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a:latin typeface="+mn-lt"/>
              </a:defRPr>
            </a:lvl1pPr>
          </a:lstStyle>
          <a:p>
            <a:fld id="{667DA07C-01BF-4102-A133-337D19B54F8D}"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l" rtl="0" eaLnBrk="1" fontAlgn="base" hangingPunct="1">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4000" b="1">
          <a:solidFill>
            <a:schemeClr val="tx2"/>
          </a:solidFill>
          <a:latin typeface="Arial" charset="0"/>
        </a:defRPr>
      </a:lvl2pPr>
      <a:lvl3pPr algn="l" rtl="0" eaLnBrk="1" fontAlgn="base" hangingPunct="1">
        <a:spcBef>
          <a:spcPct val="0"/>
        </a:spcBef>
        <a:spcAft>
          <a:spcPct val="0"/>
        </a:spcAft>
        <a:defRPr sz="4000" b="1">
          <a:solidFill>
            <a:schemeClr val="tx2"/>
          </a:solidFill>
          <a:latin typeface="Arial" charset="0"/>
        </a:defRPr>
      </a:lvl3pPr>
      <a:lvl4pPr algn="l" rtl="0" eaLnBrk="1" fontAlgn="base" hangingPunct="1">
        <a:spcBef>
          <a:spcPct val="0"/>
        </a:spcBef>
        <a:spcAft>
          <a:spcPct val="0"/>
        </a:spcAft>
        <a:defRPr sz="4000" b="1">
          <a:solidFill>
            <a:schemeClr val="tx2"/>
          </a:solidFill>
          <a:latin typeface="Arial" charset="0"/>
        </a:defRPr>
      </a:lvl4pPr>
      <a:lvl5pPr algn="l" rtl="0" eaLnBrk="1" fontAlgn="base" hangingPunct="1">
        <a:spcBef>
          <a:spcPct val="0"/>
        </a:spcBef>
        <a:spcAft>
          <a:spcPct val="0"/>
        </a:spcAft>
        <a:defRPr sz="4000" b="1">
          <a:solidFill>
            <a:schemeClr val="tx2"/>
          </a:solidFill>
          <a:latin typeface="Arial" charset="0"/>
        </a:defRPr>
      </a:lvl5pPr>
      <a:lvl6pPr marL="457200" algn="l" rtl="0" eaLnBrk="1" fontAlgn="base" hangingPunct="1">
        <a:spcBef>
          <a:spcPct val="0"/>
        </a:spcBef>
        <a:spcAft>
          <a:spcPct val="0"/>
        </a:spcAft>
        <a:defRPr sz="4000" b="1">
          <a:solidFill>
            <a:schemeClr val="tx2"/>
          </a:solidFill>
          <a:latin typeface="Arial" charset="0"/>
        </a:defRPr>
      </a:lvl6pPr>
      <a:lvl7pPr marL="914400" algn="l" rtl="0" eaLnBrk="1" fontAlgn="base" hangingPunct="1">
        <a:spcBef>
          <a:spcPct val="0"/>
        </a:spcBef>
        <a:spcAft>
          <a:spcPct val="0"/>
        </a:spcAft>
        <a:defRPr sz="4000" b="1">
          <a:solidFill>
            <a:schemeClr val="tx2"/>
          </a:solidFill>
          <a:latin typeface="Arial" charset="0"/>
        </a:defRPr>
      </a:lvl7pPr>
      <a:lvl8pPr marL="1371600" algn="l" rtl="0" eaLnBrk="1" fontAlgn="base" hangingPunct="1">
        <a:spcBef>
          <a:spcPct val="0"/>
        </a:spcBef>
        <a:spcAft>
          <a:spcPct val="0"/>
        </a:spcAft>
        <a:defRPr sz="4000" b="1">
          <a:solidFill>
            <a:schemeClr val="tx2"/>
          </a:solidFill>
          <a:latin typeface="Arial" charset="0"/>
        </a:defRPr>
      </a:lvl8pPr>
      <a:lvl9pPr marL="1828800" algn="l" rtl="0" eaLnBrk="1" fontAlgn="base" hangingPunct="1">
        <a:spcBef>
          <a:spcPct val="0"/>
        </a:spcBef>
        <a:spcAft>
          <a:spcPct val="0"/>
        </a:spcAft>
        <a:defRPr sz="40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a:xfrm>
            <a:off x="0" y="357166"/>
            <a:ext cx="8801072" cy="2357454"/>
          </a:xfrm>
        </p:spPr>
        <p:txBody>
          <a:bodyPr/>
          <a:lstStyle/>
          <a:p>
            <a:r>
              <a:rPr lang="el-GR" sz="4000" dirty="0" smtClean="0"/>
              <a:t>1.</a:t>
            </a:r>
            <a:r>
              <a:rPr lang="el-GR" sz="4000" dirty="0" smtClean="0"/>
              <a:t>2.2 </a:t>
            </a:r>
            <a:r>
              <a:rPr lang="el-GR" sz="4000" dirty="0" smtClean="0"/>
              <a:t>Το μοντέλο δικτύωσης TCP/IP </a:t>
            </a:r>
            <a:endParaRPr lang="el-GR" sz="4000" dirty="0"/>
          </a:p>
        </p:txBody>
      </p:sp>
      <p:sp>
        <p:nvSpPr>
          <p:cNvPr id="5" name="4 - Υπότιτλος"/>
          <p:cNvSpPr>
            <a:spLocks noGrp="1"/>
          </p:cNvSpPr>
          <p:nvPr>
            <p:ph type="subTitle" idx="1"/>
          </p:nvPr>
        </p:nvSpPr>
        <p:spPr>
          <a:xfrm>
            <a:off x="4429124" y="3357562"/>
            <a:ext cx="4572032" cy="1295400"/>
          </a:xfrm>
        </p:spPr>
        <p:txBody>
          <a:bodyPr/>
          <a:lstStyle/>
          <a:p>
            <a:pPr algn="l"/>
            <a:r>
              <a:rPr lang="el-GR" sz="2800" dirty="0" smtClean="0"/>
              <a:t>Επίπεδα </a:t>
            </a:r>
            <a:r>
              <a:rPr lang="el-GR" sz="2800" dirty="0" smtClean="0"/>
              <a:t>μοντέλου αναφοράς </a:t>
            </a:r>
            <a:r>
              <a:rPr lang="el-GR" sz="2800" b="1" dirty="0" smtClean="0"/>
              <a:t>OSI</a:t>
            </a:r>
            <a:r>
              <a:rPr lang="el-GR" sz="2800" dirty="0" smtClean="0"/>
              <a:t> [</a:t>
            </a:r>
            <a:r>
              <a:rPr lang="en-US" sz="2800" i="1" dirty="0" smtClean="0"/>
              <a:t>Open </a:t>
            </a:r>
            <a:r>
              <a:rPr lang="en-US" sz="2800" i="1" dirty="0" smtClean="0"/>
              <a:t>Systems</a:t>
            </a:r>
            <a:r>
              <a:rPr lang="el-GR" sz="2800" i="1" dirty="0" smtClean="0"/>
              <a:t> </a:t>
            </a:r>
            <a:r>
              <a:rPr lang="en-US" sz="2800" i="1" dirty="0" smtClean="0"/>
              <a:t>Interconnection</a:t>
            </a:r>
            <a:r>
              <a:rPr lang="el-GR" sz="2800" i="1" dirty="0" smtClean="0"/>
              <a:t>]</a:t>
            </a:r>
            <a:r>
              <a:rPr lang="en-US" sz="2800" i="1" dirty="0" smtClean="0"/>
              <a:t> </a:t>
            </a:r>
            <a:r>
              <a:rPr lang="el-GR" sz="2800" dirty="0" smtClean="0"/>
              <a:t>(ISO), </a:t>
            </a:r>
            <a:br>
              <a:rPr lang="el-GR" sz="2800" dirty="0" smtClean="0"/>
            </a:br>
            <a:r>
              <a:rPr lang="el-GR" sz="2800" dirty="0" smtClean="0"/>
              <a:t>επίπεδα μοντέλου </a:t>
            </a:r>
            <a:r>
              <a:rPr lang="el-GR" sz="2800" b="1" dirty="0" smtClean="0"/>
              <a:t>TCP/IP</a:t>
            </a:r>
            <a:r>
              <a:rPr lang="el-GR" sz="2800" dirty="0" smtClean="0"/>
              <a:t> (DARPA) </a:t>
            </a:r>
            <a:br>
              <a:rPr lang="el-GR" sz="2800" dirty="0" smtClean="0"/>
            </a:br>
            <a:r>
              <a:rPr lang="el-GR" sz="2800" dirty="0" smtClean="0"/>
              <a:t>και η αντιστοιχία τους</a:t>
            </a:r>
            <a:endParaRPr lang="el-GR"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Επίπεδο Διαδικτύου</a:t>
            </a:r>
            <a:endParaRPr lang="el-GR" dirty="0"/>
          </a:p>
        </p:txBody>
      </p:sp>
      <p:sp>
        <p:nvSpPr>
          <p:cNvPr id="3" name="2 - Θέση περιεχομένου"/>
          <p:cNvSpPr>
            <a:spLocks noGrp="1"/>
          </p:cNvSpPr>
          <p:nvPr>
            <p:ph idx="1"/>
          </p:nvPr>
        </p:nvSpPr>
        <p:spPr>
          <a:xfrm>
            <a:off x="1752600" y="1524000"/>
            <a:ext cx="7010400" cy="5119710"/>
          </a:xfrm>
        </p:spPr>
        <p:txBody>
          <a:bodyPr/>
          <a:lstStyle/>
          <a:p>
            <a:r>
              <a:rPr lang="el-GR" dirty="0" smtClean="0"/>
              <a:t>Ασχολείται με την εύρεση της βέλτιστης διαδρομής και με την μεταφορά των δεδομένων στον προορισμό τους</a:t>
            </a:r>
          </a:p>
          <a:p>
            <a:r>
              <a:rPr lang="el-GR" dirty="0" smtClean="0"/>
              <a:t>παρέχει </a:t>
            </a:r>
            <a:r>
              <a:rPr lang="el-GR" dirty="0" smtClean="0"/>
              <a:t>μόνο </a:t>
            </a:r>
            <a:r>
              <a:rPr lang="el-GR" b="1" dirty="0" smtClean="0"/>
              <a:t>υπηρεσία χωρίς σύνδεση. </a:t>
            </a:r>
            <a:endParaRPr lang="el-GR" b="1" dirty="0" smtClean="0"/>
          </a:p>
          <a:p>
            <a:pPr lvl="1"/>
            <a:r>
              <a:rPr lang="el-GR" sz="1800" dirty="0" smtClean="0"/>
              <a:t>Έτσι </a:t>
            </a:r>
            <a:r>
              <a:rPr lang="el-GR" sz="1800" dirty="0" smtClean="0"/>
              <a:t>δρομολογεί ανεξάρτητα πακέτα στον προορισμό τους και η παράδοση των πακέτων στο επίπεδο Διαδικτύου </a:t>
            </a:r>
            <a:r>
              <a:rPr lang="el-GR" sz="1800" b="1" dirty="0" smtClean="0"/>
              <a:t>δεν είναι εγγυημένα αξιόπιστη</a:t>
            </a:r>
            <a:r>
              <a:rPr lang="el-GR" sz="1800" dirty="0" smtClean="0"/>
              <a:t>. Μπορεί να φτάσουν στον προορισμό με διαφορετική σειρά, με λάθη, ή το ίδιο πακέτο περισσότερες φορές</a:t>
            </a:r>
            <a:r>
              <a:rPr lang="el-GR" sz="1800" dirty="0" smtClean="0"/>
              <a:t>.</a:t>
            </a:r>
            <a:r>
              <a:rPr lang="el-GR" sz="1800" dirty="0" smtClean="0"/>
              <a:t> </a:t>
            </a:r>
            <a:endParaRPr lang="el-GR" sz="1800" dirty="0" smtClean="0"/>
          </a:p>
          <a:p>
            <a:pPr lvl="1"/>
            <a:r>
              <a:rPr lang="el-GR" sz="1800" dirty="0" smtClean="0"/>
              <a:t>Είναι </a:t>
            </a:r>
            <a:r>
              <a:rPr lang="el-GR" sz="1800" dirty="0" smtClean="0"/>
              <a:t>δουλειά των ανώτερων επιπέδων να μεριμνήσουν για αυτά τα ζητήματα.</a:t>
            </a:r>
            <a:r>
              <a:rPr lang="el-GR" sz="1800" b="1" dirty="0"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Επίπεδο μεταφοράς</a:t>
            </a:r>
            <a:endParaRPr lang="el-GR" dirty="0"/>
          </a:p>
        </p:txBody>
      </p:sp>
      <p:sp>
        <p:nvSpPr>
          <p:cNvPr id="3" name="2 - Θέση περιεχομένου"/>
          <p:cNvSpPr>
            <a:spLocks noGrp="1"/>
          </p:cNvSpPr>
          <p:nvPr>
            <p:ph idx="1"/>
          </p:nvPr>
        </p:nvSpPr>
        <p:spPr>
          <a:xfrm>
            <a:off x="1714480" y="1214422"/>
            <a:ext cx="7010400" cy="4572000"/>
          </a:xfrm>
        </p:spPr>
        <p:txBody>
          <a:bodyPr/>
          <a:lstStyle/>
          <a:p>
            <a:r>
              <a:rPr lang="el-GR" sz="2400" dirty="0" smtClean="0"/>
              <a:t>Σε δύο συστήματα δικτυωμένα, τα πρωτόκολλα του επιπέδου μεταφορά καθορίζουν ποια εφαρμογή του ενός συστήματος μιλά με ποια του άλλου.</a:t>
            </a:r>
          </a:p>
          <a:p>
            <a:pPr>
              <a:buNone/>
            </a:pPr>
            <a:r>
              <a:rPr lang="el-GR" sz="2400" dirty="0" smtClean="0"/>
              <a:t>Περιλαμβάνει τα πρωτόκολλα </a:t>
            </a:r>
            <a:r>
              <a:rPr lang="en-US" sz="2400" dirty="0" smtClean="0"/>
              <a:t>TCP </a:t>
            </a:r>
            <a:r>
              <a:rPr lang="el-GR" sz="2400" dirty="0" smtClean="0"/>
              <a:t>και </a:t>
            </a:r>
            <a:r>
              <a:rPr lang="en-US" sz="2400" dirty="0" smtClean="0"/>
              <a:t>UDP.</a:t>
            </a:r>
          </a:p>
          <a:p>
            <a:r>
              <a:rPr lang="en-US" sz="2400" dirty="0" smtClean="0"/>
              <a:t>TCP </a:t>
            </a:r>
            <a:r>
              <a:rPr lang="el-GR" sz="2400" dirty="0" smtClean="0"/>
              <a:t>παρέχει υπηρεσίες με σύνδεση </a:t>
            </a:r>
            <a:endParaRPr lang="el-GR" sz="2400" dirty="0" smtClean="0"/>
          </a:p>
          <a:p>
            <a:pPr lvl="1"/>
            <a:r>
              <a:rPr lang="el-GR" sz="2000" dirty="0" smtClean="0"/>
              <a:t>Δηλαδή παρέχεται </a:t>
            </a:r>
            <a:r>
              <a:rPr lang="el-GR" sz="2000" b="1" dirty="0" smtClean="0"/>
              <a:t>αξιοπιστία</a:t>
            </a:r>
            <a:r>
              <a:rPr lang="el-GR" sz="2000" dirty="0" smtClean="0"/>
              <a:t> </a:t>
            </a:r>
            <a:r>
              <a:rPr lang="el-GR" sz="2000" dirty="0" smtClean="0"/>
              <a:t>στην επικοινωνία με τον </a:t>
            </a:r>
            <a:r>
              <a:rPr lang="el-GR" sz="2000" b="1" dirty="0" smtClean="0"/>
              <a:t>έλεγχο ροής</a:t>
            </a:r>
            <a:r>
              <a:rPr lang="el-GR" sz="2000" dirty="0" smtClean="0"/>
              <a:t>, τον τεμαχισμό, αρίθμηση και την </a:t>
            </a:r>
            <a:r>
              <a:rPr lang="el-GR" sz="2000" dirty="0" err="1" smtClean="0"/>
              <a:t>επανασύνθεση</a:t>
            </a:r>
            <a:r>
              <a:rPr lang="el-GR" sz="2000" dirty="0" smtClean="0"/>
              <a:t> των μηνυμάτων με τη σωστή σειρά και τον έλεγχο/διόρθωση των σφαλμάτων. </a:t>
            </a:r>
            <a:endParaRPr lang="el-GR" sz="2000" dirty="0" smtClean="0"/>
          </a:p>
          <a:p>
            <a:r>
              <a:rPr lang="en-US" sz="2800" dirty="0" smtClean="0"/>
              <a:t>UDP </a:t>
            </a:r>
            <a:r>
              <a:rPr lang="el-GR" sz="2800" dirty="0" smtClean="0"/>
              <a:t>παρέχει υπηρεσία χωρίς σύνδεση(χωρίς αξιοπιστία αλλά και χωρίς καθυστερήσεις)</a:t>
            </a:r>
            <a:endParaRPr lang="el-GR" sz="2800" dirty="0" smtClean="0"/>
          </a:p>
          <a:p>
            <a:pPr lvl="1"/>
            <a:endParaRPr lang="el-GR" sz="2000" dirty="0" smtClean="0"/>
          </a:p>
          <a:p>
            <a:pPr lvl="1"/>
            <a:endParaRPr lang="el-GR"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Επίπεδο εφαρμογής </a:t>
            </a:r>
            <a:endParaRPr lang="el-GR" dirty="0"/>
          </a:p>
        </p:txBody>
      </p:sp>
      <p:sp>
        <p:nvSpPr>
          <p:cNvPr id="3" name="2 - Θέση περιεχομένου"/>
          <p:cNvSpPr>
            <a:spLocks noGrp="1"/>
          </p:cNvSpPr>
          <p:nvPr>
            <p:ph idx="1"/>
          </p:nvPr>
        </p:nvSpPr>
        <p:spPr/>
        <p:txBody>
          <a:bodyPr/>
          <a:lstStyle/>
          <a:p>
            <a:r>
              <a:rPr lang="el-GR" sz="2400" dirty="0" smtClean="0"/>
              <a:t>Περιλαμβάνει </a:t>
            </a:r>
            <a:r>
              <a:rPr lang="el-GR" sz="2400" dirty="0" smtClean="0"/>
              <a:t>όλα τα πρωτόκολλα των γνωστών υπηρεσιών του Διαδικτύου όπως απομακρυσμένη σύνδεση τερματικού (</a:t>
            </a:r>
            <a:r>
              <a:rPr lang="el-GR" sz="2400" b="1" dirty="0" smtClean="0"/>
              <a:t>TELNET</a:t>
            </a:r>
            <a:r>
              <a:rPr lang="el-GR" sz="2400" dirty="0" smtClean="0"/>
              <a:t>), μεταφορά αρχείων (</a:t>
            </a:r>
            <a:r>
              <a:rPr lang="el-GR" sz="2400" b="1" dirty="0" smtClean="0"/>
              <a:t>FTP</a:t>
            </a:r>
            <a:r>
              <a:rPr lang="el-GR" sz="2400" dirty="0" smtClean="0"/>
              <a:t>), ηλεκτρονικό ταχυδρομείο (</a:t>
            </a:r>
            <a:r>
              <a:rPr lang="el-GR" sz="2400" b="1" dirty="0" smtClean="0"/>
              <a:t>SMTP/ POP3/ IMAP</a:t>
            </a:r>
            <a:r>
              <a:rPr lang="el-GR" sz="2400" dirty="0" smtClean="0"/>
              <a:t>), τα νεώτερα </a:t>
            </a:r>
            <a:r>
              <a:rPr lang="el-GR" sz="2400" b="1" dirty="0" smtClean="0"/>
              <a:t>DNS</a:t>
            </a:r>
            <a:r>
              <a:rPr lang="el-GR" sz="2400" dirty="0" smtClean="0"/>
              <a:t> για την αντιστοίχηση ονομάτων υπολογιστών με τις διευθύνσεις τους στο δίκτυο, </a:t>
            </a:r>
            <a:r>
              <a:rPr lang="el-GR" sz="2400" b="1" dirty="0" smtClean="0"/>
              <a:t>HTTP</a:t>
            </a:r>
            <a:r>
              <a:rPr lang="el-GR" sz="2400" dirty="0" smtClean="0"/>
              <a:t>, το πρωτόκολλο μεταφοράς ιστοσελίδων του </a:t>
            </a:r>
            <a:r>
              <a:rPr lang="el-GR" sz="2400" dirty="0" err="1" smtClean="0"/>
              <a:t>World</a:t>
            </a:r>
            <a:r>
              <a:rPr lang="el-GR" sz="2400" dirty="0" smtClean="0"/>
              <a:t> </a:t>
            </a:r>
            <a:r>
              <a:rPr lang="el-GR" sz="2400" dirty="0" err="1" smtClean="0"/>
              <a:t>Wide</a:t>
            </a:r>
            <a:r>
              <a:rPr lang="el-GR" sz="2400" dirty="0" smtClean="0"/>
              <a:t> Web και πολλά άλλα. </a:t>
            </a:r>
          </a:p>
          <a:p>
            <a:endParaRPr lang="el-GR"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2357422" y="1428736"/>
            <a:ext cx="5781675" cy="48958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1785918" y="1428736"/>
            <a:ext cx="6200775" cy="3876675"/>
          </a:xfrm>
          <a:prstGeom prst="rect">
            <a:avLst/>
          </a:prstGeom>
          <a:noFill/>
          <a:ln w="9525">
            <a:noFill/>
            <a:miter lim="800000"/>
            <a:headEnd/>
            <a:tailEnd/>
          </a:ln>
          <a:effectLst/>
        </p:spPr>
      </p:pic>
      <p:sp>
        <p:nvSpPr>
          <p:cNvPr id="3" name="2 - Τίτλος"/>
          <p:cNvSpPr>
            <a:spLocks noGrp="1"/>
          </p:cNvSpPr>
          <p:nvPr>
            <p:ph type="title"/>
          </p:nvPr>
        </p:nvSpPr>
        <p:spPr/>
        <p:txBody>
          <a:bodyPr/>
          <a:lstStyle/>
          <a:p>
            <a:r>
              <a:rPr lang="el-GR" dirty="0" smtClean="0"/>
              <a:t>Ενθυλάκωση</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sz="2800" dirty="0" err="1" smtClean="0"/>
              <a:t>Διαστρωματωμένα</a:t>
            </a:r>
            <a:r>
              <a:rPr lang="el-GR" sz="2800" dirty="0" smtClean="0"/>
              <a:t> αρχιτεκτονικά μοντέλα επικοινωνίας</a:t>
            </a:r>
            <a:endParaRPr lang="el-GR" sz="2800" dirty="0"/>
          </a:p>
        </p:txBody>
      </p:sp>
      <p:sp>
        <p:nvSpPr>
          <p:cNvPr id="3" name="2 - Θέση περιεχομένου"/>
          <p:cNvSpPr>
            <a:spLocks noGrp="1"/>
          </p:cNvSpPr>
          <p:nvPr>
            <p:ph idx="1"/>
          </p:nvPr>
        </p:nvSpPr>
        <p:spPr>
          <a:xfrm>
            <a:off x="1752600" y="1524000"/>
            <a:ext cx="7010400" cy="5976966"/>
          </a:xfrm>
        </p:spPr>
        <p:txBody>
          <a:bodyPr/>
          <a:lstStyle/>
          <a:p>
            <a:r>
              <a:rPr lang="el-GR" sz="1800" dirty="0" smtClean="0"/>
              <a:t>Οι </a:t>
            </a:r>
            <a:r>
              <a:rPr lang="el-GR" sz="1800" b="1" dirty="0" smtClean="0"/>
              <a:t>ενέργειες</a:t>
            </a:r>
            <a:r>
              <a:rPr lang="el-GR" sz="1800" dirty="0" smtClean="0"/>
              <a:t> που πρέπει να γίνουν και οι </a:t>
            </a:r>
            <a:r>
              <a:rPr lang="el-GR" sz="1800" b="1" dirty="0" smtClean="0"/>
              <a:t>κανόνες</a:t>
            </a:r>
            <a:r>
              <a:rPr lang="el-GR" sz="1800" dirty="0" smtClean="0"/>
              <a:t> που πρέπει να ακολουθηθούν για να επιτευχθεί η επικοινωνία συστημάτων είναι πάρα πολλές.</a:t>
            </a:r>
          </a:p>
          <a:p>
            <a:r>
              <a:rPr lang="el-GR" sz="1800" dirty="0" smtClean="0"/>
              <a:t>Οι κανόνες που απαιτούνται για να γίνουν συγκεκριμένες ενέργειες σχηματίζουν τα </a:t>
            </a:r>
            <a:r>
              <a:rPr lang="el-GR" sz="1800" b="1" dirty="0" smtClean="0"/>
              <a:t>πρωτόκολλα</a:t>
            </a:r>
            <a:r>
              <a:rPr lang="el-GR" sz="1800" dirty="0" smtClean="0"/>
              <a:t>.</a:t>
            </a:r>
          </a:p>
          <a:p>
            <a:r>
              <a:rPr lang="el-GR" sz="1800" dirty="0" smtClean="0"/>
              <a:t>Για να οργανωθεί και να απλουστευθεί η όλη διαδικασία τοποθετήσαμε τα πρωτόκολλα σε επίπεδα. </a:t>
            </a:r>
          </a:p>
          <a:p>
            <a:r>
              <a:rPr lang="el-GR" sz="1800" b="1" dirty="0" smtClean="0"/>
              <a:t>Αν ένα σύστημα θέλει να στείλει δεδομένα σε ένα άλλο</a:t>
            </a:r>
            <a:r>
              <a:rPr lang="el-GR" sz="1800" dirty="0" smtClean="0"/>
              <a:t>. </a:t>
            </a:r>
          </a:p>
          <a:p>
            <a:pPr lvl="1"/>
            <a:r>
              <a:rPr lang="el-GR" sz="1400" dirty="0" smtClean="0"/>
              <a:t>Τα δεδομένα αφού δημιουργηθούν από κάποια δικτυακή εφαρμογή που κατασκευάστηκε και λειτουργεί σύμφωνα με κάποιο πρωτόκολλο του ανώτερου επιπέδου, παραδίδονται σε πρωτόκολλο του πιο κάτω επιπέδου. Το κάθε επίπεδο παραλαμβάνει τα δεδομένα από το πιο πάνω, τα διαμορφώνει και τα παραδίδει στα πιο κάτω. Από το χαμηλότερο επίπεδο (στο οποίο περιγράφονται οι ηλεκτρομηχανικοί κανόνες και υλοποιούνται από το </a:t>
            </a:r>
            <a:r>
              <a:rPr lang="en-US" sz="1400" dirty="0" smtClean="0"/>
              <a:t>hardware) </a:t>
            </a:r>
            <a:r>
              <a:rPr lang="el-GR" sz="1400" dirty="0" smtClean="0"/>
              <a:t>παραδίδονται στο χαμηλότερο επίπεδου του  συστήματος δέκτη.</a:t>
            </a:r>
          </a:p>
          <a:p>
            <a:pPr lvl="1"/>
            <a:r>
              <a:rPr lang="el-GR" sz="1400" dirty="0" smtClean="0"/>
              <a:t>Στο δέκτη ανεβαίνουν τα πρωτόκολλα και καταλήγουν σε πρωτόκολλο του ανώτερου επιπέδου όπου «τρέχει» η εφαρμογή  του χρήστη.</a:t>
            </a:r>
            <a:endParaRPr lang="el-GR"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500166" y="214290"/>
            <a:ext cx="7643834" cy="1052498"/>
          </a:xfrm>
        </p:spPr>
        <p:txBody>
          <a:bodyPr/>
          <a:lstStyle/>
          <a:p>
            <a:r>
              <a:rPr lang="el-GR" sz="3200" dirty="0" smtClean="0"/>
              <a:t>1.2.1 Το μοντέλο αναφοράς για τη Διασύνδεση Ανοικτών Συστημάτων (OSI)</a:t>
            </a:r>
            <a:endParaRPr lang="el-GR" sz="3200" dirty="0"/>
          </a:p>
        </p:txBody>
      </p:sp>
      <p:pic>
        <p:nvPicPr>
          <p:cNvPr id="27650" name="Picture 2"/>
          <p:cNvPicPr>
            <a:picLocks noChangeAspect="1" noChangeArrowheads="1"/>
          </p:cNvPicPr>
          <p:nvPr/>
        </p:nvPicPr>
        <p:blipFill>
          <a:blip r:embed="rId2"/>
          <a:srcRect/>
          <a:stretch>
            <a:fillRect/>
          </a:stretch>
        </p:blipFill>
        <p:spPr bwMode="auto">
          <a:xfrm>
            <a:off x="1785918" y="1285860"/>
            <a:ext cx="6391275" cy="55816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285984" y="857232"/>
            <a:ext cx="6477000" cy="51339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ARPANET</a:t>
            </a:r>
            <a:endParaRPr lang="el-GR" dirty="0"/>
          </a:p>
        </p:txBody>
      </p:sp>
      <p:sp>
        <p:nvSpPr>
          <p:cNvPr id="3" name="2 - Θέση περιεχομένου"/>
          <p:cNvSpPr>
            <a:spLocks noGrp="1"/>
          </p:cNvSpPr>
          <p:nvPr>
            <p:ph idx="1"/>
          </p:nvPr>
        </p:nvSpPr>
        <p:spPr/>
        <p:txBody>
          <a:bodyPr/>
          <a:lstStyle/>
          <a:p>
            <a:r>
              <a:rPr lang="el-GR" dirty="0" smtClean="0"/>
              <a:t>Το δίκτυο ARPANET ήταν ένα δίκτυο μεταγωγής πακέτων που χρηματοδοτήθηκε από το υπουργείο άμυνας των Η.Π.Α. στα τέλη της δεκαετίας του '60</a:t>
            </a:r>
            <a:r>
              <a:rPr lang="el-GR" dirty="0" smtClean="0"/>
              <a:t>.</a:t>
            </a:r>
            <a:endParaRPr lang="en-US" dirty="0" smtClean="0"/>
          </a:p>
          <a:p>
            <a:r>
              <a:rPr lang="el-GR" sz="2400" dirty="0" smtClean="0"/>
              <a:t>Αποσκοπούσε στη σύνδεση των πυρηνικών πυραυλικών βάσεων με τον Λευκό Οίκο ώστε να μπορεί άμεσα και απρόσκοπτα να μεταβιβαστεί η εντολή εκτόξευσης των πυραύλων. </a:t>
            </a:r>
            <a:endParaRPr lang="el-GR"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ARPANET </a:t>
            </a:r>
            <a:r>
              <a:rPr lang="el-GR" dirty="0" smtClean="0"/>
              <a:t>και </a:t>
            </a:r>
            <a:r>
              <a:rPr lang="en-US" dirty="0" smtClean="0"/>
              <a:t>TCP/IP</a:t>
            </a:r>
            <a:endParaRPr lang="el-GR" dirty="0"/>
          </a:p>
        </p:txBody>
      </p:sp>
      <p:sp>
        <p:nvSpPr>
          <p:cNvPr id="3" name="2 - Θέση περιεχομένου"/>
          <p:cNvSpPr>
            <a:spLocks noGrp="1"/>
          </p:cNvSpPr>
          <p:nvPr>
            <p:ph idx="1"/>
          </p:nvPr>
        </p:nvSpPr>
        <p:spPr/>
        <p:txBody>
          <a:bodyPr/>
          <a:lstStyle/>
          <a:p>
            <a:pPr>
              <a:buNone/>
            </a:pPr>
            <a:r>
              <a:rPr lang="el-GR" sz="2400" dirty="0" smtClean="0"/>
              <a:t>Κύριος στόχος του δικτύου ήταν </a:t>
            </a:r>
          </a:p>
          <a:p>
            <a:r>
              <a:rPr lang="el-GR" sz="2400" dirty="0" smtClean="0">
                <a:effectLst>
                  <a:outerShdw blurRad="38100" dist="38100" dir="2700000" algn="tl">
                    <a:srgbClr val="000000">
                      <a:alpha val="43137"/>
                    </a:srgbClr>
                  </a:outerShdw>
                </a:effectLst>
              </a:rPr>
              <a:t>Η</a:t>
            </a:r>
            <a:r>
              <a:rPr lang="el-GR" sz="2400" dirty="0" smtClean="0">
                <a:effectLst>
                  <a:outerShdw blurRad="38100" dist="38100" dir="2700000" algn="tl">
                    <a:srgbClr val="000000">
                      <a:alpha val="43137"/>
                    </a:srgbClr>
                  </a:outerShdw>
                </a:effectLst>
              </a:rPr>
              <a:t> σύνδεση </a:t>
            </a:r>
            <a:r>
              <a:rPr lang="el-GR" sz="2400" dirty="0" smtClean="0"/>
              <a:t>πολλών </a:t>
            </a:r>
            <a:r>
              <a:rPr lang="el-GR" sz="2400" dirty="0" smtClean="0">
                <a:effectLst>
                  <a:outerShdw blurRad="38100" dist="38100" dir="2700000" algn="tl">
                    <a:srgbClr val="000000">
                      <a:alpha val="43137"/>
                    </a:srgbClr>
                  </a:outerShdw>
                </a:effectLst>
              </a:rPr>
              <a:t>διαφορετικών τοπικών δικτύων και συστημάτων </a:t>
            </a:r>
            <a:r>
              <a:rPr lang="el-GR" sz="2400" dirty="0" smtClean="0"/>
              <a:t>(βλ. βάσεις πυραύλων) </a:t>
            </a:r>
          </a:p>
          <a:p>
            <a:r>
              <a:rPr lang="el-GR" sz="2400" dirty="0" smtClean="0"/>
              <a:t>Και </a:t>
            </a:r>
            <a:r>
              <a:rPr lang="el-GR" sz="2400" dirty="0" smtClean="0">
                <a:effectLst>
                  <a:outerShdw blurRad="38100" dist="38100" dir="2700000" algn="tl">
                    <a:srgbClr val="000000">
                      <a:alpha val="43137"/>
                    </a:srgbClr>
                  </a:outerShdw>
                </a:effectLst>
              </a:rPr>
              <a:t>να παραμένει λειτουργικό </a:t>
            </a:r>
            <a:r>
              <a:rPr lang="el-GR" sz="2400" dirty="0" smtClean="0"/>
              <a:t>ακόμη και αν μεγάλα τμήματα του έβγαιναν εκτός.</a:t>
            </a:r>
            <a:endParaRPr lang="en-US" sz="2400" dirty="0" smtClean="0"/>
          </a:p>
          <a:p>
            <a:endParaRPr lang="en-US" sz="2400" dirty="0" smtClean="0"/>
          </a:p>
          <a:p>
            <a:pPr>
              <a:buNone/>
            </a:pPr>
            <a:endParaRPr lang="el-GR" sz="2400" dirty="0" smtClean="0"/>
          </a:p>
          <a:p>
            <a:pPr>
              <a:buNone/>
            </a:pPr>
            <a:r>
              <a:rPr lang="el-GR" b="1" dirty="0" smtClean="0"/>
              <a:t>Η λύση δόθηκε το </a:t>
            </a:r>
            <a:r>
              <a:rPr lang="el-GR" b="1" dirty="0" smtClean="0">
                <a:effectLst>
                  <a:outerShdw blurRad="38100" dist="38100" dir="2700000" algn="tl">
                    <a:srgbClr val="000000">
                      <a:alpha val="43137"/>
                    </a:srgbClr>
                  </a:outerShdw>
                </a:effectLst>
              </a:rPr>
              <a:t>1983</a:t>
            </a:r>
            <a:r>
              <a:rPr lang="el-GR" b="1" dirty="0" smtClean="0"/>
              <a:t> με την ομάδα πρωτοκόλλων </a:t>
            </a:r>
            <a:r>
              <a:rPr lang="en-US" b="1" dirty="0" smtClean="0"/>
              <a:t>TCP/IP</a:t>
            </a:r>
            <a:endParaRPr lang="el-GR"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Μοντέλο </a:t>
            </a:r>
            <a:r>
              <a:rPr lang="en-US" dirty="0" smtClean="0"/>
              <a:t>TCP/IP</a:t>
            </a:r>
            <a:endParaRPr lang="el-GR" dirty="0"/>
          </a:p>
        </p:txBody>
      </p:sp>
      <p:sp>
        <p:nvSpPr>
          <p:cNvPr id="3" name="2 - Θέση περιεχομένου"/>
          <p:cNvSpPr>
            <a:spLocks noGrp="1"/>
          </p:cNvSpPr>
          <p:nvPr>
            <p:ph idx="1"/>
          </p:nvPr>
        </p:nvSpPr>
        <p:spPr>
          <a:xfrm>
            <a:off x="1785918" y="1214422"/>
            <a:ext cx="7010400" cy="5334000"/>
          </a:xfrm>
        </p:spPr>
        <p:txBody>
          <a:bodyPr/>
          <a:lstStyle/>
          <a:p>
            <a:r>
              <a:rPr lang="el-GR" sz="2400" dirty="0" smtClean="0"/>
              <a:t>Χρησιμοποίησε </a:t>
            </a:r>
            <a:r>
              <a:rPr lang="el-GR" sz="2400" dirty="0" err="1" smtClean="0"/>
              <a:t>διαστρωματωμένη</a:t>
            </a:r>
            <a:r>
              <a:rPr lang="el-GR" sz="2400" dirty="0" smtClean="0"/>
              <a:t> αρχιτεκτονική καθορίζοντας μόνο τέσσερα (4) επίπεδα-στρώματα περιγράφοντας με λεπτομέρεια και αναπτύσσοντας πρωτόκολλα για τα τρία ανώτερα, τα οποία </a:t>
            </a:r>
            <a:r>
              <a:rPr lang="el-GR" sz="2400" dirty="0" smtClean="0"/>
              <a:t>ονομάζει</a:t>
            </a:r>
            <a:endParaRPr lang="en-US" sz="2400" dirty="0" smtClean="0"/>
          </a:p>
          <a:p>
            <a:pPr lvl="1"/>
            <a:r>
              <a:rPr lang="el-GR" sz="2000" b="1" dirty="0" smtClean="0"/>
              <a:t>Εφαρμογής </a:t>
            </a:r>
            <a:r>
              <a:rPr lang="el-GR" sz="2000" b="1" dirty="0" smtClean="0"/>
              <a:t>(αντιστοιχεί στα Εφαρμογής, Παρουσίασης και Συνόδου του OSI), </a:t>
            </a:r>
          </a:p>
          <a:p>
            <a:pPr lvl="1"/>
            <a:r>
              <a:rPr lang="el-GR" sz="2000" b="1" dirty="0" smtClean="0"/>
              <a:t>Μεταφοράς </a:t>
            </a:r>
            <a:r>
              <a:rPr lang="el-GR" sz="2000" b="1" dirty="0" smtClean="0"/>
              <a:t>(αντιστοιχεί στο Μεταφοράς του OSI), </a:t>
            </a:r>
          </a:p>
          <a:p>
            <a:pPr lvl="1"/>
            <a:r>
              <a:rPr lang="el-GR" sz="2000" b="1" dirty="0" smtClean="0"/>
              <a:t>Διαδικτύου </a:t>
            </a:r>
            <a:r>
              <a:rPr lang="el-GR" sz="2000" b="1" dirty="0" smtClean="0"/>
              <a:t>(αντιστοιχεί στο Δικτύου του OSI) και </a:t>
            </a:r>
          </a:p>
          <a:p>
            <a:pPr lvl="1"/>
            <a:r>
              <a:rPr lang="el-GR" sz="2000" b="1" dirty="0" smtClean="0"/>
              <a:t>Ζεύξης</a:t>
            </a:r>
            <a:r>
              <a:rPr lang="el-GR" sz="2000" dirty="0" smtClean="0"/>
              <a:t> </a:t>
            </a:r>
            <a:r>
              <a:rPr lang="el-GR" sz="2000" dirty="0" smtClean="0"/>
              <a:t>ή </a:t>
            </a:r>
            <a:r>
              <a:rPr lang="el-GR" sz="2000" b="1" dirty="0" smtClean="0"/>
              <a:t>πρόσβασης δικτύου ή </a:t>
            </a:r>
            <a:r>
              <a:rPr lang="el-GR" sz="2000" b="1" dirty="0" err="1" smtClean="0"/>
              <a:t>διεπαφή</a:t>
            </a:r>
            <a:r>
              <a:rPr lang="el-GR" sz="2000" b="1" dirty="0" smtClean="0"/>
              <a:t> δικτύου. </a:t>
            </a:r>
          </a:p>
          <a:p>
            <a:r>
              <a:rPr lang="el-GR" sz="2000" dirty="0" smtClean="0"/>
              <a:t>Επειδή τα σημαντικότερα πρωτόκολλα είναι το </a:t>
            </a:r>
            <a:r>
              <a:rPr lang="el-GR" sz="2000" b="1" dirty="0" smtClean="0"/>
              <a:t>TCP</a:t>
            </a:r>
            <a:r>
              <a:rPr lang="el-GR" sz="2000" dirty="0" smtClean="0"/>
              <a:t> στο επίπεδο Μεταφοράς και το </a:t>
            </a:r>
            <a:r>
              <a:rPr lang="el-GR" sz="2000" b="1" dirty="0" smtClean="0"/>
              <a:t>IP</a:t>
            </a:r>
            <a:r>
              <a:rPr lang="el-GR" sz="2000" dirty="0" smtClean="0"/>
              <a:t> στο επίπεδο διαδικτύου, το μοντέλο ονομάστηκε</a:t>
            </a:r>
            <a:r>
              <a:rPr lang="el-GR" sz="2000" b="1" dirty="0" smtClean="0"/>
              <a:t> TCP/IP</a:t>
            </a:r>
            <a:endParaRPr lang="el-GR" sz="20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srcRect/>
          <a:stretch>
            <a:fillRect/>
          </a:stretch>
        </p:blipFill>
        <p:spPr bwMode="auto">
          <a:xfrm>
            <a:off x="2000232" y="1714488"/>
            <a:ext cx="6419850" cy="30003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Επίπεδο Πρόσβασης δικτύου</a:t>
            </a:r>
            <a:endParaRPr lang="el-GR" dirty="0"/>
          </a:p>
        </p:txBody>
      </p:sp>
      <p:sp>
        <p:nvSpPr>
          <p:cNvPr id="3" name="2 - Θέση περιεχομένου"/>
          <p:cNvSpPr>
            <a:spLocks noGrp="1"/>
          </p:cNvSpPr>
          <p:nvPr>
            <p:ph idx="1"/>
          </p:nvPr>
        </p:nvSpPr>
        <p:spPr/>
        <p:txBody>
          <a:bodyPr/>
          <a:lstStyle/>
          <a:p>
            <a:r>
              <a:rPr lang="el-GR" sz="2800" dirty="0" smtClean="0"/>
              <a:t>Κάτω από το επίπεδο διαδικτύου δεν προκαθορίζει κάτι παρά μόνο υποδεικνύει ότι θα πρέπει να χρησιμοποιηθεί κάποιο πρωτόκολλο, ώστε ο υπολογιστής να μπορεί να στέλνει πακέτα </a:t>
            </a:r>
            <a:r>
              <a:rPr lang="el-GR" sz="2800" b="1" dirty="0" smtClean="0"/>
              <a:t>IP στο δίκτυο</a:t>
            </a:r>
            <a:r>
              <a:rPr lang="el-GR" sz="2800" b="1" dirty="0" smtClean="0"/>
              <a:t>.</a:t>
            </a:r>
          </a:p>
          <a:p>
            <a:pPr lvl="2"/>
            <a:r>
              <a:rPr lang="el-GR" sz="2000" dirty="0" smtClean="0"/>
              <a:t>Δηλαδή όλα τα συστήματα που μπορούν να συνδεθούν στο </a:t>
            </a:r>
            <a:r>
              <a:rPr lang="el-GR" sz="2000" dirty="0" err="1" smtClean="0"/>
              <a:t>ιντερνετ</a:t>
            </a:r>
            <a:r>
              <a:rPr lang="el-GR" sz="2000" dirty="0" smtClean="0"/>
              <a:t> λαμβάνουν και </a:t>
            </a:r>
            <a:r>
              <a:rPr lang="el-GR" sz="2000" dirty="0" err="1" smtClean="0"/>
              <a:t>αποστέλνουν</a:t>
            </a:r>
            <a:r>
              <a:rPr lang="el-GR" sz="2000" dirty="0" smtClean="0"/>
              <a:t> δεδομένα με τη μορφή πακέτων </a:t>
            </a:r>
            <a:r>
              <a:rPr lang="en-US" sz="2000" dirty="0" smtClean="0"/>
              <a:t>IP </a:t>
            </a:r>
            <a:endParaRPr lang="el-GR" sz="2000" dirty="0" smtClean="0"/>
          </a:p>
          <a:p>
            <a:endParaRPr lang="el-GR" sz="2800"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fbf5cf895ecc364cd7b5a779371dd1b1feba87d"/>
</p:tagLst>
</file>

<file path=ppt/theme/theme1.xml><?xml version="1.0" encoding="utf-8"?>
<a:theme xmlns:a="http://schemas.openxmlformats.org/drawingml/2006/main" name="kimolies">
  <a:themeElements>
    <a:clrScheme name="Chalk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halk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halk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halk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halk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halk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halk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halk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halk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halk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halk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halk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halk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halk design template 1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1370</TotalTime>
  <Words>634</Words>
  <Application>Microsoft Office PowerPoint</Application>
  <PresentationFormat>Προβολή στην οθόνη (4:3)</PresentationFormat>
  <Paragraphs>44</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kimolies</vt:lpstr>
      <vt:lpstr>1.2.2 Το μοντέλο δικτύωσης TCP/IP </vt:lpstr>
      <vt:lpstr>Διαστρωματωμένα αρχιτεκτονικά μοντέλα επικοινωνίας</vt:lpstr>
      <vt:lpstr>1.2.1 Το μοντέλο αναφοράς για τη Διασύνδεση Ανοικτών Συστημάτων (OSI)</vt:lpstr>
      <vt:lpstr>Διαφάνεια 4</vt:lpstr>
      <vt:lpstr>ARPANET</vt:lpstr>
      <vt:lpstr>ARPANET και TCP/IP</vt:lpstr>
      <vt:lpstr>Μοντέλο TCP/IP</vt:lpstr>
      <vt:lpstr>Διαφάνεια 8</vt:lpstr>
      <vt:lpstr>Επίπεδο Πρόσβασης δικτύου</vt:lpstr>
      <vt:lpstr>Επίπεδο Διαδικτύου</vt:lpstr>
      <vt:lpstr>Επίπεδο μεταφοράς</vt:lpstr>
      <vt:lpstr>Επίπεδο εφαρμογής </vt:lpstr>
      <vt:lpstr>Διαφάνεια 13</vt:lpstr>
      <vt:lpstr>Ενθυλάκωση</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Υλικό Υπολογιστών (Hardware)</dc:title>
  <dc:creator>Yannis</dc:creator>
  <cp:lastModifiedBy>Yannis</cp:lastModifiedBy>
  <cp:revision>142</cp:revision>
  <dcterms:created xsi:type="dcterms:W3CDTF">2014-09-25T19:34:16Z</dcterms:created>
  <dcterms:modified xsi:type="dcterms:W3CDTF">2019-09-08T17:05:47Z</dcterms:modified>
</cp:coreProperties>
</file>