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314" r:id="rId3"/>
    <p:sldId id="257" r:id="rId4"/>
    <p:sldId id="279" r:id="rId5"/>
    <p:sldId id="280" r:id="rId6"/>
    <p:sldId id="281" r:id="rId7"/>
    <p:sldId id="282" r:id="rId8"/>
    <p:sldId id="284" r:id="rId9"/>
    <p:sldId id="283" r:id="rId10"/>
    <p:sldId id="300" r:id="rId11"/>
    <p:sldId id="301" r:id="rId12"/>
    <p:sldId id="302" r:id="rId13"/>
    <p:sldId id="303" r:id="rId14"/>
    <p:sldId id="304" r:id="rId15"/>
    <p:sldId id="305" r:id="rId16"/>
    <p:sldId id="289" r:id="rId17"/>
    <p:sldId id="291" r:id="rId18"/>
    <p:sldId id="306" r:id="rId19"/>
    <p:sldId id="307" r:id="rId20"/>
    <p:sldId id="311" r:id="rId21"/>
    <p:sldId id="316" r:id="rId22"/>
    <p:sldId id="317" r:id="rId23"/>
    <p:sldId id="318" r:id="rId24"/>
  </p:sldIdLst>
  <p:sldSz cx="9144000" cy="6858000" type="screen4x3"/>
  <p:notesSz cx="6858000" cy="9144000"/>
  <p:custDataLst>
    <p:tags r:id="rId2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9/9/2019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C95B6-44B8-47BC-A242-028A6780295C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9/9/2019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ΤΟΠΙΚΑ ΔΙΚΤΥΑ – ΕΠΙΠΕΔΟ ΠΡΟΣΒΑΣΗΣ ΔΙΚΤΥΟΥ (</a:t>
            </a:r>
            <a:r>
              <a:rPr lang="en-US" dirty="0" smtClean="0"/>
              <a:t>TCP/IP)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i="1" dirty="0" smtClean="0"/>
              <a:t>ΚΕΦΑΛΑΙΟ </a:t>
            </a:r>
            <a:r>
              <a:rPr lang="en-US" b="1" i="1" dirty="0" smtClean="0"/>
              <a:t>2</a:t>
            </a:r>
            <a:r>
              <a:rPr lang="el-GR" b="1" i="1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2.2.1 </a:t>
            </a:r>
            <a:r>
              <a:rPr lang="el-GR" dirty="0" smtClean="0"/>
              <a:t>Έλεγχος Λογικής Σύνδεσης </a:t>
            </a:r>
            <a:r>
              <a:rPr lang="en-US" dirty="0" smtClean="0"/>
              <a:t>LLC – 802.2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Είναι ανώτερο του </a:t>
            </a:r>
            <a:r>
              <a:rPr lang="el-GR" sz="2400" dirty="0" err="1" smtClean="0"/>
              <a:t>υποεπιπέδου</a:t>
            </a:r>
            <a:r>
              <a:rPr lang="el-GR" sz="2400" dirty="0" smtClean="0"/>
              <a:t> πρόσβασης (</a:t>
            </a:r>
            <a:r>
              <a:rPr lang="en-US" sz="2400" dirty="0" smtClean="0"/>
              <a:t>MAC) </a:t>
            </a:r>
            <a:r>
              <a:rPr lang="el-GR" sz="2400" dirty="0" smtClean="0"/>
              <a:t>και κοινό στις διάφορες μεθόδους πρόσβασης.</a:t>
            </a:r>
          </a:p>
          <a:p>
            <a:r>
              <a:rPr lang="el-GR" sz="2400" dirty="0" smtClean="0"/>
              <a:t>Παρέχει τις παρακάτω υπηρεσίες:</a:t>
            </a:r>
          </a:p>
          <a:p>
            <a:pPr lvl="1"/>
            <a:r>
              <a:rPr lang="el-GR" sz="2000" dirty="0" smtClean="0"/>
              <a:t>Υπηρεσία με σύνδεση</a:t>
            </a:r>
          </a:p>
          <a:p>
            <a:pPr lvl="2"/>
            <a:r>
              <a:rPr lang="el-GR" sz="1800" dirty="0" smtClean="0"/>
              <a:t>Χειραψία – έναρξη σύνδεσης</a:t>
            </a:r>
          </a:p>
          <a:p>
            <a:pPr lvl="2"/>
            <a:r>
              <a:rPr lang="el-GR" sz="1800" dirty="0" smtClean="0"/>
              <a:t>Εκπομπή πλαισίου</a:t>
            </a:r>
          </a:p>
          <a:p>
            <a:pPr lvl="2"/>
            <a:r>
              <a:rPr lang="el-GR" sz="1800" dirty="0" smtClean="0"/>
              <a:t>Επιβεβαίωση λήψης</a:t>
            </a:r>
          </a:p>
          <a:p>
            <a:pPr lvl="2"/>
            <a:r>
              <a:rPr lang="el-GR" sz="1800" smtClean="0"/>
              <a:t>Τερματισμός σύνδεσης</a:t>
            </a:r>
            <a:endParaRPr lang="el-GR" sz="1800" dirty="0" smtClean="0"/>
          </a:p>
          <a:p>
            <a:pPr lvl="1"/>
            <a:r>
              <a:rPr lang="el-GR" sz="2000" dirty="0" smtClean="0"/>
              <a:t>Υπηρεσία με επιβεβαίωση λήψης χωρίς σύνδεση</a:t>
            </a:r>
          </a:p>
          <a:p>
            <a:pPr lvl="2"/>
            <a:r>
              <a:rPr lang="el-GR" sz="1600" dirty="0" smtClean="0"/>
              <a:t>Εκπομπή πλαισίου</a:t>
            </a:r>
          </a:p>
          <a:p>
            <a:pPr lvl="2"/>
            <a:r>
              <a:rPr lang="el-GR" sz="1600" dirty="0" smtClean="0"/>
              <a:t>Επιβεβαίωση  λήψης</a:t>
            </a:r>
          </a:p>
          <a:p>
            <a:pPr lvl="1"/>
            <a:r>
              <a:rPr lang="el-GR" sz="2000" dirty="0" smtClean="0"/>
              <a:t>Υπηρεσία χωρίς σύνδεση και χωρίς επιβεβαίωση. </a:t>
            </a:r>
          </a:p>
          <a:p>
            <a:pPr lvl="2"/>
            <a:r>
              <a:rPr lang="el-GR" sz="1600" dirty="0" smtClean="0"/>
              <a:t>Εκπομπή πλαισίου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728" y="304800"/>
            <a:ext cx="7334272" cy="838200"/>
          </a:xfrm>
        </p:spPr>
        <p:txBody>
          <a:bodyPr/>
          <a:lstStyle/>
          <a:p>
            <a:r>
              <a:rPr lang="el-GR" sz="3200" dirty="0" smtClean="0"/>
              <a:t>2.4 Δίκτυα </a:t>
            </a:r>
            <a:r>
              <a:rPr lang="en-US" sz="3200" dirty="0" smtClean="0"/>
              <a:t>Ethernet (10/100/1000Mbps)</a:t>
            </a:r>
            <a:br>
              <a:rPr lang="en-US" sz="3200" dirty="0" smtClean="0"/>
            </a:br>
            <a:r>
              <a:rPr lang="el-GR" sz="3200" dirty="0" smtClean="0"/>
              <a:t>Βασικά πρότυπα ΙΕΕΕ802.3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285860"/>
            <a:ext cx="7010400" cy="4572000"/>
          </a:xfrm>
        </p:spPr>
        <p:txBody>
          <a:bodyPr/>
          <a:lstStyle/>
          <a:p>
            <a:r>
              <a:rPr lang="el-GR" sz="2400" dirty="0" smtClean="0"/>
              <a:t>Κωδικοποίηση των βασικών προτύπων</a:t>
            </a:r>
          </a:p>
          <a:p>
            <a:r>
              <a:rPr lang="en-US" sz="2400" dirty="0" smtClean="0"/>
              <a:t>X base/Broadband/ Y</a:t>
            </a:r>
          </a:p>
          <a:p>
            <a:pPr lvl="1"/>
            <a:r>
              <a:rPr lang="el-GR" sz="2000" dirty="0" smtClean="0"/>
              <a:t> Χ: η ταχύτητα μετάδοσης</a:t>
            </a:r>
          </a:p>
          <a:p>
            <a:pPr lvl="1"/>
            <a:r>
              <a:rPr lang="en-US" sz="2000" dirty="0" smtClean="0"/>
              <a:t>Base/Broadband : </a:t>
            </a:r>
            <a:r>
              <a:rPr lang="el-GR" sz="2000" dirty="0" smtClean="0"/>
              <a:t>ο τύπος σηματοδοσίας</a:t>
            </a:r>
          </a:p>
          <a:p>
            <a:pPr lvl="1"/>
            <a:r>
              <a:rPr lang="el-GR" sz="2000" dirty="0" smtClean="0"/>
              <a:t>Υ : μέγιστο μήκος του τμήματος</a:t>
            </a:r>
            <a:endParaRPr lang="el-G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357562"/>
            <a:ext cx="5520308" cy="3309941"/>
          </a:xfrm>
          <a:prstGeom prst="rect">
            <a:avLst/>
          </a:prstGeom>
          <a:solidFill>
            <a:srgbClr val="FF0000">
              <a:alpha val="21000"/>
            </a:srgbClr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21621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786190"/>
            <a:ext cx="23526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676775"/>
            <a:ext cx="12573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3143240" y="4000504"/>
            <a:ext cx="928694" cy="35719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3143240" y="4357694"/>
            <a:ext cx="928694" cy="428628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3071802" y="4857760"/>
            <a:ext cx="1071570" cy="500066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Ethernet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10Base F:</a:t>
            </a:r>
            <a:r>
              <a:rPr lang="el-GR" sz="2400" dirty="0" smtClean="0"/>
              <a:t> δημιουργήθηκε για διασύνδεση μέσω </a:t>
            </a:r>
            <a:r>
              <a:rPr lang="el-GR" sz="2400" dirty="0" err="1" smtClean="0"/>
              <a:t>επαναληπτών</a:t>
            </a:r>
            <a:r>
              <a:rPr lang="el-GR" sz="2400" dirty="0" smtClean="0"/>
              <a:t> με οπτική ίνα (συνήθως διπλή πολύτροπη 62/125μ</a:t>
            </a:r>
            <a:r>
              <a:rPr lang="en-US" sz="2400" dirty="0" smtClean="0"/>
              <a:t>m </a:t>
            </a:r>
            <a:r>
              <a:rPr lang="el-GR" sz="2400" dirty="0" smtClean="0"/>
              <a:t>με υπέρυθρα </a:t>
            </a:r>
            <a:r>
              <a:rPr lang="en-US" sz="2400" dirty="0" smtClean="0"/>
              <a:t>led)</a:t>
            </a:r>
          </a:p>
          <a:p>
            <a:r>
              <a:rPr lang="en-US" sz="2400" dirty="0" smtClean="0"/>
              <a:t>10Base FL </a:t>
            </a:r>
            <a:r>
              <a:rPr lang="el-GR" sz="2400" dirty="0" smtClean="0"/>
              <a:t>: </a:t>
            </a:r>
            <a:r>
              <a:rPr lang="en-US" sz="2400" dirty="0" smtClean="0"/>
              <a:t>&lt; </a:t>
            </a:r>
            <a:r>
              <a:rPr lang="el-GR" sz="2400" dirty="0" smtClean="0"/>
              <a:t>2Κ</a:t>
            </a:r>
            <a:r>
              <a:rPr lang="en-US" sz="2400" dirty="0" smtClean="0"/>
              <a:t>m</a:t>
            </a:r>
            <a:endParaRPr lang="el-GR" sz="2400" dirty="0" smtClean="0"/>
          </a:p>
          <a:p>
            <a:r>
              <a:rPr lang="el-GR" sz="2400" dirty="0" smtClean="0"/>
              <a:t>Χρησιμοποιείται:</a:t>
            </a:r>
          </a:p>
          <a:p>
            <a:pPr lvl="1"/>
            <a:r>
              <a:rPr lang="el-GR" sz="2000" dirty="0" smtClean="0"/>
              <a:t>Για αποστάσεις &lt;2</a:t>
            </a:r>
            <a:r>
              <a:rPr lang="en-US" sz="2000" dirty="0" smtClean="0"/>
              <a:t>Km</a:t>
            </a:r>
          </a:p>
          <a:p>
            <a:pPr lvl="1"/>
            <a:r>
              <a:rPr lang="el-GR" sz="2000" dirty="0" smtClean="0"/>
              <a:t>Σε περιοχές με αυξημένο ηλεκτρομαγνητικό θόρυβο</a:t>
            </a:r>
            <a:endParaRPr lang="en-US" sz="2000" dirty="0" smtClean="0"/>
          </a:p>
          <a:p>
            <a:endParaRPr lang="en-US" sz="2400" dirty="0" smtClean="0"/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</a:t>
            </a:r>
            <a:r>
              <a:rPr lang="el-GR" dirty="0" smtClean="0"/>
              <a:t>υψηλών ταχυτήτων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857356" y="2071678"/>
            <a:ext cx="7010400" cy="2047876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Νέα πρότυπα:</a:t>
            </a:r>
          </a:p>
          <a:p>
            <a:r>
              <a:rPr lang="en-US" dirty="0" smtClean="0"/>
              <a:t>IEEE 802.3u (Fast Ethernet)</a:t>
            </a:r>
            <a:endParaRPr lang="el-GR" dirty="0" smtClean="0"/>
          </a:p>
          <a:p>
            <a:r>
              <a:rPr lang="en-US" dirty="0" smtClean="0"/>
              <a:t>IEEE 802.3z (Gigabit</a:t>
            </a:r>
            <a:r>
              <a:rPr lang="el-GR" dirty="0" smtClean="0"/>
              <a:t> </a:t>
            </a:r>
            <a:r>
              <a:rPr lang="en-US" dirty="0" smtClean="0"/>
              <a:t>Ethernet)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802.3u (Fast Ethernet)</a:t>
            </a: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85720" y="1142984"/>
          <a:ext cx="850112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120"/>
                <a:gridCol w="1895328"/>
                <a:gridCol w="1700224"/>
                <a:gridCol w="1700224"/>
                <a:gridCol w="1700224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Τύπος δικτύου</a:t>
                      </a:r>
                      <a:endParaRPr lang="el-G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8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Μέσο μετάδοσης</a:t>
                      </a:r>
                      <a:endParaRPr lang="el-G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Πλήθος ζευγών καλωδίων</a:t>
                      </a:r>
                      <a:endParaRPr lang="el-G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Απόσταση μετάδοσης</a:t>
                      </a:r>
                      <a:endParaRPr lang="el-G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100Base-TX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UTP</a:t>
                      </a:r>
                      <a:r>
                        <a:rPr lang="en-US" baseline="0" dirty="0" smtClean="0"/>
                        <a:t> </a:t>
                      </a:r>
                      <a:r>
                        <a:rPr lang="el-GR" baseline="0" dirty="0" smtClean="0"/>
                        <a:t>καλώδιο </a:t>
                      </a:r>
                      <a:r>
                        <a:rPr lang="en-US" b="1" baseline="0" dirty="0" smtClean="0"/>
                        <a:t>cat5 </a:t>
                      </a:r>
                      <a:r>
                        <a:rPr lang="el-GR" baseline="0" dirty="0" smtClean="0"/>
                        <a:t>ή </a:t>
                      </a:r>
                      <a:r>
                        <a:rPr lang="en-US" baseline="0" dirty="0" smtClean="0"/>
                        <a:t>STP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r>
                        <a:rPr lang="el-GR" baseline="0" dirty="0" smtClean="0"/>
                        <a:t> ζεύγη (1 προς κάθε κατεύθυνση)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100 μ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="1" dirty="0" smtClean="0"/>
                        <a:t>100</a:t>
                      </a:r>
                      <a:r>
                        <a:rPr lang="en-US" b="1" dirty="0" smtClean="0"/>
                        <a:t>Base-T4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UTP </a:t>
                      </a:r>
                      <a:r>
                        <a:rPr lang="en-US" dirty="0" smtClean="0"/>
                        <a:t>&gt;</a:t>
                      </a:r>
                      <a:r>
                        <a:rPr lang="en-US" b="1" dirty="0" smtClean="0"/>
                        <a:t>cat3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l-GR" dirty="0" smtClean="0"/>
                        <a:t>ζεύγη (3 για δεδομένα 1 για αναγνώριση συγκρούσεων)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100μ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Όχι αμφίδρομη μετάδοση δεδομένων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40">
                <a:tc rowSpan="3">
                  <a:txBody>
                    <a:bodyPr/>
                    <a:lstStyle/>
                    <a:p>
                      <a:r>
                        <a:rPr lang="el-GR" b="1" dirty="0" smtClean="0"/>
                        <a:t>100</a:t>
                      </a:r>
                      <a:r>
                        <a:rPr lang="en-US" b="1" dirty="0" smtClean="0"/>
                        <a:t>Base-FX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l-GR" baseline="0" dirty="0" smtClean="0"/>
                        <a:t>Πολύτροπη οπτική </a:t>
                      </a:r>
                      <a:r>
                        <a:rPr lang="el-GR" baseline="0" dirty="0" err="1" smtClean="0"/>
                        <a:t>ινα</a:t>
                      </a:r>
                      <a:r>
                        <a:rPr lang="el-GR" baseline="0" dirty="0" smtClean="0"/>
                        <a:t> (62,5/125</a:t>
                      </a:r>
                      <a:r>
                        <a:rPr lang="en-US" baseline="0" dirty="0" smtClean="0"/>
                        <a:t>mm)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Διπλή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412</a:t>
                      </a:r>
                      <a:r>
                        <a:rPr lang="el-G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endParaRPr lang="el-G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Half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doublex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2Km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</a:t>
                      </a:r>
                      <a:r>
                        <a:rPr lang="en-US" dirty="0" err="1" smtClean="0"/>
                        <a:t>doublex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Μονότροπη</a:t>
                      </a:r>
                      <a:r>
                        <a:rPr lang="el-GR" baseline="0" dirty="0" smtClean="0"/>
                        <a:t> οπτική </a:t>
                      </a:r>
                      <a:r>
                        <a:rPr lang="el-GR" baseline="0" dirty="0" err="1" smtClean="0"/>
                        <a:t>ινα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Km</a:t>
                      </a:r>
                      <a:endParaRPr lang="el-G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802.3z (Gigabit</a:t>
            </a:r>
            <a:r>
              <a:rPr lang="el-GR" dirty="0" smtClean="0"/>
              <a:t> </a:t>
            </a:r>
            <a:r>
              <a:rPr lang="en-US" dirty="0" smtClean="0"/>
              <a:t>Ethernet)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3049" y="1214422"/>
            <a:ext cx="7416713" cy="374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1714480" y="1285860"/>
            <a:ext cx="7010400" cy="3071834"/>
          </a:xfrm>
        </p:spPr>
        <p:txBody>
          <a:bodyPr/>
          <a:lstStyle/>
          <a:p>
            <a:pPr algn="ctr"/>
            <a:r>
              <a:rPr lang="el-GR" dirty="0" smtClean="0"/>
              <a:t>2.4.2 Διευθύνσεις Ελέγχου πρόσβασης στο Μέσο (</a:t>
            </a:r>
            <a:r>
              <a:rPr lang="en-US" dirty="0" smtClean="0"/>
              <a:t>MAC) – </a:t>
            </a:r>
            <a:r>
              <a:rPr lang="el-GR" dirty="0" smtClean="0"/>
              <a:t>Δομή πλαισίου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Φυσική διεύθυνση και δομή πλαισίου του </a:t>
            </a:r>
            <a:r>
              <a:rPr lang="en-US" sz="4400" dirty="0" smtClean="0"/>
              <a:t>Ethernet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κάρτα δικτύου έχει μια φυσική διεύθυνση (</a:t>
            </a:r>
            <a:r>
              <a:rPr lang="en-US" dirty="0" smtClean="0"/>
              <a:t>MAC)</a:t>
            </a:r>
          </a:p>
          <a:p>
            <a:r>
              <a:rPr lang="el-GR" dirty="0" smtClean="0"/>
              <a:t>Είναι ένας δυαδικός αριθμός </a:t>
            </a:r>
            <a:r>
              <a:rPr lang="en-US" dirty="0" smtClean="0"/>
              <a:t>48bit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28794" y="285728"/>
            <a:ext cx="7010400" cy="838200"/>
          </a:xfrm>
        </p:spPr>
        <p:txBody>
          <a:bodyPr/>
          <a:lstStyle/>
          <a:p>
            <a:r>
              <a:rPr lang="el-GR" dirty="0" smtClean="0"/>
              <a:t>Τρόπος παρουσίασης της </a:t>
            </a:r>
            <a:r>
              <a:rPr lang="en-US" dirty="0" smtClean="0"/>
              <a:t>MAC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524000"/>
            <a:ext cx="6977082" cy="4572000"/>
          </a:xfrm>
        </p:spPr>
        <p:txBody>
          <a:bodyPr/>
          <a:lstStyle/>
          <a:p>
            <a:r>
              <a:rPr lang="el-GR" dirty="0" smtClean="0"/>
              <a:t>Γράφεται στο 16δικό σύστημα ως 6 διψήφιοι αριθμοί χωρισμένοι με (:)</a:t>
            </a:r>
          </a:p>
          <a:p>
            <a:pPr>
              <a:buNone/>
            </a:pPr>
            <a:r>
              <a:rPr lang="el-GR" dirty="0" smtClean="0"/>
              <a:t>Πχ (7</a:t>
            </a:r>
            <a:r>
              <a:rPr lang="el-GR" dirty="0" smtClean="0">
                <a:solidFill>
                  <a:srgbClr val="FF0000"/>
                </a:solidFill>
              </a:rPr>
              <a:t>4</a:t>
            </a:r>
            <a:r>
              <a:rPr lang="el-GR" dirty="0" smtClean="0"/>
              <a:t>:</a:t>
            </a:r>
            <a:r>
              <a:rPr lang="en-US" dirty="0" smtClean="0"/>
              <a:t>e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:3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:c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:0</a:t>
            </a:r>
            <a:r>
              <a:rPr lang="en-US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:4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l-GR" dirty="0" smtClean="0"/>
              <a:t>)</a:t>
            </a:r>
            <a:r>
              <a:rPr lang="el-GR" baseline="-25000" dirty="0" smtClean="0"/>
              <a:t>16          </a:t>
            </a:r>
          </a:p>
          <a:p>
            <a:pPr>
              <a:buNone/>
            </a:pPr>
            <a:r>
              <a:rPr lang="el-GR" baseline="-25000" dirty="0" smtClean="0"/>
              <a:t>                         </a:t>
            </a:r>
            <a:r>
              <a:rPr lang="el-GR" dirty="0" smtClean="0"/>
              <a:t>ή</a:t>
            </a:r>
          </a:p>
          <a:p>
            <a:pPr>
              <a:buNone/>
            </a:pPr>
            <a:endParaRPr lang="el-GR" baseline="-25000" dirty="0" smtClean="0"/>
          </a:p>
          <a:p>
            <a:pPr>
              <a:buNone/>
            </a:pPr>
            <a:r>
              <a:rPr lang="el-GR" sz="2000" dirty="0" smtClean="0"/>
              <a:t>(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0111</a:t>
            </a:r>
            <a:r>
              <a:rPr lang="el-GR" sz="2000" dirty="0" smtClean="0">
                <a:solidFill>
                  <a:srgbClr val="FF0000"/>
                </a:solidFill>
              </a:rPr>
              <a:t>0100</a:t>
            </a:r>
            <a:r>
              <a:rPr lang="el-GR" sz="2000" dirty="0" smtClean="0"/>
              <a:t>: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1110</a:t>
            </a:r>
            <a:r>
              <a:rPr lang="el-GR" sz="2000" dirty="0" smtClean="0">
                <a:solidFill>
                  <a:srgbClr val="FF0000"/>
                </a:solidFill>
              </a:rPr>
              <a:t>1010</a:t>
            </a:r>
            <a:r>
              <a:rPr lang="el-GR" sz="2000" dirty="0" smtClean="0"/>
              <a:t>:0011</a:t>
            </a:r>
            <a:r>
              <a:rPr lang="el-GR" sz="2000" dirty="0" smtClean="0">
                <a:solidFill>
                  <a:srgbClr val="FF0000"/>
                </a:solidFill>
              </a:rPr>
              <a:t>1010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</a:rPr>
              <a:t>:1100</a:t>
            </a:r>
            <a:r>
              <a:rPr lang="el-GR" sz="2000" dirty="0" smtClean="0">
                <a:solidFill>
                  <a:srgbClr val="FF0000"/>
                </a:solidFill>
              </a:rPr>
              <a:t>1101</a:t>
            </a:r>
            <a:r>
              <a:rPr lang="el-GR" sz="2000" dirty="0" smtClean="0"/>
              <a:t>:0000</a:t>
            </a:r>
            <a:r>
              <a:rPr lang="el-GR" sz="2000" dirty="0" smtClean="0">
                <a:solidFill>
                  <a:srgbClr val="FF0000"/>
                </a:solidFill>
              </a:rPr>
              <a:t>0110</a:t>
            </a:r>
            <a:r>
              <a:rPr lang="el-GR" sz="2000" dirty="0" smtClean="0"/>
              <a:t>:0100</a:t>
            </a:r>
            <a:r>
              <a:rPr lang="el-GR" sz="2000" dirty="0" smtClean="0">
                <a:solidFill>
                  <a:srgbClr val="FF0000"/>
                </a:solidFill>
              </a:rPr>
              <a:t>0000</a:t>
            </a:r>
            <a:r>
              <a:rPr lang="el-GR" sz="2000" dirty="0" smtClean="0"/>
              <a:t>)</a:t>
            </a:r>
            <a:r>
              <a:rPr lang="el-GR" sz="2000" baseline="-25000" dirty="0" smtClean="0"/>
              <a:t>2</a:t>
            </a:r>
            <a:endParaRPr lang="en-US" sz="2000" baseline="-25000" dirty="0" smtClean="0"/>
          </a:p>
          <a:p>
            <a:pPr lvl="1">
              <a:buNone/>
            </a:pPr>
            <a:endParaRPr lang="en-US" baseline="-25000" dirty="0" smtClean="0"/>
          </a:p>
          <a:p>
            <a:pPr lvl="1"/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0"/>
          <a:ext cx="1785951" cy="64257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5317"/>
                <a:gridCol w="595317"/>
                <a:gridCol w="595317"/>
              </a:tblGrid>
              <a:tr h="859214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10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err="1" smtClean="0"/>
                        <a:t>δικο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16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err="1" smtClean="0"/>
                        <a:t>δικο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2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err="1" smtClean="0"/>
                        <a:t>δικο</a:t>
                      </a:r>
                      <a:endParaRPr lang="el-GR" sz="1400" dirty="0" smtClean="0"/>
                    </a:p>
                    <a:p>
                      <a:endParaRPr lang="el-GR" sz="1400" dirty="0"/>
                    </a:p>
                  </a:txBody>
                  <a:tcPr/>
                </a:tc>
              </a:tr>
              <a:tr h="355231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0</a:t>
                      </a:r>
                      <a:r>
                        <a:rPr lang="en-US" sz="1400" dirty="0" smtClean="0"/>
                        <a:t>000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0001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0010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3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3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0011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0100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0101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6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6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0110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7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0111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8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8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1000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9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9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1010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11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1011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13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1101</a:t>
                      </a:r>
                      <a:endParaRPr lang="el-GR" sz="1400" dirty="0"/>
                    </a:p>
                  </a:txBody>
                  <a:tcPr/>
                </a:tc>
              </a:tr>
              <a:tr h="33283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1110</a:t>
                      </a:r>
                      <a:endParaRPr lang="el-GR" sz="1400" dirty="0"/>
                    </a:p>
                  </a:txBody>
                  <a:tcPr/>
                </a:tc>
              </a:tr>
              <a:tr h="348459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1111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διεύθυνσης </a:t>
            </a:r>
            <a:r>
              <a:rPr lang="en-US" dirty="0" smtClean="0"/>
              <a:t>MAC</a:t>
            </a:r>
            <a:endParaRPr lang="el-G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00174"/>
            <a:ext cx="561022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428736"/>
            <a:ext cx="620077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Δεξιό βέλος"/>
          <p:cNvSpPr/>
          <p:nvPr/>
        </p:nvSpPr>
        <p:spPr>
          <a:xfrm>
            <a:off x="285720" y="3714752"/>
            <a:ext cx="7643834" cy="1143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Ορθογώνιο"/>
          <p:cNvSpPr/>
          <p:nvPr/>
        </p:nvSpPr>
        <p:spPr>
          <a:xfrm>
            <a:off x="285720" y="1643050"/>
            <a:ext cx="757242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04800"/>
            <a:ext cx="8477280" cy="838200"/>
          </a:xfrm>
        </p:spPr>
        <p:txBody>
          <a:bodyPr/>
          <a:lstStyle/>
          <a:p>
            <a:pPr algn="ctr"/>
            <a:r>
              <a:rPr lang="el-GR" sz="3200" dirty="0" smtClean="0"/>
              <a:t>Προσομοίωση εξόδου των </a:t>
            </a:r>
            <a:r>
              <a:rPr lang="en-US" sz="3200" dirty="0" smtClean="0"/>
              <a:t>byte </a:t>
            </a:r>
            <a:r>
              <a:rPr lang="el-GR" sz="3200" dirty="0" smtClean="0"/>
              <a:t>από τη κάρτα δικτύου</a:t>
            </a:r>
            <a:r>
              <a:rPr lang="en-US" sz="3200" dirty="0" smtClean="0"/>
              <a:t> (</a:t>
            </a:r>
            <a:r>
              <a:rPr lang="el-GR" sz="3200" dirty="0" smtClean="0"/>
              <a:t>τρόπος αποστολής </a:t>
            </a:r>
            <a:r>
              <a:rPr lang="en-US" sz="3200" dirty="0" smtClean="0"/>
              <a:t>Little </a:t>
            </a:r>
            <a:r>
              <a:rPr lang="en-US" sz="3200" dirty="0" err="1" smtClean="0"/>
              <a:t>Endian</a:t>
            </a:r>
            <a:r>
              <a:rPr lang="en-US" sz="3200" dirty="0" smtClean="0"/>
              <a:t>)</a:t>
            </a:r>
            <a:endParaRPr lang="el-GR" sz="32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1143008" cy="46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785926"/>
            <a:ext cx="1143008" cy="46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1785926"/>
            <a:ext cx="1143008" cy="46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1785926"/>
            <a:ext cx="1143008" cy="46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1785926"/>
            <a:ext cx="1143008" cy="46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88" y="1785926"/>
            <a:ext cx="1143008" cy="46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357158" y="1214422"/>
            <a:ext cx="5319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Προσωρινός </a:t>
            </a:r>
            <a:r>
              <a:rPr lang="el-GR" dirty="0" err="1" smtClean="0"/>
              <a:t>Καταχωρητής</a:t>
            </a:r>
            <a:r>
              <a:rPr lang="el-GR" dirty="0" smtClean="0"/>
              <a:t> της κάρτας δικτύου </a:t>
            </a:r>
            <a:r>
              <a:rPr lang="en-US" dirty="0" smtClean="0"/>
              <a:t>(Buffer)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714348" y="4857760"/>
            <a:ext cx="3149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 </a:t>
            </a:r>
            <a:r>
              <a:rPr lang="el-GR" dirty="0" smtClean="0"/>
              <a:t>εξόδου από κάρτα δικτύου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500034" y="5572140"/>
            <a:ext cx="625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Προσέξτε : Τα αυτοκίνητα κινούνται με την όπισθεν στην έξοδο?</a:t>
            </a:r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642910" y="5934670"/>
            <a:ext cx="6572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Ποιο </a:t>
            </a:r>
            <a:r>
              <a:rPr lang="en-US" dirty="0" smtClean="0"/>
              <a:t>bit </a:t>
            </a:r>
            <a:r>
              <a:rPr lang="el-GR" dirty="0" smtClean="0"/>
              <a:t>από κάθε </a:t>
            </a:r>
            <a:r>
              <a:rPr lang="en-US" dirty="0" smtClean="0"/>
              <a:t>byte </a:t>
            </a:r>
            <a:r>
              <a:rPr lang="el-GR" dirty="0" smtClean="0"/>
              <a:t>βγαίνει πρώτο?</a:t>
            </a:r>
          </a:p>
          <a:p>
            <a:r>
              <a:rPr lang="el-GR" dirty="0" smtClean="0"/>
              <a:t>Το σημαντικότερο (πρώτο από αριστερά) η το λιγότερο σημαντικό (τελευταίο δεξιά)?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4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52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0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6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8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500"/>
                            </p:stCondLst>
                            <p:childTnLst>
                              <p:par>
                                <p:cTn id="7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76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500"/>
                            </p:stCondLst>
                            <p:childTnLst>
                              <p:par>
                                <p:cTn id="7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του πλαισίου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42984"/>
            <a:ext cx="6900181" cy="32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1357298"/>
            <a:ext cx="7010400" cy="5357850"/>
          </a:xfrm>
        </p:spPr>
        <p:txBody>
          <a:bodyPr/>
          <a:lstStyle/>
          <a:p>
            <a:r>
              <a:rPr lang="el-GR" sz="2400" b="1" dirty="0" smtClean="0"/>
              <a:t>Προοίμιο</a:t>
            </a:r>
            <a:r>
              <a:rPr lang="el-GR" sz="2400" dirty="0" smtClean="0"/>
              <a:t>:7 </a:t>
            </a:r>
            <a:r>
              <a:rPr lang="en-US" sz="2400" dirty="0" smtClean="0"/>
              <a:t>byte </a:t>
            </a:r>
            <a:r>
              <a:rPr lang="el-GR" sz="2400" dirty="0" smtClean="0"/>
              <a:t>με μορφή 0101 </a:t>
            </a:r>
            <a:r>
              <a:rPr lang="en-US" sz="2400" dirty="0" smtClean="0"/>
              <a:t>0101</a:t>
            </a:r>
            <a:r>
              <a:rPr lang="el-GR" sz="2400" dirty="0" smtClean="0"/>
              <a:t> (0</a:t>
            </a:r>
            <a:r>
              <a:rPr lang="en-US" sz="2400" dirty="0" smtClean="0"/>
              <a:t>x55) </a:t>
            </a:r>
            <a:r>
              <a:rPr lang="el-GR" sz="2400" dirty="0" smtClean="0"/>
              <a:t>για συντονισμό.</a:t>
            </a:r>
            <a:endParaRPr lang="en-US" sz="2400" dirty="0" smtClean="0"/>
          </a:p>
          <a:p>
            <a:r>
              <a:rPr lang="en-US" sz="2400" b="1" dirty="0" smtClean="0"/>
              <a:t>SFD</a:t>
            </a:r>
            <a:r>
              <a:rPr lang="el-GR" sz="2400" dirty="0" smtClean="0"/>
              <a:t>: 1 </a:t>
            </a:r>
            <a:r>
              <a:rPr lang="en-US" sz="2400" dirty="0" smtClean="0"/>
              <a:t>byte </a:t>
            </a:r>
            <a:r>
              <a:rPr lang="el-GR" sz="2400" dirty="0" smtClean="0"/>
              <a:t>με τιμή 1101 0101 </a:t>
            </a:r>
            <a:r>
              <a:rPr lang="en-US" sz="2400" dirty="0" smtClean="0"/>
              <a:t>(0xD5)</a:t>
            </a:r>
            <a:r>
              <a:rPr lang="el-GR" sz="2400" dirty="0" smtClean="0"/>
              <a:t>σηματοδοτεί την αρχή του πλαισίου </a:t>
            </a:r>
          </a:p>
          <a:p>
            <a:r>
              <a:rPr lang="en-US" sz="2400" b="1" dirty="0" smtClean="0"/>
              <a:t>Type</a:t>
            </a:r>
            <a:r>
              <a:rPr lang="en-US" sz="2400" dirty="0" smtClean="0"/>
              <a:t>: </a:t>
            </a:r>
            <a:r>
              <a:rPr lang="el-GR" sz="2400" dirty="0" smtClean="0"/>
              <a:t>2 </a:t>
            </a:r>
            <a:r>
              <a:rPr lang="en-US" sz="2400" dirty="0" smtClean="0"/>
              <a:t>byte </a:t>
            </a:r>
            <a:r>
              <a:rPr lang="el-GR" sz="2400" dirty="0" smtClean="0"/>
              <a:t>που </a:t>
            </a:r>
          </a:p>
          <a:p>
            <a:pPr lvl="1"/>
            <a:r>
              <a:rPr lang="el-GR" sz="2000" dirty="0" smtClean="0"/>
              <a:t>αν έχουν τιμή μικρότερη του (1500)</a:t>
            </a:r>
            <a:r>
              <a:rPr lang="el-GR" sz="2000" baseline="-25000" dirty="0" smtClean="0"/>
              <a:t>10</a:t>
            </a:r>
            <a:r>
              <a:rPr lang="el-GR" sz="2000" dirty="0" smtClean="0"/>
              <a:t> δηλώνουν το μήκος των δεδομένων</a:t>
            </a:r>
          </a:p>
          <a:p>
            <a:pPr lvl="1"/>
            <a:r>
              <a:rPr lang="el-GR" sz="2000" dirty="0" smtClean="0"/>
              <a:t>Αν έχουν τιμή &gt; (1500)</a:t>
            </a:r>
            <a:r>
              <a:rPr lang="el-GR" sz="2000" baseline="-25000" dirty="0" smtClean="0"/>
              <a:t>10</a:t>
            </a:r>
            <a:r>
              <a:rPr lang="el-GR" sz="2000" dirty="0" smtClean="0"/>
              <a:t>  δηλώνει το είδος των δεδομένων ή ποιο πρωτόκολλο του πιο πάνω επίπεδο αφορούν</a:t>
            </a:r>
          </a:p>
          <a:p>
            <a:r>
              <a:rPr lang="en-US" sz="2400" b="1" dirty="0" smtClean="0"/>
              <a:t>FCS</a:t>
            </a:r>
            <a:r>
              <a:rPr lang="en-US" sz="2400" dirty="0" smtClean="0"/>
              <a:t>: 4 byte </a:t>
            </a:r>
            <a:r>
              <a:rPr lang="el-GR" sz="2400" dirty="0" smtClean="0"/>
              <a:t>ελέγχου που προκύπτουν από τον αλγόριθμο </a:t>
            </a:r>
            <a:r>
              <a:rPr lang="en-US" sz="2400" dirty="0" smtClean="0"/>
              <a:t>CRC-32</a:t>
            </a:r>
            <a:endParaRPr lang="el-GR" sz="2400" dirty="0" smtClean="0"/>
          </a:p>
          <a:p>
            <a:r>
              <a:rPr lang="en-US" sz="2400" b="1" dirty="0" err="1" smtClean="0"/>
              <a:t>InterPacketGap</a:t>
            </a:r>
            <a:r>
              <a:rPr lang="en-US" sz="2400" b="1" dirty="0" smtClean="0"/>
              <a:t>(IPG)</a:t>
            </a:r>
            <a:r>
              <a:rPr lang="en-US" sz="2400" dirty="0" smtClean="0"/>
              <a:t>:</a:t>
            </a:r>
            <a:r>
              <a:rPr lang="el-GR" sz="2400" dirty="0" smtClean="0"/>
              <a:t>96</a:t>
            </a:r>
            <a:r>
              <a:rPr lang="en-US" sz="2400" dirty="0" smtClean="0"/>
              <a:t>bit </a:t>
            </a:r>
            <a:r>
              <a:rPr lang="el-GR" sz="2400" dirty="0" smtClean="0">
                <a:solidFill>
                  <a:srgbClr val="FF0000"/>
                </a:solidFill>
              </a:rPr>
              <a:t>παύση </a:t>
            </a:r>
            <a:r>
              <a:rPr lang="el-GR" sz="2400" dirty="0" smtClean="0"/>
              <a:t>ώστε να προλάβει να ετοιμαστεί ο παραλήπτης για άλλο πλαίσιο.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Μήκος επικεφαλίδας </a:t>
            </a:r>
            <a:r>
              <a:rPr lang="en-US" dirty="0" smtClean="0"/>
              <a:t>(</a:t>
            </a:r>
            <a:r>
              <a:rPr lang="el-GR" dirty="0" smtClean="0"/>
              <a:t>χωρίς το προοίμιο και το </a:t>
            </a:r>
            <a:r>
              <a:rPr lang="en-US" dirty="0" smtClean="0"/>
              <a:t>SFD) </a:t>
            </a:r>
            <a:r>
              <a:rPr lang="el-GR" dirty="0" smtClean="0"/>
              <a:t>18</a:t>
            </a:r>
            <a:r>
              <a:rPr lang="en-US" dirty="0" smtClean="0"/>
              <a:t>bytes</a:t>
            </a:r>
          </a:p>
          <a:p>
            <a:r>
              <a:rPr lang="el-GR" dirty="0" smtClean="0"/>
              <a:t>Μέγιστο μήκος δεδομένων15</a:t>
            </a:r>
            <a:r>
              <a:rPr lang="en-US" dirty="0" smtClean="0"/>
              <a:t>00</a:t>
            </a:r>
            <a:r>
              <a:rPr lang="el-GR" dirty="0" smtClean="0"/>
              <a:t> </a:t>
            </a:r>
            <a:r>
              <a:rPr lang="en-US" dirty="0" smtClean="0"/>
              <a:t>bytes </a:t>
            </a:r>
            <a:r>
              <a:rPr lang="el-GR" dirty="0" smtClean="0"/>
              <a:t>= Μέγιστη μονάδα Εκπομπής (</a:t>
            </a:r>
            <a:r>
              <a:rPr lang="en-US" b="1" dirty="0" smtClean="0"/>
              <a:t>MTU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</a:p>
          <a:p>
            <a:r>
              <a:rPr lang="el-GR" dirty="0" smtClean="0"/>
              <a:t>Μέγιστο μήκος πλαισίου </a:t>
            </a:r>
            <a:r>
              <a:rPr lang="en-US" dirty="0" smtClean="0"/>
              <a:t>(</a:t>
            </a:r>
            <a:r>
              <a:rPr lang="el-GR" dirty="0" smtClean="0"/>
              <a:t>χωρίς το προοίμιο και το </a:t>
            </a:r>
            <a:r>
              <a:rPr lang="en-US" dirty="0" smtClean="0"/>
              <a:t>SFD) </a:t>
            </a:r>
            <a:r>
              <a:rPr lang="el-GR" dirty="0" smtClean="0"/>
              <a:t>=</a:t>
            </a:r>
            <a:r>
              <a:rPr lang="en-US" dirty="0" smtClean="0"/>
              <a:t>1518 bytes</a:t>
            </a:r>
          </a:p>
          <a:p>
            <a:r>
              <a:rPr lang="el-GR" b="1" dirty="0" smtClean="0"/>
              <a:t>Ελάχιστο μήκος πλαισίου</a:t>
            </a:r>
            <a:r>
              <a:rPr lang="el-GR" dirty="0" smtClean="0"/>
              <a:t> 64</a:t>
            </a:r>
            <a:r>
              <a:rPr lang="en-US" dirty="0" smtClean="0"/>
              <a:t>bytes (18</a:t>
            </a:r>
            <a:r>
              <a:rPr lang="el-GR" dirty="0" smtClean="0"/>
              <a:t>επικεφαλίδα +46δεδομενα)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28662" y="1571612"/>
            <a:ext cx="7772400" cy="1362075"/>
          </a:xfrm>
        </p:spPr>
        <p:txBody>
          <a:bodyPr/>
          <a:lstStyle/>
          <a:p>
            <a:r>
              <a:rPr lang="en-US" dirty="0" smtClean="0"/>
              <a:t>2</a:t>
            </a:r>
            <a:r>
              <a:rPr lang="el-GR" dirty="0" smtClean="0"/>
              <a:t>.1 </a:t>
            </a:r>
            <a:r>
              <a:rPr lang="el-GR" dirty="0" err="1" smtClean="0"/>
              <a:t>Φυσικο</a:t>
            </a:r>
            <a:r>
              <a:rPr lang="el-GR" dirty="0" smtClean="0"/>
              <a:t> επίπεδο-Επίπεδο Σύνδεσης δεδομένων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14480" y="0"/>
            <a:ext cx="7010400" cy="838200"/>
          </a:xfrm>
        </p:spPr>
        <p:txBody>
          <a:bodyPr/>
          <a:lstStyle/>
          <a:p>
            <a:r>
              <a:rPr lang="el-GR" dirty="0" smtClean="0"/>
              <a:t>Το Φυσικό Επίπεδο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1000108"/>
            <a:ext cx="7010400" cy="5429288"/>
          </a:xfrm>
        </p:spPr>
        <p:txBody>
          <a:bodyPr/>
          <a:lstStyle/>
          <a:p>
            <a:pPr>
              <a:buNone/>
            </a:pPr>
            <a:r>
              <a:rPr lang="el-GR" sz="2400" dirty="0" smtClean="0"/>
              <a:t>ασχολείται </a:t>
            </a:r>
            <a:r>
              <a:rPr lang="el-GR" sz="2400" b="1" dirty="0" smtClean="0"/>
              <a:t>με </a:t>
            </a:r>
          </a:p>
          <a:p>
            <a:r>
              <a:rPr lang="el-GR" sz="2400" b="1" dirty="0" smtClean="0"/>
              <a:t>τη μετάδοση των </a:t>
            </a:r>
            <a:r>
              <a:rPr lang="el-GR" sz="2400" b="1" dirty="0" err="1" smtClean="0"/>
              <a:t>bit</a:t>
            </a:r>
            <a:r>
              <a:rPr lang="el-GR" sz="2400" b="1" dirty="0" smtClean="0"/>
              <a:t> (1|0) </a:t>
            </a:r>
            <a:r>
              <a:rPr lang="el-GR" sz="2400" dirty="0" smtClean="0"/>
              <a:t>μέσω του φυσικού μέσου το οποίο μπορεί να είναι καλώδιο, οπτική ίνα ή ασύρματη ζεύξη. (Τα </a:t>
            </a:r>
            <a:r>
              <a:rPr lang="el-GR" sz="2400" dirty="0" err="1" smtClean="0"/>
              <a:t>bit</a:t>
            </a:r>
            <a:r>
              <a:rPr lang="el-GR" sz="2400" dirty="0" smtClean="0"/>
              <a:t> κωδικοποιούνται ως ηλεκτρικά, οπτικά ή ηλεκτρομαγνητικά σήματα).</a:t>
            </a:r>
          </a:p>
          <a:p>
            <a:r>
              <a:rPr lang="el-GR" sz="2400" b="1" dirty="0" smtClean="0"/>
              <a:t>τα ηλεκτρικά, μηχανικά και λειτουργικά χαρακτηριστικά των </a:t>
            </a:r>
            <a:r>
              <a:rPr lang="el-GR" sz="2400" b="1" dirty="0" err="1" smtClean="0"/>
              <a:t>διεπαφών</a:t>
            </a:r>
            <a:r>
              <a:rPr lang="el-GR" sz="2400" b="1" dirty="0" smtClean="0"/>
              <a:t> </a:t>
            </a:r>
            <a:r>
              <a:rPr lang="el-GR" sz="2400" dirty="0" smtClean="0"/>
              <a:t>(</a:t>
            </a:r>
            <a:r>
              <a:rPr lang="el-GR" sz="2400" dirty="0" err="1" smtClean="0"/>
              <a:t>interfaces</a:t>
            </a:r>
            <a:r>
              <a:rPr lang="el-GR" sz="2400" dirty="0" smtClean="0"/>
              <a:t>), το είδος και τα χαρακτηριστικά του φυσικού μέσου, τον τύπο του συνδετήρα (</a:t>
            </a:r>
            <a:r>
              <a:rPr lang="el-GR" sz="2400" dirty="0" err="1" smtClean="0"/>
              <a:t>connector</a:t>
            </a:r>
            <a:r>
              <a:rPr lang="el-GR" sz="2400" dirty="0" smtClean="0"/>
              <a:t>), </a:t>
            </a:r>
          </a:p>
          <a:p>
            <a:r>
              <a:rPr lang="el-GR" sz="2400" dirty="0" smtClean="0"/>
              <a:t>το ποιο σήμα αναπαριστά το 1 και ποιο το 0 καθώς, πόση είναι διάρκεια του παλμού </a:t>
            </a:r>
          </a:p>
          <a:p>
            <a:r>
              <a:rPr lang="el-GR" sz="2400" dirty="0" smtClean="0"/>
              <a:t>Πότε ξεκινά και πότε τελειώνει η μετάδοση καθώς και με το συγχρονισμό των συσκευών. </a:t>
            </a:r>
          </a:p>
          <a:p>
            <a:pPr>
              <a:buNone/>
            </a:pPr>
            <a:r>
              <a:rPr lang="el-GR" sz="2400" dirty="0" smtClean="0"/>
              <a:t>Γενικά μιλώντας, αναφέρεται σε χειροπιαστά-φυσικά πράγματα.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14480" y="0"/>
            <a:ext cx="7010400" cy="838200"/>
          </a:xfrm>
        </p:spPr>
        <p:txBody>
          <a:bodyPr/>
          <a:lstStyle/>
          <a:p>
            <a:r>
              <a:rPr lang="el-GR" sz="3200" dirty="0" smtClean="0"/>
              <a:t>Επίπεδο Ζεύξης ή Σύνδεσης Δεδομένων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643042" y="1571612"/>
            <a:ext cx="7500958" cy="4429156"/>
          </a:xfrm>
        </p:spPr>
        <p:txBody>
          <a:bodyPr/>
          <a:lstStyle/>
          <a:p>
            <a:pPr>
              <a:buNone/>
            </a:pPr>
            <a:r>
              <a:rPr lang="el-GR" sz="2000" dirty="0" smtClean="0"/>
              <a:t>Έχει σαν σκοπό να κάνει αξιόπιστη τη φυσική γραμμή σύνδεσης μεταξύ  δύο σταθμών</a:t>
            </a:r>
          </a:p>
          <a:p>
            <a:pPr>
              <a:buNone/>
            </a:pPr>
            <a:r>
              <a:rPr lang="el-GR" sz="2000" dirty="0" smtClean="0"/>
              <a:t>Είναι υπεύθυνο για τις πιο κάτω ενέργειες:</a:t>
            </a:r>
          </a:p>
          <a:p>
            <a:r>
              <a:rPr lang="el-GR" sz="2000" dirty="0" smtClean="0"/>
              <a:t>Παραλαμβάνει το πακέτο από το επίπεδο διαδικτύου(δικτύου) και σχηματίζει το πλαίσιο.</a:t>
            </a:r>
          </a:p>
          <a:p>
            <a:r>
              <a:rPr lang="el-GR" sz="2000" dirty="0" smtClean="0"/>
              <a:t>Ελέγχει τα σφάλματα και ενίοτε ζητά την επαναεκπομπή των κατεστραμμένων δεδομένων.</a:t>
            </a:r>
          </a:p>
          <a:p>
            <a:r>
              <a:rPr lang="el-GR" sz="2000" dirty="0" smtClean="0"/>
              <a:t>Ελέγχει πότε είναι ελεύθερο το μέσο για να ξεκινήσει η εκπομπή ώστε να μην έχουμε σύγκρουση.</a:t>
            </a:r>
          </a:p>
          <a:p>
            <a:r>
              <a:rPr lang="el-GR" sz="2000" dirty="0" smtClean="0"/>
              <a:t>Μεταβάλει τη ροή των πλαισίων ανάλογα με τους ρυθμούς που μπορεί να δεχθεί ό παραλήπτης.</a:t>
            </a:r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14480" y="0"/>
            <a:ext cx="7010400" cy="642918"/>
          </a:xfrm>
        </p:spPr>
        <p:txBody>
          <a:bodyPr/>
          <a:lstStyle/>
          <a:p>
            <a:r>
              <a:rPr lang="el-GR" sz="3600" dirty="0" smtClean="0"/>
              <a:t>Το επίπεδο Πρόσβασης Δικτύου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57290" y="1214422"/>
            <a:ext cx="7786710" cy="4714908"/>
          </a:xfrm>
        </p:spPr>
        <p:txBody>
          <a:bodyPr/>
          <a:lstStyle/>
          <a:p>
            <a:r>
              <a:rPr lang="el-GR" sz="2000" dirty="0" smtClean="0"/>
              <a:t>Το μοντέλο </a:t>
            </a:r>
            <a:r>
              <a:rPr lang="en-US" sz="2000" dirty="0" smtClean="0"/>
              <a:t>TCP/IP </a:t>
            </a:r>
            <a:r>
              <a:rPr lang="el-GR" sz="2000" dirty="0" smtClean="0"/>
              <a:t>δεν ξεχωρίζει τα επίπεδα Σύνδεσης (Ζεύξης) δεδομένων και Φυσικό επίπεδο αλλά τα βλέπει σαν ενιαίο επίπεδο που το ονομάζουμε επίπεδο </a:t>
            </a:r>
            <a:r>
              <a:rPr lang="el-GR" sz="2000" b="1" dirty="0" smtClean="0"/>
              <a:t>Πρόσβασης Δικτύου</a:t>
            </a:r>
            <a:r>
              <a:rPr lang="el-GR" sz="2000" dirty="0" smtClean="0"/>
              <a:t>. </a:t>
            </a:r>
          </a:p>
          <a:p>
            <a:r>
              <a:rPr lang="el-GR" sz="2000" dirty="0" smtClean="0"/>
              <a:t>Το επίπεδο περιλαμβάνει τα στοιχεία  φυσικών συνδέσεων : καλώδια, αναμεταδότες, κάρτες δικτύου, πρωτόκολλα πρόσβασης τοπικών δικτύων και προσφέρει υπηρεσίες στο ανώτερο επίπεδο.</a:t>
            </a:r>
          </a:p>
          <a:p>
            <a:r>
              <a:rPr lang="el-GR" sz="2000" dirty="0" smtClean="0"/>
              <a:t>Το μοντέλο </a:t>
            </a:r>
            <a:r>
              <a:rPr lang="en-US" sz="2000" dirty="0" smtClean="0"/>
              <a:t>TCP/IP </a:t>
            </a:r>
            <a:r>
              <a:rPr lang="el-GR" sz="2000" dirty="0" smtClean="0"/>
              <a:t>δεν προδιαγράφει το επίπεδο πρόσβασης. Συνεπώς μπορεί να χρησιμοποιηθεί οποιαδήποτε τεχνολογία φυσικής σύνδεσης (πχ </a:t>
            </a:r>
            <a:r>
              <a:rPr lang="el-GR" sz="2000" dirty="0" err="1" smtClean="0"/>
              <a:t>δικτυα</a:t>
            </a:r>
            <a:r>
              <a:rPr lang="el-GR" sz="2000" dirty="0" smtClean="0"/>
              <a:t> με Κινητά, </a:t>
            </a:r>
            <a:r>
              <a:rPr lang="en-US" sz="2000" dirty="0" smtClean="0"/>
              <a:t>tablet</a:t>
            </a:r>
            <a:r>
              <a:rPr lang="el-GR" sz="2000" dirty="0" smtClean="0"/>
              <a:t>,</a:t>
            </a:r>
            <a:r>
              <a:rPr lang="en-US" sz="2000" dirty="0" smtClean="0"/>
              <a:t> P win, PC </a:t>
            </a:r>
            <a:r>
              <a:rPr lang="en-US" sz="2000" dirty="0" err="1" smtClean="0"/>
              <a:t>mac</a:t>
            </a:r>
            <a:r>
              <a:rPr lang="en-US" sz="2000" dirty="0" smtClean="0"/>
              <a:t>, PC </a:t>
            </a:r>
            <a:r>
              <a:rPr lang="en-US" sz="2000" dirty="0" err="1" smtClean="0"/>
              <a:t>linux</a:t>
            </a:r>
            <a:r>
              <a:rPr lang="en-US" sz="2000" dirty="0" smtClean="0"/>
              <a:t> </a:t>
            </a:r>
            <a:r>
              <a:rPr lang="el-GR" sz="2000" dirty="0" smtClean="0"/>
              <a:t>κλπ). Το μόνο που απαιτείται είναι να παραδίδει στο επίπεδο δικτύου (διαδικτύου) πακέτο όπως αυτό προδιαγράφεται από το μοντέλο  </a:t>
            </a:r>
            <a:r>
              <a:rPr lang="en-US" sz="2000" dirty="0" smtClean="0"/>
              <a:t>TCP/IP.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2.2 Η πρόσβαση στο μέσο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5048272"/>
          </a:xfrm>
        </p:spPr>
        <p:txBody>
          <a:bodyPr/>
          <a:lstStyle/>
          <a:p>
            <a:r>
              <a:rPr lang="el-GR" sz="2400" dirty="0" smtClean="0"/>
              <a:t>Σε όλα τα δίκτυα υπάρχουν πολλοί υπολογιστές που μοιράζονται το ίδιο μέσο μεταφοράς δεδομένων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l-GR" sz="2400" dirty="0" smtClean="0"/>
              <a:t>Βασικό πρόβλημα</a:t>
            </a:r>
          </a:p>
          <a:p>
            <a:r>
              <a:rPr lang="el-GR" sz="2400" dirty="0" smtClean="0"/>
              <a:t>Κατά την εισαγωγή των δεδομένων να μη γίνει σύγκρουση με άλλα</a:t>
            </a:r>
          </a:p>
          <a:p>
            <a:r>
              <a:rPr lang="el-GR" sz="2400" dirty="0" smtClean="0"/>
              <a:t>Να εξασφαλιστεί ότι τα λαμβανόμενα δεδομένα δεν κατεστράφησαν από σύγκρουση κατά τη μετάδοση </a:t>
            </a:r>
            <a:endParaRPr lang="el-GR" sz="2400" dirty="0"/>
          </a:p>
        </p:txBody>
      </p:sp>
      <p:pic>
        <p:nvPicPr>
          <p:cNvPr id="19458" name="Picture 2" descr="Αποτέλεσμα εικόνας για lan b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357430"/>
            <a:ext cx="3743325" cy="1647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Τρόποι αποφυγής ταυτόχρονης χρήσης του μέσου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5048272"/>
          </a:xfrm>
        </p:spPr>
        <p:txBody>
          <a:bodyPr/>
          <a:lstStyle/>
          <a:p>
            <a:r>
              <a:rPr lang="el-GR" sz="2400" dirty="0" smtClean="0"/>
              <a:t>Μέθοδοι </a:t>
            </a:r>
            <a:r>
              <a:rPr lang="en-US" sz="2400" b="1" dirty="0" smtClean="0"/>
              <a:t>C</a:t>
            </a:r>
            <a:r>
              <a:rPr lang="en-US" sz="2400" dirty="0" smtClean="0"/>
              <a:t>arrier </a:t>
            </a:r>
            <a:r>
              <a:rPr lang="en-US" sz="2400" b="1" dirty="0" smtClean="0"/>
              <a:t>S</a:t>
            </a:r>
            <a:r>
              <a:rPr lang="en-US" sz="2400" dirty="0" smtClean="0"/>
              <a:t>ense </a:t>
            </a:r>
            <a:r>
              <a:rPr lang="en-US" sz="2400" b="1" dirty="0" smtClean="0"/>
              <a:t>M</a:t>
            </a:r>
            <a:r>
              <a:rPr lang="en-US" sz="2400" dirty="0" smtClean="0"/>
              <a:t>ultiple </a:t>
            </a:r>
            <a:r>
              <a:rPr lang="en-US" sz="2400" b="1" dirty="0" smtClean="0"/>
              <a:t>A</a:t>
            </a:r>
            <a:r>
              <a:rPr lang="en-US" sz="2400" dirty="0" smtClean="0"/>
              <a:t>ccess (</a:t>
            </a:r>
            <a:r>
              <a:rPr lang="el-GR" sz="2400" dirty="0" smtClean="0"/>
              <a:t>ακρόασης φέροντος πολλαπλής πρόσβασης)</a:t>
            </a:r>
          </a:p>
          <a:p>
            <a:pPr lvl="1"/>
            <a:r>
              <a:rPr lang="el-GR" sz="2000" dirty="0" smtClean="0"/>
              <a:t>Με ανίχνευση σύγκρουσης (</a:t>
            </a:r>
            <a:r>
              <a:rPr lang="en-US" sz="2000" b="1" dirty="0" smtClean="0"/>
              <a:t>C</a:t>
            </a:r>
            <a:r>
              <a:rPr lang="en-US" sz="2000" dirty="0" smtClean="0"/>
              <a:t>ollision </a:t>
            </a:r>
            <a:r>
              <a:rPr lang="en-US" sz="2000" b="1" dirty="0" smtClean="0"/>
              <a:t>D</a:t>
            </a:r>
            <a:r>
              <a:rPr lang="en-US" sz="2000" dirty="0" smtClean="0"/>
              <a:t>etection) CSMA/CD</a:t>
            </a:r>
          </a:p>
          <a:p>
            <a:pPr lvl="1"/>
            <a:r>
              <a:rPr lang="el-GR" sz="2000" dirty="0" smtClean="0"/>
              <a:t>Με αποφυγή σύγκρουσης (</a:t>
            </a:r>
            <a:r>
              <a:rPr lang="en-US" sz="2000" b="1" smtClean="0"/>
              <a:t>C</a:t>
            </a:r>
            <a:r>
              <a:rPr lang="en-US" sz="2000" smtClean="0"/>
              <a:t>ollision </a:t>
            </a:r>
            <a:r>
              <a:rPr lang="en-US" sz="2000" b="1" smtClean="0"/>
              <a:t>A</a:t>
            </a:r>
            <a:r>
              <a:rPr lang="en-US" sz="2000" smtClean="0"/>
              <a:t>voidance)CSMA/CA</a:t>
            </a:r>
            <a:endParaRPr lang="en-US" sz="2000" dirty="0" smtClean="0"/>
          </a:p>
          <a:p>
            <a:r>
              <a:rPr lang="el-GR" sz="2400" dirty="0" smtClean="0"/>
              <a:t>Μέθοδος </a:t>
            </a:r>
            <a:r>
              <a:rPr lang="en-US" sz="2400" dirty="0" smtClean="0"/>
              <a:t>token passing</a:t>
            </a:r>
          </a:p>
          <a:p>
            <a:r>
              <a:rPr lang="el-GR" sz="2400" dirty="0" smtClean="0"/>
              <a:t>Μέθοδος απαίτησης προτεραιότητας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Πρότυπα Τοπικών Δικτύων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1071546"/>
            <a:ext cx="7010400" cy="4572000"/>
          </a:xfrm>
        </p:spPr>
        <p:txBody>
          <a:bodyPr/>
          <a:lstStyle/>
          <a:p>
            <a:r>
              <a:rPr lang="el-GR" sz="2800" b="1" dirty="0" smtClean="0"/>
              <a:t>Η υλοποίηση των 2 κατώτερων επιπέδων (Ζεύξης δεδομένων και Φυσικό) γίνεται από συνδυασμό υλικού και λογισμικού.</a:t>
            </a:r>
          </a:p>
          <a:p>
            <a:r>
              <a:rPr lang="el-GR" sz="2800" b="1" dirty="0" smtClean="0"/>
              <a:t>Από </a:t>
            </a:r>
            <a:r>
              <a:rPr lang="en-US" sz="2800" b="1" dirty="0" smtClean="0"/>
              <a:t>IEEE </a:t>
            </a:r>
            <a:r>
              <a:rPr lang="el-GR" sz="2800" b="1" dirty="0" smtClean="0"/>
              <a:t>η τυποποίηση – πρότυπα</a:t>
            </a:r>
          </a:p>
          <a:p>
            <a:pPr lvl="1"/>
            <a:r>
              <a:rPr lang="el-GR" sz="2400" b="1" dirty="0" smtClean="0"/>
              <a:t>Επιτροπή 802</a:t>
            </a:r>
          </a:p>
          <a:p>
            <a:pPr lvl="1"/>
            <a:r>
              <a:rPr lang="el-GR" sz="2400" b="1" dirty="0" smtClean="0"/>
              <a:t>Χωρίστηκε το επίπεδο Ζεύξης σε 2 </a:t>
            </a:r>
            <a:r>
              <a:rPr lang="el-GR" sz="2400" b="1" dirty="0" err="1" smtClean="0"/>
              <a:t>υποεπίπεδα</a:t>
            </a:r>
            <a:endParaRPr lang="el-GR" sz="2400" b="1" dirty="0" smtClean="0"/>
          </a:p>
          <a:p>
            <a:pPr lvl="2"/>
            <a:r>
              <a:rPr lang="en-US" sz="1800" b="1" dirty="0" smtClean="0"/>
              <a:t>LLC      -&gt; 802.2</a:t>
            </a:r>
          </a:p>
          <a:p>
            <a:pPr lvl="2"/>
            <a:r>
              <a:rPr lang="en-US" sz="1800" b="1" dirty="0" smtClean="0"/>
              <a:t>MAC   -&gt; 802.3, 802.4, 802.5 …</a:t>
            </a:r>
          </a:p>
          <a:p>
            <a:pPr lvl="2">
              <a:buNone/>
            </a:pPr>
            <a:endParaRPr lang="el-GR" sz="1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571984"/>
            <a:ext cx="412401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282886255b7c9df798eb9947e82d39fb9188a"/>
</p:tagLst>
</file>

<file path=ppt/theme/theme1.xml><?xml version="1.0" encoding="utf-8"?>
<a:theme xmlns:a="http://schemas.openxmlformats.org/drawingml/2006/main" name="kimolie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alk design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1006</Words>
  <Application>Microsoft Office PowerPoint</Application>
  <PresentationFormat>Προβολή στην οθόνη (4:3)</PresentationFormat>
  <Paragraphs>176</Paragraphs>
  <Slides>23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kimolies</vt:lpstr>
      <vt:lpstr>ΤΟΠΙΚΑ ΔΙΚΤΥΑ – ΕΠΙΠΕΔΟ ΠΡΟΣΒΑΣΗΣ ΔΙΚΤΥΟΥ (TCP/IP) </vt:lpstr>
      <vt:lpstr>Διαφάνεια 2</vt:lpstr>
      <vt:lpstr>2.1 Φυσικο επίπεδο-Επίπεδο Σύνδεσης δεδομένων</vt:lpstr>
      <vt:lpstr>Το Φυσικό Επίπεδο</vt:lpstr>
      <vt:lpstr>Επίπεδο Ζεύξης ή Σύνδεσης Δεδομένων</vt:lpstr>
      <vt:lpstr>Το επίπεδο Πρόσβασης Δικτύου</vt:lpstr>
      <vt:lpstr>2.2 Η πρόσβαση στο μέσο</vt:lpstr>
      <vt:lpstr>Τρόποι αποφυγής ταυτόχρονης χρήσης του μέσου</vt:lpstr>
      <vt:lpstr>Πρότυπα Τοπικών Δικτύων</vt:lpstr>
      <vt:lpstr>2.2.1 Έλεγχος Λογικής Σύνδεσης LLC – 802.2</vt:lpstr>
      <vt:lpstr>2.4 Δίκτυα Ethernet (10/100/1000Mbps) Βασικά πρότυπα ΙΕΕΕ802.3</vt:lpstr>
      <vt:lpstr>Fiber Ethernet </vt:lpstr>
      <vt:lpstr>Ethernet υψηλών ταχυτήτων</vt:lpstr>
      <vt:lpstr>IEEE 802.3u (Fast Ethernet)</vt:lpstr>
      <vt:lpstr>IEEE 802.3z (Gigabit Ethernet)</vt:lpstr>
      <vt:lpstr>2.4.2 Διευθύνσεις Ελέγχου πρόσβασης στο Μέσο (MAC) – Δομή πλαισίου</vt:lpstr>
      <vt:lpstr>Φυσική διεύθυνση και δομή πλαισίου του Ethernet</vt:lpstr>
      <vt:lpstr>Τρόπος παρουσίασης της MAC</vt:lpstr>
      <vt:lpstr>Δομή διεύθυνσης MAC</vt:lpstr>
      <vt:lpstr>Προσομοίωση εξόδου των byte από τη κάρτα δικτύου (τρόπος αποστολής Little Endian)</vt:lpstr>
      <vt:lpstr>Δομή του πλαισίου</vt:lpstr>
      <vt:lpstr>Διαφάνεια 22</vt:lpstr>
      <vt:lpstr>Διαφάνεια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Υλικό Υπολογιστών (Hardware)</dc:title>
  <dc:creator>Yannis</dc:creator>
  <cp:lastModifiedBy>Yannis</cp:lastModifiedBy>
  <cp:revision>129</cp:revision>
  <dcterms:created xsi:type="dcterms:W3CDTF">2014-09-25T19:34:16Z</dcterms:created>
  <dcterms:modified xsi:type="dcterms:W3CDTF">2019-09-09T17:52:43Z</dcterms:modified>
</cp:coreProperties>
</file>