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custDataLst>
    <p:tags r:id="rId16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3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DABA7E-2432-45E4-A02A-B27200DC82E1}" type="datetimeFigureOut">
              <a:rPr lang="el-GR" smtClean="0"/>
              <a:pPr/>
              <a:t>2/12/2018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EC95B6-44B8-47BC-A242-028A6780295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8229600" cy="1143000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2819400"/>
            <a:ext cx="4191000" cy="1295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2/12/2018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34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2/12/2018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010400" y="304800"/>
            <a:ext cx="1752600" cy="57912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752600" y="304800"/>
            <a:ext cx="5105400" cy="57912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2/12/2018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2/12/2018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2/12/2018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752600" y="1524000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34000" y="1524000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2/12/2018</a:t>
            </a:fld>
            <a:endParaRPr lang="el-G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2/12/2018</a:t>
            </a:fld>
            <a:endParaRPr lang="el-G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2/12/2018</a:t>
            </a:fld>
            <a:endParaRPr lang="el-G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2/12/2018</a:t>
            </a:fld>
            <a:endParaRPr lang="el-G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2/12/2018</a:t>
            </a:fld>
            <a:endParaRPr lang="el-G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dirty="0" smtClean="0"/>
              <a:t>Κάντε κλικ στο εικονίδιο για να προσθέσετε μια εικόνα</a:t>
            </a:r>
            <a:endParaRPr lang="el-GR" noProof="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2/12/2018</a:t>
            </a:fld>
            <a:endParaRPr lang="el-G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04800"/>
            <a:ext cx="7010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524000"/>
            <a:ext cx="7010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5000" y="640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fld id="{576B64E0-078E-430C-9FE8-D731AF77BF39}" type="datetimeFigureOut">
              <a:rPr lang="el-GR" smtClean="0"/>
              <a:pPr/>
              <a:t>2/12/2018</a:t>
            </a:fld>
            <a:endParaRPr lang="el-G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6413" y="6400800"/>
            <a:ext cx="2084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endParaRPr lang="el-G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40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ΕΠΙΠΕΔΟ ΔΙΚΤΥΟΥ–ΔΙΑΔΙΚΤΥΩΣΗ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4572000" y="2819400"/>
            <a:ext cx="4191000" cy="2895616"/>
          </a:xfrm>
        </p:spPr>
        <p:txBody>
          <a:bodyPr/>
          <a:lstStyle/>
          <a:p>
            <a:r>
              <a:rPr lang="el-GR" b="1" i="1" dirty="0" smtClean="0"/>
              <a:t>ΚΕΦΑΛΑΙΟ </a:t>
            </a:r>
            <a:r>
              <a:rPr lang="en-US" b="1" i="1" dirty="0" smtClean="0"/>
              <a:t>3o</a:t>
            </a:r>
            <a:endParaRPr lang="el-GR" b="1" i="1" dirty="0" smtClean="0"/>
          </a:p>
          <a:p>
            <a:r>
              <a:rPr lang="el-GR" b="1" i="1" dirty="0" smtClean="0"/>
              <a:t>Ιδιωτικές και ειδικές διευθύνσεις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 smtClean="0"/>
              <a:t>Διεύθυνση </a:t>
            </a:r>
            <a:r>
              <a:rPr lang="el-GR" sz="3200" dirty="0" err="1" smtClean="0"/>
              <a:t>Πολυδιανομής</a:t>
            </a:r>
            <a:r>
              <a:rPr lang="el-GR" sz="3200" dirty="0" smtClean="0"/>
              <a:t> (</a:t>
            </a:r>
            <a:r>
              <a:rPr lang="el-GR" sz="3200" dirty="0" err="1" smtClean="0"/>
              <a:t>Multicast</a:t>
            </a:r>
            <a:r>
              <a:rPr lang="el-GR" sz="3200" dirty="0" smtClean="0"/>
              <a:t>):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52600" y="1524000"/>
            <a:ext cx="6748490" cy="2333628"/>
          </a:xfrm>
        </p:spPr>
        <p:txBody>
          <a:bodyPr/>
          <a:lstStyle/>
          <a:p>
            <a:r>
              <a:rPr lang="el-GR" sz="2400" b="1" dirty="0" smtClean="0"/>
              <a:t>Διεύθυνση </a:t>
            </a:r>
            <a:r>
              <a:rPr lang="el-GR" sz="2400" b="1" dirty="0" err="1" smtClean="0"/>
              <a:t>Πολυδιανομής</a:t>
            </a:r>
            <a:r>
              <a:rPr lang="el-GR" sz="2400" b="1" dirty="0" smtClean="0"/>
              <a:t> (</a:t>
            </a:r>
            <a:r>
              <a:rPr lang="el-GR" sz="2400" b="1" dirty="0" err="1" smtClean="0"/>
              <a:t>Multicast</a:t>
            </a:r>
            <a:r>
              <a:rPr lang="el-GR" sz="2400" b="1" dirty="0" smtClean="0"/>
              <a:t>): </a:t>
            </a:r>
            <a:r>
              <a:rPr lang="el-GR" sz="2400" dirty="0" smtClean="0"/>
              <a:t>Διευθύνσεις κλάσης D οι οποίες προσδιορίζουν μια ομάδα </a:t>
            </a:r>
            <a:r>
              <a:rPr lang="el-GR" sz="2400" dirty="0" smtClean="0"/>
              <a:t>υπολογιστών/κόμβων</a:t>
            </a:r>
            <a:r>
              <a:rPr lang="el-GR" sz="2400" dirty="0" smtClean="0"/>
              <a:t>. </a:t>
            </a:r>
            <a:endParaRPr lang="el-GR" sz="2400" dirty="0" smtClean="0"/>
          </a:p>
          <a:p>
            <a:r>
              <a:rPr lang="el-GR" sz="2400" dirty="0" smtClean="0"/>
              <a:t>Για παράδειγμα </a:t>
            </a:r>
            <a:r>
              <a:rPr lang="el-GR" sz="2400" dirty="0" smtClean="0"/>
              <a:t>στη διεύθυνση 224.0.0.2 “ακούνε” όλοι οι δρομολογητές του </a:t>
            </a:r>
            <a:r>
              <a:rPr lang="el-GR" sz="2400" dirty="0" err="1" smtClean="0"/>
              <a:t>υποδικτύου</a:t>
            </a:r>
            <a:r>
              <a:rPr lang="el-GR" sz="2400" b="1" dirty="0" smtClean="0"/>
              <a:t>.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3600" dirty="0" smtClean="0"/>
              <a:t>Διεύθυνση </a:t>
            </a:r>
            <a:r>
              <a:rPr lang="el-GR" sz="3600" dirty="0" err="1" smtClean="0"/>
              <a:t>επανατροφοδότησης</a:t>
            </a:r>
            <a:r>
              <a:rPr lang="el-GR" sz="3600" dirty="0" smtClean="0"/>
              <a:t> (</a:t>
            </a:r>
            <a:r>
              <a:rPr lang="el-GR" sz="3600" dirty="0" err="1" smtClean="0"/>
              <a:t>Loopback</a:t>
            </a:r>
            <a:r>
              <a:rPr lang="el-GR" sz="3600" dirty="0" smtClean="0"/>
              <a:t>)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b="1" dirty="0" smtClean="0"/>
              <a:t>Διεύθυνση </a:t>
            </a:r>
            <a:r>
              <a:rPr lang="el-GR" sz="2400" b="1" dirty="0" err="1" smtClean="0"/>
              <a:t>επανατροφοδότησης</a:t>
            </a:r>
            <a:r>
              <a:rPr lang="el-GR" sz="2400" b="1" dirty="0" smtClean="0"/>
              <a:t> (</a:t>
            </a:r>
            <a:r>
              <a:rPr lang="el-GR" sz="2400" b="1" dirty="0" err="1" smtClean="0"/>
              <a:t>Loopback</a:t>
            </a:r>
            <a:r>
              <a:rPr lang="el-GR" sz="2400" b="1" dirty="0" smtClean="0"/>
              <a:t>), 127.0.0.0/8 </a:t>
            </a:r>
            <a:r>
              <a:rPr lang="el-GR" sz="2400" dirty="0" smtClean="0"/>
              <a:t>και συνήθως </a:t>
            </a:r>
            <a:r>
              <a:rPr lang="el-GR" sz="2400" b="1" dirty="0" smtClean="0"/>
              <a:t>127.0.0.1/32 </a:t>
            </a:r>
            <a:r>
              <a:rPr lang="el-GR" sz="2400" dirty="0" smtClean="0"/>
              <a:t>Αναφέρεται στον ίδιο τον τοπικό υπολογιστή. </a:t>
            </a:r>
            <a:endParaRPr lang="en-US" sz="2400" dirty="0" smtClean="0"/>
          </a:p>
          <a:p>
            <a:r>
              <a:rPr lang="el-GR" sz="2400" dirty="0" smtClean="0"/>
              <a:t>Ένας υπολογιστής, ακόμη κι αν δεν έχει καμιά δικτυακή διασύνδεση στέλνοντας πακέτα με προορισμό (</a:t>
            </a:r>
            <a:r>
              <a:rPr lang="el-GR" sz="2400" dirty="0" err="1" smtClean="0"/>
              <a:t>destination</a:t>
            </a:r>
            <a:r>
              <a:rPr lang="el-GR" sz="2400" dirty="0" smtClean="0"/>
              <a:t>) τη διεύθυνση 127.0.0.1 (ή και οποιαδήποτε άλλη διεύθυνση του δικτύου 127.0.0.0/8) αυτά διεκπεραιώνονται πίσω (</a:t>
            </a:r>
            <a:r>
              <a:rPr lang="el-GR" sz="2400" dirty="0" err="1" smtClean="0"/>
              <a:t>επανατροφοδοτούνται</a:t>
            </a:r>
            <a:r>
              <a:rPr lang="el-GR" sz="2400" dirty="0" smtClean="0"/>
              <a:t>) στον ίδιο του τον εαυτό.</a:t>
            </a:r>
            <a:endParaRPr lang="en-US" sz="2400" dirty="0" smtClean="0"/>
          </a:p>
          <a:p>
            <a:r>
              <a:rPr lang="el-GR" sz="2400" dirty="0" smtClean="0"/>
              <a:t>Πχ</a:t>
            </a:r>
            <a:r>
              <a:rPr lang="en-US" sz="2400" dirty="0" smtClean="0"/>
              <a:t> </a:t>
            </a:r>
            <a:r>
              <a:rPr lang="el-GR" sz="2400" dirty="0" smtClean="0"/>
              <a:t>εκτελέστε την εντολή  </a:t>
            </a:r>
            <a:r>
              <a:rPr lang="en-US" sz="2400" dirty="0" smtClean="0"/>
              <a:t>ping 127.0.0.1</a:t>
            </a:r>
            <a:r>
              <a:rPr lang="el-GR" sz="2400" dirty="0" smtClean="0"/>
              <a:t> στο </a:t>
            </a:r>
            <a:r>
              <a:rPr lang="en-US" sz="2400" dirty="0" err="1" smtClean="0"/>
              <a:t>cmd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0.0.0.0/8 </a:t>
            </a:r>
            <a:r>
              <a:rPr lang="en-US" dirty="0" smtClean="0"/>
              <a:t>  </a:t>
            </a:r>
            <a:r>
              <a:rPr lang="el-GR" dirty="0" err="1" smtClean="0"/>
              <a:t>Limited</a:t>
            </a:r>
            <a:r>
              <a:rPr lang="el-GR" dirty="0" smtClean="0"/>
              <a:t> </a:t>
            </a:r>
            <a:r>
              <a:rPr lang="el-GR" dirty="0" err="1" smtClean="0"/>
              <a:t>source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52600" y="1524000"/>
            <a:ext cx="7010400" cy="4833958"/>
          </a:xfrm>
        </p:spPr>
        <p:txBody>
          <a:bodyPr/>
          <a:lstStyle/>
          <a:p>
            <a:r>
              <a:rPr lang="el-GR" sz="2800" b="1" dirty="0" smtClean="0"/>
              <a:t>0.0.0.0/8 (</a:t>
            </a:r>
            <a:r>
              <a:rPr lang="el-GR" sz="2800" b="1" dirty="0" err="1" smtClean="0"/>
              <a:t>Limited</a:t>
            </a:r>
            <a:r>
              <a:rPr lang="el-GR" sz="2800" b="1" dirty="0" smtClean="0"/>
              <a:t> </a:t>
            </a:r>
            <a:r>
              <a:rPr lang="el-GR" sz="2800" b="1" dirty="0" err="1" smtClean="0"/>
              <a:t>source</a:t>
            </a:r>
            <a:r>
              <a:rPr lang="el-GR" sz="2800" b="1" dirty="0" smtClean="0"/>
              <a:t>): </a:t>
            </a:r>
            <a:r>
              <a:rPr lang="el-GR" sz="2800" dirty="0" smtClean="0"/>
              <a:t>Συναντάται μόνον ως διεύθυνση προέλευσης (</a:t>
            </a:r>
            <a:r>
              <a:rPr lang="el-GR" sz="2800" dirty="0" err="1" smtClean="0"/>
              <a:t>source</a:t>
            </a:r>
            <a:r>
              <a:rPr lang="el-GR" sz="2800" dirty="0" smtClean="0"/>
              <a:t>) και δηλώνει πακέτα από υπολογιστές του “ίδιου” του δικτύου στο οποίο ανήκει και ο συγκεκριμένος υπολογιστής ενώ 0.0.0.0/32 δηλώνει πακέτα του “ίδιου” του υπολογιστή</a:t>
            </a:r>
            <a:r>
              <a:rPr lang="el-GR" sz="2800" dirty="0" smtClean="0"/>
              <a:t>.</a:t>
            </a:r>
            <a:endParaRPr lang="en-US" sz="2800" dirty="0" smtClean="0"/>
          </a:p>
          <a:p>
            <a:r>
              <a:rPr lang="el-GR" sz="2800" dirty="0" smtClean="0"/>
              <a:t>Δηλαδή αν έρθει ένα πακέτο με διεύθυνση προέλευσης 0.0.0.0 τότε σημαίνει ότι ο αποστολέας δεν δηλώνεται αλλά είναι από το δικό μας δίκτυο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169.254.0.0/16 (</a:t>
            </a:r>
            <a:r>
              <a:rPr lang="el-GR" dirty="0" err="1" smtClean="0"/>
              <a:t>Link</a:t>
            </a:r>
            <a:r>
              <a:rPr lang="el-GR" dirty="0" smtClean="0"/>
              <a:t> </a:t>
            </a:r>
            <a:r>
              <a:rPr lang="el-GR" dirty="0" err="1" smtClean="0"/>
              <a:t>local</a:t>
            </a:r>
            <a:r>
              <a:rPr lang="el-GR" dirty="0" smtClean="0"/>
              <a:t>):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b="1" dirty="0" smtClean="0"/>
              <a:t>169.254.0.0/16 (</a:t>
            </a:r>
            <a:r>
              <a:rPr lang="el-GR" sz="2800" b="1" dirty="0" err="1" smtClean="0"/>
              <a:t>Link</a:t>
            </a:r>
            <a:r>
              <a:rPr lang="el-GR" sz="2800" b="1" dirty="0" smtClean="0"/>
              <a:t> </a:t>
            </a:r>
            <a:r>
              <a:rPr lang="el-GR" sz="2800" b="1" dirty="0" err="1" smtClean="0"/>
              <a:t>local</a:t>
            </a:r>
            <a:r>
              <a:rPr lang="el-GR" sz="2800" b="1" dirty="0" smtClean="0"/>
              <a:t>): </a:t>
            </a:r>
            <a:r>
              <a:rPr lang="el-GR" sz="2800" dirty="0" smtClean="0"/>
              <a:t>Υπολογιστές που είναι ρυθμισμένοι να παίρνουν αυτόματες δικτυακές ρυθμίσεις από </a:t>
            </a:r>
            <a:r>
              <a:rPr lang="el-GR" sz="2800" dirty="0" err="1" smtClean="0"/>
              <a:t>διακομιστή</a:t>
            </a:r>
            <a:r>
              <a:rPr lang="el-GR" sz="2800" dirty="0" smtClean="0"/>
              <a:t> DHCP, όταν δεν λάβουν απόκριση, είτε επειδή δεν υπάρχει τέτοιος </a:t>
            </a:r>
            <a:r>
              <a:rPr lang="el-GR" sz="2800" dirty="0" err="1" smtClean="0"/>
              <a:t>διακομιστής</a:t>
            </a:r>
            <a:r>
              <a:rPr lang="el-GR" sz="2800" dirty="0" smtClean="0"/>
              <a:t> είτε επειδή υπάρχει κάποιο άλλο πρόβλημα, παίρνουν μια τυχαία διεύθυνση από αυτήν την περιοχή. </a:t>
            </a:r>
            <a:endParaRPr lang="el-GR" sz="2800" dirty="0" smtClean="0"/>
          </a:p>
          <a:p>
            <a:r>
              <a:rPr lang="el-GR" sz="2800" dirty="0" smtClean="0"/>
              <a:t>(Δηλαδή όταν βλέπουμε το εικονίδιο          )</a:t>
            </a:r>
          </a:p>
          <a:p>
            <a:endParaRPr lang="el-GR" sz="28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96" y="5000636"/>
            <a:ext cx="642942" cy="665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Ιδιωτικά δίκτυα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52600" y="1524000"/>
            <a:ext cx="7010400" cy="4119578"/>
          </a:xfrm>
        </p:spPr>
        <p:txBody>
          <a:bodyPr/>
          <a:lstStyle/>
          <a:p>
            <a:r>
              <a:rPr lang="el-GR" dirty="0" smtClean="0"/>
              <a:t>Ονομάζονται τα δίκτυα που δεν επικοινωνούν άμεσα με το Διαδίκτυο.</a:t>
            </a:r>
          </a:p>
          <a:p>
            <a:r>
              <a:rPr lang="el-GR" dirty="0" smtClean="0"/>
              <a:t>Οι </a:t>
            </a:r>
            <a:r>
              <a:rPr lang="en-US" dirty="0" smtClean="0"/>
              <a:t>IP </a:t>
            </a:r>
            <a:r>
              <a:rPr lang="el-GR" dirty="0" smtClean="0"/>
              <a:t>των υπολογιστών είναι μοναδικές μόνο μέσα στο ιδιωτικό δίκτυο και μπορεί να επαναχρησιμοποιηθούν και σε άλλα ιδιωτικά δίκτυα.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Ιδιωτικές διευθύνσεις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Για την υλοποίηση ιδιωτικών δικτύων, οι υπολογιστές των οποίων δεν έχουν άμεση πρόσβαση στο Διαδίκτυο, δεν είναι ανάγκη ο διαχειριστής που υλοποιεί το δίκτυο να ζητήσει επίσημες διευθύνσεις IP από κάποιον </a:t>
            </a:r>
            <a:r>
              <a:rPr lang="el-GR" dirty="0" err="1" smtClean="0"/>
              <a:t>πάροχο</a:t>
            </a:r>
            <a:r>
              <a:rPr lang="el-GR" dirty="0" smtClean="0"/>
              <a:t> όπως αναφέρθηκε παραπάνω.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Ποιες </a:t>
            </a:r>
            <a:r>
              <a:rPr lang="en-US" dirty="0" smtClean="0"/>
              <a:t>IP </a:t>
            </a:r>
            <a:r>
              <a:rPr lang="el-GR" dirty="0" smtClean="0"/>
              <a:t>χρησιμοποιούμε στα ιδιωτικά δίκτυα</a:t>
            </a: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3805" y="2143116"/>
            <a:ext cx="8430195" cy="25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smtClean="0"/>
              <a:t>Πως και γιατί τις χρησιμοποιούμε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14480" y="2357430"/>
            <a:ext cx="7010400" cy="2119314"/>
          </a:xfrm>
        </p:spPr>
        <p:txBody>
          <a:bodyPr/>
          <a:lstStyle/>
          <a:p>
            <a:r>
              <a:rPr lang="el-GR" dirty="0" smtClean="0"/>
              <a:t>Ένα ιδιωτικό δίκτυο συνδέεται με το διαδίκτυο μέσω του μηχανισμού </a:t>
            </a:r>
            <a:r>
              <a:rPr lang="en-US" dirty="0" smtClean="0"/>
              <a:t>NAT (Network Address Translation).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357166"/>
            <a:ext cx="5686425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Ορθογώνιο"/>
          <p:cNvSpPr/>
          <p:nvPr/>
        </p:nvSpPr>
        <p:spPr>
          <a:xfrm>
            <a:off x="2214546" y="3500438"/>
            <a:ext cx="60007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Όταν ένας υπολογιστής ιδιωτικού δικτύου επικοινωνεί με υπολογιστή σε δημόσιο δίκτυο στο διαδίκτυο τότε φαίνεται από τον εξωτερικό υπολογιστή με την </a:t>
            </a:r>
            <a:r>
              <a:rPr lang="en-US" dirty="0" smtClean="0"/>
              <a:t>IP </a:t>
            </a:r>
            <a:r>
              <a:rPr lang="el-GR" dirty="0" smtClean="0"/>
              <a:t>του δρομολογητή-πύλη και ένα αριθμό( θύρα) διαφορετικό  για κάθε ιδιωτικό υπολογιστή.</a:t>
            </a:r>
          </a:p>
          <a:p>
            <a:r>
              <a:rPr lang="el-GR" dirty="0" smtClean="0"/>
              <a:t>Οι αντιστοιχίες του ποια πόρτα αντιστοιχεί σε ποιον  εσωτερικό υπολογιστή κρατούνται σε πίνακα μέσα στον δρομολογητή.</a:t>
            </a: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 rot="20192246">
            <a:off x="47981" y="361836"/>
            <a:ext cx="1951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Παράδειγμα ΝΑΤ (εκτός ύλης)</a:t>
            </a:r>
            <a:endParaRPr lang="el-G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l-GR" dirty="0" smtClean="0"/>
              <a:t>ΕΙΔΙΚΕΣ ΔΙΕΥΘΥΝΣΕΙΣ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Διεύθυνση Δικτύου</a:t>
            </a:r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1714480" y="1214422"/>
            <a:ext cx="7010400" cy="5429288"/>
          </a:xfrm>
        </p:spPr>
        <p:txBody>
          <a:bodyPr/>
          <a:lstStyle/>
          <a:p>
            <a:r>
              <a:rPr lang="el-GR" sz="2000" b="1" dirty="0" smtClean="0"/>
              <a:t>Διεύθυνση Δικτύου: </a:t>
            </a:r>
            <a:r>
              <a:rPr lang="el-GR" sz="2000" dirty="0" smtClean="0"/>
              <a:t>Προσδιορίζει το δίκτυο στο οποίο ανήκει μια διεύθυνση. </a:t>
            </a:r>
            <a:endParaRPr lang="el-GR" sz="2000" dirty="0" smtClean="0"/>
          </a:p>
          <a:p>
            <a:r>
              <a:rPr lang="el-GR" sz="2000" dirty="0" smtClean="0"/>
              <a:t>Για </a:t>
            </a:r>
            <a:r>
              <a:rPr lang="el-GR" sz="2000" dirty="0" smtClean="0"/>
              <a:t>μια δεδομένη διεύθυνση IP, η διεύθυνση δικτύου είναι ο αριθμός ο οποίος είναι ίδιος με τη διεύθυνση στο τμήμα που αντιπροσωπεύει το αναγνωριστικό δικτύου ενώ στο τμήμα που προσδιορίζει τον υπολογιστή έχει μηδενικά (στο δυαδικό του ισοδύναμο) </a:t>
            </a:r>
            <a:endParaRPr lang="el-GR" sz="2000" dirty="0" smtClean="0"/>
          </a:p>
          <a:p>
            <a:r>
              <a:rPr lang="el-GR" sz="2000" dirty="0" smtClean="0"/>
              <a:t>Πρόκειται </a:t>
            </a:r>
            <a:r>
              <a:rPr lang="el-GR" sz="2000" dirty="0" smtClean="0"/>
              <a:t>για το αποτέλεσμα του λογικού AND μεταξύ της διεύθυνσης IP και της μάσκας δικτύου. </a:t>
            </a:r>
            <a:endParaRPr lang="el-GR" sz="2000" dirty="0" smtClean="0"/>
          </a:p>
          <a:p>
            <a:pPr>
              <a:buNone/>
            </a:pPr>
            <a:r>
              <a:rPr lang="el-GR" sz="2000" dirty="0" smtClean="0"/>
              <a:t>Π.Χ. Για </a:t>
            </a:r>
            <a:r>
              <a:rPr lang="el-GR" sz="2000" dirty="0" smtClean="0"/>
              <a:t>την διεύθυνση IP </a:t>
            </a:r>
            <a:r>
              <a:rPr lang="el-GR" sz="2000" b="1" dirty="0" smtClean="0"/>
              <a:t>192.168.1.18 με μάσκα 255.255.255.0 ή 192.168.1.18/24, η διεύθυνση δικτύου είναι 192.168.1.0 [</a:t>
            </a:r>
            <a:r>
              <a:rPr lang="el-GR" sz="2000" b="1" i="1" dirty="0" smtClean="0"/>
              <a:t>=(192.168.1.18) AND (255.255.255.0</a:t>
            </a:r>
            <a:r>
              <a:rPr lang="el-GR" sz="2000" b="1" i="1" dirty="0" smtClean="0"/>
              <a:t>)</a:t>
            </a:r>
          </a:p>
          <a:p>
            <a:pPr>
              <a:buNone/>
            </a:pPr>
            <a:r>
              <a:rPr lang="el-GR" sz="2000" b="1" i="1" dirty="0" smtClean="0"/>
              <a:t>11000000.10101000.00000001.00010010</a:t>
            </a:r>
          </a:p>
          <a:p>
            <a:pPr>
              <a:buNone/>
            </a:pPr>
            <a:r>
              <a:rPr lang="el-GR" sz="2000" b="1" i="1" u="sng" dirty="0" smtClean="0"/>
              <a:t>11111111.11111111.11111111.00000000</a:t>
            </a:r>
          </a:p>
          <a:p>
            <a:pPr>
              <a:buNone/>
            </a:pPr>
            <a:r>
              <a:rPr lang="el-GR" sz="2000" b="1" i="1" dirty="0" smtClean="0"/>
              <a:t>11000000.10101000.00000001.00000000</a:t>
            </a:r>
          </a:p>
          <a:p>
            <a:pPr>
              <a:buNone/>
            </a:pPr>
            <a:r>
              <a:rPr lang="el-GR" sz="2000" b="1" i="1" dirty="0" smtClean="0"/>
              <a:t>192           .168           .1                .0</a:t>
            </a:r>
          </a:p>
          <a:p>
            <a:pPr>
              <a:buNone/>
            </a:pPr>
            <a:endParaRPr lang="el-GR" sz="2000" b="1" i="1" dirty="0" smtClean="0"/>
          </a:p>
          <a:p>
            <a:pPr>
              <a:buNone/>
            </a:pPr>
            <a:endParaRPr lang="el-GR" sz="2000" b="1" i="1" dirty="0" smtClean="0"/>
          </a:p>
          <a:p>
            <a:pPr>
              <a:buNone/>
            </a:pP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Διεύθυνση εκπομπής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85918" y="1214422"/>
            <a:ext cx="7010400" cy="5286412"/>
          </a:xfrm>
        </p:spPr>
        <p:txBody>
          <a:bodyPr/>
          <a:lstStyle/>
          <a:p>
            <a:r>
              <a:rPr lang="el-GR" sz="2000" b="1" dirty="0" smtClean="0"/>
              <a:t>Διεύθυνση Εκπομπής (</a:t>
            </a:r>
            <a:r>
              <a:rPr lang="el-GR" sz="2000" b="1" dirty="0" err="1" smtClean="0"/>
              <a:t>Broadcast</a:t>
            </a:r>
            <a:r>
              <a:rPr lang="el-GR" sz="2000" b="1" dirty="0" smtClean="0"/>
              <a:t> ή </a:t>
            </a:r>
            <a:r>
              <a:rPr lang="el-GR" sz="2000" b="1" dirty="0" err="1" smtClean="0"/>
              <a:t>Bcast</a:t>
            </a:r>
            <a:r>
              <a:rPr lang="el-GR" sz="2000" b="1" dirty="0" smtClean="0"/>
              <a:t>): </a:t>
            </a:r>
            <a:r>
              <a:rPr lang="el-GR" sz="2000" dirty="0" smtClean="0"/>
              <a:t>Αφορά σε όλους τους υπολογιστές που ανήκουν στο ίδιο δίκτυο. Πακέτο με διεύθυνση προορισμού τη διεύθυνση εκπομπής λαμβάνεται από όλους τους υπολογιστές που ανήκουν στο ίδιο δίκτυο ή </a:t>
            </a:r>
            <a:r>
              <a:rPr lang="el-GR" sz="2000" dirty="0" err="1" smtClean="0"/>
              <a:t>υποδίκτυο</a:t>
            </a:r>
            <a:r>
              <a:rPr lang="el-GR" sz="2000" dirty="0" smtClean="0"/>
              <a:t>, όπως αυτό προσδιορίζεται από την αντίστοιχη μάσκα. </a:t>
            </a:r>
            <a:endParaRPr lang="el-GR" sz="2000" dirty="0" smtClean="0"/>
          </a:p>
          <a:p>
            <a:r>
              <a:rPr lang="el-GR" sz="2000" dirty="0" smtClean="0"/>
              <a:t>Για </a:t>
            </a:r>
            <a:r>
              <a:rPr lang="el-GR" sz="2000" dirty="0" smtClean="0"/>
              <a:t>μια δεδομένη διεύθυνση IP, η διεύθυνση εκπομπής είναι ο αριθμός ο οποίος είναι ίδιος με τη διεύθυνση στο τμήμα που αντιπροσωπεύει το αναγνωριστικό δικτύου ενώ στο τμήμα που προσδιορίζει τον υπολογιστή έχει άσους (στο δυαδικό του ισοδύναμο). </a:t>
            </a:r>
          </a:p>
          <a:p>
            <a:r>
              <a:rPr lang="el-GR" sz="2000" dirty="0" smtClean="0"/>
              <a:t>Για την διεύθυνση IP </a:t>
            </a:r>
            <a:r>
              <a:rPr lang="el-GR" sz="2000" b="1" dirty="0" smtClean="0"/>
              <a:t>192.168.1.18 με μάσκα 255.255.255.0 ή 192.168.1.18/24, η διεύθυνση εκπομπής είναι </a:t>
            </a:r>
            <a:r>
              <a:rPr lang="el-GR" sz="2000" b="1" dirty="0" smtClean="0"/>
              <a:t>192.168.1.255</a:t>
            </a:r>
          </a:p>
          <a:p>
            <a:pPr>
              <a:buNone/>
            </a:pPr>
            <a:r>
              <a:rPr lang="el-GR" sz="2000" b="1" dirty="0" smtClean="0"/>
              <a:t> </a:t>
            </a:r>
            <a:r>
              <a:rPr lang="el-GR" sz="2000" b="1" dirty="0" smtClean="0"/>
              <a:t>   11000000.10101000.00000001.</a:t>
            </a:r>
            <a:r>
              <a:rPr lang="el-GR" sz="2000" b="1" dirty="0" smtClean="0">
                <a:solidFill>
                  <a:srgbClr val="FF0000"/>
                </a:solidFill>
              </a:rPr>
              <a:t>00010010</a:t>
            </a:r>
          </a:p>
          <a:p>
            <a:pPr>
              <a:buNone/>
            </a:pPr>
            <a:r>
              <a:rPr lang="el-GR" sz="2000" b="1" dirty="0" smtClean="0">
                <a:solidFill>
                  <a:srgbClr val="FF0000"/>
                </a:solidFill>
              </a:rPr>
              <a:t>-&gt;</a:t>
            </a:r>
            <a:r>
              <a:rPr lang="el-GR" sz="2000" b="1" dirty="0" smtClean="0"/>
              <a:t>11000000.10101000.00000001.</a:t>
            </a:r>
            <a:r>
              <a:rPr lang="el-GR" sz="2000" b="1" dirty="0" smtClean="0">
                <a:solidFill>
                  <a:srgbClr val="FF0000"/>
                </a:solidFill>
              </a:rPr>
              <a:t>11111111</a:t>
            </a:r>
          </a:p>
          <a:p>
            <a:pPr>
              <a:buNone/>
            </a:pPr>
            <a:r>
              <a:rPr lang="el-GR" sz="2000" b="1" dirty="0" smtClean="0">
                <a:solidFill>
                  <a:srgbClr val="FF0000"/>
                </a:solidFill>
              </a:rPr>
              <a:t> </a:t>
            </a:r>
            <a:r>
              <a:rPr lang="el-GR" sz="2000" b="1" dirty="0" smtClean="0">
                <a:solidFill>
                  <a:srgbClr val="FF0000"/>
                </a:solidFill>
              </a:rPr>
              <a:t>       </a:t>
            </a:r>
            <a:r>
              <a:rPr lang="el-GR" sz="2000" b="1" dirty="0" smtClean="0"/>
              <a:t>192       .168          .1                .</a:t>
            </a:r>
            <a:r>
              <a:rPr lang="el-GR" sz="2000" b="1" dirty="0" smtClean="0">
                <a:solidFill>
                  <a:srgbClr val="FF0000"/>
                </a:solidFill>
              </a:rPr>
              <a:t>255</a:t>
            </a:r>
            <a:endParaRPr lang="el-GR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d61e537ef3a722c3c3cbbda43a13f25bfd9c22"/>
</p:tagLst>
</file>

<file path=ppt/theme/theme1.xml><?xml version="1.0" encoding="utf-8"?>
<a:theme xmlns:a="http://schemas.openxmlformats.org/drawingml/2006/main" name="kimolies">
  <a:themeElements>
    <a:clrScheme name="Chalk desig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halk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912</TotalTime>
  <Words>624</Words>
  <Application>Microsoft Office PowerPoint</Application>
  <PresentationFormat>Προβολή στην οθόνη (4:3)</PresentationFormat>
  <Paragraphs>45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kimolies</vt:lpstr>
      <vt:lpstr>ΕΠΙΠΕΔΟ ΔΙΚΤΥΟΥ–ΔΙΑΔΙΚΤΥΩΣΗ </vt:lpstr>
      <vt:lpstr>Ιδιωτικά δίκτυα</vt:lpstr>
      <vt:lpstr>Ιδιωτικές διευθύνσεις</vt:lpstr>
      <vt:lpstr>Ποιες IP χρησιμοποιούμε στα ιδιωτικά δίκτυα</vt:lpstr>
      <vt:lpstr>Πως και γιατί τις χρησιμοποιούμε</vt:lpstr>
      <vt:lpstr>Διαφάνεια 6</vt:lpstr>
      <vt:lpstr>ΕΙΔΙΚΕΣ ΔΙΕΥΘΥΝΣΕΙΣ</vt:lpstr>
      <vt:lpstr>Διεύθυνση Δικτύου</vt:lpstr>
      <vt:lpstr>Διεύθυνση εκπομπής</vt:lpstr>
      <vt:lpstr>Διεύθυνση Πολυδιανομής (Multicast):</vt:lpstr>
      <vt:lpstr>Διεύθυνση επανατροφοδότησης (Loopback)</vt:lpstr>
      <vt:lpstr>0.0.0.0/8   Limited source</vt:lpstr>
      <vt:lpstr>169.254.0.0/16 (Link local):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Υλικό Υπολογιστών (Hardware)</dc:title>
  <dc:creator>Yannis</dc:creator>
  <cp:lastModifiedBy>Yannis</cp:lastModifiedBy>
  <cp:revision>117</cp:revision>
  <dcterms:created xsi:type="dcterms:W3CDTF">2014-09-25T19:34:16Z</dcterms:created>
  <dcterms:modified xsi:type="dcterms:W3CDTF">2018-12-02T16:53:55Z</dcterms:modified>
</cp:coreProperties>
</file>