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0"/>
  </p:notesMasterIdLst>
  <p:sldIdLst>
    <p:sldId id="256" r:id="rId2"/>
    <p:sldId id="258" r:id="rId3"/>
    <p:sldId id="262" r:id="rId4"/>
    <p:sldId id="260" r:id="rId5"/>
    <p:sldId id="263" r:id="rId6"/>
    <p:sldId id="261" r:id="rId7"/>
    <p:sldId id="265" r:id="rId8"/>
    <p:sldId id="264" r:id="rId9"/>
    <p:sldId id="266" r:id="rId10"/>
    <p:sldId id="275" r:id="rId11"/>
    <p:sldId id="276" r:id="rId12"/>
    <p:sldId id="277" r:id="rId13"/>
    <p:sldId id="278" r:id="rId14"/>
    <p:sldId id="280" r:id="rId15"/>
    <p:sldId id="281" r:id="rId16"/>
    <p:sldId id="282" r:id="rId17"/>
    <p:sldId id="283" r:id="rId18"/>
    <p:sldId id="284"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67" r:id="rId32"/>
    <p:sldId id="268" r:id="rId33"/>
    <p:sldId id="269" r:id="rId34"/>
    <p:sldId id="270" r:id="rId35"/>
    <p:sldId id="271" r:id="rId36"/>
    <p:sldId id="272" r:id="rId37"/>
    <p:sldId id="273" r:id="rId38"/>
    <p:sldId id="274" r:id="rId39"/>
  </p:sldIdLst>
  <p:sldSz cx="9144000" cy="6858000" type="screen4x3"/>
  <p:notesSz cx="6858000" cy="9144000"/>
  <p:custDataLst>
    <p:tags r:id="rId4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3"/>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2712" autoAdjust="0"/>
  </p:normalViewPr>
  <p:slideViewPr>
    <p:cSldViewPr>
      <p:cViewPr varScale="1">
        <p:scale>
          <a:sx n="68" d="100"/>
          <a:sy n="68" d="100"/>
        </p:scale>
        <p:origin x="-11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DABA7E-2432-45E4-A02A-B27200DC82E1}" type="datetimeFigureOut">
              <a:rPr lang="el-GR" smtClean="0"/>
              <a:pPr/>
              <a:t>27/11/2016</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EC95B6-44B8-47BC-A242-028A6780295C}"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533400" y="1295400"/>
            <a:ext cx="8229600" cy="1143000"/>
          </a:xfrm>
        </p:spPr>
        <p:txBody>
          <a:bodyPr/>
          <a:lstStyle>
            <a:lvl1pPr algn="r">
              <a:defRPr sz="4400"/>
            </a:lvl1pPr>
          </a:lstStyle>
          <a:p>
            <a:r>
              <a:rPr lang="el-GR" smtClean="0"/>
              <a:t>Kλικ για επεξεργασία του τίτλου</a:t>
            </a:r>
            <a:endParaRPr lang="el-GR"/>
          </a:p>
        </p:txBody>
      </p:sp>
      <p:sp>
        <p:nvSpPr>
          <p:cNvPr id="5123" name="Rectangle 3"/>
          <p:cNvSpPr>
            <a:spLocks noGrp="1" noChangeArrowheads="1"/>
          </p:cNvSpPr>
          <p:nvPr>
            <p:ph type="subTitle" idx="1"/>
          </p:nvPr>
        </p:nvSpPr>
        <p:spPr>
          <a:xfrm>
            <a:off x="4572000" y="2819400"/>
            <a:ext cx="4191000" cy="1295400"/>
          </a:xfrm>
        </p:spPr>
        <p:txBody>
          <a:bodyPr/>
          <a:lstStyle>
            <a:lvl1pPr marL="0" indent="0" algn="ctr">
              <a:buFontTx/>
              <a:buNone/>
              <a:defRPr/>
            </a:lvl1pPr>
          </a:lstStyle>
          <a:p>
            <a:r>
              <a:rPr lang="el-GR" smtClean="0"/>
              <a:t>Κάντε κλικ για να επεξεργαστείτε τον υπότιτλο του υποδείγματος</a:t>
            </a:r>
            <a:endParaRPr lang="el-GR"/>
          </a:p>
        </p:txBody>
      </p:sp>
      <p:sp>
        <p:nvSpPr>
          <p:cNvPr id="4" name="Rectangle 4"/>
          <p:cNvSpPr>
            <a:spLocks noGrp="1" noChangeArrowheads="1"/>
          </p:cNvSpPr>
          <p:nvPr>
            <p:ph type="dt" sz="half" idx="10"/>
          </p:nvPr>
        </p:nvSpPr>
        <p:spPr>
          <a:xfrm>
            <a:off x="304800" y="6400800"/>
            <a:ext cx="1905000" cy="457200"/>
          </a:xfrm>
        </p:spPr>
        <p:txBody>
          <a:bodyPr/>
          <a:lstStyle>
            <a:lvl1pPr>
              <a:defRPr/>
            </a:lvl1pPr>
          </a:lstStyle>
          <a:p>
            <a:fld id="{576B64E0-078E-430C-9FE8-D731AF77BF39}" type="datetimeFigureOut">
              <a:rPr lang="el-GR" smtClean="0"/>
              <a:pPr/>
              <a:t>27/11/2016</a:t>
            </a:fld>
            <a:endParaRPr lang="el-GR" dirty="0"/>
          </a:p>
        </p:txBody>
      </p:sp>
      <p:sp>
        <p:nvSpPr>
          <p:cNvPr id="5" name="Rectangle 5"/>
          <p:cNvSpPr>
            <a:spLocks noGrp="1" noChangeArrowheads="1"/>
          </p:cNvSpPr>
          <p:nvPr>
            <p:ph type="ftr" sz="quarter" idx="11"/>
          </p:nvPr>
        </p:nvSpPr>
        <p:spPr>
          <a:xfrm>
            <a:off x="3505200" y="6400800"/>
            <a:ext cx="2895600" cy="457200"/>
          </a:xfrm>
        </p:spPr>
        <p:txBody>
          <a:bodyPr/>
          <a:lstStyle>
            <a:lvl1pPr>
              <a:defRPr/>
            </a:lvl1pPr>
          </a:lstStyle>
          <a:p>
            <a:endParaRPr lang="el-GR" dirty="0"/>
          </a:p>
        </p:txBody>
      </p:sp>
      <p:sp>
        <p:nvSpPr>
          <p:cNvPr id="6" name="Rectangle 6"/>
          <p:cNvSpPr>
            <a:spLocks noGrp="1" noChangeArrowheads="1"/>
          </p:cNvSpPr>
          <p:nvPr>
            <p:ph type="sldNum" sz="quarter" idx="12"/>
          </p:nvPr>
        </p:nvSpPr>
        <p:spPr>
          <a:xfrm>
            <a:off x="6934200" y="6400800"/>
            <a:ext cx="1905000" cy="457200"/>
          </a:xfrm>
        </p:spPr>
        <p:txBody>
          <a:bodyPr/>
          <a:lstStyle>
            <a:lvl1pPr>
              <a:defRPr/>
            </a:lvl1pPr>
          </a:lstStyle>
          <a:p>
            <a:fld id="{667DA07C-01BF-4102-A133-337D19B54F8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27/11/2016</a:t>
            </a:fld>
            <a:endParaRPr lang="el-GR" dirty="0"/>
          </a:p>
        </p:txBody>
      </p:sp>
      <p:sp>
        <p:nvSpPr>
          <p:cNvPr id="5" name="Rectangle 5"/>
          <p:cNvSpPr>
            <a:spLocks noGrp="1" noChangeArrowheads="1"/>
          </p:cNvSpPr>
          <p:nvPr>
            <p:ph type="ftr" sz="quarter" idx="11"/>
          </p:nvPr>
        </p:nvSpPr>
        <p:spPr>
          <a:ln/>
        </p:spPr>
        <p:txBody>
          <a:bodyPr/>
          <a:lstStyle>
            <a:lvl1pPr>
              <a:defRPr/>
            </a:lvl1pPr>
          </a:lstStyle>
          <a:p>
            <a:endParaRPr lang="el-GR" dirty="0"/>
          </a:p>
        </p:txBody>
      </p:sp>
      <p:sp>
        <p:nvSpPr>
          <p:cNvPr id="6"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010400" y="304800"/>
            <a:ext cx="1752600" cy="57912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752600" y="304800"/>
            <a:ext cx="5105400" cy="57912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27/11/2016</a:t>
            </a:fld>
            <a:endParaRPr lang="el-GR" dirty="0"/>
          </a:p>
        </p:txBody>
      </p:sp>
      <p:sp>
        <p:nvSpPr>
          <p:cNvPr id="5" name="Rectangle 5"/>
          <p:cNvSpPr>
            <a:spLocks noGrp="1" noChangeArrowheads="1"/>
          </p:cNvSpPr>
          <p:nvPr>
            <p:ph type="ftr" sz="quarter" idx="11"/>
          </p:nvPr>
        </p:nvSpPr>
        <p:spPr>
          <a:ln/>
        </p:spPr>
        <p:txBody>
          <a:bodyPr/>
          <a:lstStyle>
            <a:lvl1pPr>
              <a:defRPr/>
            </a:lvl1pPr>
          </a:lstStyle>
          <a:p>
            <a:endParaRPr lang="el-GR" dirty="0"/>
          </a:p>
        </p:txBody>
      </p:sp>
      <p:sp>
        <p:nvSpPr>
          <p:cNvPr id="6"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27/11/2016</a:t>
            </a:fld>
            <a:endParaRPr lang="el-GR" dirty="0"/>
          </a:p>
        </p:txBody>
      </p:sp>
      <p:sp>
        <p:nvSpPr>
          <p:cNvPr id="5" name="Rectangle 5"/>
          <p:cNvSpPr>
            <a:spLocks noGrp="1" noChangeArrowheads="1"/>
          </p:cNvSpPr>
          <p:nvPr>
            <p:ph type="ftr" sz="quarter" idx="11"/>
          </p:nvPr>
        </p:nvSpPr>
        <p:spPr>
          <a:ln/>
        </p:spPr>
        <p:txBody>
          <a:bodyPr/>
          <a:lstStyle>
            <a:lvl1pPr>
              <a:defRPr/>
            </a:lvl1pPr>
          </a:lstStyle>
          <a:p>
            <a:endParaRPr lang="el-GR" dirty="0"/>
          </a:p>
        </p:txBody>
      </p:sp>
      <p:sp>
        <p:nvSpPr>
          <p:cNvPr id="6"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27/11/2016</a:t>
            </a:fld>
            <a:endParaRPr lang="el-GR" dirty="0"/>
          </a:p>
        </p:txBody>
      </p:sp>
      <p:sp>
        <p:nvSpPr>
          <p:cNvPr id="5" name="Rectangle 5"/>
          <p:cNvSpPr>
            <a:spLocks noGrp="1" noChangeArrowheads="1"/>
          </p:cNvSpPr>
          <p:nvPr>
            <p:ph type="ftr" sz="quarter" idx="11"/>
          </p:nvPr>
        </p:nvSpPr>
        <p:spPr>
          <a:ln/>
        </p:spPr>
        <p:txBody>
          <a:bodyPr/>
          <a:lstStyle>
            <a:lvl1pPr>
              <a:defRPr/>
            </a:lvl1pPr>
          </a:lstStyle>
          <a:p>
            <a:endParaRPr lang="el-GR" dirty="0"/>
          </a:p>
        </p:txBody>
      </p:sp>
      <p:sp>
        <p:nvSpPr>
          <p:cNvPr id="6"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752600" y="1524000"/>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334000" y="1524000"/>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27/11/2016</a:t>
            </a:fld>
            <a:endParaRPr lang="el-GR" dirty="0"/>
          </a:p>
        </p:txBody>
      </p:sp>
      <p:sp>
        <p:nvSpPr>
          <p:cNvPr id="6" name="Rectangle 5"/>
          <p:cNvSpPr>
            <a:spLocks noGrp="1" noChangeArrowheads="1"/>
          </p:cNvSpPr>
          <p:nvPr>
            <p:ph type="ftr" sz="quarter" idx="11"/>
          </p:nvPr>
        </p:nvSpPr>
        <p:spPr>
          <a:ln/>
        </p:spPr>
        <p:txBody>
          <a:bodyPr/>
          <a:lstStyle>
            <a:lvl1pPr>
              <a:defRPr/>
            </a:lvl1pPr>
          </a:lstStyle>
          <a:p>
            <a:endParaRPr lang="el-GR" dirty="0"/>
          </a:p>
        </p:txBody>
      </p:sp>
      <p:sp>
        <p:nvSpPr>
          <p:cNvPr id="7"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27/11/2016</a:t>
            </a:fld>
            <a:endParaRPr lang="el-GR" dirty="0"/>
          </a:p>
        </p:txBody>
      </p:sp>
      <p:sp>
        <p:nvSpPr>
          <p:cNvPr id="8" name="Rectangle 5"/>
          <p:cNvSpPr>
            <a:spLocks noGrp="1" noChangeArrowheads="1"/>
          </p:cNvSpPr>
          <p:nvPr>
            <p:ph type="ftr" sz="quarter" idx="11"/>
          </p:nvPr>
        </p:nvSpPr>
        <p:spPr>
          <a:ln/>
        </p:spPr>
        <p:txBody>
          <a:bodyPr/>
          <a:lstStyle>
            <a:lvl1pPr>
              <a:defRPr/>
            </a:lvl1pPr>
          </a:lstStyle>
          <a:p>
            <a:endParaRPr lang="el-GR" dirty="0"/>
          </a:p>
        </p:txBody>
      </p:sp>
      <p:sp>
        <p:nvSpPr>
          <p:cNvPr id="9"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27/11/2016</a:t>
            </a:fld>
            <a:endParaRPr lang="el-GR" dirty="0"/>
          </a:p>
        </p:txBody>
      </p:sp>
      <p:sp>
        <p:nvSpPr>
          <p:cNvPr id="4" name="Rectangle 5"/>
          <p:cNvSpPr>
            <a:spLocks noGrp="1" noChangeArrowheads="1"/>
          </p:cNvSpPr>
          <p:nvPr>
            <p:ph type="ftr" sz="quarter" idx="11"/>
          </p:nvPr>
        </p:nvSpPr>
        <p:spPr>
          <a:ln/>
        </p:spPr>
        <p:txBody>
          <a:bodyPr/>
          <a:lstStyle>
            <a:lvl1pPr>
              <a:defRPr/>
            </a:lvl1pPr>
          </a:lstStyle>
          <a:p>
            <a:endParaRPr lang="el-GR" dirty="0"/>
          </a:p>
        </p:txBody>
      </p:sp>
      <p:sp>
        <p:nvSpPr>
          <p:cNvPr id="5"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27/11/2016</a:t>
            </a:fld>
            <a:endParaRPr lang="el-GR" dirty="0"/>
          </a:p>
        </p:txBody>
      </p:sp>
      <p:sp>
        <p:nvSpPr>
          <p:cNvPr id="3" name="Rectangle 5"/>
          <p:cNvSpPr>
            <a:spLocks noGrp="1" noChangeArrowheads="1"/>
          </p:cNvSpPr>
          <p:nvPr>
            <p:ph type="ftr" sz="quarter" idx="11"/>
          </p:nvPr>
        </p:nvSpPr>
        <p:spPr>
          <a:ln/>
        </p:spPr>
        <p:txBody>
          <a:bodyPr/>
          <a:lstStyle>
            <a:lvl1pPr>
              <a:defRPr/>
            </a:lvl1pPr>
          </a:lstStyle>
          <a:p>
            <a:endParaRPr lang="el-GR" dirty="0"/>
          </a:p>
        </p:txBody>
      </p:sp>
      <p:sp>
        <p:nvSpPr>
          <p:cNvPr id="4"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27/11/2016</a:t>
            </a:fld>
            <a:endParaRPr lang="el-GR" dirty="0"/>
          </a:p>
        </p:txBody>
      </p:sp>
      <p:sp>
        <p:nvSpPr>
          <p:cNvPr id="6" name="Rectangle 5"/>
          <p:cNvSpPr>
            <a:spLocks noGrp="1" noChangeArrowheads="1"/>
          </p:cNvSpPr>
          <p:nvPr>
            <p:ph type="ftr" sz="quarter" idx="11"/>
          </p:nvPr>
        </p:nvSpPr>
        <p:spPr>
          <a:ln/>
        </p:spPr>
        <p:txBody>
          <a:bodyPr/>
          <a:lstStyle>
            <a:lvl1pPr>
              <a:defRPr/>
            </a:lvl1pPr>
          </a:lstStyle>
          <a:p>
            <a:endParaRPr lang="el-GR" dirty="0"/>
          </a:p>
        </p:txBody>
      </p:sp>
      <p:sp>
        <p:nvSpPr>
          <p:cNvPr id="7"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l-GR" noProof="0" dirty="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fld id="{576B64E0-078E-430C-9FE8-D731AF77BF39}" type="datetimeFigureOut">
              <a:rPr lang="el-GR" smtClean="0"/>
              <a:pPr/>
              <a:t>27/11/2016</a:t>
            </a:fld>
            <a:endParaRPr lang="el-GR" dirty="0"/>
          </a:p>
        </p:txBody>
      </p:sp>
      <p:sp>
        <p:nvSpPr>
          <p:cNvPr id="6" name="Rectangle 5"/>
          <p:cNvSpPr>
            <a:spLocks noGrp="1" noChangeArrowheads="1"/>
          </p:cNvSpPr>
          <p:nvPr>
            <p:ph type="ftr" sz="quarter" idx="11"/>
          </p:nvPr>
        </p:nvSpPr>
        <p:spPr>
          <a:ln/>
        </p:spPr>
        <p:txBody>
          <a:bodyPr/>
          <a:lstStyle>
            <a:lvl1pPr>
              <a:defRPr/>
            </a:lvl1pPr>
          </a:lstStyle>
          <a:p>
            <a:endParaRPr lang="el-GR" dirty="0"/>
          </a:p>
        </p:txBody>
      </p:sp>
      <p:sp>
        <p:nvSpPr>
          <p:cNvPr id="7" name="Rectangle 6"/>
          <p:cNvSpPr>
            <a:spLocks noGrp="1" noChangeArrowheads="1"/>
          </p:cNvSpPr>
          <p:nvPr>
            <p:ph type="sldNum" sz="quarter" idx="12"/>
          </p:nvPr>
        </p:nvSpPr>
        <p:spPr>
          <a:ln/>
        </p:spPr>
        <p:txBody>
          <a:bodyPr/>
          <a:lstStyle>
            <a:lvl1pPr>
              <a:defRPr/>
            </a:lvl1pPr>
          </a:lstStyle>
          <a:p>
            <a:fld id="{667DA07C-01BF-4102-A133-337D19B54F8D}" type="slidenum">
              <a:rPr lang="el-GR" smtClean="0"/>
              <a:pPr/>
              <a:t>‹#›</a:t>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52600" y="304800"/>
            <a:ext cx="7010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να επεξεργαστείτε τον τίτλο</a:t>
            </a:r>
          </a:p>
        </p:txBody>
      </p:sp>
      <p:sp>
        <p:nvSpPr>
          <p:cNvPr id="1027" name="Rectangle 3"/>
          <p:cNvSpPr>
            <a:spLocks noGrp="1" noChangeArrowheads="1"/>
          </p:cNvSpPr>
          <p:nvPr>
            <p:ph type="body" idx="1"/>
          </p:nvPr>
        </p:nvSpPr>
        <p:spPr bwMode="auto">
          <a:xfrm>
            <a:off x="1752600" y="1524000"/>
            <a:ext cx="7010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19050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latin typeface="+mn-lt"/>
              </a:defRPr>
            </a:lvl1pPr>
          </a:lstStyle>
          <a:p>
            <a:fld id="{576B64E0-078E-430C-9FE8-D731AF77BF39}" type="datetimeFigureOut">
              <a:rPr lang="el-GR" smtClean="0"/>
              <a:pPr/>
              <a:t>27/11/2016</a:t>
            </a:fld>
            <a:endParaRPr lang="el-GR" dirty="0"/>
          </a:p>
        </p:txBody>
      </p:sp>
      <p:sp>
        <p:nvSpPr>
          <p:cNvPr id="1029" name="Rectangle 5"/>
          <p:cNvSpPr>
            <a:spLocks noGrp="1" noChangeArrowheads="1"/>
          </p:cNvSpPr>
          <p:nvPr>
            <p:ph type="ftr" sz="quarter" idx="3"/>
          </p:nvPr>
        </p:nvSpPr>
        <p:spPr bwMode="auto">
          <a:xfrm>
            <a:off x="4316413" y="6400800"/>
            <a:ext cx="20843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defRPr>
            </a:lvl1pPr>
          </a:lstStyle>
          <a:p>
            <a:endParaRPr lang="el-GR" dirty="0"/>
          </a:p>
        </p:txBody>
      </p:sp>
      <p:sp>
        <p:nvSpPr>
          <p:cNvPr id="1030" name="Rectangle 6"/>
          <p:cNvSpPr>
            <a:spLocks noGrp="1" noChangeArrowheads="1"/>
          </p:cNvSpPr>
          <p:nvPr>
            <p:ph type="sldNum" sz="quarter" idx="4"/>
          </p:nvPr>
        </p:nvSpPr>
        <p:spPr bwMode="auto">
          <a:xfrm>
            <a:off x="73914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mn-lt"/>
              </a:defRPr>
            </a:lvl1pPr>
          </a:lstStyle>
          <a:p>
            <a:fld id="{667DA07C-01BF-4102-A133-337D19B54F8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rtl="0" eaLnBrk="1" fontAlgn="base" hangingPunct="1">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4000" b="1">
          <a:solidFill>
            <a:schemeClr val="tx2"/>
          </a:solidFill>
          <a:latin typeface="Arial" charset="0"/>
        </a:defRPr>
      </a:lvl2pPr>
      <a:lvl3pPr algn="l" rtl="0" eaLnBrk="1" fontAlgn="base" hangingPunct="1">
        <a:spcBef>
          <a:spcPct val="0"/>
        </a:spcBef>
        <a:spcAft>
          <a:spcPct val="0"/>
        </a:spcAft>
        <a:defRPr sz="4000" b="1">
          <a:solidFill>
            <a:schemeClr val="tx2"/>
          </a:solidFill>
          <a:latin typeface="Arial" charset="0"/>
        </a:defRPr>
      </a:lvl3pPr>
      <a:lvl4pPr algn="l" rtl="0" eaLnBrk="1" fontAlgn="base" hangingPunct="1">
        <a:spcBef>
          <a:spcPct val="0"/>
        </a:spcBef>
        <a:spcAft>
          <a:spcPct val="0"/>
        </a:spcAft>
        <a:defRPr sz="4000" b="1">
          <a:solidFill>
            <a:schemeClr val="tx2"/>
          </a:solidFill>
          <a:latin typeface="Arial" charset="0"/>
        </a:defRPr>
      </a:lvl4pPr>
      <a:lvl5pPr algn="l" rtl="0" eaLnBrk="1" fontAlgn="base" hangingPunct="1">
        <a:spcBef>
          <a:spcPct val="0"/>
        </a:spcBef>
        <a:spcAft>
          <a:spcPct val="0"/>
        </a:spcAft>
        <a:defRPr sz="4000" b="1">
          <a:solidFill>
            <a:schemeClr val="tx2"/>
          </a:solidFill>
          <a:latin typeface="Arial" charset="0"/>
        </a:defRPr>
      </a:lvl5pPr>
      <a:lvl6pPr marL="457200" algn="l" rtl="0" eaLnBrk="1" fontAlgn="base" hangingPunct="1">
        <a:spcBef>
          <a:spcPct val="0"/>
        </a:spcBef>
        <a:spcAft>
          <a:spcPct val="0"/>
        </a:spcAft>
        <a:defRPr sz="4000" b="1">
          <a:solidFill>
            <a:schemeClr val="tx2"/>
          </a:solidFill>
          <a:latin typeface="Arial" charset="0"/>
        </a:defRPr>
      </a:lvl6pPr>
      <a:lvl7pPr marL="914400" algn="l" rtl="0" eaLnBrk="1" fontAlgn="base" hangingPunct="1">
        <a:spcBef>
          <a:spcPct val="0"/>
        </a:spcBef>
        <a:spcAft>
          <a:spcPct val="0"/>
        </a:spcAft>
        <a:defRPr sz="4000" b="1">
          <a:solidFill>
            <a:schemeClr val="tx2"/>
          </a:solidFill>
          <a:latin typeface="Arial" charset="0"/>
        </a:defRPr>
      </a:lvl7pPr>
      <a:lvl8pPr marL="1371600" algn="l" rtl="0" eaLnBrk="1" fontAlgn="base" hangingPunct="1">
        <a:spcBef>
          <a:spcPct val="0"/>
        </a:spcBef>
        <a:spcAft>
          <a:spcPct val="0"/>
        </a:spcAft>
        <a:defRPr sz="4000" b="1">
          <a:solidFill>
            <a:schemeClr val="tx2"/>
          </a:solidFill>
          <a:latin typeface="Arial" charset="0"/>
        </a:defRPr>
      </a:lvl8pPr>
      <a:lvl9pPr marL="1828800" algn="l"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4000" dirty="0" smtClean="0"/>
              <a:t>Διάσπαση σε </a:t>
            </a:r>
            <a:r>
              <a:rPr lang="el-GR" sz="4000" dirty="0" err="1" smtClean="0"/>
              <a:t>κομάτια</a:t>
            </a:r>
            <a:endParaRPr lang="el-GR" sz="4000" dirty="0"/>
          </a:p>
        </p:txBody>
      </p:sp>
      <p:sp>
        <p:nvSpPr>
          <p:cNvPr id="3" name="2 - Υπότιτλος"/>
          <p:cNvSpPr>
            <a:spLocks noGrp="1"/>
          </p:cNvSpPr>
          <p:nvPr>
            <p:ph type="subTitle" idx="1"/>
          </p:nvPr>
        </p:nvSpPr>
        <p:spPr>
          <a:xfrm>
            <a:off x="3595678" y="2285992"/>
            <a:ext cx="5548322" cy="571504"/>
          </a:xfrm>
        </p:spPr>
        <p:txBody>
          <a:bodyPr/>
          <a:lstStyle/>
          <a:p>
            <a:pPr algn="l">
              <a:spcBef>
                <a:spcPts val="600"/>
              </a:spcBef>
              <a:spcAft>
                <a:spcPts val="0"/>
              </a:spcAft>
            </a:pPr>
            <a:r>
              <a:rPr lang="el-GR" sz="2000" dirty="0" smtClean="0"/>
              <a:t>3.2 διάσπαση πακέτου σε κομμάτια</a:t>
            </a:r>
            <a:endParaRPr lang="el-GR"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8" name="17 - Ομάδα"/>
          <p:cNvGrpSpPr/>
          <p:nvPr/>
        </p:nvGrpSpPr>
        <p:grpSpPr>
          <a:xfrm>
            <a:off x="1285852" y="2357430"/>
            <a:ext cx="7286644" cy="3296015"/>
            <a:chOff x="1285852" y="2357430"/>
            <a:chExt cx="7286644" cy="3296015"/>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grpSp>
        <p:nvGrpSpPr>
          <p:cNvPr id="10" name="9 - Ομάδα"/>
          <p:cNvGrpSpPr/>
          <p:nvPr/>
        </p:nvGrpSpPr>
        <p:grpSpPr>
          <a:xfrm>
            <a:off x="0" y="4643446"/>
            <a:ext cx="1928826" cy="1071570"/>
            <a:chOff x="1785950" y="1357298"/>
            <a:chExt cx="1928826" cy="1071570"/>
          </a:xfrm>
        </p:grpSpPr>
        <p:grpSp>
          <p:nvGrpSpPr>
            <p:cNvPr id="8"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grpSp>
        <p:nvGrpSpPr>
          <p:cNvPr id="16" name="15 - Ομάδα"/>
          <p:cNvGrpSpPr/>
          <p:nvPr/>
        </p:nvGrpSpPr>
        <p:grpSpPr>
          <a:xfrm>
            <a:off x="214282" y="3071810"/>
            <a:ext cx="1214446" cy="1071570"/>
            <a:chOff x="285720" y="3143248"/>
            <a:chExt cx="1214446" cy="1071570"/>
          </a:xfrm>
        </p:grpSpPr>
        <p:grpSp>
          <p:nvGrpSpPr>
            <p:cNvPr id="14" name="13 - Ομάδα"/>
            <p:cNvGrpSpPr/>
            <p:nvPr/>
          </p:nvGrpSpPr>
          <p:grpSpPr>
            <a:xfrm>
              <a:off x="285720" y="4071942"/>
              <a:ext cx="1000132" cy="142876"/>
              <a:chOff x="357158" y="1714488"/>
              <a:chExt cx="1000132" cy="142876"/>
            </a:xfrm>
          </p:grpSpPr>
          <p:sp>
            <p:nvSpPr>
              <p:cNvPr id="11" name="10 - Ορθογώνιο"/>
              <p:cNvSpPr/>
              <p:nvPr/>
            </p:nvSpPr>
            <p:spPr>
              <a:xfrm>
                <a:off x="357158" y="1714488"/>
                <a:ext cx="85725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Ορθογώνιο"/>
              <p:cNvSpPr/>
              <p:nvPr/>
            </p:nvSpPr>
            <p:spPr>
              <a:xfrm>
                <a:off x="1214414" y="171448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15" name="14 - Ελλειψοειδής επεξήγηση"/>
            <p:cNvSpPr/>
            <p:nvPr/>
          </p:nvSpPr>
          <p:spPr>
            <a:xfrm>
              <a:off x="428596" y="3143248"/>
              <a:ext cx="1071570" cy="571504"/>
            </a:xfrm>
            <a:prstGeom prst="wedgeEllipseCallout">
              <a:avLst>
                <a:gd name="adj1" fmla="val -9197"/>
                <a:gd name="adj2" fmla="val 11098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IP </a:t>
              </a:r>
              <a:r>
                <a:rPr lang="el-GR" sz="1100" dirty="0" smtClean="0"/>
                <a:t>πακέτο</a:t>
              </a:r>
              <a:endParaRPr lang="el-GR" sz="1100" dirty="0"/>
            </a:p>
          </p:txBody>
        </p:sp>
      </p:grpSp>
      <p:sp>
        <p:nvSpPr>
          <p:cNvPr id="19" name="18 - TextBox"/>
          <p:cNvSpPr txBox="1"/>
          <p:nvPr/>
        </p:nvSpPr>
        <p:spPr>
          <a:xfrm>
            <a:off x="785786" y="428604"/>
            <a:ext cx="8358214" cy="646331"/>
          </a:xfrm>
          <a:prstGeom prst="rect">
            <a:avLst/>
          </a:prstGeom>
          <a:noFill/>
        </p:spPr>
        <p:txBody>
          <a:bodyPr wrap="square" rtlCol="0">
            <a:spAutoFit/>
          </a:bodyPr>
          <a:lstStyle/>
          <a:p>
            <a:r>
              <a:rPr lang="el-GR" dirty="0" smtClean="0"/>
              <a:t>Στο επίπεδο διαδικτύου του </a:t>
            </a:r>
            <a:r>
              <a:rPr lang="en-US" dirty="0" smtClean="0"/>
              <a:t>pc1 </a:t>
            </a:r>
            <a:r>
              <a:rPr lang="el-GR" dirty="0" smtClean="0"/>
              <a:t>δημιουργείται </a:t>
            </a:r>
          </a:p>
          <a:p>
            <a:r>
              <a:rPr lang="el-GR" dirty="0" smtClean="0"/>
              <a:t>ένα πακέτο συνολικού μήκους 1500</a:t>
            </a:r>
            <a:r>
              <a:rPr lang="en-US" dirty="0" smtClean="0"/>
              <a:t>byte (</a:t>
            </a:r>
            <a:r>
              <a:rPr lang="el-GR" dirty="0" smtClean="0"/>
              <a:t>με 20 </a:t>
            </a:r>
            <a:r>
              <a:rPr lang="en-US" dirty="0" smtClean="0"/>
              <a:t>byte </a:t>
            </a:r>
            <a:r>
              <a:rPr lang="el-GR" dirty="0" smtClean="0"/>
              <a:t>επικεφαλίδα</a:t>
            </a:r>
            <a:r>
              <a:rPr lang="en-US" dirty="0" smtClean="0"/>
              <a:t> </a:t>
            </a:r>
            <a:r>
              <a:rPr lang="el-GR" dirty="0" smtClean="0"/>
              <a:t>και 1480 δεδομένα</a:t>
            </a:r>
            <a:r>
              <a:rPr lang="en-US" dirty="0" smtClean="0"/>
              <a:t> </a:t>
            </a:r>
            <a:endParaRPr lang="el-GR" dirty="0" smtClean="0"/>
          </a:p>
        </p:txBody>
      </p:sp>
      <p:sp>
        <p:nvSpPr>
          <p:cNvPr id="20" name="19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1" name="20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2" name="21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17 - Ομάδα"/>
          <p:cNvGrpSpPr/>
          <p:nvPr/>
        </p:nvGrpSpPr>
        <p:grpSpPr>
          <a:xfrm>
            <a:off x="1285852" y="2357430"/>
            <a:ext cx="7286644" cy="3296015"/>
            <a:chOff x="1285852" y="2357430"/>
            <a:chExt cx="7286644" cy="3296015"/>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grpSp>
        <p:nvGrpSpPr>
          <p:cNvPr id="3" name="9 - Ομάδα"/>
          <p:cNvGrpSpPr/>
          <p:nvPr/>
        </p:nvGrpSpPr>
        <p:grpSpPr>
          <a:xfrm>
            <a:off x="0" y="4643446"/>
            <a:ext cx="1928826" cy="1071570"/>
            <a:chOff x="1785950" y="1357298"/>
            <a:chExt cx="1928826" cy="1071570"/>
          </a:xfrm>
        </p:grpSpPr>
        <p:grpSp>
          <p:nvGrpSpPr>
            <p:cNvPr id="4"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grpSp>
        <p:nvGrpSpPr>
          <p:cNvPr id="8" name="15 - Ομάδα"/>
          <p:cNvGrpSpPr/>
          <p:nvPr/>
        </p:nvGrpSpPr>
        <p:grpSpPr>
          <a:xfrm>
            <a:off x="214282" y="3071810"/>
            <a:ext cx="1214446" cy="1071570"/>
            <a:chOff x="285720" y="3143248"/>
            <a:chExt cx="1214446" cy="1071570"/>
          </a:xfrm>
        </p:grpSpPr>
        <p:grpSp>
          <p:nvGrpSpPr>
            <p:cNvPr id="10" name="13 - Ομάδα"/>
            <p:cNvGrpSpPr/>
            <p:nvPr/>
          </p:nvGrpSpPr>
          <p:grpSpPr>
            <a:xfrm>
              <a:off x="285720" y="4071942"/>
              <a:ext cx="1000132" cy="142876"/>
              <a:chOff x="357158" y="1714488"/>
              <a:chExt cx="1000132" cy="142876"/>
            </a:xfrm>
          </p:grpSpPr>
          <p:sp>
            <p:nvSpPr>
              <p:cNvPr id="11" name="10 - Ορθογώνιο"/>
              <p:cNvSpPr/>
              <p:nvPr/>
            </p:nvSpPr>
            <p:spPr>
              <a:xfrm>
                <a:off x="357158" y="1714488"/>
                <a:ext cx="85725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Ορθογώνιο"/>
              <p:cNvSpPr/>
              <p:nvPr/>
            </p:nvSpPr>
            <p:spPr>
              <a:xfrm>
                <a:off x="1214414" y="171448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15" name="14 - Ελλειψοειδής επεξήγηση"/>
            <p:cNvSpPr/>
            <p:nvPr/>
          </p:nvSpPr>
          <p:spPr>
            <a:xfrm>
              <a:off x="428596" y="3143248"/>
              <a:ext cx="1071570" cy="571504"/>
            </a:xfrm>
            <a:prstGeom prst="wedgeEllipseCallout">
              <a:avLst>
                <a:gd name="adj1" fmla="val -9197"/>
                <a:gd name="adj2" fmla="val 11098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IP </a:t>
              </a:r>
              <a:r>
                <a:rPr lang="el-GR" sz="1100" dirty="0" smtClean="0"/>
                <a:t>πακέτο</a:t>
              </a:r>
              <a:endParaRPr lang="el-GR" sz="1100" dirty="0"/>
            </a:p>
          </p:txBody>
        </p:sp>
      </p:grpSp>
      <p:sp>
        <p:nvSpPr>
          <p:cNvPr id="19" name="18 - TextBox"/>
          <p:cNvSpPr txBox="1"/>
          <p:nvPr/>
        </p:nvSpPr>
        <p:spPr>
          <a:xfrm>
            <a:off x="785786" y="428604"/>
            <a:ext cx="8358214" cy="1200329"/>
          </a:xfrm>
          <a:prstGeom prst="rect">
            <a:avLst/>
          </a:prstGeom>
          <a:noFill/>
        </p:spPr>
        <p:txBody>
          <a:bodyPr wrap="square" rtlCol="0">
            <a:spAutoFit/>
          </a:bodyPr>
          <a:lstStyle/>
          <a:p>
            <a:r>
              <a:rPr lang="el-GR" dirty="0" smtClean="0"/>
              <a:t>Στο επίπεδο διαδικτύου του </a:t>
            </a:r>
            <a:r>
              <a:rPr lang="en-US" dirty="0" smtClean="0"/>
              <a:t>pc1 </a:t>
            </a:r>
            <a:r>
              <a:rPr lang="el-GR" dirty="0" smtClean="0"/>
              <a:t>δημιουργείται </a:t>
            </a:r>
          </a:p>
          <a:p>
            <a:r>
              <a:rPr lang="el-GR" dirty="0" smtClean="0"/>
              <a:t>ένα πακέτο συνολικού μήκους 1500</a:t>
            </a:r>
            <a:r>
              <a:rPr lang="en-US" dirty="0" smtClean="0"/>
              <a:t>byte (</a:t>
            </a:r>
            <a:r>
              <a:rPr lang="el-GR" dirty="0" smtClean="0"/>
              <a:t>με 20 </a:t>
            </a:r>
            <a:r>
              <a:rPr lang="en-US" dirty="0" smtClean="0"/>
              <a:t>byte </a:t>
            </a:r>
            <a:r>
              <a:rPr lang="el-GR" dirty="0" smtClean="0"/>
              <a:t>επικεφαλίδα</a:t>
            </a:r>
            <a:r>
              <a:rPr lang="en-US" dirty="0" smtClean="0"/>
              <a:t> </a:t>
            </a:r>
            <a:r>
              <a:rPr lang="el-GR" dirty="0" smtClean="0"/>
              <a:t>και 1480 δεδομένα</a:t>
            </a:r>
            <a:r>
              <a:rPr lang="en-US" dirty="0" smtClean="0"/>
              <a:t> </a:t>
            </a:r>
            <a:endParaRPr lang="el-GR" dirty="0" smtClean="0"/>
          </a:p>
          <a:p>
            <a:r>
              <a:rPr lang="el-GR" dirty="0" smtClean="0"/>
              <a:t>Που στο επίπεδο πρόσβασης δικτύου ενθυλακώνεται σε πλαίσιο </a:t>
            </a:r>
          </a:p>
          <a:p>
            <a:r>
              <a:rPr lang="el-GR" dirty="0" smtClean="0"/>
              <a:t>με </a:t>
            </a:r>
            <a:r>
              <a:rPr lang="en-US" dirty="0" smtClean="0"/>
              <a:t>MTU </a:t>
            </a:r>
            <a:r>
              <a:rPr lang="el-GR" dirty="0" smtClean="0"/>
              <a:t>1500</a:t>
            </a:r>
            <a:r>
              <a:rPr lang="en-US" dirty="0" smtClean="0"/>
              <a:t>byte</a:t>
            </a:r>
            <a:endParaRPr lang="el-GR" dirty="0"/>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3.05556E-6 4.07407E-6 L 0.01649 0.08958 " pathEditMode="relative" rAng="0" ptsTypes="AA">
                                      <p:cBhvr>
                                        <p:cTn id="6" dur="2000" fill="hold"/>
                                        <p:tgtEl>
                                          <p:spTgt spid="8"/>
                                        </p:tgtEl>
                                        <p:attrNameLst>
                                          <p:attrName>ppt_x</p:attrName>
                                          <p:attrName>ppt_y</p:attrName>
                                        </p:attrNameLst>
                                      </p:cBhvr>
                                      <p:rCtr x="8" y="4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17 - Ομάδα"/>
          <p:cNvGrpSpPr/>
          <p:nvPr/>
        </p:nvGrpSpPr>
        <p:grpSpPr>
          <a:xfrm>
            <a:off x="1285852" y="2357430"/>
            <a:ext cx="7286644" cy="3296015"/>
            <a:chOff x="1285852" y="2357430"/>
            <a:chExt cx="7286644" cy="3296015"/>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grpSp>
        <p:nvGrpSpPr>
          <p:cNvPr id="18" name="17 - Ομάδα"/>
          <p:cNvGrpSpPr/>
          <p:nvPr/>
        </p:nvGrpSpPr>
        <p:grpSpPr>
          <a:xfrm>
            <a:off x="0" y="3714752"/>
            <a:ext cx="1928826" cy="2000264"/>
            <a:chOff x="0" y="3714752"/>
            <a:chExt cx="1928826" cy="2000264"/>
          </a:xfrm>
        </p:grpSpPr>
        <p:grpSp>
          <p:nvGrpSpPr>
            <p:cNvPr id="3" name="9 - Ομάδα"/>
            <p:cNvGrpSpPr/>
            <p:nvPr/>
          </p:nvGrpSpPr>
          <p:grpSpPr>
            <a:xfrm>
              <a:off x="0" y="4643446"/>
              <a:ext cx="1928826" cy="1071570"/>
              <a:chOff x="1785950" y="1357298"/>
              <a:chExt cx="1928826" cy="1071570"/>
            </a:xfrm>
          </p:grpSpPr>
          <p:grpSp>
            <p:nvGrpSpPr>
              <p:cNvPr id="4"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grpSp>
          <p:nvGrpSpPr>
            <p:cNvPr id="8" name="15 - Ομάδα"/>
            <p:cNvGrpSpPr/>
            <p:nvPr/>
          </p:nvGrpSpPr>
          <p:grpSpPr>
            <a:xfrm>
              <a:off x="357158" y="3714752"/>
              <a:ext cx="1214446" cy="1071570"/>
              <a:chOff x="285720" y="3143248"/>
              <a:chExt cx="1214446" cy="1071570"/>
            </a:xfrm>
          </p:grpSpPr>
          <p:grpSp>
            <p:nvGrpSpPr>
              <p:cNvPr id="10" name="13 - Ομάδα"/>
              <p:cNvGrpSpPr/>
              <p:nvPr/>
            </p:nvGrpSpPr>
            <p:grpSpPr>
              <a:xfrm>
                <a:off x="285720" y="4071942"/>
                <a:ext cx="1000132" cy="142876"/>
                <a:chOff x="357158" y="1714488"/>
                <a:chExt cx="1000132" cy="142876"/>
              </a:xfrm>
            </p:grpSpPr>
            <p:sp>
              <p:nvSpPr>
                <p:cNvPr id="11" name="10 - Ορθογώνιο"/>
                <p:cNvSpPr/>
                <p:nvPr/>
              </p:nvSpPr>
              <p:spPr>
                <a:xfrm>
                  <a:off x="357158" y="1714488"/>
                  <a:ext cx="85725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Ορθογώνιο"/>
                <p:cNvSpPr/>
                <p:nvPr/>
              </p:nvSpPr>
              <p:spPr>
                <a:xfrm>
                  <a:off x="1214414" y="171448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15" name="14 - Ελλειψοειδής επεξήγηση"/>
              <p:cNvSpPr/>
              <p:nvPr/>
            </p:nvSpPr>
            <p:spPr>
              <a:xfrm>
                <a:off x="428596" y="3143248"/>
                <a:ext cx="1071570" cy="571504"/>
              </a:xfrm>
              <a:prstGeom prst="wedgeEllipseCallout">
                <a:avLst>
                  <a:gd name="adj1" fmla="val -9197"/>
                  <a:gd name="adj2" fmla="val 11098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IP </a:t>
                </a:r>
                <a:r>
                  <a:rPr lang="el-GR" sz="1100" dirty="0" smtClean="0"/>
                  <a:t>πακέτο</a:t>
                </a:r>
                <a:endParaRPr lang="el-GR" sz="1100" dirty="0"/>
              </a:p>
            </p:txBody>
          </p:sp>
        </p:grpSp>
      </p:grpSp>
      <p:sp>
        <p:nvSpPr>
          <p:cNvPr id="19" name="18 - TextBox"/>
          <p:cNvSpPr txBox="1"/>
          <p:nvPr/>
        </p:nvSpPr>
        <p:spPr>
          <a:xfrm>
            <a:off x="785786" y="428604"/>
            <a:ext cx="8358214" cy="1477328"/>
          </a:xfrm>
          <a:prstGeom prst="rect">
            <a:avLst/>
          </a:prstGeom>
          <a:noFill/>
        </p:spPr>
        <p:txBody>
          <a:bodyPr wrap="square" rtlCol="0">
            <a:spAutoFit/>
          </a:bodyPr>
          <a:lstStyle/>
          <a:p>
            <a:r>
              <a:rPr lang="el-GR" dirty="0" smtClean="0"/>
              <a:t>Στο επίπεδο διαδικτύου του </a:t>
            </a:r>
            <a:r>
              <a:rPr lang="en-US" dirty="0" smtClean="0"/>
              <a:t>pc1 </a:t>
            </a:r>
            <a:r>
              <a:rPr lang="el-GR" dirty="0" smtClean="0"/>
              <a:t>δημιουργείται </a:t>
            </a:r>
          </a:p>
          <a:p>
            <a:r>
              <a:rPr lang="el-GR" dirty="0" smtClean="0"/>
              <a:t>ένα πακέτο συνολικού μήκους 1500</a:t>
            </a:r>
            <a:r>
              <a:rPr lang="en-US" dirty="0" smtClean="0"/>
              <a:t>byte (</a:t>
            </a:r>
            <a:r>
              <a:rPr lang="el-GR" dirty="0" smtClean="0"/>
              <a:t>με 20 </a:t>
            </a:r>
            <a:r>
              <a:rPr lang="en-US" dirty="0" smtClean="0"/>
              <a:t>byte </a:t>
            </a:r>
            <a:r>
              <a:rPr lang="el-GR" dirty="0" smtClean="0"/>
              <a:t>επικεφαλίδα</a:t>
            </a:r>
            <a:r>
              <a:rPr lang="en-US" dirty="0" smtClean="0"/>
              <a:t> </a:t>
            </a:r>
            <a:r>
              <a:rPr lang="el-GR" dirty="0" smtClean="0"/>
              <a:t>και 1480 δεδομένα</a:t>
            </a:r>
            <a:r>
              <a:rPr lang="en-US" dirty="0" smtClean="0"/>
              <a:t> </a:t>
            </a:r>
            <a:endParaRPr lang="el-GR" dirty="0" smtClean="0"/>
          </a:p>
          <a:p>
            <a:r>
              <a:rPr lang="el-GR" dirty="0" smtClean="0"/>
              <a:t>Που στο επίπεδο πρόσβασης δικτύου ενθυλακώνεται σε πλαίσιο </a:t>
            </a:r>
          </a:p>
          <a:p>
            <a:r>
              <a:rPr lang="el-GR" dirty="0" smtClean="0"/>
              <a:t>με </a:t>
            </a:r>
            <a:r>
              <a:rPr lang="en-US" dirty="0" smtClean="0"/>
              <a:t>MTU </a:t>
            </a:r>
            <a:r>
              <a:rPr lang="el-GR" dirty="0" smtClean="0"/>
              <a:t>1500</a:t>
            </a:r>
            <a:r>
              <a:rPr lang="en-US" dirty="0" smtClean="0"/>
              <a:t>byte</a:t>
            </a:r>
          </a:p>
          <a:p>
            <a:r>
              <a:rPr lang="el-GR" dirty="0" smtClean="0"/>
              <a:t>Και μεταφέρεται στο </a:t>
            </a:r>
            <a:r>
              <a:rPr lang="en-US" dirty="0" smtClean="0"/>
              <a:t>router</a:t>
            </a:r>
            <a:r>
              <a:rPr lang="el-GR" dirty="0" smtClean="0"/>
              <a:t> προς το </a:t>
            </a:r>
            <a:r>
              <a:rPr lang="en-US" dirty="0" smtClean="0"/>
              <a:t>LAN2</a:t>
            </a:r>
            <a:endParaRPr lang="el-GR" dirty="0"/>
          </a:p>
        </p:txBody>
      </p:sp>
      <p:sp>
        <p:nvSpPr>
          <p:cNvPr id="20" name="19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1" name="20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2" name="21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0 0  L 0.25 0  E" pathEditMode="relative" ptsTypes="">
                                      <p:cBhvr>
                                        <p:cTn id="6" dur="2000" fill="hold"/>
                                        <p:tgtEl>
                                          <p:spTgt spid="1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17 - Ομάδα"/>
          <p:cNvGrpSpPr/>
          <p:nvPr/>
        </p:nvGrpSpPr>
        <p:grpSpPr>
          <a:xfrm>
            <a:off x="1285852" y="2357430"/>
            <a:ext cx="7286644" cy="3296015"/>
            <a:chOff x="1285852" y="2357430"/>
            <a:chExt cx="7286644" cy="3296015"/>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grpSp>
        <p:nvGrpSpPr>
          <p:cNvPr id="4" name="9 - Ομάδα"/>
          <p:cNvGrpSpPr/>
          <p:nvPr/>
        </p:nvGrpSpPr>
        <p:grpSpPr>
          <a:xfrm>
            <a:off x="2285984" y="4643446"/>
            <a:ext cx="1928826" cy="1071570"/>
            <a:chOff x="1785950" y="1357298"/>
            <a:chExt cx="1928826" cy="1071570"/>
          </a:xfrm>
        </p:grpSpPr>
        <p:grpSp>
          <p:nvGrpSpPr>
            <p:cNvPr id="8"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grpSp>
        <p:nvGrpSpPr>
          <p:cNvPr id="10" name="15 - Ομάδα"/>
          <p:cNvGrpSpPr/>
          <p:nvPr/>
        </p:nvGrpSpPr>
        <p:grpSpPr>
          <a:xfrm>
            <a:off x="2643142" y="3714752"/>
            <a:ext cx="1214446" cy="1071570"/>
            <a:chOff x="285720" y="3143248"/>
            <a:chExt cx="1214446" cy="1071570"/>
          </a:xfrm>
        </p:grpSpPr>
        <p:grpSp>
          <p:nvGrpSpPr>
            <p:cNvPr id="12" name="13 - Ομάδα"/>
            <p:cNvGrpSpPr/>
            <p:nvPr/>
          </p:nvGrpSpPr>
          <p:grpSpPr>
            <a:xfrm>
              <a:off x="285720" y="4071942"/>
              <a:ext cx="1000132" cy="142876"/>
              <a:chOff x="357158" y="1714488"/>
              <a:chExt cx="1000132" cy="142876"/>
            </a:xfrm>
          </p:grpSpPr>
          <p:sp>
            <p:nvSpPr>
              <p:cNvPr id="11" name="10 - Ορθογώνιο"/>
              <p:cNvSpPr/>
              <p:nvPr/>
            </p:nvSpPr>
            <p:spPr>
              <a:xfrm>
                <a:off x="357158" y="1714488"/>
                <a:ext cx="85725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Ορθογώνιο"/>
              <p:cNvSpPr/>
              <p:nvPr/>
            </p:nvSpPr>
            <p:spPr>
              <a:xfrm>
                <a:off x="1214414" y="171448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15" name="14 - Ελλειψοειδής επεξήγηση"/>
            <p:cNvSpPr/>
            <p:nvPr/>
          </p:nvSpPr>
          <p:spPr>
            <a:xfrm>
              <a:off x="428596" y="3143248"/>
              <a:ext cx="1071570" cy="571504"/>
            </a:xfrm>
            <a:prstGeom prst="wedgeEllipseCallout">
              <a:avLst>
                <a:gd name="adj1" fmla="val -9197"/>
                <a:gd name="adj2" fmla="val 110985"/>
              </a:avLst>
            </a:prstGeom>
            <a:solidFill>
              <a:srgbClr val="FFC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IP </a:t>
              </a:r>
              <a:r>
                <a:rPr lang="el-GR" sz="1100" b="1" dirty="0" smtClean="0">
                  <a:solidFill>
                    <a:schemeClr val="tx1"/>
                  </a:solidFill>
                </a:rPr>
                <a:t>πακέτο</a:t>
              </a:r>
              <a:endParaRPr lang="el-GR" sz="1100" b="1" dirty="0">
                <a:solidFill>
                  <a:schemeClr val="tx1"/>
                </a:solidFill>
              </a:endParaRPr>
            </a:p>
          </p:txBody>
        </p:sp>
      </p:grpSp>
      <p:sp>
        <p:nvSpPr>
          <p:cNvPr id="19" name="18 - TextBox"/>
          <p:cNvSpPr txBox="1"/>
          <p:nvPr/>
        </p:nvSpPr>
        <p:spPr>
          <a:xfrm>
            <a:off x="785786" y="428604"/>
            <a:ext cx="8358214" cy="1477328"/>
          </a:xfrm>
          <a:prstGeom prst="rect">
            <a:avLst/>
          </a:prstGeom>
          <a:noFill/>
        </p:spPr>
        <p:txBody>
          <a:bodyPr wrap="square" rtlCol="0">
            <a:spAutoFit/>
          </a:bodyPr>
          <a:lstStyle/>
          <a:p>
            <a:r>
              <a:rPr lang="el-GR" dirty="0" smtClean="0"/>
              <a:t>Στο επίπεδο διαδικτύου του </a:t>
            </a:r>
            <a:r>
              <a:rPr lang="en-US" dirty="0" smtClean="0"/>
              <a:t>pc1 </a:t>
            </a:r>
            <a:r>
              <a:rPr lang="el-GR" dirty="0" smtClean="0"/>
              <a:t>δημιουργείται </a:t>
            </a:r>
          </a:p>
          <a:p>
            <a:r>
              <a:rPr lang="el-GR" dirty="0" smtClean="0"/>
              <a:t>ένα πακέτο συνολικού μήκους 1500</a:t>
            </a:r>
            <a:r>
              <a:rPr lang="en-US" dirty="0" smtClean="0"/>
              <a:t>byte (</a:t>
            </a:r>
            <a:r>
              <a:rPr lang="el-GR" dirty="0" smtClean="0"/>
              <a:t>με 20 </a:t>
            </a:r>
            <a:r>
              <a:rPr lang="en-US" dirty="0" smtClean="0"/>
              <a:t>byte </a:t>
            </a:r>
            <a:r>
              <a:rPr lang="el-GR" dirty="0" smtClean="0"/>
              <a:t>επικεφαλίδα</a:t>
            </a:r>
            <a:r>
              <a:rPr lang="en-US" dirty="0" smtClean="0"/>
              <a:t> </a:t>
            </a:r>
            <a:r>
              <a:rPr lang="el-GR" dirty="0" smtClean="0"/>
              <a:t>και 1480 δεδομένα</a:t>
            </a:r>
            <a:r>
              <a:rPr lang="en-US" dirty="0" smtClean="0"/>
              <a:t> </a:t>
            </a:r>
            <a:endParaRPr lang="el-GR" dirty="0" smtClean="0"/>
          </a:p>
          <a:p>
            <a:r>
              <a:rPr lang="el-GR" dirty="0" smtClean="0"/>
              <a:t>Που στο επίπεδο πρόσβασης δικτύου ενθυλακώνεται σε πλαίσιο </a:t>
            </a:r>
          </a:p>
          <a:p>
            <a:r>
              <a:rPr lang="el-GR" dirty="0" smtClean="0"/>
              <a:t>με </a:t>
            </a:r>
            <a:r>
              <a:rPr lang="en-US" dirty="0" smtClean="0"/>
              <a:t>MTU </a:t>
            </a:r>
            <a:r>
              <a:rPr lang="el-GR" dirty="0" smtClean="0"/>
              <a:t>1500</a:t>
            </a:r>
            <a:r>
              <a:rPr lang="en-US" dirty="0" smtClean="0"/>
              <a:t>byte</a:t>
            </a:r>
          </a:p>
          <a:p>
            <a:r>
              <a:rPr lang="el-GR" dirty="0" smtClean="0"/>
              <a:t>Στον </a:t>
            </a:r>
            <a:r>
              <a:rPr lang="en-US" dirty="0" smtClean="0"/>
              <a:t>router </a:t>
            </a:r>
            <a:r>
              <a:rPr lang="el-GR" dirty="0" smtClean="0"/>
              <a:t>διαχωρίζεται το πακέτο και ανεβαίνει στο επίπεδο διαδικτύου του </a:t>
            </a:r>
            <a:r>
              <a:rPr lang="en-US" dirty="0" smtClean="0"/>
              <a:t>router</a:t>
            </a:r>
            <a:endParaRPr lang="el-GR" dirty="0"/>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1.94444E-6 4.07407E-6 L 0.03438 -0.15116 " pathEditMode="relative" rAng="0" ptsTypes="AA">
                                      <p:cBhvr>
                                        <p:cTn id="6" dur="2000" fill="hold"/>
                                        <p:tgtEl>
                                          <p:spTgt spid="10"/>
                                        </p:tgtEl>
                                        <p:attrNameLst>
                                          <p:attrName>ppt_x</p:attrName>
                                          <p:attrName>ppt_y</p:attrName>
                                        </p:attrNameLst>
                                      </p:cBhvr>
                                      <p:rCtr x="17" y="-7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3" name="9 - Ομάδα"/>
          <p:cNvGrpSpPr/>
          <p:nvPr/>
        </p:nvGrpSpPr>
        <p:grpSpPr>
          <a:xfrm>
            <a:off x="2285984" y="4643446"/>
            <a:ext cx="1928826" cy="1071570"/>
            <a:chOff x="1785950" y="1357298"/>
            <a:chExt cx="1928826" cy="1071570"/>
          </a:xfrm>
        </p:grpSpPr>
        <p:grpSp>
          <p:nvGrpSpPr>
            <p:cNvPr id="4"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grpSp>
        <p:nvGrpSpPr>
          <p:cNvPr id="8" name="15 - Ομάδα"/>
          <p:cNvGrpSpPr/>
          <p:nvPr/>
        </p:nvGrpSpPr>
        <p:grpSpPr>
          <a:xfrm>
            <a:off x="3071802" y="2571744"/>
            <a:ext cx="1214446" cy="1071570"/>
            <a:chOff x="285720" y="3143248"/>
            <a:chExt cx="1214446" cy="1071570"/>
          </a:xfrm>
        </p:grpSpPr>
        <p:grpSp>
          <p:nvGrpSpPr>
            <p:cNvPr id="10" name="13 - Ομάδα"/>
            <p:cNvGrpSpPr/>
            <p:nvPr/>
          </p:nvGrpSpPr>
          <p:grpSpPr>
            <a:xfrm>
              <a:off x="285720" y="4071942"/>
              <a:ext cx="1000132" cy="142876"/>
              <a:chOff x="357158" y="1714488"/>
              <a:chExt cx="1000132" cy="142876"/>
            </a:xfrm>
          </p:grpSpPr>
          <p:sp>
            <p:nvSpPr>
              <p:cNvPr id="11" name="10 - Ορθογώνιο"/>
              <p:cNvSpPr/>
              <p:nvPr/>
            </p:nvSpPr>
            <p:spPr>
              <a:xfrm>
                <a:off x="357158" y="1714488"/>
                <a:ext cx="85725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Ορθογώνιο"/>
              <p:cNvSpPr/>
              <p:nvPr/>
            </p:nvSpPr>
            <p:spPr>
              <a:xfrm>
                <a:off x="1214414" y="171448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15" name="14 - Ελλειψοειδής επεξήγηση"/>
            <p:cNvSpPr/>
            <p:nvPr/>
          </p:nvSpPr>
          <p:spPr>
            <a:xfrm>
              <a:off x="428596" y="3143248"/>
              <a:ext cx="1071570" cy="571504"/>
            </a:xfrm>
            <a:prstGeom prst="wedgeEllipseCallout">
              <a:avLst>
                <a:gd name="adj1" fmla="val -9197"/>
                <a:gd name="adj2" fmla="val 110985"/>
              </a:avLst>
            </a:prstGeom>
            <a:solidFill>
              <a:srgbClr val="FFC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IP </a:t>
              </a:r>
              <a:r>
                <a:rPr lang="el-GR" sz="1100" b="1" dirty="0" smtClean="0">
                  <a:solidFill>
                    <a:schemeClr val="tx1"/>
                  </a:solidFill>
                </a:rPr>
                <a:t>πακέτο</a:t>
              </a:r>
              <a:endParaRPr lang="el-GR" sz="1100" b="1" dirty="0">
                <a:solidFill>
                  <a:schemeClr val="tx1"/>
                </a:solidFill>
              </a:endParaRPr>
            </a:p>
          </p:txBody>
        </p:sp>
      </p:grpSp>
      <p:sp>
        <p:nvSpPr>
          <p:cNvPr id="19" name="18 - TextBox"/>
          <p:cNvSpPr txBox="1"/>
          <p:nvPr/>
        </p:nvSpPr>
        <p:spPr>
          <a:xfrm>
            <a:off x="785786" y="428604"/>
            <a:ext cx="7072362" cy="369332"/>
          </a:xfrm>
          <a:prstGeom prst="rect">
            <a:avLst/>
          </a:prstGeom>
          <a:noFill/>
        </p:spPr>
        <p:txBody>
          <a:bodyPr wrap="square" rtlCol="0">
            <a:spAutoFit/>
          </a:bodyPr>
          <a:lstStyle/>
          <a:p>
            <a:r>
              <a:rPr lang="el-GR" dirty="0" smtClean="0"/>
              <a:t>Κατεβαίνει στο επίπεδο πρόσβασης δικτύου στη </a:t>
            </a:r>
            <a:r>
              <a:rPr lang="el-GR" dirty="0" err="1" smtClean="0"/>
              <a:t>διεπαφή</a:t>
            </a:r>
            <a:r>
              <a:rPr lang="el-GR" dirty="0" smtClean="0"/>
              <a:t> με το </a:t>
            </a:r>
            <a:r>
              <a:rPr lang="en-US" dirty="0" smtClean="0"/>
              <a:t>LAN2</a:t>
            </a:r>
            <a:endParaRPr lang="el-GR" dirty="0"/>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7072362" cy="646331"/>
          </a:xfrm>
          <a:prstGeom prst="rect">
            <a:avLst/>
          </a:prstGeom>
          <a:noFill/>
        </p:spPr>
        <p:txBody>
          <a:bodyPr wrap="square" rtlCol="0">
            <a:spAutoFit/>
          </a:bodyPr>
          <a:lstStyle/>
          <a:p>
            <a:r>
              <a:rPr lang="el-GR" dirty="0" smtClean="0"/>
              <a:t>Το πλαίσιο του </a:t>
            </a:r>
            <a:r>
              <a:rPr lang="en-US" dirty="0" smtClean="0"/>
              <a:t>LAN2 </a:t>
            </a:r>
            <a:r>
              <a:rPr lang="el-GR" dirty="0" smtClean="0"/>
              <a:t>έχει μικρότερη </a:t>
            </a:r>
            <a:r>
              <a:rPr lang="en-US" dirty="0" smtClean="0"/>
              <a:t>MTU (600byte)</a:t>
            </a:r>
            <a:r>
              <a:rPr lang="el-GR" dirty="0" smtClean="0"/>
              <a:t> και πρέπει να μεταφερθούν τα δεδομένα του πακέτου σε πολλά κομμάτια.</a:t>
            </a:r>
            <a:endParaRPr lang="el-GR" dirty="0"/>
          </a:p>
        </p:txBody>
      </p:sp>
      <p:grpSp>
        <p:nvGrpSpPr>
          <p:cNvPr id="31" name="30 - Ομάδα"/>
          <p:cNvGrpSpPr/>
          <p:nvPr/>
        </p:nvGrpSpPr>
        <p:grpSpPr>
          <a:xfrm>
            <a:off x="3500430" y="4643446"/>
            <a:ext cx="1928826" cy="1071570"/>
            <a:chOff x="3500430" y="4643446"/>
            <a:chExt cx="1928826" cy="1071570"/>
          </a:xfrm>
        </p:grpSpPr>
        <p:sp>
          <p:nvSpPr>
            <p:cNvPr id="32" name="31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32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33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34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nodeType="clickEffect">
                                  <p:stCondLst>
                                    <p:cond delay="0"/>
                                  </p:stCondLst>
                                  <p:childTnLst>
                                    <p:animMotion origin="layout" path="M 3.05556E-6 -1.94265E-7 L 0.08993 0.1413 " pathEditMode="relative" rAng="0" ptsTypes="AA">
                                      <p:cBhvr>
                                        <p:cTn id="6" dur="2000" fill="hold"/>
                                        <p:tgtEl>
                                          <p:spTgt spid="8"/>
                                        </p:tgtEl>
                                        <p:attrNameLst>
                                          <p:attrName>ppt_x</p:attrName>
                                          <p:attrName>ppt_y</p:attrName>
                                        </p:attrNameLst>
                                      </p:cBhvr>
                                      <p:rCtr x="45" y="71"/>
                                    </p:animMotion>
                                  </p:childTnLst>
                                </p:cTn>
                              </p:par>
                            </p:childTnLst>
                          </p:cTn>
                        </p:par>
                        <p:par>
                          <p:cTn id="7" fill="hold">
                            <p:stCondLst>
                              <p:cond delay="2000"/>
                            </p:stCondLst>
                            <p:childTnLst>
                              <p:par>
                                <p:cTn id="8" presetID="1" presetClass="entr" presetSubtype="0" fill="hold" grpId="0" nodeType="afterEffect">
                                  <p:stCondLst>
                                    <p:cond delay="0"/>
                                  </p:stCondLst>
                                  <p:childTnLst>
                                    <p:set>
                                      <p:cBhvr>
                                        <p:cTn id="9"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grpSp>
        <p:nvGrpSpPr>
          <p:cNvPr id="4" name="15 - Ομάδα"/>
          <p:cNvGrpSpPr/>
          <p:nvPr/>
        </p:nvGrpSpPr>
        <p:grpSpPr>
          <a:xfrm>
            <a:off x="3071802" y="2571744"/>
            <a:ext cx="1214446" cy="1071570"/>
            <a:chOff x="285720" y="3143248"/>
            <a:chExt cx="1214446" cy="1071570"/>
          </a:xfrm>
        </p:grpSpPr>
        <p:grpSp>
          <p:nvGrpSpPr>
            <p:cNvPr id="8" name="13 - Ομάδα"/>
            <p:cNvGrpSpPr/>
            <p:nvPr/>
          </p:nvGrpSpPr>
          <p:grpSpPr>
            <a:xfrm>
              <a:off x="285720" y="4071942"/>
              <a:ext cx="1000132" cy="142876"/>
              <a:chOff x="357158" y="1714488"/>
              <a:chExt cx="1000132" cy="142876"/>
            </a:xfrm>
          </p:grpSpPr>
          <p:sp>
            <p:nvSpPr>
              <p:cNvPr id="11" name="10 - Ορθογώνιο"/>
              <p:cNvSpPr/>
              <p:nvPr/>
            </p:nvSpPr>
            <p:spPr>
              <a:xfrm>
                <a:off x="357158" y="1714488"/>
                <a:ext cx="85725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12 - Ορθογώνιο"/>
              <p:cNvSpPr/>
              <p:nvPr/>
            </p:nvSpPr>
            <p:spPr>
              <a:xfrm>
                <a:off x="1214414" y="171448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15" name="14 - Ελλειψοειδής επεξήγηση"/>
            <p:cNvSpPr/>
            <p:nvPr/>
          </p:nvSpPr>
          <p:spPr>
            <a:xfrm>
              <a:off x="428596" y="3143248"/>
              <a:ext cx="1071570" cy="571504"/>
            </a:xfrm>
            <a:prstGeom prst="wedgeEllipseCallout">
              <a:avLst>
                <a:gd name="adj1" fmla="val -9197"/>
                <a:gd name="adj2" fmla="val 110985"/>
              </a:avLst>
            </a:prstGeom>
            <a:solidFill>
              <a:srgbClr val="FFC000">
                <a:alpha val="4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rPr>
                <a:t>IP </a:t>
              </a:r>
              <a:r>
                <a:rPr lang="el-GR" sz="1100" b="1" dirty="0" smtClean="0">
                  <a:solidFill>
                    <a:schemeClr val="tx1"/>
                  </a:solidFill>
                </a:rPr>
                <a:t>πακέτο</a:t>
              </a:r>
              <a:endParaRPr lang="el-GR" sz="1100" b="1" dirty="0">
                <a:solidFill>
                  <a:schemeClr val="tx1"/>
                </a:solidFill>
              </a:endParaRPr>
            </a:p>
          </p:txBody>
        </p:sp>
      </p:gr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7429552" cy="1200329"/>
          </a:xfrm>
          <a:prstGeom prst="rect">
            <a:avLst/>
          </a:prstGeom>
          <a:noFill/>
        </p:spPr>
        <p:txBody>
          <a:bodyPr wrap="square" rtlCol="0">
            <a:spAutoFit/>
          </a:bodyPr>
          <a:lstStyle/>
          <a:p>
            <a:r>
              <a:rPr lang="el-GR" dirty="0" smtClean="0"/>
              <a:t>Το πλαίσιο του </a:t>
            </a:r>
            <a:r>
              <a:rPr lang="en-US" dirty="0" smtClean="0"/>
              <a:t>LAN2 </a:t>
            </a:r>
            <a:r>
              <a:rPr lang="el-GR" dirty="0" smtClean="0"/>
              <a:t>έχει </a:t>
            </a:r>
            <a:r>
              <a:rPr lang="en-US" dirty="0" smtClean="0"/>
              <a:t>MTU (600byte)</a:t>
            </a:r>
            <a:r>
              <a:rPr lang="el-GR" dirty="0" smtClean="0"/>
              <a:t> άρα κάθε κομμάτι θα έχει μήκος 600</a:t>
            </a:r>
            <a:r>
              <a:rPr lang="en-US" dirty="0" smtClean="0"/>
              <a:t>byte </a:t>
            </a:r>
            <a:r>
              <a:rPr lang="el-GR" dirty="0" smtClean="0"/>
              <a:t>και αν η επικεφαλίδα του έχει μήκος πάλι 5Χ32</a:t>
            </a:r>
            <a:r>
              <a:rPr lang="en-US" dirty="0" smtClean="0"/>
              <a:t>bit=5*4</a:t>
            </a:r>
            <a:r>
              <a:rPr lang="en-US" dirty="0" smtClean="0"/>
              <a:t>byte=20byte</a:t>
            </a:r>
            <a:r>
              <a:rPr lang="en-US" dirty="0" smtClean="0"/>
              <a:t> </a:t>
            </a:r>
            <a:r>
              <a:rPr lang="el-GR" dirty="0" smtClean="0"/>
              <a:t>τότε κάθε κομμάτι θα κουβαλά έως</a:t>
            </a:r>
            <a:r>
              <a:rPr lang="en-US" dirty="0" smtClean="0"/>
              <a:t>:</a:t>
            </a:r>
          </a:p>
          <a:p>
            <a:r>
              <a:rPr lang="en-US" dirty="0" smtClean="0"/>
              <a:t> 8*INT((600-5*4)/8)</a:t>
            </a:r>
            <a:r>
              <a:rPr lang="el-GR" dirty="0" smtClean="0"/>
              <a:t> </a:t>
            </a:r>
            <a:r>
              <a:rPr lang="en-US" dirty="0" smtClean="0"/>
              <a:t>byte </a:t>
            </a:r>
            <a:r>
              <a:rPr lang="el-GR" dirty="0" smtClean="0"/>
              <a:t>δεδομένων. Δηλαδή 8*ΙΝΤ(72,5)=8*72=</a:t>
            </a:r>
            <a:r>
              <a:rPr lang="el-GR" b="1" dirty="0" smtClean="0"/>
              <a:t>576</a:t>
            </a:r>
            <a:r>
              <a:rPr lang="en-US" dirty="0" smtClean="0"/>
              <a:t>byte</a:t>
            </a:r>
            <a:r>
              <a:rPr lang="el-GR" dirty="0" smtClean="0"/>
              <a:t> </a:t>
            </a:r>
            <a:endParaRPr lang="el-GR" dirty="0"/>
          </a:p>
        </p:txBody>
      </p:sp>
      <p:grpSp>
        <p:nvGrpSpPr>
          <p:cNvPr id="28" name="27 - Ομάδα"/>
          <p:cNvGrpSpPr/>
          <p:nvPr/>
        </p:nvGrpSpPr>
        <p:grpSpPr>
          <a:xfrm>
            <a:off x="3500430" y="4643446"/>
            <a:ext cx="1928826" cy="1071570"/>
            <a:chOff x="3500430" y="4643446"/>
            <a:chExt cx="1928826" cy="1071570"/>
          </a:xfrm>
        </p:grpSpPr>
        <p:sp>
          <p:nvSpPr>
            <p:cNvPr id="29" name="28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1" name="30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31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32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3" name="12 - Ορθογώνιο"/>
          <p:cNvSpPr/>
          <p:nvPr/>
        </p:nvSpPr>
        <p:spPr>
          <a:xfrm>
            <a:off x="3929058" y="350043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7072362" cy="1200329"/>
          </a:xfrm>
          <a:prstGeom prst="rect">
            <a:avLst/>
          </a:prstGeom>
          <a:noFill/>
        </p:spPr>
        <p:txBody>
          <a:bodyPr wrap="square" rtlCol="0">
            <a:spAutoFit/>
          </a:bodyPr>
          <a:lstStyle/>
          <a:p>
            <a:r>
              <a:rPr lang="el-GR" dirty="0" smtClean="0"/>
              <a:t>Το πρώτο κομμάτι θα κουβαλά 576</a:t>
            </a:r>
            <a:r>
              <a:rPr lang="en-US" dirty="0" smtClean="0"/>
              <a:t>byte</a:t>
            </a:r>
            <a:r>
              <a:rPr lang="el-GR" dirty="0" smtClean="0"/>
              <a:t> από τα δεδομένα</a:t>
            </a:r>
          </a:p>
          <a:p>
            <a:r>
              <a:rPr lang="el-GR" dirty="0" smtClean="0"/>
              <a:t>Το δεύτερο θα κουβαλά άλλα 576 </a:t>
            </a:r>
            <a:r>
              <a:rPr lang="en-US" dirty="0" smtClean="0"/>
              <a:t>byte </a:t>
            </a:r>
            <a:r>
              <a:rPr lang="el-GR" dirty="0" smtClean="0"/>
              <a:t>από τα δεδομένα </a:t>
            </a:r>
          </a:p>
          <a:p>
            <a:r>
              <a:rPr lang="el-GR" dirty="0" smtClean="0"/>
              <a:t>Και το τελευταίο θα κουβαλά τα υπόλοιπα 328</a:t>
            </a:r>
            <a:r>
              <a:rPr lang="en-US" dirty="0" smtClean="0"/>
              <a:t>byte</a:t>
            </a:r>
          </a:p>
          <a:p>
            <a:r>
              <a:rPr lang="en-US" dirty="0" smtClean="0"/>
              <a:t>(1480byte=576byte+576byte+328byte)</a:t>
            </a:r>
            <a:r>
              <a:rPr lang="el-GR" dirty="0" smtClean="0"/>
              <a:t> </a:t>
            </a:r>
            <a:endParaRPr lang="el-GR" dirty="0"/>
          </a:p>
        </p:txBody>
      </p:sp>
      <p:grpSp>
        <p:nvGrpSpPr>
          <p:cNvPr id="34" name="33 - Ομάδα"/>
          <p:cNvGrpSpPr/>
          <p:nvPr/>
        </p:nvGrpSpPr>
        <p:grpSpPr>
          <a:xfrm>
            <a:off x="3071802" y="3500438"/>
            <a:ext cx="857256" cy="142876"/>
            <a:chOff x="3071802" y="3500438"/>
            <a:chExt cx="857256" cy="142876"/>
          </a:xfrm>
        </p:grpSpPr>
        <p:sp>
          <p:nvSpPr>
            <p:cNvPr id="29" name="28 - Ορθογώνιο"/>
            <p:cNvSpPr/>
            <p:nvPr/>
          </p:nvSpPr>
          <p:spPr>
            <a:xfrm>
              <a:off x="3571868" y="3500438"/>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31 - Ορθογώνιο"/>
            <p:cNvSpPr/>
            <p:nvPr/>
          </p:nvSpPr>
          <p:spPr>
            <a:xfrm>
              <a:off x="3214678" y="3500438"/>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43" name="42 - Ομάδα"/>
          <p:cNvGrpSpPr/>
          <p:nvPr/>
        </p:nvGrpSpPr>
        <p:grpSpPr>
          <a:xfrm>
            <a:off x="3500430" y="4643446"/>
            <a:ext cx="1928826" cy="1071570"/>
            <a:chOff x="3500430" y="4643446"/>
            <a:chExt cx="1928826" cy="1071570"/>
          </a:xfrm>
        </p:grpSpPr>
        <p:sp>
          <p:nvSpPr>
            <p:cNvPr id="44" name="43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5" name="44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6" name="45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7" name="46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9" name="18 - TextBox"/>
          <p:cNvSpPr txBox="1"/>
          <p:nvPr/>
        </p:nvSpPr>
        <p:spPr>
          <a:xfrm>
            <a:off x="785786" y="428604"/>
            <a:ext cx="7072362" cy="369332"/>
          </a:xfrm>
          <a:prstGeom prst="rect">
            <a:avLst/>
          </a:prstGeom>
          <a:noFill/>
        </p:spPr>
        <p:txBody>
          <a:bodyPr wrap="square" rtlCol="0">
            <a:spAutoFit/>
          </a:bodyPr>
          <a:lstStyle/>
          <a:p>
            <a:r>
              <a:rPr lang="el-GR" dirty="0" smtClean="0"/>
              <a:t>Κατεβαίνει στο επίπεδο πρόσβασης δικτύου στη </a:t>
            </a:r>
            <a:r>
              <a:rPr lang="el-GR" dirty="0" err="1" smtClean="0"/>
              <a:t>διεπαφή</a:t>
            </a:r>
            <a:r>
              <a:rPr lang="el-GR" dirty="0" smtClean="0"/>
              <a:t> με το </a:t>
            </a:r>
            <a:r>
              <a:rPr lang="en-US" dirty="0" smtClean="0"/>
              <a:t>LAN2</a:t>
            </a:r>
            <a:endParaRPr lang="el-GR" dirty="0"/>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grpSp>
        <p:nvGrpSpPr>
          <p:cNvPr id="38" name="37 - Ομάδα"/>
          <p:cNvGrpSpPr/>
          <p:nvPr/>
        </p:nvGrpSpPr>
        <p:grpSpPr>
          <a:xfrm>
            <a:off x="3500430" y="4643446"/>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sp>
        <p:nvSpPr>
          <p:cNvPr id="30" name="29 - TextBox"/>
          <p:cNvSpPr txBox="1"/>
          <p:nvPr/>
        </p:nvSpPr>
        <p:spPr>
          <a:xfrm>
            <a:off x="857224" y="785794"/>
            <a:ext cx="8001056" cy="646331"/>
          </a:xfrm>
          <a:prstGeom prst="rect">
            <a:avLst/>
          </a:prstGeom>
          <a:noFill/>
        </p:spPr>
        <p:txBody>
          <a:bodyPr wrap="square" rtlCol="0">
            <a:spAutoFit/>
          </a:bodyPr>
          <a:lstStyle/>
          <a:p>
            <a:r>
              <a:rPr lang="el-GR" dirty="0" smtClean="0"/>
              <a:t>Το πρώτο κομμάτι με τα 576</a:t>
            </a:r>
            <a:r>
              <a:rPr lang="en-US" dirty="0" smtClean="0"/>
              <a:t>byte</a:t>
            </a:r>
            <a:r>
              <a:rPr lang="el-GR" dirty="0" smtClean="0"/>
              <a:t> από τα δεδομένα και 5*4=20</a:t>
            </a:r>
            <a:r>
              <a:rPr lang="en-US" dirty="0" smtClean="0"/>
              <a:t>byte </a:t>
            </a:r>
            <a:r>
              <a:rPr lang="el-GR" dirty="0" smtClean="0"/>
              <a:t>επικεφαλίδα. Δηλαδή συνολικού μήκους 596</a:t>
            </a:r>
            <a:r>
              <a:rPr lang="en-US" dirty="0" smtClean="0"/>
              <a:t>byte </a:t>
            </a:r>
            <a:r>
              <a:rPr lang="el-GR" dirty="0" smtClean="0"/>
              <a:t>χωρά στο πλαίσιο του </a:t>
            </a:r>
            <a:r>
              <a:rPr lang="en-US" dirty="0" smtClean="0"/>
              <a:t>LAN2 (MTU=600)</a:t>
            </a:r>
            <a:r>
              <a:rPr lang="el-GR" dirty="0" smtClean="0"/>
              <a:t> </a:t>
            </a:r>
            <a:endParaRPr lang="el-GR" dirty="0"/>
          </a:p>
        </p:txBody>
      </p:sp>
      <p:grpSp>
        <p:nvGrpSpPr>
          <p:cNvPr id="34" name="33 - Ομάδα"/>
          <p:cNvGrpSpPr/>
          <p:nvPr/>
        </p:nvGrpSpPr>
        <p:grpSpPr>
          <a:xfrm>
            <a:off x="3571868" y="3500438"/>
            <a:ext cx="500066" cy="142876"/>
            <a:chOff x="3857620" y="3571876"/>
            <a:chExt cx="500066" cy="142876"/>
          </a:xfrm>
        </p:grpSpPr>
        <p:sp>
          <p:nvSpPr>
            <p:cNvPr id="13" name="12 - Ορθογώνιο"/>
            <p:cNvSpPr/>
            <p:nvPr/>
          </p:nvSpPr>
          <p:spPr>
            <a:xfrm>
              <a:off x="4214810" y="3571876"/>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3857620" y="3571876"/>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2" name="31 - Ορθογώνιο"/>
          <p:cNvSpPr/>
          <p:nvPr/>
        </p:nvSpPr>
        <p:spPr>
          <a:xfrm>
            <a:off x="3214678" y="3500438"/>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nodeType="clickEffect">
                                  <p:stCondLst>
                                    <p:cond delay="0"/>
                                  </p:stCondLst>
                                  <p:childTnLst>
                                    <p:animMotion origin="layout" path="M -1.94444E-6 -1.52636E-6 L 0.08993 0.15749 " pathEditMode="relative" rAng="0" ptsTypes="AA">
                                      <p:cBhvr>
                                        <p:cTn id="6" dur="2000" fill="hold"/>
                                        <p:tgtEl>
                                          <p:spTgt spid="34"/>
                                        </p:tgtEl>
                                        <p:attrNameLst>
                                          <p:attrName>ppt_x</p:attrName>
                                          <p:attrName>ppt_y</p:attrName>
                                        </p:attrNameLst>
                                      </p:cBhvr>
                                      <p:rCtr x="45" y="7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9" name="18 - TextBox"/>
          <p:cNvSpPr txBox="1"/>
          <p:nvPr/>
        </p:nvSpPr>
        <p:spPr>
          <a:xfrm>
            <a:off x="785786" y="428604"/>
            <a:ext cx="7072362" cy="369332"/>
          </a:xfrm>
          <a:prstGeom prst="rect">
            <a:avLst/>
          </a:prstGeom>
          <a:noFill/>
        </p:spPr>
        <p:txBody>
          <a:bodyPr wrap="square" rtlCol="0">
            <a:spAutoFit/>
          </a:bodyPr>
          <a:lstStyle/>
          <a:p>
            <a:r>
              <a:rPr lang="el-GR" dirty="0" smtClean="0"/>
              <a:t>Κατεβαίνει στο επίπεδο πρόσβασης δικτύου στη </a:t>
            </a:r>
            <a:r>
              <a:rPr lang="el-GR" dirty="0" err="1" smtClean="0"/>
              <a:t>διεπαφή</a:t>
            </a:r>
            <a:r>
              <a:rPr lang="el-GR" dirty="0" smtClean="0"/>
              <a:t> με το </a:t>
            </a:r>
            <a:r>
              <a:rPr lang="en-US" dirty="0" smtClean="0"/>
              <a:t>LAN2</a:t>
            </a:r>
            <a:endParaRPr lang="el-GR" dirty="0"/>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646331"/>
          </a:xfrm>
          <a:prstGeom prst="rect">
            <a:avLst/>
          </a:prstGeom>
          <a:noFill/>
        </p:spPr>
        <p:txBody>
          <a:bodyPr wrap="square" rtlCol="0">
            <a:spAutoFit/>
          </a:bodyPr>
          <a:lstStyle/>
          <a:p>
            <a:r>
              <a:rPr lang="el-GR" dirty="0" smtClean="0"/>
              <a:t>Το πρώτο κομμάτι με τα 576</a:t>
            </a:r>
            <a:r>
              <a:rPr lang="en-US" dirty="0" smtClean="0"/>
              <a:t>byte</a:t>
            </a:r>
            <a:r>
              <a:rPr lang="el-GR" dirty="0" smtClean="0"/>
              <a:t> από τα δεδομένα μεταφέρεται από το πλαίσιο του </a:t>
            </a:r>
            <a:r>
              <a:rPr lang="en-US" dirty="0" smtClean="0"/>
              <a:t>LAN2 </a:t>
            </a:r>
            <a:r>
              <a:rPr lang="el-GR" dirty="0" smtClean="0"/>
              <a:t>στο δρομολογητή προς το </a:t>
            </a:r>
            <a:r>
              <a:rPr lang="en-US" dirty="0" smtClean="0"/>
              <a:t>LAN3</a:t>
            </a:r>
            <a:r>
              <a:rPr lang="el-GR" dirty="0" smtClean="0"/>
              <a:t> </a:t>
            </a:r>
            <a:endParaRPr lang="el-GR" dirty="0"/>
          </a:p>
        </p:txBody>
      </p:sp>
      <p:grpSp>
        <p:nvGrpSpPr>
          <p:cNvPr id="34" name="33 - Ομάδα"/>
          <p:cNvGrpSpPr/>
          <p:nvPr/>
        </p:nvGrpSpPr>
        <p:grpSpPr>
          <a:xfrm>
            <a:off x="3500430" y="4643446"/>
            <a:ext cx="1928826" cy="1071570"/>
            <a:chOff x="3500430" y="4643446"/>
            <a:chExt cx="1928826" cy="1071570"/>
          </a:xfrm>
        </p:grpSpPr>
        <p:grpSp>
          <p:nvGrpSpPr>
            <p:cNvPr id="4" name="37 - Ομάδα"/>
            <p:cNvGrpSpPr/>
            <p:nvPr/>
          </p:nvGrpSpPr>
          <p:grpSpPr>
            <a:xfrm>
              <a:off x="3500430" y="4643446"/>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8" name="33 - Ομάδα"/>
            <p:cNvGrpSpPr/>
            <p:nvPr/>
          </p:nvGrpSpPr>
          <p:grpSpPr>
            <a:xfrm>
              <a:off x="4357686" y="4643446"/>
              <a:ext cx="500066" cy="142876"/>
              <a:chOff x="3857620" y="3571876"/>
              <a:chExt cx="500066" cy="142876"/>
            </a:xfrm>
          </p:grpSpPr>
          <p:sp>
            <p:nvSpPr>
              <p:cNvPr id="13" name="12 - Ορθογώνιο"/>
              <p:cNvSpPr/>
              <p:nvPr/>
            </p:nvSpPr>
            <p:spPr>
              <a:xfrm>
                <a:off x="4214810" y="3571876"/>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3857620" y="3571876"/>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
        <p:nvSpPr>
          <p:cNvPr id="32" name="31 - Ορθογώνιο"/>
          <p:cNvSpPr/>
          <p:nvPr/>
        </p:nvSpPr>
        <p:spPr>
          <a:xfrm>
            <a:off x="3214678" y="3500438"/>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4.44444E-6 -4.07956E-6 L 0.16928 -0.003 " pathEditMode="relative" rAng="0" ptsTypes="AA">
                                      <p:cBhvr>
                                        <p:cTn id="6" dur="2000" fill="hold"/>
                                        <p:tgtEl>
                                          <p:spTgt spid="34"/>
                                        </p:tgtEl>
                                        <p:attrNameLst>
                                          <p:attrName>ppt_x</p:attrName>
                                          <p:attrName>ppt_y</p:attrName>
                                        </p:attrNameLst>
                                      </p:cBhvr>
                                      <p:rCtr x="85" y="-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9" name="18 - TextBox"/>
          <p:cNvSpPr txBox="1"/>
          <p:nvPr/>
        </p:nvSpPr>
        <p:spPr>
          <a:xfrm>
            <a:off x="785786" y="428604"/>
            <a:ext cx="7072362" cy="369332"/>
          </a:xfrm>
          <a:prstGeom prst="rect">
            <a:avLst/>
          </a:prstGeom>
          <a:noFill/>
        </p:spPr>
        <p:txBody>
          <a:bodyPr wrap="square" rtlCol="0">
            <a:spAutoFit/>
          </a:bodyPr>
          <a:lstStyle/>
          <a:p>
            <a:r>
              <a:rPr lang="el-GR" dirty="0" smtClean="0"/>
              <a:t>Κατεβαίνει στο επίπεδο πρόσβασης δικτύου στη </a:t>
            </a:r>
            <a:r>
              <a:rPr lang="el-GR" dirty="0" err="1" smtClean="0"/>
              <a:t>διεπαφή</a:t>
            </a:r>
            <a:r>
              <a:rPr lang="el-GR" dirty="0" smtClean="0"/>
              <a:t> με το </a:t>
            </a:r>
            <a:r>
              <a:rPr lang="en-US" dirty="0" smtClean="0"/>
              <a:t>LAN2</a:t>
            </a:r>
            <a:endParaRPr lang="el-GR" dirty="0"/>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646331"/>
          </a:xfrm>
          <a:prstGeom prst="rect">
            <a:avLst/>
          </a:prstGeom>
          <a:noFill/>
        </p:spPr>
        <p:txBody>
          <a:bodyPr wrap="square" rtlCol="0">
            <a:spAutoFit/>
          </a:bodyPr>
          <a:lstStyle/>
          <a:p>
            <a:r>
              <a:rPr lang="el-GR" dirty="0" smtClean="0"/>
              <a:t>Το πρώτο κομμάτι με τα 576</a:t>
            </a:r>
            <a:r>
              <a:rPr lang="en-US" dirty="0" smtClean="0"/>
              <a:t>byte</a:t>
            </a:r>
            <a:r>
              <a:rPr lang="el-GR" dirty="0" smtClean="0"/>
              <a:t> από τα δεδομένα μεταφέρεται από το πλαίσιο του </a:t>
            </a:r>
            <a:r>
              <a:rPr lang="en-US" dirty="0" smtClean="0"/>
              <a:t>LAN2 </a:t>
            </a:r>
            <a:r>
              <a:rPr lang="el-GR" dirty="0" smtClean="0"/>
              <a:t>στο δρομολογητή προς το </a:t>
            </a:r>
            <a:r>
              <a:rPr lang="en-US" dirty="0" smtClean="0"/>
              <a:t>LAN3</a:t>
            </a:r>
            <a:r>
              <a:rPr lang="el-GR" dirty="0" smtClean="0"/>
              <a:t> </a:t>
            </a:r>
            <a:endParaRPr lang="el-GR" dirty="0"/>
          </a:p>
        </p:txBody>
      </p:sp>
      <p:grpSp>
        <p:nvGrpSpPr>
          <p:cNvPr id="8" name="37 - Ομάδα"/>
          <p:cNvGrpSpPr/>
          <p:nvPr/>
        </p:nvGrpSpPr>
        <p:grpSpPr>
          <a:xfrm>
            <a:off x="5000628" y="4572008"/>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10" name="33 - Ομάδα"/>
          <p:cNvGrpSpPr/>
          <p:nvPr/>
        </p:nvGrpSpPr>
        <p:grpSpPr>
          <a:xfrm>
            <a:off x="5857884" y="4572008"/>
            <a:ext cx="500066" cy="142876"/>
            <a:chOff x="3857620" y="3571876"/>
            <a:chExt cx="500066" cy="142876"/>
          </a:xfrm>
        </p:grpSpPr>
        <p:sp>
          <p:nvSpPr>
            <p:cNvPr id="13" name="12 - Ορθογώνιο"/>
            <p:cNvSpPr/>
            <p:nvPr/>
          </p:nvSpPr>
          <p:spPr>
            <a:xfrm>
              <a:off x="4214810" y="3571876"/>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3857620" y="3571876"/>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2" name="31 - Ορθογώνιο"/>
          <p:cNvSpPr/>
          <p:nvPr/>
        </p:nvSpPr>
        <p:spPr>
          <a:xfrm>
            <a:off x="3214678" y="3500438"/>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nodeType="clickEffect">
                                  <p:stCondLst>
                                    <p:cond delay="0"/>
                                  </p:stCondLst>
                                  <p:childTnLst>
                                    <p:animMotion origin="layout" path="M -1.94444E-6 3.01573E-6 L 0.06042 -0.15588 " pathEditMode="relative" rAng="0" ptsTypes="AA">
                                      <p:cBhvr>
                                        <p:cTn id="6" dur="2000" fill="hold"/>
                                        <p:tgtEl>
                                          <p:spTgt spid="10"/>
                                        </p:tgtEl>
                                        <p:attrNameLst>
                                          <p:attrName>ppt_x</p:attrName>
                                          <p:attrName>ppt_y</p:attrName>
                                        </p:attrNameLst>
                                      </p:cBhvr>
                                      <p:rCtr x="30" y="-7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00166" y="857232"/>
            <a:ext cx="7010400" cy="838200"/>
          </a:xfrm>
        </p:spPr>
        <p:txBody>
          <a:bodyPr/>
          <a:lstStyle/>
          <a:p>
            <a:r>
              <a:rPr lang="el-GR" dirty="0" smtClean="0"/>
              <a:t>Πεδία της δεύτερης γραμμής</a:t>
            </a:r>
            <a:endParaRPr lang="el-GR" dirty="0"/>
          </a:p>
        </p:txBody>
      </p:sp>
      <p:sp>
        <p:nvSpPr>
          <p:cNvPr id="3" name="2 - Ορθογώνιο"/>
          <p:cNvSpPr/>
          <p:nvPr/>
        </p:nvSpPr>
        <p:spPr>
          <a:xfrm>
            <a:off x="1714480" y="2357430"/>
            <a:ext cx="7215238" cy="1754326"/>
          </a:xfrm>
          <a:prstGeom prst="rect">
            <a:avLst/>
          </a:prstGeom>
        </p:spPr>
        <p:txBody>
          <a:bodyPr wrap="square">
            <a:spAutoFit/>
          </a:bodyPr>
          <a:lstStyle/>
          <a:p>
            <a:r>
              <a:rPr lang="el-GR" dirty="0" smtClean="0"/>
              <a:t>Όταν το πακέτο πρόκειται να διέλθει από δίκτυο το οποίο στο δεύτερο επίπεδο (ζεύξης δεδομένων) υποστηρίζει πλαίσια μικρότερου μεγέθους από το αυτοδύναμο πακέτο, τότε μοναδικός τρόπος για να εξυπηρετηθεί είναι να διασπαστεί σε μικρότερα </a:t>
            </a:r>
            <a:r>
              <a:rPr lang="el-GR" b="1" dirty="0" smtClean="0"/>
              <a:t>τμήματα, να περάσουν από το δίκτυο και στον προορισμό να επανασυνδεθούν</a:t>
            </a:r>
          </a:p>
          <a:p>
            <a:r>
              <a:rPr lang="el-GR" dirty="0" smtClean="0"/>
              <a:t>στο αρχικό πακέτο </a:t>
            </a:r>
            <a:r>
              <a:rPr lang="en-US" dirty="0" smtClean="0"/>
              <a:t>IP.</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646331"/>
          </a:xfrm>
          <a:prstGeom prst="rect">
            <a:avLst/>
          </a:prstGeom>
          <a:noFill/>
        </p:spPr>
        <p:txBody>
          <a:bodyPr wrap="square" rtlCol="0">
            <a:spAutoFit/>
          </a:bodyPr>
          <a:lstStyle/>
          <a:p>
            <a:r>
              <a:rPr lang="el-GR" dirty="0" smtClean="0"/>
              <a:t>Το  πρώτο κομμάτι με τα  576</a:t>
            </a:r>
            <a:r>
              <a:rPr lang="en-US" dirty="0" smtClean="0"/>
              <a:t>byte</a:t>
            </a:r>
            <a:r>
              <a:rPr lang="el-GR" dirty="0" smtClean="0"/>
              <a:t> τοποθετείται στο επίπεδο διαδικτύου του δρομολογητή προς το </a:t>
            </a:r>
            <a:r>
              <a:rPr lang="en-US" dirty="0" smtClean="0"/>
              <a:t>LAN3</a:t>
            </a:r>
            <a:r>
              <a:rPr lang="el-GR" dirty="0" smtClean="0"/>
              <a:t> </a:t>
            </a:r>
            <a:endParaRPr lang="el-GR" dirty="0"/>
          </a:p>
        </p:txBody>
      </p:sp>
      <p:grpSp>
        <p:nvGrpSpPr>
          <p:cNvPr id="4" name="37 - Ομάδα"/>
          <p:cNvGrpSpPr/>
          <p:nvPr/>
        </p:nvGrpSpPr>
        <p:grpSpPr>
          <a:xfrm>
            <a:off x="5000628" y="4572008"/>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8" name="33 - Ομάδα"/>
          <p:cNvGrpSpPr/>
          <p:nvPr/>
        </p:nvGrpSpPr>
        <p:grpSpPr>
          <a:xfrm>
            <a:off x="6357950" y="3429000"/>
            <a:ext cx="500066" cy="142876"/>
            <a:chOff x="3857620" y="3571876"/>
            <a:chExt cx="500066" cy="142876"/>
          </a:xfrm>
        </p:grpSpPr>
        <p:sp>
          <p:nvSpPr>
            <p:cNvPr id="13" name="12 - Ορθογώνιο"/>
            <p:cNvSpPr/>
            <p:nvPr/>
          </p:nvSpPr>
          <p:spPr>
            <a:xfrm>
              <a:off x="4214810" y="3571876"/>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3857620" y="3571876"/>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2" name="31 - Ορθογώνιο"/>
          <p:cNvSpPr/>
          <p:nvPr/>
        </p:nvSpPr>
        <p:spPr>
          <a:xfrm>
            <a:off x="3214678" y="3500438"/>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grpSp>
        <p:nvGrpSpPr>
          <p:cNvPr id="4" name="37 - Ομάδα"/>
          <p:cNvGrpSpPr/>
          <p:nvPr/>
        </p:nvGrpSpPr>
        <p:grpSpPr>
          <a:xfrm>
            <a:off x="3500430" y="4643446"/>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sp>
        <p:nvSpPr>
          <p:cNvPr id="30" name="29 - TextBox"/>
          <p:cNvSpPr txBox="1"/>
          <p:nvPr/>
        </p:nvSpPr>
        <p:spPr>
          <a:xfrm>
            <a:off x="857224" y="785794"/>
            <a:ext cx="8001056" cy="923330"/>
          </a:xfrm>
          <a:prstGeom prst="rect">
            <a:avLst/>
          </a:prstGeom>
          <a:noFill/>
        </p:spPr>
        <p:txBody>
          <a:bodyPr wrap="square" rtlCol="0">
            <a:spAutoFit/>
          </a:bodyPr>
          <a:lstStyle/>
          <a:p>
            <a:r>
              <a:rPr lang="el-GR" dirty="0" smtClean="0"/>
              <a:t>Το δεύτερο κομμάτι με τα άλλα 576</a:t>
            </a:r>
            <a:r>
              <a:rPr lang="en-US" dirty="0" smtClean="0"/>
              <a:t>byte</a:t>
            </a:r>
            <a:r>
              <a:rPr lang="el-GR" dirty="0" smtClean="0"/>
              <a:t> από τα δεδομένα και 5*4=20</a:t>
            </a:r>
            <a:r>
              <a:rPr lang="en-US" dirty="0" smtClean="0"/>
              <a:t>byte </a:t>
            </a:r>
            <a:r>
              <a:rPr lang="el-GR" dirty="0" smtClean="0"/>
              <a:t>επικεφαλίδα. Δηλαδή συνολικού μήκους 596</a:t>
            </a:r>
            <a:r>
              <a:rPr lang="en-US" dirty="0" smtClean="0"/>
              <a:t>byte </a:t>
            </a:r>
            <a:r>
              <a:rPr lang="el-GR" dirty="0" smtClean="0"/>
              <a:t>τοποθετείται στο πλαίσιο του </a:t>
            </a:r>
            <a:r>
              <a:rPr lang="en-US" dirty="0" smtClean="0"/>
              <a:t>LAN2 (MTU=600)</a:t>
            </a:r>
            <a:r>
              <a:rPr lang="el-GR" dirty="0" smtClean="0"/>
              <a:t> </a:t>
            </a:r>
            <a:endParaRPr lang="el-GR" dirty="0"/>
          </a:p>
        </p:txBody>
      </p:sp>
      <p:grpSp>
        <p:nvGrpSpPr>
          <p:cNvPr id="8" name="33 - Ομάδα"/>
          <p:cNvGrpSpPr/>
          <p:nvPr/>
        </p:nvGrpSpPr>
        <p:grpSpPr>
          <a:xfrm>
            <a:off x="3214678" y="3500438"/>
            <a:ext cx="500066" cy="142876"/>
            <a:chOff x="3857620" y="3571876"/>
            <a:chExt cx="500066" cy="142876"/>
          </a:xfrm>
        </p:grpSpPr>
        <p:sp>
          <p:nvSpPr>
            <p:cNvPr id="13" name="12 - Ορθογώνιο"/>
            <p:cNvSpPr/>
            <p:nvPr/>
          </p:nvSpPr>
          <p:spPr>
            <a:xfrm>
              <a:off x="4214810" y="3571876"/>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3857620" y="3571876"/>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4" name="33 - Ομάδα"/>
          <p:cNvGrpSpPr/>
          <p:nvPr/>
        </p:nvGrpSpPr>
        <p:grpSpPr>
          <a:xfrm>
            <a:off x="6357950" y="3429000"/>
            <a:ext cx="500066" cy="142876"/>
            <a:chOff x="3857620" y="3571876"/>
            <a:chExt cx="500066" cy="142876"/>
          </a:xfrm>
        </p:grpSpPr>
        <p:sp>
          <p:nvSpPr>
            <p:cNvPr id="35" name="34 - Ορθογώνιο"/>
            <p:cNvSpPr/>
            <p:nvPr/>
          </p:nvSpPr>
          <p:spPr>
            <a:xfrm>
              <a:off x="4214810" y="3571876"/>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37 - Ορθογώνιο"/>
            <p:cNvSpPr/>
            <p:nvPr/>
          </p:nvSpPr>
          <p:spPr>
            <a:xfrm>
              <a:off x="3857620" y="3571876"/>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nodeType="clickEffect">
                                  <p:stCondLst>
                                    <p:cond delay="0"/>
                                  </p:stCondLst>
                                  <p:childTnLst>
                                    <p:animMotion origin="layout" path="M -4.44444E-6 -2.79371E-6 L 0.129 0.1679 " pathEditMode="relative" rAng="0" ptsTypes="AA">
                                      <p:cBhvr>
                                        <p:cTn id="6" dur="2000" fill="hold"/>
                                        <p:tgtEl>
                                          <p:spTgt spid="8"/>
                                        </p:tgtEl>
                                        <p:attrNameLst>
                                          <p:attrName>ppt_x</p:attrName>
                                          <p:attrName>ppt_y</p:attrName>
                                        </p:attrNameLst>
                                      </p:cBhvr>
                                      <p:rCtr x="64" y="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9" name="18 - TextBox"/>
          <p:cNvSpPr txBox="1"/>
          <p:nvPr/>
        </p:nvSpPr>
        <p:spPr>
          <a:xfrm>
            <a:off x="785786" y="428604"/>
            <a:ext cx="7072362" cy="369332"/>
          </a:xfrm>
          <a:prstGeom prst="rect">
            <a:avLst/>
          </a:prstGeom>
          <a:noFill/>
        </p:spPr>
        <p:txBody>
          <a:bodyPr wrap="square" rtlCol="0">
            <a:spAutoFit/>
          </a:bodyPr>
          <a:lstStyle/>
          <a:p>
            <a:r>
              <a:rPr lang="el-GR" dirty="0" smtClean="0"/>
              <a:t>Κατεβαίνει στο επίπεδο πρόσβασης δικτύου στη </a:t>
            </a:r>
            <a:r>
              <a:rPr lang="el-GR" dirty="0" err="1" smtClean="0"/>
              <a:t>διεπαφή</a:t>
            </a:r>
            <a:r>
              <a:rPr lang="el-GR" dirty="0" smtClean="0"/>
              <a:t> με το </a:t>
            </a:r>
            <a:r>
              <a:rPr lang="en-US" dirty="0" smtClean="0"/>
              <a:t>LAN2</a:t>
            </a:r>
            <a:endParaRPr lang="el-GR" dirty="0"/>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369332"/>
          </a:xfrm>
          <a:prstGeom prst="rect">
            <a:avLst/>
          </a:prstGeom>
          <a:noFill/>
        </p:spPr>
        <p:txBody>
          <a:bodyPr wrap="square" rtlCol="0">
            <a:spAutoFit/>
          </a:bodyPr>
          <a:lstStyle/>
          <a:p>
            <a:r>
              <a:rPr lang="el-GR" dirty="0" smtClean="0"/>
              <a:t>και μεταφέρεται από το πλαίσιο του </a:t>
            </a:r>
            <a:r>
              <a:rPr lang="en-US" dirty="0" smtClean="0"/>
              <a:t>LAN2 </a:t>
            </a:r>
            <a:r>
              <a:rPr lang="el-GR" dirty="0" smtClean="0"/>
              <a:t>στο δρομολογητή προς το </a:t>
            </a:r>
            <a:r>
              <a:rPr lang="en-US" dirty="0" smtClean="0"/>
              <a:t>LAN3</a:t>
            </a:r>
            <a:r>
              <a:rPr lang="el-GR" dirty="0" smtClean="0"/>
              <a:t> </a:t>
            </a:r>
            <a:endParaRPr lang="el-GR" dirty="0"/>
          </a:p>
        </p:txBody>
      </p:sp>
      <p:grpSp>
        <p:nvGrpSpPr>
          <p:cNvPr id="4" name="33 - Ομάδα"/>
          <p:cNvGrpSpPr/>
          <p:nvPr/>
        </p:nvGrpSpPr>
        <p:grpSpPr>
          <a:xfrm>
            <a:off x="3500430" y="4643446"/>
            <a:ext cx="1928826" cy="1071570"/>
            <a:chOff x="3500430" y="4643446"/>
            <a:chExt cx="1928826" cy="1071570"/>
          </a:xfrm>
        </p:grpSpPr>
        <p:grpSp>
          <p:nvGrpSpPr>
            <p:cNvPr id="8" name="37 - Ομάδα"/>
            <p:cNvGrpSpPr/>
            <p:nvPr/>
          </p:nvGrpSpPr>
          <p:grpSpPr>
            <a:xfrm>
              <a:off x="3500430" y="4643446"/>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10" name="33 - Ομάδα"/>
            <p:cNvGrpSpPr/>
            <p:nvPr/>
          </p:nvGrpSpPr>
          <p:grpSpPr>
            <a:xfrm>
              <a:off x="4357686" y="4643446"/>
              <a:ext cx="500066" cy="142876"/>
              <a:chOff x="3857620" y="3571876"/>
              <a:chExt cx="500066" cy="142876"/>
            </a:xfrm>
          </p:grpSpPr>
          <p:sp>
            <p:nvSpPr>
              <p:cNvPr id="13" name="12 - Ορθογώνιο"/>
              <p:cNvSpPr/>
              <p:nvPr/>
            </p:nvSpPr>
            <p:spPr>
              <a:xfrm>
                <a:off x="4214810" y="3571876"/>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3857620" y="3571876"/>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4" name="33 - Ομάδα"/>
          <p:cNvGrpSpPr/>
          <p:nvPr/>
        </p:nvGrpSpPr>
        <p:grpSpPr>
          <a:xfrm>
            <a:off x="6357950" y="3429000"/>
            <a:ext cx="500066" cy="142876"/>
            <a:chOff x="3857620" y="3571876"/>
            <a:chExt cx="500066" cy="142876"/>
          </a:xfrm>
        </p:grpSpPr>
        <p:sp>
          <p:nvSpPr>
            <p:cNvPr id="35" name="34 - Ορθογώνιο"/>
            <p:cNvSpPr/>
            <p:nvPr/>
          </p:nvSpPr>
          <p:spPr>
            <a:xfrm>
              <a:off x="4214810" y="3571876"/>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37 - Ορθογώνιο"/>
            <p:cNvSpPr/>
            <p:nvPr/>
          </p:nvSpPr>
          <p:spPr>
            <a:xfrm>
              <a:off x="3857620" y="3571876"/>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4.44444E-6 -4.07956E-6 L 0.16928 -0.003 " pathEditMode="relative" rAng="0" ptsTypes="AA">
                                      <p:cBhvr>
                                        <p:cTn id="6" dur="2000" fill="hold"/>
                                        <p:tgtEl>
                                          <p:spTgt spid="4"/>
                                        </p:tgtEl>
                                        <p:attrNameLst>
                                          <p:attrName>ppt_x</p:attrName>
                                          <p:attrName>ppt_y</p:attrName>
                                        </p:attrNameLst>
                                      </p:cBhvr>
                                      <p:rCtr x="85" y="-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646331"/>
          </a:xfrm>
          <a:prstGeom prst="rect">
            <a:avLst/>
          </a:prstGeom>
          <a:noFill/>
        </p:spPr>
        <p:txBody>
          <a:bodyPr wrap="square" rtlCol="0">
            <a:spAutoFit/>
          </a:bodyPr>
          <a:lstStyle/>
          <a:p>
            <a:r>
              <a:rPr lang="el-GR" dirty="0" smtClean="0"/>
              <a:t>Τα 576</a:t>
            </a:r>
            <a:r>
              <a:rPr lang="en-US" dirty="0" smtClean="0"/>
              <a:t>byte</a:t>
            </a:r>
            <a:r>
              <a:rPr lang="el-GR" dirty="0" smtClean="0"/>
              <a:t> του δευτέρου κομματιού στο επίπεδο διαδικτύου του δρομολογητή προστίθενται και </a:t>
            </a:r>
            <a:r>
              <a:rPr lang="el-GR" dirty="0" err="1" smtClean="0"/>
              <a:t>επανασχηματίζουν</a:t>
            </a:r>
            <a:r>
              <a:rPr lang="el-GR" dirty="0" smtClean="0"/>
              <a:t> το πακέτο</a:t>
            </a:r>
            <a:r>
              <a:rPr lang="en-US" dirty="0" smtClean="0"/>
              <a:t> </a:t>
            </a:r>
          </a:p>
        </p:txBody>
      </p:sp>
      <p:grpSp>
        <p:nvGrpSpPr>
          <p:cNvPr id="4" name="37 - Ομάδα"/>
          <p:cNvGrpSpPr/>
          <p:nvPr/>
        </p:nvGrpSpPr>
        <p:grpSpPr>
          <a:xfrm>
            <a:off x="5000628" y="4572008"/>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8" name="33 - Ομάδα"/>
          <p:cNvGrpSpPr/>
          <p:nvPr/>
        </p:nvGrpSpPr>
        <p:grpSpPr>
          <a:xfrm>
            <a:off x="5857884" y="4572008"/>
            <a:ext cx="500066" cy="142876"/>
            <a:chOff x="3857620" y="3571876"/>
            <a:chExt cx="500066" cy="142876"/>
          </a:xfrm>
        </p:grpSpPr>
        <p:sp>
          <p:nvSpPr>
            <p:cNvPr id="13" name="12 - Ορθογώνιο"/>
            <p:cNvSpPr/>
            <p:nvPr/>
          </p:nvSpPr>
          <p:spPr>
            <a:xfrm>
              <a:off x="4214810" y="3571876"/>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9" name="28 - Ορθογώνιο"/>
            <p:cNvSpPr/>
            <p:nvPr/>
          </p:nvSpPr>
          <p:spPr>
            <a:xfrm>
              <a:off x="3857620" y="3571876"/>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1" name="30 - Ορθογώνιο"/>
          <p:cNvSpPr/>
          <p:nvPr/>
        </p:nvSpPr>
        <p:spPr>
          <a:xfrm>
            <a:off x="6715140" y="3429000"/>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33 - Ορθογώνιο"/>
          <p:cNvSpPr/>
          <p:nvPr/>
        </p:nvSpPr>
        <p:spPr>
          <a:xfrm>
            <a:off x="6357950" y="3429000"/>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34 - Ορθογώνιο"/>
          <p:cNvSpPr/>
          <p:nvPr/>
        </p:nvSpPr>
        <p:spPr>
          <a:xfrm>
            <a:off x="6000760" y="3429000"/>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nodeType="clickEffect">
                                  <p:stCondLst>
                                    <p:cond delay="0"/>
                                  </p:stCondLst>
                                  <p:childTnLst>
                                    <p:animMotion origin="layout" path="M -1.94444E-6 3.01573E-6 L 0.0132 -0.13506 " pathEditMode="relative" rAng="0" ptsTypes="AA">
                                      <p:cBhvr>
                                        <p:cTn id="6" dur="2000" fill="hold"/>
                                        <p:tgtEl>
                                          <p:spTgt spid="8"/>
                                        </p:tgtEl>
                                        <p:attrNameLst>
                                          <p:attrName>ppt_x</p:attrName>
                                          <p:attrName>ppt_y</p:attrName>
                                        </p:attrNameLst>
                                      </p:cBhvr>
                                      <p:rCtr x="7" y="-68"/>
                                    </p:animMotion>
                                  </p:childTnLst>
                                </p:cTn>
                              </p:par>
                            </p:childTnLst>
                          </p:cTn>
                        </p:par>
                        <p:par>
                          <p:cTn id="7" fill="hold">
                            <p:stCondLst>
                              <p:cond delay="2000"/>
                            </p:stCondLst>
                            <p:childTnLst>
                              <p:par>
                                <p:cTn id="8" presetID="1" presetClass="exit" presetSubtype="0" fill="hold" nodeType="afterEffect">
                                  <p:stCondLst>
                                    <p:cond delay="0"/>
                                  </p:stCondLst>
                                  <p:childTnLst>
                                    <p:set>
                                      <p:cBhvr>
                                        <p:cTn id="9" dur="1" fill="hold">
                                          <p:stCondLst>
                                            <p:cond delay="0"/>
                                          </p:stCondLst>
                                        </p:cTn>
                                        <p:tgtEl>
                                          <p:spTgt spid="8"/>
                                        </p:tgtEl>
                                        <p:attrNameLst>
                                          <p:attrName>style.visibility</p:attrName>
                                        </p:attrNameLst>
                                      </p:cBhvr>
                                      <p:to>
                                        <p:strVal val="hidden"/>
                                      </p:to>
                                    </p:set>
                                  </p:childTnLst>
                                </p:cTn>
                              </p:par>
                              <p:par>
                                <p:cTn id="10" presetID="1" presetClass="entr" presetSubtype="0" fill="hold" grpId="0" nodeType="withEffect">
                                  <p:stCondLst>
                                    <p:cond delay="0"/>
                                  </p:stCondLst>
                                  <p:childTnLst>
                                    <p:set>
                                      <p:cBhvr>
                                        <p:cTn id="11"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369332"/>
          </a:xfrm>
          <a:prstGeom prst="rect">
            <a:avLst/>
          </a:prstGeom>
          <a:noFill/>
        </p:spPr>
        <p:txBody>
          <a:bodyPr wrap="square" rtlCol="0">
            <a:spAutoFit/>
          </a:bodyPr>
          <a:lstStyle/>
          <a:p>
            <a:r>
              <a:rPr lang="el-GR" dirty="0" smtClean="0"/>
              <a:t>Το τρίτο και τελευταίο κομμάτι με τα 328</a:t>
            </a:r>
            <a:r>
              <a:rPr lang="en-US" dirty="0" smtClean="0"/>
              <a:t>byte</a:t>
            </a:r>
            <a:r>
              <a:rPr lang="el-GR" dirty="0" smtClean="0"/>
              <a:t> τοποθετείται στο πλαίσιο του </a:t>
            </a:r>
            <a:r>
              <a:rPr lang="en-US" dirty="0" smtClean="0"/>
              <a:t>LAN2 </a:t>
            </a:r>
            <a:r>
              <a:rPr lang="el-GR" dirty="0" smtClean="0"/>
              <a:t> </a:t>
            </a:r>
            <a:endParaRPr lang="el-GR" dirty="0"/>
          </a:p>
        </p:txBody>
      </p:sp>
      <p:grpSp>
        <p:nvGrpSpPr>
          <p:cNvPr id="4" name="37 - Ομάδα"/>
          <p:cNvGrpSpPr/>
          <p:nvPr/>
        </p:nvGrpSpPr>
        <p:grpSpPr>
          <a:xfrm>
            <a:off x="3357554" y="4643446"/>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32" name="31 - Ομάδα"/>
          <p:cNvGrpSpPr/>
          <p:nvPr/>
        </p:nvGrpSpPr>
        <p:grpSpPr>
          <a:xfrm>
            <a:off x="3071802" y="3500438"/>
            <a:ext cx="285752" cy="142876"/>
            <a:chOff x="3071802" y="3500438"/>
            <a:chExt cx="285752" cy="142876"/>
          </a:xfrm>
        </p:grpSpPr>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36 - Ορθογώνιο"/>
            <p:cNvSpPr/>
            <p:nvPr/>
          </p:nvSpPr>
          <p:spPr>
            <a:xfrm>
              <a:off x="3214678" y="350043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1" name="30 - Ορθογώνιο"/>
          <p:cNvSpPr/>
          <p:nvPr/>
        </p:nvSpPr>
        <p:spPr>
          <a:xfrm>
            <a:off x="6715140" y="3429000"/>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33 - Ορθογώνιο"/>
          <p:cNvSpPr/>
          <p:nvPr/>
        </p:nvSpPr>
        <p:spPr>
          <a:xfrm>
            <a:off x="6357950" y="3429000"/>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34 - Ορθογώνιο"/>
          <p:cNvSpPr/>
          <p:nvPr/>
        </p:nvSpPr>
        <p:spPr>
          <a:xfrm>
            <a:off x="6000760" y="3429000"/>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nodeType="clickEffect">
                                  <p:stCondLst>
                                    <p:cond delay="0"/>
                                  </p:stCondLst>
                                  <p:childTnLst>
                                    <p:animMotion origin="layout" path="M -2.5E-6 -1.52636E-6 L 0.14063 0.1679 " pathEditMode="relative" rAng="0" ptsTypes="AA">
                                      <p:cBhvr>
                                        <p:cTn id="6" dur="2000" fill="hold"/>
                                        <p:tgtEl>
                                          <p:spTgt spid="32"/>
                                        </p:tgtEl>
                                        <p:attrNameLst>
                                          <p:attrName>ppt_x</p:attrName>
                                          <p:attrName>ppt_y</p:attrName>
                                        </p:attrNameLst>
                                      </p:cBhvr>
                                      <p:rCtr x="70" y="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369332"/>
          </a:xfrm>
          <a:prstGeom prst="rect">
            <a:avLst/>
          </a:prstGeom>
          <a:noFill/>
        </p:spPr>
        <p:txBody>
          <a:bodyPr wrap="square" rtlCol="0">
            <a:spAutoFit/>
          </a:bodyPr>
          <a:lstStyle/>
          <a:p>
            <a:r>
              <a:rPr lang="el-GR" dirty="0" smtClean="0"/>
              <a:t>Και μεταφέρεται στο δρομολογητή προς το </a:t>
            </a:r>
            <a:r>
              <a:rPr lang="en-US" dirty="0" smtClean="0"/>
              <a:t>LAN3</a:t>
            </a:r>
            <a:r>
              <a:rPr lang="el-GR" dirty="0" smtClean="0"/>
              <a:t> </a:t>
            </a:r>
            <a:endParaRPr lang="el-GR" dirty="0"/>
          </a:p>
        </p:txBody>
      </p:sp>
      <p:grpSp>
        <p:nvGrpSpPr>
          <p:cNvPr id="28" name="27 - Ομάδα"/>
          <p:cNvGrpSpPr/>
          <p:nvPr/>
        </p:nvGrpSpPr>
        <p:grpSpPr>
          <a:xfrm>
            <a:off x="3357554" y="4643446"/>
            <a:ext cx="1928826" cy="1071570"/>
            <a:chOff x="3357554" y="4643446"/>
            <a:chExt cx="1928826" cy="1071570"/>
          </a:xfrm>
        </p:grpSpPr>
        <p:grpSp>
          <p:nvGrpSpPr>
            <p:cNvPr id="4" name="37 - Ομάδα"/>
            <p:cNvGrpSpPr/>
            <p:nvPr/>
          </p:nvGrpSpPr>
          <p:grpSpPr>
            <a:xfrm>
              <a:off x="3357554" y="4643446"/>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8" name="31 - Ομάδα"/>
            <p:cNvGrpSpPr/>
            <p:nvPr/>
          </p:nvGrpSpPr>
          <p:grpSpPr>
            <a:xfrm>
              <a:off x="4429124" y="4643446"/>
              <a:ext cx="285752" cy="142876"/>
              <a:chOff x="3071802" y="3500438"/>
              <a:chExt cx="285752" cy="142876"/>
            </a:xfrm>
          </p:grpSpPr>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36 - Ορθογώνιο"/>
              <p:cNvSpPr/>
              <p:nvPr/>
            </p:nvSpPr>
            <p:spPr>
              <a:xfrm>
                <a:off x="3214678" y="350043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
        <p:nvSpPr>
          <p:cNvPr id="31" name="30 - Ορθογώνιο"/>
          <p:cNvSpPr/>
          <p:nvPr/>
        </p:nvSpPr>
        <p:spPr>
          <a:xfrm>
            <a:off x="6715140" y="3429000"/>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33 - Ορθογώνιο"/>
          <p:cNvSpPr/>
          <p:nvPr/>
        </p:nvSpPr>
        <p:spPr>
          <a:xfrm>
            <a:off x="6357950" y="3429000"/>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34 - Ορθογώνιο"/>
          <p:cNvSpPr/>
          <p:nvPr/>
        </p:nvSpPr>
        <p:spPr>
          <a:xfrm>
            <a:off x="6000760" y="3429000"/>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29" name="27 - Ομάδα"/>
          <p:cNvGrpSpPr/>
          <p:nvPr/>
        </p:nvGrpSpPr>
        <p:grpSpPr>
          <a:xfrm>
            <a:off x="4786314" y="4572008"/>
            <a:ext cx="1928826" cy="1071570"/>
            <a:chOff x="3357554" y="4643446"/>
            <a:chExt cx="1928826" cy="1071570"/>
          </a:xfrm>
        </p:grpSpPr>
        <p:grpSp>
          <p:nvGrpSpPr>
            <p:cNvPr id="32" name="37 - Ομάδα"/>
            <p:cNvGrpSpPr/>
            <p:nvPr/>
          </p:nvGrpSpPr>
          <p:grpSpPr>
            <a:xfrm>
              <a:off x="3357554" y="4643446"/>
              <a:ext cx="1928826" cy="1071570"/>
              <a:chOff x="3500430" y="4643446"/>
              <a:chExt cx="1928826" cy="1071570"/>
            </a:xfrm>
          </p:grpSpPr>
          <p:sp>
            <p:nvSpPr>
              <p:cNvPr id="40" name="39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1" name="40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2" name="41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42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36" name="31 - Ομάδα"/>
            <p:cNvGrpSpPr/>
            <p:nvPr/>
          </p:nvGrpSpPr>
          <p:grpSpPr>
            <a:xfrm>
              <a:off x="4429124" y="4643446"/>
              <a:ext cx="285752" cy="142876"/>
              <a:chOff x="3071802" y="3500438"/>
              <a:chExt cx="285752" cy="142876"/>
            </a:xfrm>
          </p:grpSpPr>
          <p:sp>
            <p:nvSpPr>
              <p:cNvPr id="38" name="37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9" name="38 - Ορθογώνιο"/>
              <p:cNvSpPr/>
              <p:nvPr/>
            </p:nvSpPr>
            <p:spPr>
              <a:xfrm>
                <a:off x="3214678" y="350043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5.55556E-7 -4.07956E-6 L 0.1691 -0.003 " pathEditMode="relative" rAng="0" ptsTypes="AA">
                                      <p:cBhvr>
                                        <p:cTn id="6" dur="2000" fill="hold"/>
                                        <p:tgtEl>
                                          <p:spTgt spid="28"/>
                                        </p:tgtEl>
                                        <p:attrNameLst>
                                          <p:attrName>ppt_x</p:attrName>
                                          <p:attrName>ppt_y</p:attrName>
                                        </p:attrNameLst>
                                      </p:cBhvr>
                                      <p:rCtr x="85" y="-2"/>
                                    </p:animMotion>
                                  </p:childTnLst>
                                </p:cTn>
                              </p:par>
                            </p:childTnLst>
                          </p:cTn>
                        </p:par>
                        <p:par>
                          <p:cTn id="7" fill="hold">
                            <p:stCondLst>
                              <p:cond delay="2000"/>
                            </p:stCondLst>
                            <p:childTnLst>
                              <p:par>
                                <p:cTn id="8" presetID="1" presetClass="entr" presetSubtype="0" fill="hold" nodeType="afterEffect">
                                  <p:stCondLst>
                                    <p:cond delay="0"/>
                                  </p:stCondLst>
                                  <p:childTnLst>
                                    <p:set>
                                      <p:cBhvr>
                                        <p:cTn id="9" dur="1" fill="hold">
                                          <p:stCondLst>
                                            <p:cond delay="0"/>
                                          </p:stCondLst>
                                        </p:cTn>
                                        <p:tgtEl>
                                          <p:spTgt spid="29"/>
                                        </p:tgtEl>
                                        <p:attrNameLst>
                                          <p:attrName>style.visibility</p:attrName>
                                        </p:attrNameLst>
                                      </p:cBhvr>
                                      <p:to>
                                        <p:strVal val="visible"/>
                                      </p:to>
                                    </p:set>
                                  </p:childTnLst>
                                </p:cTn>
                              </p:par>
                              <p:par>
                                <p:cTn id="10" presetID="1" presetClass="exit" presetSubtype="0" fill="hold" nodeType="withEffect">
                                  <p:stCondLst>
                                    <p:cond delay="0"/>
                                  </p:stCondLst>
                                  <p:childTnLst>
                                    <p:set>
                                      <p:cBhvr>
                                        <p:cTn id="11" dur="1" fill="hold">
                                          <p:stCondLst>
                                            <p:cond delay="0"/>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646331"/>
          </a:xfrm>
          <a:prstGeom prst="rect">
            <a:avLst/>
          </a:prstGeom>
          <a:noFill/>
        </p:spPr>
        <p:txBody>
          <a:bodyPr wrap="square" rtlCol="0">
            <a:spAutoFit/>
          </a:bodyPr>
          <a:lstStyle/>
          <a:p>
            <a:r>
              <a:rPr lang="el-GR" dirty="0" smtClean="0"/>
              <a:t>Τα δεδομένα του τελευταίο κομματιού προστίθενται και </a:t>
            </a:r>
            <a:r>
              <a:rPr lang="el-GR" dirty="0" err="1" smtClean="0"/>
              <a:t>επανασχηματίζουν</a:t>
            </a:r>
            <a:r>
              <a:rPr lang="el-GR" dirty="0" smtClean="0"/>
              <a:t> το πακέτο στο επίπεδο του διαδικτύου του δρομολογητή</a:t>
            </a:r>
            <a:endParaRPr lang="el-GR" dirty="0"/>
          </a:p>
        </p:txBody>
      </p:sp>
      <p:grpSp>
        <p:nvGrpSpPr>
          <p:cNvPr id="8" name="37 - Ομάδα"/>
          <p:cNvGrpSpPr/>
          <p:nvPr/>
        </p:nvGrpSpPr>
        <p:grpSpPr>
          <a:xfrm>
            <a:off x="4786314" y="4572008"/>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10" name="31 - Ομάδα"/>
          <p:cNvGrpSpPr/>
          <p:nvPr/>
        </p:nvGrpSpPr>
        <p:grpSpPr>
          <a:xfrm>
            <a:off x="5857884" y="4572008"/>
            <a:ext cx="285752" cy="142876"/>
            <a:chOff x="3071802" y="3500438"/>
            <a:chExt cx="285752" cy="142876"/>
          </a:xfrm>
        </p:grpSpPr>
        <p:sp>
          <p:nvSpPr>
            <p:cNvPr id="33" name="32 - Ορθογώνιο"/>
            <p:cNvSpPr/>
            <p:nvPr/>
          </p:nvSpPr>
          <p:spPr>
            <a:xfrm>
              <a:off x="3071802" y="3500438"/>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36 - Ορθογώνιο"/>
            <p:cNvSpPr/>
            <p:nvPr/>
          </p:nvSpPr>
          <p:spPr>
            <a:xfrm>
              <a:off x="3214678" y="350043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1" name="30 - Ορθογώνιο"/>
          <p:cNvSpPr/>
          <p:nvPr/>
        </p:nvSpPr>
        <p:spPr>
          <a:xfrm>
            <a:off x="6715140" y="3429000"/>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33 - Ορθογώνιο"/>
          <p:cNvSpPr/>
          <p:nvPr/>
        </p:nvSpPr>
        <p:spPr>
          <a:xfrm>
            <a:off x="6357950" y="3429000"/>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34 - Ορθογώνιο"/>
          <p:cNvSpPr/>
          <p:nvPr/>
        </p:nvSpPr>
        <p:spPr>
          <a:xfrm>
            <a:off x="6000760" y="3429000"/>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nodeType="clickEffect">
                                  <p:stCondLst>
                                    <p:cond delay="0"/>
                                  </p:stCondLst>
                                  <p:childTnLst>
                                    <p:animMotion origin="layout" path="M 1.11022E-16 0.0104 L -0.0066 -0.14547 " pathEditMode="relative" rAng="0" ptsTypes="AA">
                                      <p:cBhvr>
                                        <p:cTn id="6" dur="2000" fill="hold"/>
                                        <p:tgtEl>
                                          <p:spTgt spid="10"/>
                                        </p:tgtEl>
                                        <p:attrNameLst>
                                          <p:attrName>ppt_x</p:attrName>
                                          <p:attrName>ppt_y</p:attrName>
                                        </p:attrNameLst>
                                      </p:cBhvr>
                                      <p:rCtr x="-3" y="-7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2285984" y="4643446"/>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646331"/>
          </a:xfrm>
          <a:prstGeom prst="rect">
            <a:avLst/>
          </a:prstGeom>
          <a:noFill/>
        </p:spPr>
        <p:txBody>
          <a:bodyPr wrap="square" rtlCol="0">
            <a:spAutoFit/>
          </a:bodyPr>
          <a:lstStyle/>
          <a:p>
            <a:r>
              <a:rPr lang="el-GR" dirty="0" smtClean="0"/>
              <a:t>Τα δεδομένα του τελευταίο κομματιού προστίθενται και </a:t>
            </a:r>
            <a:r>
              <a:rPr lang="el-GR" dirty="0" err="1" smtClean="0"/>
              <a:t>επανασχηματίζουν</a:t>
            </a:r>
            <a:r>
              <a:rPr lang="el-GR" dirty="0" smtClean="0"/>
              <a:t> το πακέτο στο επίπεδο του διαδικτύου του δρομολογητή</a:t>
            </a:r>
            <a:endParaRPr lang="el-GR" dirty="0"/>
          </a:p>
        </p:txBody>
      </p:sp>
      <p:grpSp>
        <p:nvGrpSpPr>
          <p:cNvPr id="4" name="37 - Ομάδα"/>
          <p:cNvGrpSpPr/>
          <p:nvPr/>
        </p:nvGrpSpPr>
        <p:grpSpPr>
          <a:xfrm>
            <a:off x="4786314" y="4572008"/>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sp>
        <p:nvSpPr>
          <p:cNvPr id="33" name="32 - Ορθογώνιο"/>
          <p:cNvSpPr/>
          <p:nvPr/>
        </p:nvSpPr>
        <p:spPr>
          <a:xfrm>
            <a:off x="5857884" y="3429000"/>
            <a:ext cx="14287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1" name="30 - Ορθογώνιο"/>
          <p:cNvSpPr/>
          <p:nvPr/>
        </p:nvSpPr>
        <p:spPr>
          <a:xfrm>
            <a:off x="6715140" y="3429000"/>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33 - Ορθογώνιο"/>
          <p:cNvSpPr/>
          <p:nvPr/>
        </p:nvSpPr>
        <p:spPr>
          <a:xfrm>
            <a:off x="6357950" y="3429000"/>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34 - Ορθογώνιο"/>
          <p:cNvSpPr/>
          <p:nvPr/>
        </p:nvSpPr>
        <p:spPr>
          <a:xfrm>
            <a:off x="6000760" y="3429000"/>
            <a:ext cx="357190"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grpSp>
        <p:nvGrpSpPr>
          <p:cNvPr id="2" name="9 - Ομάδα"/>
          <p:cNvGrpSpPr/>
          <p:nvPr/>
        </p:nvGrpSpPr>
        <p:grpSpPr>
          <a:xfrm>
            <a:off x="6357950" y="4786322"/>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sp>
        <p:nvSpPr>
          <p:cNvPr id="19" name="18 - TextBox"/>
          <p:cNvSpPr txBox="1"/>
          <p:nvPr/>
        </p:nvSpPr>
        <p:spPr>
          <a:xfrm>
            <a:off x="785786" y="428604"/>
            <a:ext cx="7072362" cy="646331"/>
          </a:xfrm>
          <a:prstGeom prst="rect">
            <a:avLst/>
          </a:prstGeom>
          <a:noFill/>
        </p:spPr>
        <p:txBody>
          <a:bodyPr wrap="square" rtlCol="0">
            <a:spAutoFit/>
          </a:bodyPr>
          <a:lstStyle/>
          <a:p>
            <a:r>
              <a:rPr lang="el-GR" dirty="0" smtClean="0"/>
              <a:t>Το πακέτο κατεβαίνει στο επίπεδο πρόσβασης δικτύου στη </a:t>
            </a:r>
            <a:r>
              <a:rPr lang="el-GR" dirty="0" err="1" smtClean="0"/>
              <a:t>διεπαφή</a:t>
            </a:r>
            <a:r>
              <a:rPr lang="el-GR" dirty="0" smtClean="0"/>
              <a:t> με το </a:t>
            </a:r>
            <a:r>
              <a:rPr lang="en-US" dirty="0" smtClean="0"/>
              <a:t>LAN</a:t>
            </a:r>
            <a:r>
              <a:rPr lang="el-GR" dirty="0" smtClean="0"/>
              <a:t>3 και τοποθετείται στο πλαίσιο του </a:t>
            </a:r>
            <a:r>
              <a:rPr lang="en-US" dirty="0" smtClean="0"/>
              <a:t>LAN3 </a:t>
            </a:r>
            <a:r>
              <a:rPr lang="el-GR" dirty="0" smtClean="0"/>
              <a:t>που έχει </a:t>
            </a:r>
            <a:r>
              <a:rPr lang="en-US" dirty="0" smtClean="0"/>
              <a:t>MTU 1500</a:t>
            </a:r>
            <a:endParaRPr lang="el-GR" dirty="0"/>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grpSp>
        <p:nvGrpSpPr>
          <p:cNvPr id="4" name="37 - Ομάδα"/>
          <p:cNvGrpSpPr/>
          <p:nvPr/>
        </p:nvGrpSpPr>
        <p:grpSpPr>
          <a:xfrm>
            <a:off x="4786314" y="4572008"/>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28" name="34 - Ομάδα"/>
          <p:cNvGrpSpPr/>
          <p:nvPr/>
        </p:nvGrpSpPr>
        <p:grpSpPr>
          <a:xfrm>
            <a:off x="5857884" y="3429000"/>
            <a:ext cx="1000132" cy="142876"/>
            <a:chOff x="3071802" y="3500438"/>
            <a:chExt cx="1000132" cy="142876"/>
          </a:xfrm>
        </p:grpSpPr>
        <p:sp>
          <p:nvSpPr>
            <p:cNvPr id="29" name="28 - Ορθογώνιο"/>
            <p:cNvSpPr/>
            <p:nvPr/>
          </p:nvSpPr>
          <p:spPr>
            <a:xfrm>
              <a:off x="3071802" y="3500438"/>
              <a:ext cx="85725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31 - Ορθογώνιο"/>
            <p:cNvSpPr/>
            <p:nvPr/>
          </p:nvSpPr>
          <p:spPr>
            <a:xfrm>
              <a:off x="3929058" y="350043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36" name="34 - Ομάδα"/>
          <p:cNvGrpSpPr/>
          <p:nvPr/>
        </p:nvGrpSpPr>
        <p:grpSpPr>
          <a:xfrm>
            <a:off x="6715140" y="4786322"/>
            <a:ext cx="1000132" cy="142876"/>
            <a:chOff x="3071802" y="3500438"/>
            <a:chExt cx="1000132" cy="142876"/>
          </a:xfrm>
        </p:grpSpPr>
        <p:sp>
          <p:nvSpPr>
            <p:cNvPr id="37" name="36 - Ορθογώνιο"/>
            <p:cNvSpPr/>
            <p:nvPr/>
          </p:nvSpPr>
          <p:spPr>
            <a:xfrm>
              <a:off x="3071802" y="3500438"/>
              <a:ext cx="85725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37 - Ορθογώνιο"/>
            <p:cNvSpPr/>
            <p:nvPr/>
          </p:nvSpPr>
          <p:spPr>
            <a:xfrm>
              <a:off x="3929058" y="350043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path" presetSubtype="0" accel="50000" decel="50000" fill="hold" nodeType="clickEffect">
                                  <p:stCondLst>
                                    <p:cond delay="0"/>
                                  </p:stCondLst>
                                  <p:childTnLst>
                                    <p:animMotion origin="layout" path="M -2.5E-6 -4.49584E-6 L 0.0882 0.18895 " pathEditMode="relative" rAng="0" ptsTypes="AA">
                                      <p:cBhvr>
                                        <p:cTn id="6" dur="2000" fill="hold"/>
                                        <p:tgtEl>
                                          <p:spTgt spid="28"/>
                                        </p:tgtEl>
                                        <p:attrNameLst>
                                          <p:attrName>ppt_x</p:attrName>
                                          <p:attrName>ppt_y</p:attrName>
                                        </p:attrNameLst>
                                      </p:cBhvr>
                                      <p:rCtr x="44" y="94"/>
                                    </p:animMotion>
                                  </p:childTnLst>
                                </p:cTn>
                              </p:par>
                            </p:childTnLst>
                          </p:cTn>
                        </p:par>
                        <p:par>
                          <p:cTn id="7" fill="hold">
                            <p:stCondLst>
                              <p:cond delay="2000"/>
                            </p:stCondLst>
                            <p:childTnLst>
                              <p:par>
                                <p:cTn id="8" presetID="1" presetClass="entr" presetSubtype="0" fill="hold" nodeType="afterEffect">
                                  <p:stCondLst>
                                    <p:cond delay="0"/>
                                  </p:stCondLst>
                                  <p:childTnLst>
                                    <p:set>
                                      <p:cBhvr>
                                        <p:cTn id="9" dur="1" fill="hold">
                                          <p:stCondLst>
                                            <p:cond delay="0"/>
                                          </p:stCondLst>
                                        </p:cTn>
                                        <p:tgtEl>
                                          <p:spTgt spid="36"/>
                                        </p:tgtEl>
                                        <p:attrNameLst>
                                          <p:attrName>style.visibility</p:attrName>
                                        </p:attrNameLst>
                                      </p:cBhvr>
                                      <p:to>
                                        <p:strVal val="visible"/>
                                      </p:to>
                                    </p:set>
                                  </p:childTnLst>
                                </p:cTn>
                              </p:par>
                              <p:par>
                                <p:cTn id="10" presetID="1" presetClass="exit" presetSubtype="0" fill="hold" nodeType="withEffect">
                                  <p:stCondLst>
                                    <p:cond delay="0"/>
                                  </p:stCondLst>
                                  <p:childTnLst>
                                    <p:set>
                                      <p:cBhvr>
                                        <p:cTn id="11" dur="1" fill="hold">
                                          <p:stCondLst>
                                            <p:cond delay="0"/>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369332"/>
          </a:xfrm>
          <a:prstGeom prst="rect">
            <a:avLst/>
          </a:prstGeom>
          <a:noFill/>
        </p:spPr>
        <p:txBody>
          <a:bodyPr wrap="square" rtlCol="0">
            <a:spAutoFit/>
          </a:bodyPr>
          <a:lstStyle/>
          <a:p>
            <a:r>
              <a:rPr lang="el-GR" dirty="0" smtClean="0"/>
              <a:t>Το πλαίσιο του </a:t>
            </a:r>
            <a:r>
              <a:rPr lang="en-US" dirty="0" smtClean="0"/>
              <a:t>LAN</a:t>
            </a:r>
            <a:r>
              <a:rPr lang="el-GR" dirty="0" smtClean="0"/>
              <a:t>3 μεταφέρει το πακέτο στο τελικό προορισμό του </a:t>
            </a:r>
            <a:endParaRPr lang="el-GR" dirty="0"/>
          </a:p>
        </p:txBody>
      </p:sp>
      <p:grpSp>
        <p:nvGrpSpPr>
          <p:cNvPr id="4" name="37 - Ομάδα"/>
          <p:cNvGrpSpPr/>
          <p:nvPr/>
        </p:nvGrpSpPr>
        <p:grpSpPr>
          <a:xfrm>
            <a:off x="4786314" y="4572008"/>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28" name="27 - Ομάδα"/>
          <p:cNvGrpSpPr/>
          <p:nvPr/>
        </p:nvGrpSpPr>
        <p:grpSpPr>
          <a:xfrm>
            <a:off x="6357950" y="4786322"/>
            <a:ext cx="1928826" cy="1071570"/>
            <a:chOff x="6357950" y="4786322"/>
            <a:chExt cx="1928826" cy="1071570"/>
          </a:xfrm>
        </p:grpSpPr>
        <p:grpSp>
          <p:nvGrpSpPr>
            <p:cNvPr id="2" name="9 - Ομάδα"/>
            <p:cNvGrpSpPr/>
            <p:nvPr/>
          </p:nvGrpSpPr>
          <p:grpSpPr>
            <a:xfrm>
              <a:off x="6357950" y="4786322"/>
              <a:ext cx="1928826" cy="1071570"/>
              <a:chOff x="1785950" y="1357298"/>
              <a:chExt cx="1928826" cy="1071570"/>
            </a:xfrm>
          </p:grpSpPr>
          <p:grpSp>
            <p:nvGrpSpPr>
              <p:cNvPr id="3"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grpSp>
          <p:nvGrpSpPr>
            <p:cNvPr id="10" name="34 - Ομάδα"/>
            <p:cNvGrpSpPr/>
            <p:nvPr/>
          </p:nvGrpSpPr>
          <p:grpSpPr>
            <a:xfrm>
              <a:off x="6715140" y="4786322"/>
              <a:ext cx="1000132" cy="142876"/>
              <a:chOff x="3071802" y="3500438"/>
              <a:chExt cx="1000132" cy="142876"/>
            </a:xfrm>
          </p:grpSpPr>
          <p:sp>
            <p:nvSpPr>
              <p:cNvPr id="37" name="36 - Ορθογώνιο"/>
              <p:cNvSpPr/>
              <p:nvPr/>
            </p:nvSpPr>
            <p:spPr>
              <a:xfrm>
                <a:off x="3071802" y="3500438"/>
                <a:ext cx="85725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37 - Ορθογώνιο"/>
              <p:cNvSpPr/>
              <p:nvPr/>
            </p:nvSpPr>
            <p:spPr>
              <a:xfrm>
                <a:off x="3929058" y="350043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path" presetSubtype="0" accel="50000" decel="50000" fill="hold" nodeType="clickEffect">
                                  <p:stCondLst>
                                    <p:cond delay="0"/>
                                  </p:stCondLst>
                                  <p:childTnLst>
                                    <p:animMotion origin="layout" path="M -0.01718 0.04186 L 0.07587 -0.18132 " pathEditMode="relative" rAng="0" ptsTypes="AA">
                                      <p:cBhvr>
                                        <p:cTn id="6" dur="2000" fill="hold"/>
                                        <p:tgtEl>
                                          <p:spTgt spid="28"/>
                                        </p:tgtEl>
                                        <p:attrNameLst>
                                          <p:attrName>ppt_x</p:attrName>
                                          <p:attrName>ppt_y</p:attrName>
                                        </p:attrNameLst>
                                      </p:cBhvr>
                                      <p:rCtr x="47" y="-11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857356" y="66675"/>
            <a:ext cx="6038850" cy="6791325"/>
          </a:xfrm>
          <a:prstGeom prst="rect">
            <a:avLst/>
          </a:prstGeom>
          <a:noFill/>
          <a:ln w="9525">
            <a:noFill/>
            <a:miter lim="800000"/>
            <a:headEnd/>
            <a:tailEnd/>
          </a:ln>
          <a:effectLst/>
        </p:spPr>
      </p:pic>
      <p:sp>
        <p:nvSpPr>
          <p:cNvPr id="3" name="2 - Ορθογώνιο"/>
          <p:cNvSpPr/>
          <p:nvPr/>
        </p:nvSpPr>
        <p:spPr>
          <a:xfrm>
            <a:off x="2143108" y="1643050"/>
            <a:ext cx="2714644" cy="6429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1285852" y="2357430"/>
            <a:ext cx="7286644" cy="3296015"/>
          </a:xfrm>
          <a:prstGeom prst="rect">
            <a:avLst/>
          </a:prstGeom>
          <a:noFill/>
          <a:ln w="9525">
            <a:noFill/>
            <a:miter lim="800000"/>
            <a:headEnd/>
            <a:tailEnd/>
          </a:ln>
          <a:effectLst/>
        </p:spPr>
      </p:pic>
      <p:sp>
        <p:nvSpPr>
          <p:cNvPr id="17" name="16 - TextBox"/>
          <p:cNvSpPr txBox="1"/>
          <p:nvPr/>
        </p:nvSpPr>
        <p:spPr>
          <a:xfrm>
            <a:off x="1428728" y="3357562"/>
            <a:ext cx="521297" cy="369332"/>
          </a:xfrm>
          <a:prstGeom prst="rect">
            <a:avLst/>
          </a:prstGeom>
          <a:noFill/>
        </p:spPr>
        <p:txBody>
          <a:bodyPr wrap="none" rtlCol="0">
            <a:spAutoFit/>
          </a:bodyPr>
          <a:lstStyle/>
          <a:p>
            <a:r>
              <a:rPr lang="en-US" dirty="0" smtClean="0"/>
              <a:t>pc1</a:t>
            </a:r>
            <a:endParaRPr lang="el-GR" dirty="0"/>
          </a:p>
        </p:txBody>
      </p:sp>
      <p:sp>
        <p:nvSpPr>
          <p:cNvPr id="18" name="17 - TextBox"/>
          <p:cNvSpPr txBox="1"/>
          <p:nvPr/>
        </p:nvSpPr>
        <p:spPr>
          <a:xfrm>
            <a:off x="2571736" y="3286124"/>
            <a:ext cx="681597" cy="369332"/>
          </a:xfrm>
          <a:prstGeom prst="rect">
            <a:avLst/>
          </a:prstGeom>
          <a:noFill/>
        </p:spPr>
        <p:txBody>
          <a:bodyPr wrap="none" rtlCol="0">
            <a:spAutoFit/>
          </a:bodyPr>
          <a:lstStyle/>
          <a:p>
            <a:r>
              <a:rPr lang="en-US" dirty="0" smtClean="0"/>
              <a:t>LAN1</a:t>
            </a:r>
            <a:endParaRPr lang="el-GR" dirty="0"/>
          </a:p>
        </p:txBody>
      </p:sp>
      <p:sp>
        <p:nvSpPr>
          <p:cNvPr id="20" name="19 - TextBox"/>
          <p:cNvSpPr txBox="1"/>
          <p:nvPr/>
        </p:nvSpPr>
        <p:spPr>
          <a:xfrm>
            <a:off x="4286248" y="3214686"/>
            <a:ext cx="681597" cy="369332"/>
          </a:xfrm>
          <a:prstGeom prst="rect">
            <a:avLst/>
          </a:prstGeom>
          <a:noFill/>
        </p:spPr>
        <p:txBody>
          <a:bodyPr wrap="none" rtlCol="0">
            <a:spAutoFit/>
          </a:bodyPr>
          <a:lstStyle/>
          <a:p>
            <a:r>
              <a:rPr lang="en-US" dirty="0" smtClean="0"/>
              <a:t>LAN2</a:t>
            </a:r>
            <a:endParaRPr lang="el-GR" dirty="0"/>
          </a:p>
        </p:txBody>
      </p:sp>
      <p:sp>
        <p:nvSpPr>
          <p:cNvPr id="21" name="20 - TextBox"/>
          <p:cNvSpPr txBox="1"/>
          <p:nvPr/>
        </p:nvSpPr>
        <p:spPr>
          <a:xfrm>
            <a:off x="7072330" y="3214686"/>
            <a:ext cx="681597" cy="369332"/>
          </a:xfrm>
          <a:prstGeom prst="rect">
            <a:avLst/>
          </a:prstGeom>
          <a:noFill/>
        </p:spPr>
        <p:txBody>
          <a:bodyPr wrap="none" rtlCol="0">
            <a:spAutoFit/>
          </a:bodyPr>
          <a:lstStyle/>
          <a:p>
            <a:r>
              <a:rPr lang="en-US" dirty="0" smtClean="0"/>
              <a:t>LAN3</a:t>
            </a:r>
            <a:endParaRPr lang="el-GR" dirty="0"/>
          </a:p>
        </p:txBody>
      </p:sp>
      <p:sp>
        <p:nvSpPr>
          <p:cNvPr id="30" name="29 - TextBox"/>
          <p:cNvSpPr txBox="1"/>
          <p:nvPr/>
        </p:nvSpPr>
        <p:spPr>
          <a:xfrm>
            <a:off x="857224" y="785794"/>
            <a:ext cx="8001056" cy="369332"/>
          </a:xfrm>
          <a:prstGeom prst="rect">
            <a:avLst/>
          </a:prstGeom>
          <a:noFill/>
        </p:spPr>
        <p:txBody>
          <a:bodyPr wrap="square" rtlCol="0">
            <a:spAutoFit/>
          </a:bodyPr>
          <a:lstStyle/>
          <a:p>
            <a:r>
              <a:rPr lang="el-GR" dirty="0" smtClean="0"/>
              <a:t>Το πακέτο παραλαμβάνεται από το επίπεδο διαδικτύου του τελικού σταθμού</a:t>
            </a:r>
            <a:endParaRPr lang="el-GR" dirty="0"/>
          </a:p>
        </p:txBody>
      </p:sp>
      <p:grpSp>
        <p:nvGrpSpPr>
          <p:cNvPr id="2" name="37 - Ομάδα"/>
          <p:cNvGrpSpPr/>
          <p:nvPr/>
        </p:nvGrpSpPr>
        <p:grpSpPr>
          <a:xfrm>
            <a:off x="4786314" y="4572008"/>
            <a:ext cx="1928826" cy="1071570"/>
            <a:chOff x="3500430" y="4643446"/>
            <a:chExt cx="1928826" cy="1071570"/>
          </a:xfrm>
        </p:grpSpPr>
        <p:sp>
          <p:nvSpPr>
            <p:cNvPr id="25" name="24 - Ορθογώνιο"/>
            <p:cNvSpPr/>
            <p:nvPr/>
          </p:nvSpPr>
          <p:spPr>
            <a:xfrm>
              <a:off x="4357686" y="4643446"/>
              <a:ext cx="500066"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25 - Ορθογώνιο"/>
            <p:cNvSpPr/>
            <p:nvPr/>
          </p:nvSpPr>
          <p:spPr>
            <a:xfrm>
              <a:off x="4857720" y="4643446"/>
              <a:ext cx="21434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7" name="26 - Ορθογώνιο"/>
            <p:cNvSpPr/>
            <p:nvPr/>
          </p:nvSpPr>
          <p:spPr>
            <a:xfrm>
              <a:off x="4286248" y="4643446"/>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4" name="23 - Ελλειψοειδής επεξήγηση"/>
            <p:cNvSpPr/>
            <p:nvPr/>
          </p:nvSpPr>
          <p:spPr>
            <a:xfrm>
              <a:off x="3500430" y="5143512"/>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a:t>
              </a:r>
              <a:r>
                <a:rPr lang="en-US" sz="1400" dirty="0" smtClean="0">
                  <a:solidFill>
                    <a:schemeClr val="tx1"/>
                  </a:solidFill>
                </a:rPr>
                <a:t>LAN2 </a:t>
              </a:r>
              <a:r>
                <a:rPr lang="el-GR" sz="1400" dirty="0" smtClean="0">
                  <a:solidFill>
                    <a:schemeClr val="tx1"/>
                  </a:solidFill>
                </a:rPr>
                <a:t>με </a:t>
              </a:r>
              <a:r>
                <a:rPr lang="en-US" sz="1400" dirty="0" smtClean="0">
                  <a:solidFill>
                    <a:schemeClr val="tx1"/>
                  </a:solidFill>
                </a:rPr>
                <a:t>MTU 600 byte</a:t>
              </a:r>
              <a:endParaRPr lang="el-GR" sz="1400" dirty="0">
                <a:solidFill>
                  <a:schemeClr val="tx1"/>
                </a:solidFill>
              </a:endParaRPr>
            </a:p>
          </p:txBody>
        </p:sp>
      </p:grpSp>
      <p:grpSp>
        <p:nvGrpSpPr>
          <p:cNvPr id="4" name="9 - Ομάδα"/>
          <p:cNvGrpSpPr/>
          <p:nvPr/>
        </p:nvGrpSpPr>
        <p:grpSpPr>
          <a:xfrm>
            <a:off x="7215174" y="3643314"/>
            <a:ext cx="1928826" cy="1071570"/>
            <a:chOff x="1785950" y="1357298"/>
            <a:chExt cx="1928826" cy="1071570"/>
          </a:xfrm>
        </p:grpSpPr>
        <p:grpSp>
          <p:nvGrpSpPr>
            <p:cNvPr id="8" name="7 - Ομάδα"/>
            <p:cNvGrpSpPr/>
            <p:nvPr/>
          </p:nvGrpSpPr>
          <p:grpSpPr>
            <a:xfrm>
              <a:off x="2071670" y="1357298"/>
              <a:ext cx="1285884" cy="142876"/>
              <a:chOff x="1643042" y="428604"/>
              <a:chExt cx="1285884" cy="142876"/>
            </a:xfrm>
          </p:grpSpPr>
          <p:sp>
            <p:nvSpPr>
              <p:cNvPr id="5" name="4 - Ορθογώνιο"/>
              <p:cNvSpPr/>
              <p:nvPr/>
            </p:nvSpPr>
            <p:spPr>
              <a:xfrm>
                <a:off x="1643042" y="428604"/>
                <a:ext cx="1285884" cy="1428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Ορθογώνιο"/>
              <p:cNvSpPr/>
              <p:nvPr/>
            </p:nvSpPr>
            <p:spPr>
              <a:xfrm>
                <a:off x="2714612" y="428604"/>
                <a:ext cx="214314"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Ορθογώνιο"/>
              <p:cNvSpPr/>
              <p:nvPr/>
            </p:nvSpPr>
            <p:spPr>
              <a:xfrm>
                <a:off x="1643042" y="428604"/>
                <a:ext cx="71438"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9" name="8 - Ελλειψοειδής επεξήγηση"/>
            <p:cNvSpPr/>
            <p:nvPr/>
          </p:nvSpPr>
          <p:spPr>
            <a:xfrm>
              <a:off x="1785950" y="1857364"/>
              <a:ext cx="1928826" cy="571504"/>
            </a:xfrm>
            <a:prstGeom prst="wedgeEllipseCallout">
              <a:avLst>
                <a:gd name="adj1" fmla="val -5589"/>
                <a:gd name="adj2" fmla="val -109621"/>
              </a:avLst>
            </a:prstGeom>
            <a:solidFill>
              <a:schemeClr val="accent1">
                <a:alpha val="7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400" dirty="0" smtClean="0">
                  <a:solidFill>
                    <a:schemeClr val="tx1"/>
                  </a:solidFill>
                </a:rPr>
                <a:t>Πλαίσιο με </a:t>
              </a:r>
              <a:r>
                <a:rPr lang="en-US" sz="1400" dirty="0" smtClean="0">
                  <a:solidFill>
                    <a:schemeClr val="tx1"/>
                  </a:solidFill>
                </a:rPr>
                <a:t>MTU 1500 byte</a:t>
              </a:r>
              <a:endParaRPr lang="el-GR" sz="1400" dirty="0">
                <a:solidFill>
                  <a:schemeClr val="tx1"/>
                </a:solidFill>
              </a:endParaRPr>
            </a:p>
          </p:txBody>
        </p:sp>
      </p:grpSp>
      <p:grpSp>
        <p:nvGrpSpPr>
          <p:cNvPr id="10" name="34 - Ομάδα"/>
          <p:cNvGrpSpPr/>
          <p:nvPr/>
        </p:nvGrpSpPr>
        <p:grpSpPr>
          <a:xfrm>
            <a:off x="7572364" y="3643314"/>
            <a:ext cx="1000132" cy="142876"/>
            <a:chOff x="3071802" y="3500438"/>
            <a:chExt cx="1000132" cy="142876"/>
          </a:xfrm>
        </p:grpSpPr>
        <p:sp>
          <p:nvSpPr>
            <p:cNvPr id="37" name="36 - Ορθογώνιο"/>
            <p:cNvSpPr/>
            <p:nvPr/>
          </p:nvSpPr>
          <p:spPr>
            <a:xfrm>
              <a:off x="3071802" y="3500438"/>
              <a:ext cx="857256" cy="14287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37 - Ορθογώνιο"/>
            <p:cNvSpPr/>
            <p:nvPr/>
          </p:nvSpPr>
          <p:spPr>
            <a:xfrm>
              <a:off x="3929058" y="3500438"/>
              <a:ext cx="142876" cy="14287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2.5E-6 4.41258E-6 L 0.00313 -0.11518 " pathEditMode="relative" rAng="0" ptsTypes="AA">
                                      <p:cBhvr>
                                        <p:cTn id="6" dur="2000" fill="hold"/>
                                        <p:tgtEl>
                                          <p:spTgt spid="10"/>
                                        </p:tgtEl>
                                        <p:attrNameLst>
                                          <p:attrName>ppt_x</p:attrName>
                                          <p:attrName>ppt_y</p:attrName>
                                        </p:attrNameLst>
                                      </p:cBhvr>
                                      <p:rCtr x="2" y="-5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4 - Εικόνα" descr="επικοινωνιακό Υποδίκτυο.gif"/>
          <p:cNvPicPr>
            <a:picLocks noChangeAspect="1"/>
          </p:cNvPicPr>
          <p:nvPr/>
        </p:nvPicPr>
        <p:blipFill>
          <a:blip r:embed="rId2"/>
          <a:srcRect/>
          <a:stretch>
            <a:fillRect/>
          </a:stretch>
        </p:blipFill>
        <p:spPr bwMode="auto">
          <a:xfrm>
            <a:off x="0" y="1285875"/>
            <a:ext cx="9144000" cy="4941888"/>
          </a:xfrm>
          <a:prstGeom prst="rect">
            <a:avLst/>
          </a:prstGeom>
          <a:noFill/>
          <a:ln w="9525">
            <a:noFill/>
            <a:miter lim="800000"/>
            <a:headEnd/>
            <a:tailEnd/>
          </a:ln>
        </p:spPr>
      </p:pic>
      <p:sp>
        <p:nvSpPr>
          <p:cNvPr id="19459" name="15 - TextBox"/>
          <p:cNvSpPr txBox="1">
            <a:spLocks noChangeArrowheads="1"/>
          </p:cNvSpPr>
          <p:nvPr/>
        </p:nvSpPr>
        <p:spPr bwMode="auto">
          <a:xfrm>
            <a:off x="142875" y="4857750"/>
            <a:ext cx="549275" cy="369888"/>
          </a:xfrm>
          <a:prstGeom prst="rect">
            <a:avLst/>
          </a:prstGeom>
          <a:noFill/>
          <a:ln w="9525">
            <a:noFill/>
            <a:miter lim="800000"/>
            <a:headEnd/>
            <a:tailEnd/>
          </a:ln>
        </p:spPr>
        <p:txBody>
          <a:bodyPr wrap="none">
            <a:spAutoFit/>
          </a:bodyPr>
          <a:lstStyle/>
          <a:p>
            <a:r>
              <a:rPr lang="en-US"/>
              <a:t>PC1</a:t>
            </a:r>
            <a:endParaRPr lang="el-GR"/>
          </a:p>
        </p:txBody>
      </p:sp>
      <p:graphicFrame>
        <p:nvGraphicFramePr>
          <p:cNvPr id="56" name="55 - Πίνακας"/>
          <p:cNvGraphicFramePr>
            <a:graphicFrameLocks noGrp="1"/>
          </p:cNvGraphicFramePr>
          <p:nvPr/>
        </p:nvGraphicFramePr>
        <p:xfrm>
          <a:off x="5643563" y="2286000"/>
          <a:ext cx="2840640" cy="3232242"/>
        </p:xfrm>
        <a:graphic>
          <a:graphicData uri="http://schemas.openxmlformats.org/drawingml/2006/table">
            <a:tbl>
              <a:tblPr>
                <a:tableStyleId>{5C22544A-7EE6-4342-B048-85BDC9FD1C3A}</a:tableStyleId>
              </a:tblPr>
              <a:tblGrid>
                <a:gridCol w="309631"/>
                <a:gridCol w="309631"/>
                <a:gridCol w="619264"/>
                <a:gridCol w="208280"/>
                <a:gridCol w="208280"/>
                <a:gridCol w="208280"/>
                <a:gridCol w="358010"/>
                <a:gridCol w="619264"/>
              </a:tblGrid>
              <a:tr h="151446">
                <a:tc>
                  <a:txBody>
                    <a:bodyPr/>
                    <a:lstStyle/>
                    <a:p>
                      <a:pPr algn="ctr"/>
                      <a:r>
                        <a:rPr lang="el-GR" sz="800" dirty="0" err="1" smtClean="0">
                          <a:latin typeface="Arial" pitchFamily="34" charset="0"/>
                          <a:cs typeface="Arial" pitchFamily="34" charset="0"/>
                        </a:rPr>
                        <a:t>Εκδ</a:t>
                      </a:r>
                      <a:endParaRPr lang="el-GR" sz="800" dirty="0">
                        <a:latin typeface="Arial" pitchFamily="34" charset="0"/>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l-GR" sz="600" kern="1200" dirty="0" err="1" smtClean="0">
                          <a:solidFill>
                            <a:schemeClr val="dk1"/>
                          </a:solidFill>
                          <a:latin typeface="Arial" pitchFamily="34" charset="0"/>
                          <a:ea typeface="+mn-ea"/>
                          <a:cs typeface="Arial" pitchFamily="34" charset="0"/>
                        </a:rPr>
                        <a:t>Μηκ</a:t>
                      </a:r>
                      <a:r>
                        <a:rPr lang="el-GR" sz="600" kern="1200" dirty="0" smtClean="0">
                          <a:solidFill>
                            <a:schemeClr val="dk1"/>
                          </a:solidFill>
                          <a:latin typeface="Arial" pitchFamily="34" charset="0"/>
                          <a:ea typeface="+mn-ea"/>
                          <a:cs typeface="Arial" pitchFamily="34" charset="0"/>
                        </a:rPr>
                        <a:t>. </a:t>
                      </a:r>
                      <a:r>
                        <a:rPr lang="el-GR" sz="600" kern="1200" dirty="0" err="1" smtClean="0">
                          <a:solidFill>
                            <a:schemeClr val="dk1"/>
                          </a:solidFill>
                          <a:latin typeface="Arial" pitchFamily="34" charset="0"/>
                          <a:ea typeface="+mn-ea"/>
                          <a:cs typeface="Arial" pitchFamily="34" charset="0"/>
                        </a:rPr>
                        <a:t>Επ</a:t>
                      </a:r>
                      <a:r>
                        <a:rPr lang="el-GR" sz="6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l-GR" sz="800" kern="1200" dirty="0" smtClean="0">
                          <a:solidFill>
                            <a:schemeClr val="dk1"/>
                          </a:solidFill>
                          <a:latin typeface="Arial" pitchFamily="34" charset="0"/>
                          <a:ea typeface="+mn-ea"/>
                          <a:cs typeface="Arial" pitchFamily="34" charset="0"/>
                        </a:rPr>
                        <a:t>Είδος </a:t>
                      </a:r>
                      <a:r>
                        <a:rPr lang="el-GR" sz="800" kern="1200" dirty="0" err="1" smtClean="0">
                          <a:solidFill>
                            <a:schemeClr val="dk1"/>
                          </a:solidFill>
                          <a:latin typeface="Arial" pitchFamily="34" charset="0"/>
                          <a:ea typeface="+mn-ea"/>
                          <a:cs typeface="Arial" pitchFamily="34" charset="0"/>
                        </a:rPr>
                        <a:t>εξυπ</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r>
                        <a:rPr lang="el-GR" sz="800" kern="1200" dirty="0" smtClean="0">
                          <a:solidFill>
                            <a:schemeClr val="dk1"/>
                          </a:solidFill>
                          <a:latin typeface="Arial" pitchFamily="34" charset="0"/>
                          <a:ea typeface="+mn-ea"/>
                          <a:cs typeface="Arial" pitchFamily="34" charset="0"/>
                        </a:rPr>
                        <a:t>Συνολικό μήκος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90">
                <a:tc gridSpan="3">
                  <a:txBody>
                    <a:bodyPr/>
                    <a:lstStyle/>
                    <a:p>
                      <a:pPr algn="ctr"/>
                      <a:r>
                        <a:rPr lang="el-GR" sz="800" kern="1200" dirty="0" smtClean="0">
                          <a:solidFill>
                            <a:schemeClr val="dk1"/>
                          </a:solidFill>
                          <a:latin typeface="Arial" pitchFamily="34" charset="0"/>
                          <a:ea typeface="+mn-ea"/>
                          <a:cs typeface="Arial" pitchFamily="34" charset="0"/>
                        </a:rPr>
                        <a:t>Αναγνώριση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800" kern="1200" dirty="0" smtClean="0">
                          <a:solidFill>
                            <a:schemeClr val="dk1"/>
                          </a:solidFill>
                          <a:latin typeface="Arial" pitchFamily="34" charset="0"/>
                          <a:ea typeface="+mn-ea"/>
                          <a:cs typeface="Arial" pitchFamily="34" charset="0"/>
                        </a:rPr>
                        <a:t>DF</a:t>
                      </a:r>
                      <a:endParaRPr lang="el-GR" sz="800" kern="1200" dirty="0" err="1"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800" kern="1200" dirty="0" smtClean="0">
                          <a:solidFill>
                            <a:schemeClr val="dk1"/>
                          </a:solidFill>
                          <a:latin typeface="Arial" pitchFamily="34" charset="0"/>
                          <a:ea typeface="+mn-ea"/>
                          <a:cs typeface="Arial" pitchFamily="34" charset="0"/>
                        </a:rPr>
                        <a:t>MF</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l-GR" sz="800" kern="1200" dirty="0" err="1" smtClean="0">
                          <a:solidFill>
                            <a:schemeClr val="dk1"/>
                          </a:solidFill>
                          <a:latin typeface="Arial" pitchFamily="34" charset="0"/>
                          <a:ea typeface="+mn-ea"/>
                          <a:cs typeface="Arial" pitchFamily="34" charset="0"/>
                        </a:rPr>
                        <a:t>Δείκ.</a:t>
                      </a:r>
                      <a:r>
                        <a:rPr lang="el-GR" sz="800" kern="1200" baseline="0" dirty="0" err="1" smtClean="0">
                          <a:solidFill>
                            <a:schemeClr val="dk1"/>
                          </a:solidFill>
                          <a:latin typeface="Arial" pitchFamily="34" charset="0"/>
                          <a:ea typeface="+mn-ea"/>
                          <a:cs typeface="Arial" pitchFamily="34" charset="0"/>
                        </a:rPr>
                        <a:t>Εντ.Τμήμ</a:t>
                      </a:r>
                      <a:r>
                        <a:rPr lang="el-GR" sz="800" kern="1200" baseline="0" dirty="0" smtClean="0">
                          <a:solidFill>
                            <a:schemeClr val="dk1"/>
                          </a:solidFill>
                          <a:latin typeface="Arial" pitchFamily="34" charset="0"/>
                          <a:ea typeface="+mn-ea"/>
                          <a:cs typeface="Arial" pitchFamily="34" charset="0"/>
                        </a:rPr>
                        <a:t>.</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618">
                <a:tc gridSpan="2">
                  <a:txBody>
                    <a:bodyPr/>
                    <a:lstStyle/>
                    <a:p>
                      <a:pPr algn="ctr"/>
                      <a:r>
                        <a:rPr lang="el-GR" sz="800" kern="1200" dirty="0" smtClean="0">
                          <a:solidFill>
                            <a:schemeClr val="dk1"/>
                          </a:solidFill>
                          <a:latin typeface="Arial" pitchFamily="34" charset="0"/>
                          <a:ea typeface="+mn-ea"/>
                          <a:cs typeface="Arial" pitchFamily="34" charset="0"/>
                        </a:rPr>
                        <a:t>Χρόνος Ζωής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Αριθμός </a:t>
                      </a:r>
                      <a:r>
                        <a:rPr lang="el-GR" sz="800" kern="1200" dirty="0" err="1" smtClean="0">
                          <a:solidFill>
                            <a:schemeClr val="dk1"/>
                          </a:solidFill>
                          <a:latin typeface="Arial" pitchFamily="34" charset="0"/>
                          <a:ea typeface="+mn-ea"/>
                          <a:cs typeface="Arial" pitchFamily="34" charset="0"/>
                        </a:rPr>
                        <a:t>Πρωτοκ</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r>
                        <a:rPr lang="el-GR" sz="800" kern="1200" dirty="0" smtClean="0">
                          <a:solidFill>
                            <a:schemeClr val="dk1"/>
                          </a:solidFill>
                          <a:latin typeface="Arial" pitchFamily="34" charset="0"/>
                          <a:ea typeface="+mn-ea"/>
                          <a:cs typeface="Arial" pitchFamily="34" charset="0"/>
                        </a:rPr>
                        <a:t>Άθροισμα Ελέγχου</a:t>
                      </a:r>
                      <a:r>
                        <a:rPr lang="el-GR" sz="800" kern="1200" baseline="0" dirty="0" smtClean="0">
                          <a:solidFill>
                            <a:schemeClr val="dk1"/>
                          </a:solidFill>
                          <a:latin typeface="Arial" pitchFamily="34" charset="0"/>
                          <a:ea typeface="+mn-ea"/>
                          <a:cs typeface="Arial" pitchFamily="34" charset="0"/>
                        </a:rPr>
                        <a:t> Επικεφαλίδας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800" kern="1200" dirty="0" smtClean="0">
                          <a:solidFill>
                            <a:schemeClr val="dk1"/>
                          </a:solidFill>
                          <a:latin typeface="Arial" pitchFamily="34" charset="0"/>
                          <a:ea typeface="+mn-ea"/>
                          <a:cs typeface="Arial" pitchFamily="34" charset="0"/>
                        </a:rPr>
                        <a:t>Διεύθυνση Πηγής</a:t>
                      </a:r>
                      <a:r>
                        <a:rPr lang="en-US" sz="800" kern="1200" dirty="0" smtClean="0">
                          <a:solidFill>
                            <a:schemeClr val="dk1"/>
                          </a:solidFill>
                          <a:latin typeface="Arial" pitchFamily="34" charset="0"/>
                          <a:ea typeface="+mn-ea"/>
                          <a:cs typeface="Arial" pitchFamily="34" charset="0"/>
                        </a:rPr>
                        <a:t> (190.1.3.2)</a:t>
                      </a:r>
                      <a:endParaRPr lang="el-GR" sz="800" kern="1200" dirty="0" smtClean="0">
                        <a:solidFill>
                          <a:schemeClr val="dk1"/>
                        </a:solidFill>
                        <a:latin typeface="Arial" pitchFamily="34" charset="0"/>
                        <a:ea typeface="+mn-ea"/>
                        <a:cs typeface="Arial" pitchFamily="34" charset="0"/>
                      </a:endParaRPr>
                    </a:p>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96">
                <a:tc gridSpan="8">
                  <a:txBody>
                    <a:bodyPr/>
                    <a:lstStyle/>
                    <a:p>
                      <a:pPr algn="ctr"/>
                      <a:r>
                        <a:rPr lang="el-GR" sz="800" kern="1200" dirty="0" smtClean="0">
                          <a:solidFill>
                            <a:schemeClr val="dk1"/>
                          </a:solidFill>
                          <a:latin typeface="Arial" pitchFamily="34" charset="0"/>
                          <a:ea typeface="+mn-ea"/>
                          <a:cs typeface="Arial" pitchFamily="34" charset="0"/>
                        </a:rPr>
                        <a:t>Διεύθυνση  Προορισμού</a:t>
                      </a:r>
                      <a:r>
                        <a:rPr lang="en-US" sz="800" kern="1200" dirty="0" smtClean="0">
                          <a:solidFill>
                            <a:schemeClr val="dk1"/>
                          </a:solidFill>
                          <a:latin typeface="Arial" pitchFamily="34" charset="0"/>
                          <a:ea typeface="+mn-ea"/>
                          <a:cs typeface="Arial" pitchFamily="34" charset="0"/>
                        </a:rPr>
                        <a:t> (134.2.1.5)</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7">
                  <a:txBody>
                    <a:bodyPr/>
                    <a:lstStyle/>
                    <a:p>
                      <a:pPr algn="ctr"/>
                      <a:r>
                        <a:rPr lang="en-US" sz="800" kern="1200" dirty="0" smtClean="0">
                          <a:solidFill>
                            <a:schemeClr val="dk1"/>
                          </a:solidFill>
                          <a:latin typeface="Arial" pitchFamily="34" charset="0"/>
                          <a:ea typeface="+mn-ea"/>
                          <a:cs typeface="Arial" pitchFamily="34" charset="0"/>
                        </a:rPr>
                        <a:t>IP</a:t>
                      </a:r>
                      <a:r>
                        <a:rPr lang="en-US" sz="800" kern="1200" baseline="0" dirty="0" smtClean="0">
                          <a:solidFill>
                            <a:schemeClr val="dk1"/>
                          </a:solidFill>
                          <a:latin typeface="Arial" pitchFamily="34" charset="0"/>
                          <a:ea typeface="+mn-ea"/>
                          <a:cs typeface="Arial" pitchFamily="34" charset="0"/>
                        </a:rPr>
                        <a:t> </a:t>
                      </a:r>
                      <a:r>
                        <a:rPr lang="el-GR" sz="800" kern="1200" baseline="0" dirty="0" smtClean="0">
                          <a:solidFill>
                            <a:schemeClr val="dk1"/>
                          </a:solidFill>
                          <a:latin typeface="Arial" pitchFamily="34" charset="0"/>
                          <a:ea typeface="+mn-ea"/>
                          <a:cs typeface="Arial" pitchFamily="34" charset="0"/>
                        </a:rPr>
                        <a:t>Επιλογές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Πεδίο </a:t>
                      </a:r>
                      <a:r>
                        <a:rPr lang="el-GR" sz="800" kern="1200" dirty="0" err="1" smtClean="0">
                          <a:solidFill>
                            <a:schemeClr val="dk1"/>
                          </a:solidFill>
                          <a:latin typeface="Arial" pitchFamily="34" charset="0"/>
                          <a:ea typeface="+mn-ea"/>
                          <a:cs typeface="Arial" pitchFamily="34" charset="0"/>
                        </a:rPr>
                        <a:t>Συμπλ</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60556">
                <a:tc gridSpan="8">
                  <a:txBody>
                    <a:bodyPr/>
                    <a:lstStyle/>
                    <a:p>
                      <a:pPr algn="ctr"/>
                      <a:endParaRPr lang="el-GR" sz="11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2" name="16 - Ομάδα"/>
          <p:cNvGrpSpPr>
            <a:grpSpLocks/>
          </p:cNvGrpSpPr>
          <p:nvPr/>
        </p:nvGrpSpPr>
        <p:grpSpPr bwMode="auto">
          <a:xfrm>
            <a:off x="5786438" y="4357688"/>
            <a:ext cx="2643187" cy="1149350"/>
            <a:chOff x="2857488" y="1000108"/>
            <a:chExt cx="1292226" cy="1149350"/>
          </a:xfrm>
        </p:grpSpPr>
        <p:sp>
          <p:nvSpPr>
            <p:cNvPr id="18" name="17 - Ορθογώνιο"/>
            <p:cNvSpPr/>
            <p:nvPr/>
          </p:nvSpPr>
          <p:spPr>
            <a:xfrm>
              <a:off x="2857488" y="1000108"/>
              <a:ext cx="1286017" cy="78581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9" name="18 - Ορθογώνιο"/>
            <p:cNvSpPr/>
            <p:nvPr/>
          </p:nvSpPr>
          <p:spPr>
            <a:xfrm>
              <a:off x="2857488" y="1785920"/>
              <a:ext cx="1286017" cy="3571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nvGrpSpPr>
            <p:cNvPr id="3" name="48 - Ομάδα"/>
            <p:cNvGrpSpPr>
              <a:grpSpLocks/>
            </p:cNvGrpSpPr>
            <p:nvPr/>
          </p:nvGrpSpPr>
          <p:grpSpPr bwMode="auto">
            <a:xfrm>
              <a:off x="2857488" y="1000108"/>
              <a:ext cx="1292226" cy="1149350"/>
              <a:chOff x="2857488" y="1000108"/>
              <a:chExt cx="1292226" cy="1149350"/>
            </a:xfrm>
          </p:grpSpPr>
          <p:grpSp>
            <p:nvGrpSpPr>
              <p:cNvPr id="4" name="Group 4"/>
              <p:cNvGrpSpPr>
                <a:grpSpLocks noChangeAspect="1"/>
              </p:cNvGrpSpPr>
              <p:nvPr/>
            </p:nvGrpSpPr>
            <p:grpSpPr bwMode="auto">
              <a:xfrm>
                <a:off x="2857488" y="1000108"/>
                <a:ext cx="1292226" cy="1149350"/>
                <a:chOff x="4500" y="2835"/>
                <a:chExt cx="814" cy="724"/>
              </a:xfrm>
              <a:noFill/>
            </p:grpSpPr>
            <p:sp>
              <p:nvSpPr>
                <p:cNvPr id="23" name="AutoShape 3"/>
                <p:cNvSpPr>
                  <a:spLocks noChangeAspect="1" noChangeArrowheads="1" noTextEdit="1"/>
                </p:cNvSpPr>
                <p:nvPr/>
              </p:nvSpPr>
              <p:spPr bwMode="auto">
                <a:xfrm>
                  <a:off x="4500" y="2835"/>
                  <a:ext cx="814" cy="724"/>
                </a:xfrm>
                <a:prstGeom prst="rect">
                  <a:avLst/>
                </a:prstGeom>
                <a:grpFill/>
                <a:ln w="9525">
                  <a:noFill/>
                  <a:miter lim="800000"/>
                  <a:headEnd/>
                  <a:tailEnd/>
                </a:ln>
              </p:spPr>
              <p:txBody>
                <a:bodyPr/>
                <a:lstStyle/>
                <a:p>
                  <a:pPr>
                    <a:defRPr/>
                  </a:pPr>
                  <a:endParaRPr lang="el-GR">
                    <a:cs typeface="+mn-cs"/>
                  </a:endParaRPr>
                </a:p>
              </p:txBody>
            </p:sp>
            <p:sp>
              <p:nvSpPr>
                <p:cNvPr id="24" name="Rectangle 5"/>
                <p:cNvSpPr>
                  <a:spLocks noChangeArrowheads="1"/>
                </p:cNvSpPr>
                <p:nvPr/>
              </p:nvSpPr>
              <p:spPr bwMode="auto">
                <a:xfrm>
                  <a:off x="4500" y="2835"/>
                  <a:ext cx="347" cy="87"/>
                </a:xfrm>
                <a:prstGeom prst="rect">
                  <a:avLst/>
                </a:prstGeom>
                <a:grpFill/>
                <a:ln w="9525">
                  <a:noFill/>
                  <a:miter lim="800000"/>
                  <a:headEnd/>
                  <a:tailEnd/>
                </a:ln>
              </p:spPr>
              <p:txBody>
                <a:bodyPr wrap="none" lIns="0" tIns="0" rIns="0" bIns="0">
                  <a:spAutoFit/>
                </a:bodyPr>
                <a:lstStyle/>
                <a:p>
                  <a:pPr>
                    <a:defRPr/>
                  </a:pPr>
                  <a:r>
                    <a:rPr lang="el-GR" sz="900" dirty="0">
                      <a:solidFill>
                        <a:srgbClr val="000000"/>
                      </a:solidFill>
                      <a:latin typeface="Arial" pitchFamily="34" charset="0"/>
                      <a:cs typeface="+mn-cs"/>
                    </a:rPr>
                    <a:t>Θύρα </a:t>
                  </a:r>
                  <a:r>
                    <a:rPr lang="el-GR" sz="900" dirty="0" err="1">
                      <a:solidFill>
                        <a:srgbClr val="000000"/>
                      </a:solidFill>
                      <a:latin typeface="Arial" pitchFamily="34" charset="0"/>
                      <a:cs typeface="+mn-cs"/>
                    </a:rPr>
                    <a:t>πηγ</a:t>
                  </a:r>
                  <a:r>
                    <a:rPr lang="el-GR" sz="900" dirty="0">
                      <a:solidFill>
                        <a:srgbClr val="000000"/>
                      </a:solidFill>
                      <a:latin typeface="Arial" pitchFamily="34" charset="0"/>
                      <a:cs typeface="+mn-cs"/>
                    </a:rPr>
                    <a:t>.</a:t>
                  </a:r>
                  <a:endParaRPr lang="el-GR" dirty="0">
                    <a:cs typeface="+mn-cs"/>
                  </a:endParaRPr>
                </a:p>
              </p:txBody>
            </p:sp>
            <p:sp>
              <p:nvSpPr>
                <p:cNvPr id="25" name="Rectangle 7"/>
                <p:cNvSpPr>
                  <a:spLocks noChangeArrowheads="1"/>
                </p:cNvSpPr>
                <p:nvPr/>
              </p:nvSpPr>
              <p:spPr bwMode="auto">
                <a:xfrm>
                  <a:off x="4922" y="3142"/>
                  <a:ext cx="378" cy="97"/>
                </a:xfrm>
                <a:prstGeom prst="rect">
                  <a:avLst/>
                </a:prstGeom>
                <a:grpFill/>
                <a:ln w="9525">
                  <a:noFill/>
                  <a:miter lim="800000"/>
                  <a:headEnd/>
                  <a:tailEnd/>
                </a:ln>
              </p:spPr>
              <p:txBody>
                <a:bodyPr wrap="none" lIns="0" tIns="0" rIns="0" bIns="0">
                  <a:spAutoFit/>
                </a:bodyPr>
                <a:lstStyle/>
                <a:p>
                  <a:pPr>
                    <a:defRPr/>
                  </a:pPr>
                  <a:r>
                    <a:rPr lang="el-GR" sz="1000" dirty="0">
                      <a:solidFill>
                        <a:srgbClr val="000000"/>
                      </a:solidFill>
                      <a:latin typeface="Arial" pitchFamily="34" charset="0"/>
                      <a:cs typeface="+mn-cs"/>
                    </a:rPr>
                    <a:t>Παράθυρο</a:t>
                  </a:r>
                  <a:endParaRPr lang="el-GR" dirty="0">
                    <a:cs typeface="+mn-cs"/>
                  </a:endParaRPr>
                </a:p>
              </p:txBody>
            </p:sp>
            <p:sp>
              <p:nvSpPr>
                <p:cNvPr id="26" name="Rectangle 9"/>
                <p:cNvSpPr>
                  <a:spLocks noChangeArrowheads="1"/>
                </p:cNvSpPr>
                <p:nvPr/>
              </p:nvSpPr>
              <p:spPr bwMode="auto">
                <a:xfrm>
                  <a:off x="4590" y="3060"/>
                  <a:ext cx="675" cy="97"/>
                </a:xfrm>
                <a:prstGeom prst="rect">
                  <a:avLst/>
                </a:prstGeom>
                <a:grpFill/>
                <a:ln w="9525">
                  <a:noFill/>
                  <a:miter lim="800000"/>
                  <a:headEnd/>
                  <a:tailEnd/>
                </a:ln>
              </p:spPr>
              <p:txBody>
                <a:bodyPr lIns="0" tIns="0" rIns="0" bIns="0">
                  <a:spAutoFit/>
                </a:bodyPr>
                <a:lstStyle/>
                <a:p>
                  <a:pPr>
                    <a:defRPr/>
                  </a:pPr>
                  <a:r>
                    <a:rPr lang="el-GR" sz="1000" dirty="0">
                      <a:solidFill>
                        <a:srgbClr val="000000"/>
                      </a:solidFill>
                      <a:latin typeface="Arial" pitchFamily="34" charset="0"/>
                      <a:cs typeface="+mn-cs"/>
                    </a:rPr>
                    <a:t>.</a:t>
                  </a:r>
                  <a:r>
                    <a:rPr lang="el-GR" sz="1000" dirty="0" err="1">
                      <a:solidFill>
                        <a:srgbClr val="000000"/>
                      </a:solidFill>
                      <a:latin typeface="Arial" pitchFamily="34" charset="0"/>
                      <a:cs typeface="+mn-cs"/>
                    </a:rPr>
                    <a:t>αρ.Επιβεβαίωσης</a:t>
                  </a:r>
                  <a:endParaRPr lang="el-GR" dirty="0">
                    <a:cs typeface="+mn-cs"/>
                  </a:endParaRPr>
                </a:p>
              </p:txBody>
            </p:sp>
            <p:sp>
              <p:nvSpPr>
                <p:cNvPr id="27" name="Rectangle 10"/>
                <p:cNvSpPr>
                  <a:spLocks noChangeArrowheads="1"/>
                </p:cNvSpPr>
                <p:nvPr/>
              </p:nvSpPr>
              <p:spPr bwMode="auto">
                <a:xfrm>
                  <a:off x="4878" y="3042"/>
                  <a:ext cx="0" cy="174"/>
                </a:xfrm>
                <a:prstGeom prst="rect">
                  <a:avLst/>
                </a:prstGeom>
                <a:grpFill/>
                <a:ln w="9525">
                  <a:noFill/>
                  <a:miter lim="800000"/>
                  <a:headEnd/>
                  <a:tailEnd/>
                </a:ln>
              </p:spPr>
              <p:txBody>
                <a:bodyPr wrap="none" lIns="0" tIns="0" rIns="0" bIns="0">
                  <a:spAutoFit/>
                </a:bodyPr>
                <a:lstStyle/>
                <a:p>
                  <a:pPr>
                    <a:defRPr/>
                  </a:pPr>
                  <a:endParaRPr lang="el-GR" dirty="0">
                    <a:cs typeface="+mn-cs"/>
                  </a:endParaRPr>
                </a:p>
              </p:txBody>
            </p:sp>
            <p:sp>
              <p:nvSpPr>
                <p:cNvPr id="28" name="Rectangle 11"/>
                <p:cNvSpPr>
                  <a:spLocks noChangeArrowheads="1"/>
                </p:cNvSpPr>
                <p:nvPr/>
              </p:nvSpPr>
              <p:spPr bwMode="auto">
                <a:xfrm>
                  <a:off x="5036" y="3042"/>
                  <a:ext cx="0" cy="174"/>
                </a:xfrm>
                <a:prstGeom prst="rect">
                  <a:avLst/>
                </a:prstGeom>
                <a:grpFill/>
                <a:ln w="9525">
                  <a:noFill/>
                  <a:miter lim="800000"/>
                  <a:headEnd/>
                  <a:tailEnd/>
                </a:ln>
              </p:spPr>
              <p:txBody>
                <a:bodyPr wrap="none" lIns="0" tIns="0" rIns="0" bIns="0">
                  <a:spAutoFit/>
                </a:bodyPr>
                <a:lstStyle/>
                <a:p>
                  <a:pPr>
                    <a:defRPr/>
                  </a:pPr>
                  <a:endParaRPr lang="el-GR" dirty="0">
                    <a:cs typeface="+mn-cs"/>
                  </a:endParaRPr>
                </a:p>
              </p:txBody>
            </p:sp>
            <p:sp>
              <p:nvSpPr>
                <p:cNvPr id="29" name="Rectangle 12"/>
                <p:cNvSpPr>
                  <a:spLocks noChangeArrowheads="1"/>
                </p:cNvSpPr>
                <p:nvPr/>
              </p:nvSpPr>
              <p:spPr bwMode="auto">
                <a:xfrm>
                  <a:off x="4545" y="3375"/>
                  <a:ext cx="675" cy="97"/>
                </a:xfrm>
                <a:prstGeom prst="rect">
                  <a:avLst/>
                </a:prstGeom>
                <a:solidFill>
                  <a:schemeClr val="bg1">
                    <a:lumMod val="95000"/>
                  </a:schemeClr>
                </a:solidFill>
                <a:ln w="9525">
                  <a:solidFill>
                    <a:schemeClr val="accent1">
                      <a:shade val="50000"/>
                    </a:schemeClr>
                  </a:solidFill>
                  <a:miter lim="800000"/>
                  <a:headEnd/>
                  <a:tailEnd/>
                </a:ln>
              </p:spPr>
              <p:txBody>
                <a:bodyPr lIns="0" tIns="0" rIns="0" bIns="0">
                  <a:spAutoFit/>
                </a:bodyPr>
                <a:lstStyle/>
                <a:p>
                  <a:pPr algn="ctr">
                    <a:defRPr/>
                  </a:pPr>
                  <a:r>
                    <a:rPr lang="el-GR" sz="1000" b="1" dirty="0">
                      <a:solidFill>
                        <a:schemeClr val="accent5">
                          <a:lumMod val="25000"/>
                        </a:schemeClr>
                      </a:solidFill>
                      <a:latin typeface="Arial" pitchFamily="34" charset="0"/>
                      <a:cs typeface="+mn-cs"/>
                    </a:rPr>
                    <a:t>Δεδομένα</a:t>
                  </a:r>
                  <a:endParaRPr lang="el-GR" b="1" dirty="0">
                    <a:solidFill>
                      <a:schemeClr val="accent5">
                        <a:lumMod val="25000"/>
                      </a:schemeClr>
                    </a:solidFill>
                    <a:cs typeface="+mn-cs"/>
                  </a:endParaRPr>
                </a:p>
              </p:txBody>
            </p:sp>
            <p:sp>
              <p:nvSpPr>
                <p:cNvPr id="30" name="Rectangle 13"/>
                <p:cNvSpPr>
                  <a:spLocks noChangeArrowheads="1"/>
                </p:cNvSpPr>
                <p:nvPr/>
              </p:nvSpPr>
              <p:spPr bwMode="auto">
                <a:xfrm>
                  <a:off x="4734" y="2943"/>
                  <a:ext cx="140" cy="121"/>
                </a:xfrm>
                <a:prstGeom prst="rect">
                  <a:avLst/>
                </a:prstGeom>
                <a:grpFill/>
                <a:ln w="9525">
                  <a:noFill/>
                  <a:miter lim="800000"/>
                  <a:headEnd/>
                  <a:tailEnd/>
                </a:ln>
              </p:spPr>
              <p:txBody>
                <a:bodyPr wrap="none" lIns="0" tIns="0" rIns="0" bIns="0">
                  <a:spAutoFit/>
                </a:bodyPr>
                <a:lstStyle/>
                <a:p>
                  <a:pPr>
                    <a:defRPr/>
                  </a:pPr>
                  <a:r>
                    <a:rPr lang="el-GR" sz="1000">
                      <a:solidFill>
                        <a:srgbClr val="000000"/>
                      </a:solidFill>
                      <a:latin typeface="Arial" pitchFamily="34" charset="0"/>
                      <a:cs typeface="+mn-cs"/>
                    </a:rPr>
                    <a:t>αρ</a:t>
                  </a:r>
                  <a:endParaRPr lang="el-GR">
                    <a:cs typeface="+mn-cs"/>
                  </a:endParaRPr>
                </a:p>
              </p:txBody>
            </p:sp>
            <p:sp>
              <p:nvSpPr>
                <p:cNvPr id="31" name="Rectangle 14"/>
                <p:cNvSpPr>
                  <a:spLocks noChangeArrowheads="1"/>
                </p:cNvSpPr>
                <p:nvPr/>
              </p:nvSpPr>
              <p:spPr bwMode="auto">
                <a:xfrm>
                  <a:off x="4826" y="2943"/>
                  <a:ext cx="79" cy="97"/>
                </a:xfrm>
                <a:prstGeom prst="rect">
                  <a:avLst/>
                </a:prstGeom>
                <a:grpFill/>
                <a:ln w="9525">
                  <a:noFill/>
                  <a:miter lim="800000"/>
                  <a:headEnd/>
                  <a:tailEnd/>
                </a:ln>
              </p:spPr>
              <p:txBody>
                <a:bodyPr lIns="0" tIns="0" rIns="0" bIns="0">
                  <a:spAutoFit/>
                </a:bodyPr>
                <a:lstStyle/>
                <a:p>
                  <a:pPr>
                    <a:defRPr/>
                  </a:pPr>
                  <a:r>
                    <a:rPr lang="el-GR" sz="1000">
                      <a:solidFill>
                        <a:srgbClr val="000000"/>
                      </a:solidFill>
                      <a:latin typeface="Arial" pitchFamily="34" charset="0"/>
                      <a:cs typeface="+mn-cs"/>
                    </a:rPr>
                    <a:t>.</a:t>
                  </a:r>
                  <a:endParaRPr lang="el-GR">
                    <a:cs typeface="+mn-cs"/>
                  </a:endParaRPr>
                </a:p>
              </p:txBody>
            </p:sp>
            <p:sp>
              <p:nvSpPr>
                <p:cNvPr id="32" name="Rectangle 15"/>
                <p:cNvSpPr>
                  <a:spLocks noChangeArrowheads="1"/>
                </p:cNvSpPr>
                <p:nvPr/>
              </p:nvSpPr>
              <p:spPr bwMode="auto">
                <a:xfrm>
                  <a:off x="4849" y="2943"/>
                  <a:ext cx="294" cy="121"/>
                </a:xfrm>
                <a:prstGeom prst="rect">
                  <a:avLst/>
                </a:prstGeom>
                <a:grpFill/>
                <a:ln w="9525">
                  <a:noFill/>
                  <a:miter lim="800000"/>
                  <a:headEnd/>
                  <a:tailEnd/>
                </a:ln>
              </p:spPr>
              <p:txBody>
                <a:bodyPr wrap="none" lIns="0" tIns="0" rIns="0" bIns="0">
                  <a:spAutoFit/>
                </a:bodyPr>
                <a:lstStyle/>
                <a:p>
                  <a:pPr>
                    <a:defRPr/>
                  </a:pPr>
                  <a:r>
                    <a:rPr lang="el-GR" sz="1000">
                      <a:solidFill>
                        <a:srgbClr val="000000"/>
                      </a:solidFill>
                      <a:latin typeface="Arial" pitchFamily="34" charset="0"/>
                      <a:cs typeface="+mn-cs"/>
                    </a:rPr>
                    <a:t>Σειράς</a:t>
                  </a:r>
                  <a:endParaRPr lang="el-GR">
                    <a:cs typeface="+mn-cs"/>
                  </a:endParaRPr>
                </a:p>
              </p:txBody>
            </p:sp>
            <p:sp>
              <p:nvSpPr>
                <p:cNvPr id="33" name="Line 16"/>
                <p:cNvSpPr>
                  <a:spLocks noChangeShapeType="1"/>
                </p:cNvSpPr>
                <p:nvPr/>
              </p:nvSpPr>
              <p:spPr bwMode="auto">
                <a:xfrm>
                  <a:off x="4903" y="2843"/>
                  <a:ext cx="1" cy="100"/>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34" name="Rectangle 17"/>
                <p:cNvSpPr>
                  <a:spLocks noChangeArrowheads="1"/>
                </p:cNvSpPr>
                <p:nvPr/>
              </p:nvSpPr>
              <p:spPr bwMode="auto">
                <a:xfrm>
                  <a:off x="4903" y="2843"/>
                  <a:ext cx="8" cy="100"/>
                </a:xfrm>
                <a:prstGeom prst="rect">
                  <a:avLst/>
                </a:prstGeom>
                <a:grpFill/>
                <a:ln w="9525">
                  <a:noFill/>
                  <a:miter lim="800000"/>
                  <a:headEnd/>
                  <a:tailEnd/>
                </a:ln>
              </p:spPr>
              <p:txBody>
                <a:bodyPr/>
                <a:lstStyle/>
                <a:p>
                  <a:pPr>
                    <a:defRPr/>
                  </a:pPr>
                  <a:endParaRPr lang="el-GR">
                    <a:cs typeface="+mn-cs"/>
                  </a:endParaRPr>
                </a:p>
              </p:txBody>
            </p:sp>
            <p:sp>
              <p:nvSpPr>
                <p:cNvPr id="35" name="Line 18"/>
                <p:cNvSpPr>
                  <a:spLocks noChangeShapeType="1"/>
                </p:cNvSpPr>
                <p:nvPr/>
              </p:nvSpPr>
              <p:spPr bwMode="auto">
                <a:xfrm>
                  <a:off x="4500" y="2835"/>
                  <a:ext cx="1" cy="724"/>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36" name="Rectangle 19"/>
                <p:cNvSpPr>
                  <a:spLocks noChangeArrowheads="1"/>
                </p:cNvSpPr>
                <p:nvPr/>
              </p:nvSpPr>
              <p:spPr bwMode="auto">
                <a:xfrm>
                  <a:off x="4500" y="2835"/>
                  <a:ext cx="8" cy="724"/>
                </a:xfrm>
                <a:prstGeom prst="rect">
                  <a:avLst/>
                </a:prstGeom>
                <a:grpFill/>
                <a:ln w="9525">
                  <a:noFill/>
                  <a:miter lim="800000"/>
                  <a:headEnd/>
                  <a:tailEnd/>
                </a:ln>
              </p:spPr>
              <p:txBody>
                <a:bodyPr/>
                <a:lstStyle/>
                <a:p>
                  <a:pPr>
                    <a:defRPr/>
                  </a:pPr>
                  <a:endParaRPr lang="el-GR">
                    <a:cs typeface="+mn-cs"/>
                  </a:endParaRPr>
                </a:p>
              </p:txBody>
            </p:sp>
            <p:sp>
              <p:nvSpPr>
                <p:cNvPr id="37" name="Line 20"/>
                <p:cNvSpPr>
                  <a:spLocks noChangeShapeType="1"/>
                </p:cNvSpPr>
                <p:nvPr/>
              </p:nvSpPr>
              <p:spPr bwMode="auto">
                <a:xfrm>
                  <a:off x="4903" y="3142"/>
                  <a:ext cx="1" cy="200"/>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38" name="Rectangle 21"/>
                <p:cNvSpPr>
                  <a:spLocks noChangeArrowheads="1"/>
                </p:cNvSpPr>
                <p:nvPr/>
              </p:nvSpPr>
              <p:spPr bwMode="auto">
                <a:xfrm>
                  <a:off x="4903" y="3142"/>
                  <a:ext cx="8" cy="200"/>
                </a:xfrm>
                <a:prstGeom prst="rect">
                  <a:avLst/>
                </a:prstGeom>
                <a:grpFill/>
                <a:ln w="9525">
                  <a:noFill/>
                  <a:miter lim="800000"/>
                  <a:headEnd/>
                  <a:tailEnd/>
                </a:ln>
              </p:spPr>
              <p:txBody>
                <a:bodyPr/>
                <a:lstStyle/>
                <a:p>
                  <a:pPr>
                    <a:defRPr/>
                  </a:pPr>
                  <a:endParaRPr lang="el-GR">
                    <a:cs typeface="+mn-cs"/>
                  </a:endParaRPr>
                </a:p>
              </p:txBody>
            </p:sp>
            <p:sp>
              <p:nvSpPr>
                <p:cNvPr id="39" name="Line 22"/>
                <p:cNvSpPr>
                  <a:spLocks noChangeShapeType="1"/>
                </p:cNvSpPr>
                <p:nvPr/>
              </p:nvSpPr>
              <p:spPr bwMode="auto">
                <a:xfrm>
                  <a:off x="5306" y="2843"/>
                  <a:ext cx="1" cy="716"/>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40" name="Rectangle 23"/>
                <p:cNvSpPr>
                  <a:spLocks noChangeArrowheads="1"/>
                </p:cNvSpPr>
                <p:nvPr/>
              </p:nvSpPr>
              <p:spPr bwMode="auto">
                <a:xfrm>
                  <a:off x="5306" y="2843"/>
                  <a:ext cx="8" cy="716"/>
                </a:xfrm>
                <a:prstGeom prst="rect">
                  <a:avLst/>
                </a:prstGeom>
                <a:grpFill/>
                <a:ln w="9525">
                  <a:noFill/>
                  <a:miter lim="800000"/>
                  <a:headEnd/>
                  <a:tailEnd/>
                </a:ln>
              </p:spPr>
              <p:txBody>
                <a:bodyPr/>
                <a:lstStyle/>
                <a:p>
                  <a:pPr>
                    <a:defRPr/>
                  </a:pPr>
                  <a:endParaRPr lang="el-GR">
                    <a:cs typeface="+mn-cs"/>
                  </a:endParaRPr>
                </a:p>
              </p:txBody>
            </p:sp>
            <p:sp>
              <p:nvSpPr>
                <p:cNvPr id="41" name="Line 24"/>
                <p:cNvSpPr>
                  <a:spLocks noChangeShapeType="1"/>
                </p:cNvSpPr>
                <p:nvPr/>
              </p:nvSpPr>
              <p:spPr bwMode="auto">
                <a:xfrm>
                  <a:off x="4508" y="2835"/>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42" name="Rectangle 25"/>
                <p:cNvSpPr>
                  <a:spLocks noChangeArrowheads="1"/>
                </p:cNvSpPr>
                <p:nvPr/>
              </p:nvSpPr>
              <p:spPr bwMode="auto">
                <a:xfrm>
                  <a:off x="4508" y="2835"/>
                  <a:ext cx="806" cy="8"/>
                </a:xfrm>
                <a:prstGeom prst="rect">
                  <a:avLst/>
                </a:prstGeom>
                <a:grpFill/>
                <a:ln w="9525">
                  <a:noFill/>
                  <a:miter lim="800000"/>
                  <a:headEnd/>
                  <a:tailEnd/>
                </a:ln>
              </p:spPr>
              <p:txBody>
                <a:bodyPr/>
                <a:lstStyle/>
                <a:p>
                  <a:pPr>
                    <a:defRPr/>
                  </a:pPr>
                  <a:endParaRPr lang="el-GR">
                    <a:cs typeface="+mn-cs"/>
                  </a:endParaRPr>
                </a:p>
              </p:txBody>
            </p:sp>
            <p:sp>
              <p:nvSpPr>
                <p:cNvPr id="43" name="Line 26"/>
                <p:cNvSpPr>
                  <a:spLocks noChangeShapeType="1"/>
                </p:cNvSpPr>
                <p:nvPr/>
              </p:nvSpPr>
              <p:spPr bwMode="auto">
                <a:xfrm>
                  <a:off x="4508" y="2935"/>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44" name="Rectangle 27"/>
                <p:cNvSpPr>
                  <a:spLocks noChangeArrowheads="1"/>
                </p:cNvSpPr>
                <p:nvPr/>
              </p:nvSpPr>
              <p:spPr bwMode="auto">
                <a:xfrm>
                  <a:off x="4508" y="2935"/>
                  <a:ext cx="806" cy="8"/>
                </a:xfrm>
                <a:prstGeom prst="rect">
                  <a:avLst/>
                </a:prstGeom>
                <a:grpFill/>
                <a:ln w="9525">
                  <a:noFill/>
                  <a:miter lim="800000"/>
                  <a:headEnd/>
                  <a:tailEnd/>
                </a:ln>
              </p:spPr>
              <p:txBody>
                <a:bodyPr/>
                <a:lstStyle/>
                <a:p>
                  <a:pPr>
                    <a:defRPr/>
                  </a:pPr>
                  <a:endParaRPr lang="el-GR">
                    <a:cs typeface="+mn-cs"/>
                  </a:endParaRPr>
                </a:p>
              </p:txBody>
            </p:sp>
            <p:sp>
              <p:nvSpPr>
                <p:cNvPr id="45" name="Line 28"/>
                <p:cNvSpPr>
                  <a:spLocks noChangeShapeType="1"/>
                </p:cNvSpPr>
                <p:nvPr/>
              </p:nvSpPr>
              <p:spPr bwMode="auto">
                <a:xfrm>
                  <a:off x="4508" y="3035"/>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46" name="Rectangle 29"/>
                <p:cNvSpPr>
                  <a:spLocks noChangeArrowheads="1"/>
                </p:cNvSpPr>
                <p:nvPr/>
              </p:nvSpPr>
              <p:spPr bwMode="auto">
                <a:xfrm>
                  <a:off x="4508" y="3035"/>
                  <a:ext cx="806" cy="7"/>
                </a:xfrm>
                <a:prstGeom prst="rect">
                  <a:avLst/>
                </a:prstGeom>
                <a:grpFill/>
                <a:ln w="9525">
                  <a:noFill/>
                  <a:miter lim="800000"/>
                  <a:headEnd/>
                  <a:tailEnd/>
                </a:ln>
              </p:spPr>
              <p:txBody>
                <a:bodyPr/>
                <a:lstStyle/>
                <a:p>
                  <a:pPr>
                    <a:defRPr/>
                  </a:pPr>
                  <a:endParaRPr lang="el-GR">
                    <a:cs typeface="+mn-cs"/>
                  </a:endParaRPr>
                </a:p>
              </p:txBody>
            </p:sp>
            <p:sp>
              <p:nvSpPr>
                <p:cNvPr id="47" name="Line 30"/>
                <p:cNvSpPr>
                  <a:spLocks noChangeShapeType="1"/>
                </p:cNvSpPr>
                <p:nvPr/>
              </p:nvSpPr>
              <p:spPr bwMode="auto">
                <a:xfrm>
                  <a:off x="4508" y="3135"/>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48" name="Rectangle 31"/>
                <p:cNvSpPr>
                  <a:spLocks noChangeArrowheads="1"/>
                </p:cNvSpPr>
                <p:nvPr/>
              </p:nvSpPr>
              <p:spPr bwMode="auto">
                <a:xfrm>
                  <a:off x="4508" y="3135"/>
                  <a:ext cx="806" cy="7"/>
                </a:xfrm>
                <a:prstGeom prst="rect">
                  <a:avLst/>
                </a:prstGeom>
                <a:grpFill/>
                <a:ln w="9525">
                  <a:noFill/>
                  <a:miter lim="800000"/>
                  <a:headEnd/>
                  <a:tailEnd/>
                </a:ln>
              </p:spPr>
              <p:txBody>
                <a:bodyPr/>
                <a:lstStyle/>
                <a:p>
                  <a:pPr>
                    <a:defRPr/>
                  </a:pPr>
                  <a:endParaRPr lang="el-GR">
                    <a:cs typeface="+mn-cs"/>
                  </a:endParaRPr>
                </a:p>
              </p:txBody>
            </p:sp>
            <p:sp>
              <p:nvSpPr>
                <p:cNvPr id="49" name="Line 32"/>
                <p:cNvSpPr>
                  <a:spLocks noChangeShapeType="1"/>
                </p:cNvSpPr>
                <p:nvPr/>
              </p:nvSpPr>
              <p:spPr bwMode="auto">
                <a:xfrm>
                  <a:off x="4508" y="3234"/>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50" name="Rectangle 33"/>
                <p:cNvSpPr>
                  <a:spLocks noChangeArrowheads="1"/>
                </p:cNvSpPr>
                <p:nvPr/>
              </p:nvSpPr>
              <p:spPr bwMode="auto">
                <a:xfrm>
                  <a:off x="4508" y="3234"/>
                  <a:ext cx="806" cy="8"/>
                </a:xfrm>
                <a:prstGeom prst="rect">
                  <a:avLst/>
                </a:prstGeom>
                <a:grpFill/>
                <a:ln w="9525">
                  <a:noFill/>
                  <a:miter lim="800000"/>
                  <a:headEnd/>
                  <a:tailEnd/>
                </a:ln>
              </p:spPr>
              <p:txBody>
                <a:bodyPr/>
                <a:lstStyle/>
                <a:p>
                  <a:pPr>
                    <a:defRPr/>
                  </a:pPr>
                  <a:endParaRPr lang="el-GR">
                    <a:cs typeface="+mn-cs"/>
                  </a:endParaRPr>
                </a:p>
              </p:txBody>
            </p:sp>
            <p:sp>
              <p:nvSpPr>
                <p:cNvPr id="51" name="Line 34"/>
                <p:cNvSpPr>
                  <a:spLocks noChangeShapeType="1"/>
                </p:cNvSpPr>
                <p:nvPr/>
              </p:nvSpPr>
              <p:spPr bwMode="auto">
                <a:xfrm>
                  <a:off x="4508" y="3334"/>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52" name="Rectangle 35"/>
                <p:cNvSpPr>
                  <a:spLocks noChangeArrowheads="1"/>
                </p:cNvSpPr>
                <p:nvPr/>
              </p:nvSpPr>
              <p:spPr bwMode="auto">
                <a:xfrm>
                  <a:off x="4508" y="3334"/>
                  <a:ext cx="806" cy="8"/>
                </a:xfrm>
                <a:prstGeom prst="rect">
                  <a:avLst/>
                </a:prstGeom>
                <a:grpFill/>
                <a:ln w="9525">
                  <a:noFill/>
                  <a:miter lim="800000"/>
                  <a:headEnd/>
                  <a:tailEnd/>
                </a:ln>
              </p:spPr>
              <p:txBody>
                <a:bodyPr/>
                <a:lstStyle/>
                <a:p>
                  <a:pPr>
                    <a:defRPr/>
                  </a:pPr>
                  <a:endParaRPr lang="el-GR">
                    <a:cs typeface="+mn-cs"/>
                  </a:endParaRPr>
                </a:p>
              </p:txBody>
            </p:sp>
            <p:sp>
              <p:nvSpPr>
                <p:cNvPr id="53" name="Line 36"/>
                <p:cNvSpPr>
                  <a:spLocks noChangeShapeType="1"/>
                </p:cNvSpPr>
                <p:nvPr/>
              </p:nvSpPr>
              <p:spPr bwMode="auto">
                <a:xfrm>
                  <a:off x="4508" y="3551"/>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54" name="Rectangle 37"/>
                <p:cNvSpPr>
                  <a:spLocks noChangeArrowheads="1"/>
                </p:cNvSpPr>
                <p:nvPr/>
              </p:nvSpPr>
              <p:spPr bwMode="auto">
                <a:xfrm>
                  <a:off x="4508" y="3551"/>
                  <a:ext cx="806" cy="8"/>
                </a:xfrm>
                <a:prstGeom prst="rect">
                  <a:avLst/>
                </a:prstGeom>
                <a:grpFill/>
                <a:ln w="9525">
                  <a:noFill/>
                  <a:miter lim="800000"/>
                  <a:headEnd/>
                  <a:tailEnd/>
                </a:ln>
              </p:spPr>
              <p:txBody>
                <a:bodyPr/>
                <a:lstStyle/>
                <a:p>
                  <a:pPr>
                    <a:defRPr/>
                  </a:pPr>
                  <a:endParaRPr lang="el-GR">
                    <a:cs typeface="+mn-cs"/>
                  </a:endParaRPr>
                </a:p>
              </p:txBody>
            </p:sp>
          </p:grpSp>
          <p:sp>
            <p:nvSpPr>
              <p:cNvPr id="19511" name="Rectangle 5"/>
              <p:cNvSpPr>
                <a:spLocks noChangeArrowheads="1"/>
              </p:cNvSpPr>
              <p:nvPr/>
            </p:nvSpPr>
            <p:spPr bwMode="auto">
              <a:xfrm>
                <a:off x="3500430" y="1000108"/>
                <a:ext cx="625171" cy="138499"/>
              </a:xfrm>
              <a:prstGeom prst="rect">
                <a:avLst/>
              </a:prstGeom>
              <a:noFill/>
              <a:ln w="9525">
                <a:noFill/>
                <a:miter lim="800000"/>
                <a:headEnd/>
                <a:tailEnd/>
              </a:ln>
            </p:spPr>
            <p:txBody>
              <a:bodyPr lIns="0" tIns="0" rIns="0" bIns="0">
                <a:spAutoFit/>
              </a:bodyPr>
              <a:lstStyle/>
              <a:p>
                <a:r>
                  <a:rPr lang="el-GR" sz="900">
                    <a:solidFill>
                      <a:srgbClr val="000000"/>
                    </a:solidFill>
                    <a:latin typeface="Arial" charset="0"/>
                  </a:rPr>
                  <a:t>Θύρα αποδ.</a:t>
                </a:r>
                <a:endParaRPr lang="el-GR"/>
              </a:p>
            </p:txBody>
          </p:sp>
        </p:grpSp>
      </p:grpSp>
      <p:sp>
        <p:nvSpPr>
          <p:cNvPr id="62" name="61 - TextBox"/>
          <p:cNvSpPr txBox="1"/>
          <p:nvPr/>
        </p:nvSpPr>
        <p:spPr>
          <a:xfrm>
            <a:off x="357188" y="357188"/>
            <a:ext cx="5072062" cy="1477962"/>
          </a:xfrm>
          <a:prstGeom prst="rect">
            <a:avLst/>
          </a:prstGeom>
          <a:solidFill>
            <a:srgbClr val="FFFF00"/>
          </a:solidFill>
        </p:spPr>
        <p:txBody>
          <a:bodyPr>
            <a:spAutoFit/>
          </a:bodyPr>
          <a:lstStyle/>
          <a:p>
            <a:pPr>
              <a:defRPr/>
            </a:pPr>
            <a:r>
              <a:rPr lang="el-GR" dirty="0">
                <a:cs typeface="+mn-cs"/>
              </a:rPr>
              <a:t>Εάν σε κάποια διαδρομή του δικτύου οι συσκευές λειτουργούν με πλαίσια (πρωτόκολλο </a:t>
            </a:r>
            <a:r>
              <a:rPr lang="el-GR" dirty="0" err="1">
                <a:cs typeface="+mn-cs"/>
              </a:rPr>
              <a:t>επ.πρόσβασης</a:t>
            </a:r>
            <a:r>
              <a:rPr lang="el-GR" dirty="0">
                <a:cs typeface="+mn-cs"/>
              </a:rPr>
              <a:t>)  που δεν επιτρέπουν να  περάσουν  τα πακέτα </a:t>
            </a:r>
            <a:r>
              <a:rPr lang="en-US" dirty="0">
                <a:cs typeface="+mn-cs"/>
              </a:rPr>
              <a:t>IP </a:t>
            </a:r>
            <a:r>
              <a:rPr lang="el-GR" dirty="0">
                <a:cs typeface="+mn-cs"/>
              </a:rPr>
              <a:t>λόγο μεγέθους τότε εάν:</a:t>
            </a:r>
          </a:p>
        </p:txBody>
      </p:sp>
      <p:grpSp>
        <p:nvGrpSpPr>
          <p:cNvPr id="5" name="54 - Ομάδα"/>
          <p:cNvGrpSpPr>
            <a:grpSpLocks/>
          </p:cNvGrpSpPr>
          <p:nvPr/>
        </p:nvGrpSpPr>
        <p:grpSpPr bwMode="auto">
          <a:xfrm>
            <a:off x="2428875" y="3500438"/>
            <a:ext cx="1000125" cy="71437"/>
            <a:chOff x="1357290" y="1928802"/>
            <a:chExt cx="571504" cy="71438"/>
          </a:xfrm>
        </p:grpSpPr>
        <p:grpSp>
          <p:nvGrpSpPr>
            <p:cNvPr id="6" name="13 - Ομάδα"/>
            <p:cNvGrpSpPr>
              <a:grpSpLocks/>
            </p:cNvGrpSpPr>
            <p:nvPr/>
          </p:nvGrpSpPr>
          <p:grpSpPr bwMode="auto">
            <a:xfrm>
              <a:off x="1357290" y="1928802"/>
              <a:ext cx="428628" cy="71438"/>
              <a:chOff x="1357290" y="1714488"/>
              <a:chExt cx="428628" cy="71438"/>
            </a:xfrm>
          </p:grpSpPr>
          <p:sp>
            <p:nvSpPr>
              <p:cNvPr id="8" name="7 - Ορθογώνιο"/>
              <p:cNvSpPr/>
              <p:nvPr/>
            </p:nvSpPr>
            <p:spPr>
              <a:xfrm>
                <a:off x="1357290" y="1714488"/>
                <a:ext cx="357417"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0" name="9 - Ορθογώνιο"/>
              <p:cNvSpPr/>
              <p:nvPr/>
            </p:nvSpPr>
            <p:spPr>
              <a:xfrm>
                <a:off x="1714707" y="1714488"/>
                <a:ext cx="72572" cy="71438"/>
              </a:xfrm>
              <a:prstGeom prst="rect">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15" name="14 - Ορθογώνιο"/>
            <p:cNvSpPr/>
            <p:nvPr/>
          </p:nvSpPr>
          <p:spPr>
            <a:xfrm>
              <a:off x="1786372" y="1928802"/>
              <a:ext cx="142422" cy="7143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61" name="60 - TextBox"/>
          <p:cNvSpPr txBox="1"/>
          <p:nvPr/>
        </p:nvSpPr>
        <p:spPr>
          <a:xfrm>
            <a:off x="1428750" y="1500188"/>
            <a:ext cx="3429000" cy="369887"/>
          </a:xfrm>
          <a:prstGeom prst="rect">
            <a:avLst/>
          </a:prstGeom>
          <a:solidFill>
            <a:srgbClr val="FFC000"/>
          </a:solidFill>
        </p:spPr>
        <p:txBody>
          <a:bodyPr>
            <a:spAutoFit/>
          </a:bodyPr>
          <a:lstStyle/>
          <a:p>
            <a:pPr marL="342900" indent="-342900">
              <a:buFont typeface="+mj-lt"/>
              <a:buAutoNum type="arabicPeriod"/>
              <a:defRPr/>
            </a:pPr>
            <a:r>
              <a:rPr lang="el-GR" dirty="0">
                <a:cs typeface="+mn-cs"/>
              </a:rPr>
              <a:t>Το πεδίο </a:t>
            </a:r>
            <a:r>
              <a:rPr lang="en-US" dirty="0">
                <a:cs typeface="+mn-cs"/>
              </a:rPr>
              <a:t>DF </a:t>
            </a:r>
            <a:r>
              <a:rPr lang="el-GR" dirty="0">
                <a:cs typeface="+mn-cs"/>
              </a:rPr>
              <a:t>είναι 1.</a:t>
            </a:r>
          </a:p>
        </p:txBody>
      </p:sp>
      <p:sp>
        <p:nvSpPr>
          <p:cNvPr id="66" name="65 - TextBox"/>
          <p:cNvSpPr txBox="1"/>
          <p:nvPr/>
        </p:nvSpPr>
        <p:spPr>
          <a:xfrm>
            <a:off x="7143750" y="2714625"/>
            <a:ext cx="142875" cy="276225"/>
          </a:xfrm>
          <a:prstGeom prst="rect">
            <a:avLst/>
          </a:prstGeom>
          <a:solidFill>
            <a:schemeClr val="bg1"/>
          </a:solidFill>
        </p:spPr>
        <p:txBody>
          <a:bodyPr>
            <a:spAutoFit/>
          </a:bodyPr>
          <a:lstStyle/>
          <a:p>
            <a:pPr algn="ctr">
              <a:defRPr/>
            </a:pPr>
            <a:r>
              <a:rPr lang="en-US" sz="1200" dirty="0">
                <a:latin typeface="Arial" pitchFamily="34" charset="0"/>
                <a:cs typeface="Arial" pitchFamily="34" charset="0"/>
              </a:rPr>
              <a:t>1</a:t>
            </a:r>
            <a:endParaRPr lang="el-GR" sz="1200" dirty="0">
              <a:latin typeface="Arial" pitchFamily="34" charset="0"/>
              <a:cs typeface="Arial" pitchFamily="34" charset="0"/>
            </a:endParaRPr>
          </a:p>
        </p:txBody>
      </p:sp>
      <p:sp>
        <p:nvSpPr>
          <p:cNvPr id="67" name="66 - TextBox"/>
          <p:cNvSpPr txBox="1"/>
          <p:nvPr/>
        </p:nvSpPr>
        <p:spPr>
          <a:xfrm>
            <a:off x="1714500" y="1785938"/>
            <a:ext cx="3857625" cy="646112"/>
          </a:xfrm>
          <a:prstGeom prst="rect">
            <a:avLst/>
          </a:prstGeom>
          <a:solidFill>
            <a:srgbClr val="92D050"/>
          </a:solidFill>
        </p:spPr>
        <p:txBody>
          <a:bodyPr>
            <a:spAutoFit/>
          </a:bodyPr>
          <a:lstStyle/>
          <a:p>
            <a:pPr>
              <a:defRPr/>
            </a:pPr>
            <a:r>
              <a:rPr lang="el-GR" dirty="0">
                <a:cs typeface="+mn-cs"/>
              </a:rPr>
              <a:t>το πακέτο απορρίπτεται και αναζητείται άλλη διαδρομή</a:t>
            </a:r>
          </a:p>
        </p:txBody>
      </p:sp>
      <p:sp>
        <p:nvSpPr>
          <p:cNvPr id="65" name="64 - Έλλειψη"/>
          <p:cNvSpPr/>
          <p:nvPr/>
        </p:nvSpPr>
        <p:spPr>
          <a:xfrm>
            <a:off x="7143768" y="2643188"/>
            <a:ext cx="214295" cy="428625"/>
          </a:xfrm>
          <a:prstGeom prst="ellipse">
            <a:avLst/>
          </a:prstGeom>
          <a:noFill/>
          <a:ln>
            <a:solidFill>
              <a:srgbClr val="FF0000">
                <a:alpha val="78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20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fade">
                                      <p:cBhvr>
                                        <p:cTn id="12" dur="2000"/>
                                        <p:tgtEl>
                                          <p:spTgt spid="6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6"/>
                                        </p:tgtEl>
                                        <p:attrNameLst>
                                          <p:attrName>style.visibility</p:attrName>
                                        </p:attrNameLst>
                                      </p:cBhvr>
                                      <p:to>
                                        <p:strVal val="visible"/>
                                      </p:to>
                                    </p:set>
                                    <p:animEffect transition="in" filter="fade">
                                      <p:cBhvr>
                                        <p:cTn id="17" dur="2000"/>
                                        <p:tgtEl>
                                          <p:spTgt spid="56"/>
                                        </p:tgtEl>
                                      </p:cBhvr>
                                    </p:animEffect>
                                  </p:childTnLst>
                                </p:cTn>
                              </p:par>
                              <p:par>
                                <p:cTn id="18" presetID="10" presetClass="entr" presetSubtype="0"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2000"/>
                                        <p:tgtEl>
                                          <p:spTgt spid="2"/>
                                        </p:tgtEl>
                                      </p:cBhvr>
                                    </p:animEffect>
                                  </p:childTnLst>
                                </p:cTn>
                              </p:par>
                            </p:childTnLst>
                          </p:cTn>
                        </p:par>
                        <p:par>
                          <p:cTn id="21" fill="hold">
                            <p:stCondLst>
                              <p:cond delay="2000"/>
                            </p:stCondLst>
                            <p:childTnLst>
                              <p:par>
                                <p:cTn id="22" presetID="10" presetClass="entr" presetSubtype="0" fill="hold" grpId="0" nodeType="afterEffect">
                                  <p:stCondLst>
                                    <p:cond delay="0"/>
                                  </p:stCondLst>
                                  <p:childTnLst>
                                    <p:set>
                                      <p:cBhvr>
                                        <p:cTn id="23" dur="1" fill="hold">
                                          <p:stCondLst>
                                            <p:cond delay="0"/>
                                          </p:stCondLst>
                                        </p:cTn>
                                        <p:tgtEl>
                                          <p:spTgt spid="66"/>
                                        </p:tgtEl>
                                        <p:attrNameLst>
                                          <p:attrName>style.visibility</p:attrName>
                                        </p:attrNameLst>
                                      </p:cBhvr>
                                      <p:to>
                                        <p:strVal val="visible"/>
                                      </p:to>
                                    </p:set>
                                    <p:animEffect transition="in" filter="fade">
                                      <p:cBhvr>
                                        <p:cTn id="24" dur="2000"/>
                                        <p:tgtEl>
                                          <p:spTgt spid="66"/>
                                        </p:tgtEl>
                                      </p:cBhvr>
                                    </p:animEffect>
                                  </p:childTnLst>
                                </p:cTn>
                              </p:par>
                            </p:childTnLst>
                          </p:cTn>
                        </p:par>
                        <p:par>
                          <p:cTn id="25" fill="hold">
                            <p:stCondLst>
                              <p:cond delay="4000"/>
                            </p:stCondLst>
                            <p:childTnLst>
                              <p:par>
                                <p:cTn id="26" presetID="2" presetClass="entr" presetSubtype="3" fill="hold" grpId="0" nodeType="afterEffect">
                                  <p:stCondLst>
                                    <p:cond delay="0"/>
                                  </p:stCondLst>
                                  <p:childTnLst>
                                    <p:set>
                                      <p:cBhvr>
                                        <p:cTn id="27" dur="1" fill="hold">
                                          <p:stCondLst>
                                            <p:cond delay="0"/>
                                          </p:stCondLst>
                                        </p:cTn>
                                        <p:tgtEl>
                                          <p:spTgt spid="65"/>
                                        </p:tgtEl>
                                        <p:attrNameLst>
                                          <p:attrName>style.visibility</p:attrName>
                                        </p:attrNameLst>
                                      </p:cBhvr>
                                      <p:to>
                                        <p:strVal val="visible"/>
                                      </p:to>
                                    </p:set>
                                    <p:anim calcmode="lin" valueType="num">
                                      <p:cBhvr additive="base">
                                        <p:cTn id="28" dur="500" fill="hold"/>
                                        <p:tgtEl>
                                          <p:spTgt spid="65"/>
                                        </p:tgtEl>
                                        <p:attrNameLst>
                                          <p:attrName>ppt_x</p:attrName>
                                        </p:attrNameLst>
                                      </p:cBhvr>
                                      <p:tavLst>
                                        <p:tav tm="0">
                                          <p:val>
                                            <p:strVal val="1+#ppt_w/2"/>
                                          </p:val>
                                        </p:tav>
                                        <p:tav tm="100000">
                                          <p:val>
                                            <p:strVal val="#ppt_x"/>
                                          </p:val>
                                        </p:tav>
                                      </p:tavLst>
                                    </p:anim>
                                    <p:anim calcmode="lin" valueType="num">
                                      <p:cBhvr additive="base">
                                        <p:cTn id="29" dur="500" fill="hold"/>
                                        <p:tgtEl>
                                          <p:spTgt spid="65"/>
                                        </p:tgtEl>
                                        <p:attrNameLst>
                                          <p:attrName>ppt_y</p:attrName>
                                        </p:attrNameLst>
                                      </p:cBhvr>
                                      <p:tavLst>
                                        <p:tav tm="0">
                                          <p:val>
                                            <p:strVal val="0-#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7"/>
                                        </p:tgtEl>
                                        <p:attrNameLst>
                                          <p:attrName>style.visibility</p:attrName>
                                        </p:attrNameLst>
                                      </p:cBhvr>
                                      <p:to>
                                        <p:strVal val="visible"/>
                                      </p:to>
                                    </p:set>
                                    <p:animEffect transition="in" filter="fade">
                                      <p:cBhvr>
                                        <p:cTn id="34" dur="2000"/>
                                        <p:tgtEl>
                                          <p:spTgt spid="67"/>
                                        </p:tgtEl>
                                      </p:cBhvr>
                                    </p:animEffect>
                                  </p:childTnLst>
                                </p:cTn>
                              </p:par>
                            </p:childTnLst>
                          </p:cTn>
                        </p:par>
                        <p:par>
                          <p:cTn id="35" fill="hold">
                            <p:stCondLst>
                              <p:cond delay="2000"/>
                            </p:stCondLst>
                            <p:childTnLst>
                              <p:par>
                                <p:cTn id="36" presetID="5" presetClass="exit" presetSubtype="10" fill="hold" nodeType="afterEffect">
                                  <p:stCondLst>
                                    <p:cond delay="0"/>
                                  </p:stCondLst>
                                  <p:childTnLst>
                                    <p:animEffect transition="out" filter="checkerboard(across)">
                                      <p:cBhvr>
                                        <p:cTn id="37" dur="500"/>
                                        <p:tgtEl>
                                          <p:spTgt spid="5"/>
                                        </p:tgtEl>
                                      </p:cBhvr>
                                    </p:animEffect>
                                    <p:set>
                                      <p:cBhvr>
                                        <p:cTn id="38"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1" grpId="0" animBg="1"/>
      <p:bldP spid="66" grpId="0" animBg="1"/>
      <p:bldP spid="67" grpId="0" animBg="1"/>
      <p:bldP spid="6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4 - Εικόνα" descr="επικοινωνιακό Υποδίκτυο.gif"/>
          <p:cNvPicPr>
            <a:picLocks noChangeAspect="1"/>
          </p:cNvPicPr>
          <p:nvPr/>
        </p:nvPicPr>
        <p:blipFill>
          <a:blip r:embed="rId2"/>
          <a:srcRect/>
          <a:stretch>
            <a:fillRect/>
          </a:stretch>
        </p:blipFill>
        <p:spPr bwMode="auto">
          <a:xfrm>
            <a:off x="0" y="1285875"/>
            <a:ext cx="9144000" cy="4941888"/>
          </a:xfrm>
          <a:prstGeom prst="rect">
            <a:avLst/>
          </a:prstGeom>
          <a:noFill/>
          <a:ln w="9525">
            <a:noFill/>
            <a:miter lim="800000"/>
            <a:headEnd/>
            <a:tailEnd/>
          </a:ln>
        </p:spPr>
      </p:pic>
      <p:sp>
        <p:nvSpPr>
          <p:cNvPr id="20483" name="15 - TextBox"/>
          <p:cNvSpPr txBox="1">
            <a:spLocks noChangeArrowheads="1"/>
          </p:cNvSpPr>
          <p:nvPr/>
        </p:nvSpPr>
        <p:spPr bwMode="auto">
          <a:xfrm>
            <a:off x="142875" y="4857750"/>
            <a:ext cx="549275" cy="369888"/>
          </a:xfrm>
          <a:prstGeom prst="rect">
            <a:avLst/>
          </a:prstGeom>
          <a:noFill/>
          <a:ln w="9525">
            <a:noFill/>
            <a:miter lim="800000"/>
            <a:headEnd/>
            <a:tailEnd/>
          </a:ln>
        </p:spPr>
        <p:txBody>
          <a:bodyPr wrap="none">
            <a:spAutoFit/>
          </a:bodyPr>
          <a:lstStyle/>
          <a:p>
            <a:r>
              <a:rPr lang="en-US"/>
              <a:t>PC1</a:t>
            </a:r>
            <a:endParaRPr lang="el-GR"/>
          </a:p>
        </p:txBody>
      </p:sp>
      <p:graphicFrame>
        <p:nvGraphicFramePr>
          <p:cNvPr id="56" name="55 - Πίνακας"/>
          <p:cNvGraphicFramePr>
            <a:graphicFrameLocks noGrp="1"/>
          </p:cNvGraphicFramePr>
          <p:nvPr/>
        </p:nvGraphicFramePr>
        <p:xfrm>
          <a:off x="5572125" y="357188"/>
          <a:ext cx="2840640" cy="3232242"/>
        </p:xfrm>
        <a:graphic>
          <a:graphicData uri="http://schemas.openxmlformats.org/drawingml/2006/table">
            <a:tbl>
              <a:tblPr>
                <a:tableStyleId>{5C22544A-7EE6-4342-B048-85BDC9FD1C3A}</a:tableStyleId>
              </a:tblPr>
              <a:tblGrid>
                <a:gridCol w="309631"/>
                <a:gridCol w="309631"/>
                <a:gridCol w="619264"/>
                <a:gridCol w="208280"/>
                <a:gridCol w="208280"/>
                <a:gridCol w="208280"/>
                <a:gridCol w="358010"/>
                <a:gridCol w="619264"/>
              </a:tblGrid>
              <a:tr h="151446">
                <a:tc>
                  <a:txBody>
                    <a:bodyPr/>
                    <a:lstStyle/>
                    <a:p>
                      <a:pPr algn="ctr"/>
                      <a:r>
                        <a:rPr lang="el-GR" sz="800" dirty="0" err="1" smtClean="0">
                          <a:latin typeface="Arial" pitchFamily="34" charset="0"/>
                          <a:cs typeface="Arial" pitchFamily="34" charset="0"/>
                        </a:rPr>
                        <a:t>Εκδ</a:t>
                      </a:r>
                      <a:endParaRPr lang="el-GR" sz="800" dirty="0">
                        <a:latin typeface="Arial" pitchFamily="34" charset="0"/>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l-GR" sz="600" kern="1200" dirty="0" err="1" smtClean="0">
                          <a:solidFill>
                            <a:schemeClr val="dk1"/>
                          </a:solidFill>
                          <a:latin typeface="Arial" pitchFamily="34" charset="0"/>
                          <a:ea typeface="+mn-ea"/>
                          <a:cs typeface="Arial" pitchFamily="34" charset="0"/>
                        </a:rPr>
                        <a:t>Μηκ</a:t>
                      </a:r>
                      <a:r>
                        <a:rPr lang="el-GR" sz="600" kern="1200" dirty="0" smtClean="0">
                          <a:solidFill>
                            <a:schemeClr val="dk1"/>
                          </a:solidFill>
                          <a:latin typeface="Arial" pitchFamily="34" charset="0"/>
                          <a:ea typeface="+mn-ea"/>
                          <a:cs typeface="Arial" pitchFamily="34" charset="0"/>
                        </a:rPr>
                        <a:t>. </a:t>
                      </a:r>
                      <a:r>
                        <a:rPr lang="el-GR" sz="600" kern="1200" dirty="0" err="1" smtClean="0">
                          <a:solidFill>
                            <a:schemeClr val="dk1"/>
                          </a:solidFill>
                          <a:latin typeface="Arial" pitchFamily="34" charset="0"/>
                          <a:ea typeface="+mn-ea"/>
                          <a:cs typeface="Arial" pitchFamily="34" charset="0"/>
                        </a:rPr>
                        <a:t>Επ</a:t>
                      </a:r>
                      <a:r>
                        <a:rPr lang="el-GR" sz="6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l-GR" sz="800" kern="1200" dirty="0" smtClean="0">
                          <a:solidFill>
                            <a:schemeClr val="dk1"/>
                          </a:solidFill>
                          <a:latin typeface="Arial" pitchFamily="34" charset="0"/>
                          <a:ea typeface="+mn-ea"/>
                          <a:cs typeface="Arial" pitchFamily="34" charset="0"/>
                        </a:rPr>
                        <a:t>Είδος </a:t>
                      </a:r>
                      <a:r>
                        <a:rPr lang="el-GR" sz="800" kern="1200" dirty="0" err="1" smtClean="0">
                          <a:solidFill>
                            <a:schemeClr val="dk1"/>
                          </a:solidFill>
                          <a:latin typeface="Arial" pitchFamily="34" charset="0"/>
                          <a:ea typeface="+mn-ea"/>
                          <a:cs typeface="Arial" pitchFamily="34" charset="0"/>
                        </a:rPr>
                        <a:t>εξυπ</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r>
                        <a:rPr lang="el-GR" sz="800" kern="1200" dirty="0" smtClean="0">
                          <a:solidFill>
                            <a:schemeClr val="dk1"/>
                          </a:solidFill>
                          <a:latin typeface="Arial" pitchFamily="34" charset="0"/>
                          <a:ea typeface="+mn-ea"/>
                          <a:cs typeface="Arial" pitchFamily="34" charset="0"/>
                        </a:rPr>
                        <a:t>Συνολικό μήκος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90">
                <a:tc gridSpan="3">
                  <a:txBody>
                    <a:bodyPr/>
                    <a:lstStyle/>
                    <a:p>
                      <a:pPr algn="ctr"/>
                      <a:r>
                        <a:rPr lang="el-GR" sz="800" kern="1200" dirty="0" smtClean="0">
                          <a:solidFill>
                            <a:schemeClr val="dk1"/>
                          </a:solidFill>
                          <a:latin typeface="Arial" pitchFamily="34" charset="0"/>
                          <a:ea typeface="+mn-ea"/>
                          <a:cs typeface="Arial" pitchFamily="34" charset="0"/>
                        </a:rPr>
                        <a:t>Αναγνώριση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800" kern="1200" dirty="0" smtClean="0">
                          <a:solidFill>
                            <a:schemeClr val="dk1"/>
                          </a:solidFill>
                          <a:latin typeface="Arial" pitchFamily="34" charset="0"/>
                          <a:ea typeface="+mn-ea"/>
                          <a:cs typeface="Arial" pitchFamily="34" charset="0"/>
                        </a:rPr>
                        <a:t>DF</a:t>
                      </a:r>
                      <a:endParaRPr lang="el-GR" sz="800" kern="1200" dirty="0" err="1"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800" kern="1200" dirty="0" smtClean="0">
                          <a:solidFill>
                            <a:schemeClr val="dk1"/>
                          </a:solidFill>
                          <a:latin typeface="Arial" pitchFamily="34" charset="0"/>
                          <a:ea typeface="+mn-ea"/>
                          <a:cs typeface="Arial" pitchFamily="34" charset="0"/>
                        </a:rPr>
                        <a:t>MF</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l-GR" sz="800" kern="1200" dirty="0" err="1" smtClean="0">
                          <a:solidFill>
                            <a:schemeClr val="dk1"/>
                          </a:solidFill>
                          <a:latin typeface="Arial" pitchFamily="34" charset="0"/>
                          <a:ea typeface="+mn-ea"/>
                          <a:cs typeface="Arial" pitchFamily="34" charset="0"/>
                        </a:rPr>
                        <a:t>Δείκ.</a:t>
                      </a:r>
                      <a:r>
                        <a:rPr lang="el-GR" sz="800" kern="1200" baseline="0" dirty="0" err="1" smtClean="0">
                          <a:solidFill>
                            <a:schemeClr val="dk1"/>
                          </a:solidFill>
                          <a:latin typeface="Arial" pitchFamily="34" charset="0"/>
                          <a:ea typeface="+mn-ea"/>
                          <a:cs typeface="Arial" pitchFamily="34" charset="0"/>
                        </a:rPr>
                        <a:t>Εντ.Τμήμ</a:t>
                      </a:r>
                      <a:r>
                        <a:rPr lang="el-GR" sz="800" kern="1200" baseline="0" dirty="0" smtClean="0">
                          <a:solidFill>
                            <a:schemeClr val="dk1"/>
                          </a:solidFill>
                          <a:latin typeface="Arial" pitchFamily="34" charset="0"/>
                          <a:ea typeface="+mn-ea"/>
                          <a:cs typeface="Arial" pitchFamily="34" charset="0"/>
                        </a:rPr>
                        <a:t>.</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618">
                <a:tc gridSpan="2">
                  <a:txBody>
                    <a:bodyPr/>
                    <a:lstStyle/>
                    <a:p>
                      <a:pPr algn="ctr"/>
                      <a:r>
                        <a:rPr lang="el-GR" sz="800" kern="1200" dirty="0" smtClean="0">
                          <a:solidFill>
                            <a:schemeClr val="dk1"/>
                          </a:solidFill>
                          <a:latin typeface="Arial" pitchFamily="34" charset="0"/>
                          <a:ea typeface="+mn-ea"/>
                          <a:cs typeface="Arial" pitchFamily="34" charset="0"/>
                        </a:rPr>
                        <a:t>Χρόνος Ζωής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Αριθμός </a:t>
                      </a:r>
                      <a:r>
                        <a:rPr lang="el-GR" sz="800" kern="1200" dirty="0" err="1" smtClean="0">
                          <a:solidFill>
                            <a:schemeClr val="dk1"/>
                          </a:solidFill>
                          <a:latin typeface="Arial" pitchFamily="34" charset="0"/>
                          <a:ea typeface="+mn-ea"/>
                          <a:cs typeface="Arial" pitchFamily="34" charset="0"/>
                        </a:rPr>
                        <a:t>Πρωτοκ</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r>
                        <a:rPr lang="el-GR" sz="800" kern="1200" dirty="0" smtClean="0">
                          <a:solidFill>
                            <a:schemeClr val="dk1"/>
                          </a:solidFill>
                          <a:latin typeface="Arial" pitchFamily="34" charset="0"/>
                          <a:ea typeface="+mn-ea"/>
                          <a:cs typeface="Arial" pitchFamily="34" charset="0"/>
                        </a:rPr>
                        <a:t>Άθροισμα Ελέγχου</a:t>
                      </a:r>
                      <a:r>
                        <a:rPr lang="el-GR" sz="800" kern="1200" baseline="0" dirty="0" smtClean="0">
                          <a:solidFill>
                            <a:schemeClr val="dk1"/>
                          </a:solidFill>
                          <a:latin typeface="Arial" pitchFamily="34" charset="0"/>
                          <a:ea typeface="+mn-ea"/>
                          <a:cs typeface="Arial" pitchFamily="34" charset="0"/>
                        </a:rPr>
                        <a:t> Επικεφαλίδας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800" kern="1200" dirty="0" smtClean="0">
                          <a:solidFill>
                            <a:schemeClr val="dk1"/>
                          </a:solidFill>
                          <a:latin typeface="Arial" pitchFamily="34" charset="0"/>
                          <a:ea typeface="+mn-ea"/>
                          <a:cs typeface="Arial" pitchFamily="34" charset="0"/>
                        </a:rPr>
                        <a:t>Διεύθυνση Πηγής</a:t>
                      </a:r>
                      <a:r>
                        <a:rPr lang="en-US" sz="800" kern="1200" dirty="0" smtClean="0">
                          <a:solidFill>
                            <a:schemeClr val="dk1"/>
                          </a:solidFill>
                          <a:latin typeface="Arial" pitchFamily="34" charset="0"/>
                          <a:ea typeface="+mn-ea"/>
                          <a:cs typeface="Arial" pitchFamily="34" charset="0"/>
                        </a:rPr>
                        <a:t> (190.1.3.2)</a:t>
                      </a:r>
                      <a:endParaRPr lang="el-GR" sz="800" kern="1200" dirty="0" smtClean="0">
                        <a:solidFill>
                          <a:schemeClr val="dk1"/>
                        </a:solidFill>
                        <a:latin typeface="Arial" pitchFamily="34" charset="0"/>
                        <a:ea typeface="+mn-ea"/>
                        <a:cs typeface="Arial" pitchFamily="34" charset="0"/>
                      </a:endParaRPr>
                    </a:p>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96">
                <a:tc gridSpan="8">
                  <a:txBody>
                    <a:bodyPr/>
                    <a:lstStyle/>
                    <a:p>
                      <a:pPr algn="ctr"/>
                      <a:r>
                        <a:rPr lang="el-GR" sz="800" kern="1200" dirty="0" smtClean="0">
                          <a:solidFill>
                            <a:schemeClr val="dk1"/>
                          </a:solidFill>
                          <a:latin typeface="Arial" pitchFamily="34" charset="0"/>
                          <a:ea typeface="+mn-ea"/>
                          <a:cs typeface="Arial" pitchFamily="34" charset="0"/>
                        </a:rPr>
                        <a:t>Διεύθυνση  Προορισμού</a:t>
                      </a:r>
                      <a:r>
                        <a:rPr lang="en-US" sz="800" kern="1200" dirty="0" smtClean="0">
                          <a:solidFill>
                            <a:schemeClr val="dk1"/>
                          </a:solidFill>
                          <a:latin typeface="Arial" pitchFamily="34" charset="0"/>
                          <a:ea typeface="+mn-ea"/>
                          <a:cs typeface="Arial" pitchFamily="34" charset="0"/>
                        </a:rPr>
                        <a:t> (134.2.1.5)</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7">
                  <a:txBody>
                    <a:bodyPr/>
                    <a:lstStyle/>
                    <a:p>
                      <a:pPr algn="ctr"/>
                      <a:r>
                        <a:rPr lang="en-US" sz="800" kern="1200" dirty="0" smtClean="0">
                          <a:solidFill>
                            <a:schemeClr val="dk1"/>
                          </a:solidFill>
                          <a:latin typeface="Arial" pitchFamily="34" charset="0"/>
                          <a:ea typeface="+mn-ea"/>
                          <a:cs typeface="Arial" pitchFamily="34" charset="0"/>
                        </a:rPr>
                        <a:t>IP</a:t>
                      </a:r>
                      <a:r>
                        <a:rPr lang="en-US" sz="800" kern="1200" baseline="0" dirty="0" smtClean="0">
                          <a:solidFill>
                            <a:schemeClr val="dk1"/>
                          </a:solidFill>
                          <a:latin typeface="Arial" pitchFamily="34" charset="0"/>
                          <a:ea typeface="+mn-ea"/>
                          <a:cs typeface="Arial" pitchFamily="34" charset="0"/>
                        </a:rPr>
                        <a:t> </a:t>
                      </a:r>
                      <a:r>
                        <a:rPr lang="el-GR" sz="800" kern="1200" baseline="0" dirty="0" smtClean="0">
                          <a:solidFill>
                            <a:schemeClr val="dk1"/>
                          </a:solidFill>
                          <a:latin typeface="Arial" pitchFamily="34" charset="0"/>
                          <a:ea typeface="+mn-ea"/>
                          <a:cs typeface="Arial" pitchFamily="34" charset="0"/>
                        </a:rPr>
                        <a:t>Επιλογές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Πεδίο </a:t>
                      </a:r>
                      <a:r>
                        <a:rPr lang="el-GR" sz="800" kern="1200" dirty="0" err="1" smtClean="0">
                          <a:solidFill>
                            <a:schemeClr val="dk1"/>
                          </a:solidFill>
                          <a:latin typeface="Arial" pitchFamily="34" charset="0"/>
                          <a:ea typeface="+mn-ea"/>
                          <a:cs typeface="Arial" pitchFamily="34" charset="0"/>
                        </a:rPr>
                        <a:t>Συμπλ</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60556">
                <a:tc gridSpan="8">
                  <a:txBody>
                    <a:bodyPr/>
                    <a:lstStyle/>
                    <a:p>
                      <a:pPr algn="ctr"/>
                      <a:endParaRPr lang="el-GR" sz="11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2" name="16 - Ομάδα"/>
          <p:cNvGrpSpPr>
            <a:grpSpLocks/>
          </p:cNvGrpSpPr>
          <p:nvPr/>
        </p:nvGrpSpPr>
        <p:grpSpPr bwMode="auto">
          <a:xfrm>
            <a:off x="5715000" y="2428875"/>
            <a:ext cx="2643188" cy="1149350"/>
            <a:chOff x="2857488" y="1000108"/>
            <a:chExt cx="1292226" cy="1149350"/>
          </a:xfrm>
        </p:grpSpPr>
        <p:sp>
          <p:nvSpPr>
            <p:cNvPr id="18" name="17 - Ορθογώνιο"/>
            <p:cNvSpPr/>
            <p:nvPr/>
          </p:nvSpPr>
          <p:spPr>
            <a:xfrm>
              <a:off x="2857488" y="1000108"/>
              <a:ext cx="1286017" cy="785813"/>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9" name="18 - Ορθογώνιο"/>
            <p:cNvSpPr/>
            <p:nvPr/>
          </p:nvSpPr>
          <p:spPr>
            <a:xfrm>
              <a:off x="2857488" y="1785921"/>
              <a:ext cx="1286017" cy="3571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nvGrpSpPr>
            <p:cNvPr id="3" name="48 - Ομάδα"/>
            <p:cNvGrpSpPr>
              <a:grpSpLocks/>
            </p:cNvGrpSpPr>
            <p:nvPr/>
          </p:nvGrpSpPr>
          <p:grpSpPr bwMode="auto">
            <a:xfrm>
              <a:off x="2857488" y="1000108"/>
              <a:ext cx="1292226" cy="1149350"/>
              <a:chOff x="2857488" y="1000108"/>
              <a:chExt cx="1292226" cy="1149350"/>
            </a:xfrm>
          </p:grpSpPr>
          <p:grpSp>
            <p:nvGrpSpPr>
              <p:cNvPr id="4" name="Group 4"/>
              <p:cNvGrpSpPr>
                <a:grpSpLocks noChangeAspect="1"/>
              </p:cNvGrpSpPr>
              <p:nvPr/>
            </p:nvGrpSpPr>
            <p:grpSpPr bwMode="auto">
              <a:xfrm>
                <a:off x="2857488" y="1000108"/>
                <a:ext cx="1292226" cy="1149350"/>
                <a:chOff x="4500" y="2835"/>
                <a:chExt cx="814" cy="724"/>
              </a:xfrm>
              <a:noFill/>
            </p:grpSpPr>
            <p:sp>
              <p:nvSpPr>
                <p:cNvPr id="23" name="AutoShape 3"/>
                <p:cNvSpPr>
                  <a:spLocks noChangeAspect="1" noChangeArrowheads="1" noTextEdit="1"/>
                </p:cNvSpPr>
                <p:nvPr/>
              </p:nvSpPr>
              <p:spPr bwMode="auto">
                <a:xfrm>
                  <a:off x="4500" y="2835"/>
                  <a:ext cx="814" cy="724"/>
                </a:xfrm>
                <a:prstGeom prst="rect">
                  <a:avLst/>
                </a:prstGeom>
                <a:grpFill/>
                <a:ln w="9525">
                  <a:noFill/>
                  <a:miter lim="800000"/>
                  <a:headEnd/>
                  <a:tailEnd/>
                </a:ln>
              </p:spPr>
              <p:txBody>
                <a:bodyPr/>
                <a:lstStyle/>
                <a:p>
                  <a:pPr>
                    <a:defRPr/>
                  </a:pPr>
                  <a:endParaRPr lang="el-GR">
                    <a:cs typeface="+mn-cs"/>
                  </a:endParaRPr>
                </a:p>
              </p:txBody>
            </p:sp>
            <p:sp>
              <p:nvSpPr>
                <p:cNvPr id="24" name="Rectangle 5"/>
                <p:cNvSpPr>
                  <a:spLocks noChangeArrowheads="1"/>
                </p:cNvSpPr>
                <p:nvPr/>
              </p:nvSpPr>
              <p:spPr bwMode="auto">
                <a:xfrm>
                  <a:off x="4500" y="2835"/>
                  <a:ext cx="347" cy="87"/>
                </a:xfrm>
                <a:prstGeom prst="rect">
                  <a:avLst/>
                </a:prstGeom>
                <a:grpFill/>
                <a:ln w="9525">
                  <a:noFill/>
                  <a:miter lim="800000"/>
                  <a:headEnd/>
                  <a:tailEnd/>
                </a:ln>
              </p:spPr>
              <p:txBody>
                <a:bodyPr wrap="none" lIns="0" tIns="0" rIns="0" bIns="0">
                  <a:spAutoFit/>
                </a:bodyPr>
                <a:lstStyle/>
                <a:p>
                  <a:pPr>
                    <a:defRPr/>
                  </a:pPr>
                  <a:r>
                    <a:rPr lang="el-GR" sz="900" dirty="0">
                      <a:solidFill>
                        <a:srgbClr val="000000"/>
                      </a:solidFill>
                      <a:latin typeface="Arial" pitchFamily="34" charset="0"/>
                      <a:cs typeface="+mn-cs"/>
                    </a:rPr>
                    <a:t>Θύρα </a:t>
                  </a:r>
                  <a:r>
                    <a:rPr lang="el-GR" sz="900" dirty="0" err="1">
                      <a:solidFill>
                        <a:srgbClr val="000000"/>
                      </a:solidFill>
                      <a:latin typeface="Arial" pitchFamily="34" charset="0"/>
                      <a:cs typeface="+mn-cs"/>
                    </a:rPr>
                    <a:t>πηγ</a:t>
                  </a:r>
                  <a:r>
                    <a:rPr lang="el-GR" sz="900" dirty="0">
                      <a:solidFill>
                        <a:srgbClr val="000000"/>
                      </a:solidFill>
                      <a:latin typeface="Arial" pitchFamily="34" charset="0"/>
                      <a:cs typeface="+mn-cs"/>
                    </a:rPr>
                    <a:t>.</a:t>
                  </a:r>
                  <a:endParaRPr lang="el-GR" dirty="0">
                    <a:cs typeface="+mn-cs"/>
                  </a:endParaRPr>
                </a:p>
              </p:txBody>
            </p:sp>
            <p:sp>
              <p:nvSpPr>
                <p:cNvPr id="25" name="Rectangle 7"/>
                <p:cNvSpPr>
                  <a:spLocks noChangeArrowheads="1"/>
                </p:cNvSpPr>
                <p:nvPr/>
              </p:nvSpPr>
              <p:spPr bwMode="auto">
                <a:xfrm>
                  <a:off x="4922" y="3142"/>
                  <a:ext cx="378" cy="97"/>
                </a:xfrm>
                <a:prstGeom prst="rect">
                  <a:avLst/>
                </a:prstGeom>
                <a:grpFill/>
                <a:ln w="9525">
                  <a:noFill/>
                  <a:miter lim="800000"/>
                  <a:headEnd/>
                  <a:tailEnd/>
                </a:ln>
              </p:spPr>
              <p:txBody>
                <a:bodyPr wrap="none" lIns="0" tIns="0" rIns="0" bIns="0">
                  <a:spAutoFit/>
                </a:bodyPr>
                <a:lstStyle/>
                <a:p>
                  <a:pPr>
                    <a:defRPr/>
                  </a:pPr>
                  <a:r>
                    <a:rPr lang="el-GR" sz="1000" dirty="0">
                      <a:solidFill>
                        <a:srgbClr val="000000"/>
                      </a:solidFill>
                      <a:latin typeface="Arial" pitchFamily="34" charset="0"/>
                      <a:cs typeface="+mn-cs"/>
                    </a:rPr>
                    <a:t>Παράθυρο</a:t>
                  </a:r>
                  <a:endParaRPr lang="el-GR" dirty="0">
                    <a:cs typeface="+mn-cs"/>
                  </a:endParaRPr>
                </a:p>
              </p:txBody>
            </p:sp>
            <p:sp>
              <p:nvSpPr>
                <p:cNvPr id="26" name="Rectangle 9"/>
                <p:cNvSpPr>
                  <a:spLocks noChangeArrowheads="1"/>
                </p:cNvSpPr>
                <p:nvPr/>
              </p:nvSpPr>
              <p:spPr bwMode="auto">
                <a:xfrm>
                  <a:off x="4590" y="3060"/>
                  <a:ext cx="675" cy="97"/>
                </a:xfrm>
                <a:prstGeom prst="rect">
                  <a:avLst/>
                </a:prstGeom>
                <a:grpFill/>
                <a:ln w="9525">
                  <a:noFill/>
                  <a:miter lim="800000"/>
                  <a:headEnd/>
                  <a:tailEnd/>
                </a:ln>
              </p:spPr>
              <p:txBody>
                <a:bodyPr lIns="0" tIns="0" rIns="0" bIns="0">
                  <a:spAutoFit/>
                </a:bodyPr>
                <a:lstStyle/>
                <a:p>
                  <a:pPr>
                    <a:defRPr/>
                  </a:pPr>
                  <a:r>
                    <a:rPr lang="el-GR" sz="1000" dirty="0">
                      <a:solidFill>
                        <a:srgbClr val="000000"/>
                      </a:solidFill>
                      <a:latin typeface="Arial" pitchFamily="34" charset="0"/>
                      <a:cs typeface="+mn-cs"/>
                    </a:rPr>
                    <a:t>.</a:t>
                  </a:r>
                  <a:r>
                    <a:rPr lang="el-GR" sz="1000" dirty="0" err="1">
                      <a:solidFill>
                        <a:srgbClr val="000000"/>
                      </a:solidFill>
                      <a:latin typeface="Arial" pitchFamily="34" charset="0"/>
                      <a:cs typeface="+mn-cs"/>
                    </a:rPr>
                    <a:t>αρ.Επιβεβαίωσης</a:t>
                  </a:r>
                  <a:endParaRPr lang="el-GR" dirty="0">
                    <a:cs typeface="+mn-cs"/>
                  </a:endParaRPr>
                </a:p>
              </p:txBody>
            </p:sp>
            <p:sp>
              <p:nvSpPr>
                <p:cNvPr id="27" name="Rectangle 10"/>
                <p:cNvSpPr>
                  <a:spLocks noChangeArrowheads="1"/>
                </p:cNvSpPr>
                <p:nvPr/>
              </p:nvSpPr>
              <p:spPr bwMode="auto">
                <a:xfrm>
                  <a:off x="4878" y="3042"/>
                  <a:ext cx="0" cy="174"/>
                </a:xfrm>
                <a:prstGeom prst="rect">
                  <a:avLst/>
                </a:prstGeom>
                <a:grpFill/>
                <a:ln w="9525">
                  <a:noFill/>
                  <a:miter lim="800000"/>
                  <a:headEnd/>
                  <a:tailEnd/>
                </a:ln>
              </p:spPr>
              <p:txBody>
                <a:bodyPr wrap="none" lIns="0" tIns="0" rIns="0" bIns="0">
                  <a:spAutoFit/>
                </a:bodyPr>
                <a:lstStyle/>
                <a:p>
                  <a:pPr>
                    <a:defRPr/>
                  </a:pPr>
                  <a:endParaRPr lang="el-GR" dirty="0">
                    <a:cs typeface="+mn-cs"/>
                  </a:endParaRPr>
                </a:p>
              </p:txBody>
            </p:sp>
            <p:sp>
              <p:nvSpPr>
                <p:cNvPr id="28" name="Rectangle 11"/>
                <p:cNvSpPr>
                  <a:spLocks noChangeArrowheads="1"/>
                </p:cNvSpPr>
                <p:nvPr/>
              </p:nvSpPr>
              <p:spPr bwMode="auto">
                <a:xfrm>
                  <a:off x="5036" y="3042"/>
                  <a:ext cx="0" cy="174"/>
                </a:xfrm>
                <a:prstGeom prst="rect">
                  <a:avLst/>
                </a:prstGeom>
                <a:grpFill/>
                <a:ln w="9525">
                  <a:noFill/>
                  <a:miter lim="800000"/>
                  <a:headEnd/>
                  <a:tailEnd/>
                </a:ln>
              </p:spPr>
              <p:txBody>
                <a:bodyPr wrap="none" lIns="0" tIns="0" rIns="0" bIns="0">
                  <a:spAutoFit/>
                </a:bodyPr>
                <a:lstStyle/>
                <a:p>
                  <a:pPr>
                    <a:defRPr/>
                  </a:pPr>
                  <a:endParaRPr lang="el-GR" dirty="0">
                    <a:cs typeface="+mn-cs"/>
                  </a:endParaRPr>
                </a:p>
              </p:txBody>
            </p:sp>
            <p:sp>
              <p:nvSpPr>
                <p:cNvPr id="29" name="Rectangle 12"/>
                <p:cNvSpPr>
                  <a:spLocks noChangeArrowheads="1"/>
                </p:cNvSpPr>
                <p:nvPr/>
              </p:nvSpPr>
              <p:spPr bwMode="auto">
                <a:xfrm>
                  <a:off x="4545" y="3375"/>
                  <a:ext cx="675" cy="97"/>
                </a:xfrm>
                <a:prstGeom prst="rect">
                  <a:avLst/>
                </a:prstGeom>
                <a:solidFill>
                  <a:schemeClr val="bg1">
                    <a:lumMod val="95000"/>
                  </a:schemeClr>
                </a:solidFill>
                <a:ln w="9525">
                  <a:solidFill>
                    <a:schemeClr val="accent1">
                      <a:shade val="50000"/>
                    </a:schemeClr>
                  </a:solidFill>
                  <a:miter lim="800000"/>
                  <a:headEnd/>
                  <a:tailEnd/>
                </a:ln>
              </p:spPr>
              <p:txBody>
                <a:bodyPr lIns="0" tIns="0" rIns="0" bIns="0">
                  <a:spAutoFit/>
                </a:bodyPr>
                <a:lstStyle/>
                <a:p>
                  <a:pPr algn="ctr">
                    <a:defRPr/>
                  </a:pPr>
                  <a:r>
                    <a:rPr lang="el-GR" sz="1000" b="1" dirty="0">
                      <a:solidFill>
                        <a:schemeClr val="accent5">
                          <a:lumMod val="25000"/>
                        </a:schemeClr>
                      </a:solidFill>
                      <a:latin typeface="Arial" pitchFamily="34" charset="0"/>
                      <a:cs typeface="+mn-cs"/>
                    </a:rPr>
                    <a:t>Δεδομένα</a:t>
                  </a:r>
                  <a:endParaRPr lang="el-GR" b="1" dirty="0">
                    <a:solidFill>
                      <a:schemeClr val="accent5">
                        <a:lumMod val="25000"/>
                      </a:schemeClr>
                    </a:solidFill>
                    <a:cs typeface="+mn-cs"/>
                  </a:endParaRPr>
                </a:p>
              </p:txBody>
            </p:sp>
            <p:sp>
              <p:nvSpPr>
                <p:cNvPr id="30" name="Rectangle 13"/>
                <p:cNvSpPr>
                  <a:spLocks noChangeArrowheads="1"/>
                </p:cNvSpPr>
                <p:nvPr/>
              </p:nvSpPr>
              <p:spPr bwMode="auto">
                <a:xfrm>
                  <a:off x="4734" y="2943"/>
                  <a:ext cx="140" cy="121"/>
                </a:xfrm>
                <a:prstGeom prst="rect">
                  <a:avLst/>
                </a:prstGeom>
                <a:grpFill/>
                <a:ln w="9525">
                  <a:noFill/>
                  <a:miter lim="800000"/>
                  <a:headEnd/>
                  <a:tailEnd/>
                </a:ln>
              </p:spPr>
              <p:txBody>
                <a:bodyPr wrap="none" lIns="0" tIns="0" rIns="0" bIns="0">
                  <a:spAutoFit/>
                </a:bodyPr>
                <a:lstStyle/>
                <a:p>
                  <a:pPr>
                    <a:defRPr/>
                  </a:pPr>
                  <a:r>
                    <a:rPr lang="el-GR" sz="1000">
                      <a:solidFill>
                        <a:srgbClr val="000000"/>
                      </a:solidFill>
                      <a:latin typeface="Arial" pitchFamily="34" charset="0"/>
                      <a:cs typeface="+mn-cs"/>
                    </a:rPr>
                    <a:t>αρ</a:t>
                  </a:r>
                  <a:endParaRPr lang="el-GR">
                    <a:cs typeface="+mn-cs"/>
                  </a:endParaRPr>
                </a:p>
              </p:txBody>
            </p:sp>
            <p:sp>
              <p:nvSpPr>
                <p:cNvPr id="31" name="Rectangle 14"/>
                <p:cNvSpPr>
                  <a:spLocks noChangeArrowheads="1"/>
                </p:cNvSpPr>
                <p:nvPr/>
              </p:nvSpPr>
              <p:spPr bwMode="auto">
                <a:xfrm>
                  <a:off x="4826" y="2943"/>
                  <a:ext cx="79" cy="97"/>
                </a:xfrm>
                <a:prstGeom prst="rect">
                  <a:avLst/>
                </a:prstGeom>
                <a:grpFill/>
                <a:ln w="9525">
                  <a:noFill/>
                  <a:miter lim="800000"/>
                  <a:headEnd/>
                  <a:tailEnd/>
                </a:ln>
              </p:spPr>
              <p:txBody>
                <a:bodyPr lIns="0" tIns="0" rIns="0" bIns="0">
                  <a:spAutoFit/>
                </a:bodyPr>
                <a:lstStyle/>
                <a:p>
                  <a:pPr>
                    <a:defRPr/>
                  </a:pPr>
                  <a:r>
                    <a:rPr lang="el-GR" sz="1000">
                      <a:solidFill>
                        <a:srgbClr val="000000"/>
                      </a:solidFill>
                      <a:latin typeface="Arial" pitchFamily="34" charset="0"/>
                      <a:cs typeface="+mn-cs"/>
                    </a:rPr>
                    <a:t>.</a:t>
                  </a:r>
                  <a:endParaRPr lang="el-GR">
                    <a:cs typeface="+mn-cs"/>
                  </a:endParaRPr>
                </a:p>
              </p:txBody>
            </p:sp>
            <p:sp>
              <p:nvSpPr>
                <p:cNvPr id="32" name="Rectangle 15"/>
                <p:cNvSpPr>
                  <a:spLocks noChangeArrowheads="1"/>
                </p:cNvSpPr>
                <p:nvPr/>
              </p:nvSpPr>
              <p:spPr bwMode="auto">
                <a:xfrm>
                  <a:off x="4849" y="2943"/>
                  <a:ext cx="294" cy="121"/>
                </a:xfrm>
                <a:prstGeom prst="rect">
                  <a:avLst/>
                </a:prstGeom>
                <a:grpFill/>
                <a:ln w="9525">
                  <a:noFill/>
                  <a:miter lim="800000"/>
                  <a:headEnd/>
                  <a:tailEnd/>
                </a:ln>
              </p:spPr>
              <p:txBody>
                <a:bodyPr wrap="none" lIns="0" tIns="0" rIns="0" bIns="0">
                  <a:spAutoFit/>
                </a:bodyPr>
                <a:lstStyle/>
                <a:p>
                  <a:pPr>
                    <a:defRPr/>
                  </a:pPr>
                  <a:r>
                    <a:rPr lang="el-GR" sz="1000">
                      <a:solidFill>
                        <a:srgbClr val="000000"/>
                      </a:solidFill>
                      <a:latin typeface="Arial" pitchFamily="34" charset="0"/>
                      <a:cs typeface="+mn-cs"/>
                    </a:rPr>
                    <a:t>Σειράς</a:t>
                  </a:r>
                  <a:endParaRPr lang="el-GR">
                    <a:cs typeface="+mn-cs"/>
                  </a:endParaRPr>
                </a:p>
              </p:txBody>
            </p:sp>
            <p:sp>
              <p:nvSpPr>
                <p:cNvPr id="33" name="Line 16"/>
                <p:cNvSpPr>
                  <a:spLocks noChangeShapeType="1"/>
                </p:cNvSpPr>
                <p:nvPr/>
              </p:nvSpPr>
              <p:spPr bwMode="auto">
                <a:xfrm>
                  <a:off x="4903" y="2843"/>
                  <a:ext cx="1" cy="100"/>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34" name="Rectangle 17"/>
                <p:cNvSpPr>
                  <a:spLocks noChangeArrowheads="1"/>
                </p:cNvSpPr>
                <p:nvPr/>
              </p:nvSpPr>
              <p:spPr bwMode="auto">
                <a:xfrm>
                  <a:off x="4903" y="2843"/>
                  <a:ext cx="8" cy="100"/>
                </a:xfrm>
                <a:prstGeom prst="rect">
                  <a:avLst/>
                </a:prstGeom>
                <a:grpFill/>
                <a:ln w="9525">
                  <a:noFill/>
                  <a:miter lim="800000"/>
                  <a:headEnd/>
                  <a:tailEnd/>
                </a:ln>
              </p:spPr>
              <p:txBody>
                <a:bodyPr/>
                <a:lstStyle/>
                <a:p>
                  <a:pPr>
                    <a:defRPr/>
                  </a:pPr>
                  <a:endParaRPr lang="el-GR">
                    <a:cs typeface="+mn-cs"/>
                  </a:endParaRPr>
                </a:p>
              </p:txBody>
            </p:sp>
            <p:sp>
              <p:nvSpPr>
                <p:cNvPr id="35" name="Line 18"/>
                <p:cNvSpPr>
                  <a:spLocks noChangeShapeType="1"/>
                </p:cNvSpPr>
                <p:nvPr/>
              </p:nvSpPr>
              <p:spPr bwMode="auto">
                <a:xfrm>
                  <a:off x="4500" y="2835"/>
                  <a:ext cx="1" cy="724"/>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36" name="Rectangle 19"/>
                <p:cNvSpPr>
                  <a:spLocks noChangeArrowheads="1"/>
                </p:cNvSpPr>
                <p:nvPr/>
              </p:nvSpPr>
              <p:spPr bwMode="auto">
                <a:xfrm>
                  <a:off x="4500" y="2835"/>
                  <a:ext cx="8" cy="724"/>
                </a:xfrm>
                <a:prstGeom prst="rect">
                  <a:avLst/>
                </a:prstGeom>
                <a:grpFill/>
                <a:ln w="9525">
                  <a:noFill/>
                  <a:miter lim="800000"/>
                  <a:headEnd/>
                  <a:tailEnd/>
                </a:ln>
              </p:spPr>
              <p:txBody>
                <a:bodyPr/>
                <a:lstStyle/>
                <a:p>
                  <a:pPr>
                    <a:defRPr/>
                  </a:pPr>
                  <a:endParaRPr lang="el-GR">
                    <a:cs typeface="+mn-cs"/>
                  </a:endParaRPr>
                </a:p>
              </p:txBody>
            </p:sp>
            <p:sp>
              <p:nvSpPr>
                <p:cNvPr id="37" name="Line 20"/>
                <p:cNvSpPr>
                  <a:spLocks noChangeShapeType="1"/>
                </p:cNvSpPr>
                <p:nvPr/>
              </p:nvSpPr>
              <p:spPr bwMode="auto">
                <a:xfrm>
                  <a:off x="4903" y="3142"/>
                  <a:ext cx="1" cy="200"/>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38" name="Rectangle 21"/>
                <p:cNvSpPr>
                  <a:spLocks noChangeArrowheads="1"/>
                </p:cNvSpPr>
                <p:nvPr/>
              </p:nvSpPr>
              <p:spPr bwMode="auto">
                <a:xfrm>
                  <a:off x="4903" y="3142"/>
                  <a:ext cx="8" cy="200"/>
                </a:xfrm>
                <a:prstGeom prst="rect">
                  <a:avLst/>
                </a:prstGeom>
                <a:grpFill/>
                <a:ln w="9525">
                  <a:noFill/>
                  <a:miter lim="800000"/>
                  <a:headEnd/>
                  <a:tailEnd/>
                </a:ln>
              </p:spPr>
              <p:txBody>
                <a:bodyPr/>
                <a:lstStyle/>
                <a:p>
                  <a:pPr>
                    <a:defRPr/>
                  </a:pPr>
                  <a:endParaRPr lang="el-GR">
                    <a:cs typeface="+mn-cs"/>
                  </a:endParaRPr>
                </a:p>
              </p:txBody>
            </p:sp>
            <p:sp>
              <p:nvSpPr>
                <p:cNvPr id="39" name="Line 22"/>
                <p:cNvSpPr>
                  <a:spLocks noChangeShapeType="1"/>
                </p:cNvSpPr>
                <p:nvPr/>
              </p:nvSpPr>
              <p:spPr bwMode="auto">
                <a:xfrm>
                  <a:off x="5306" y="2843"/>
                  <a:ext cx="1" cy="716"/>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40" name="Rectangle 23"/>
                <p:cNvSpPr>
                  <a:spLocks noChangeArrowheads="1"/>
                </p:cNvSpPr>
                <p:nvPr/>
              </p:nvSpPr>
              <p:spPr bwMode="auto">
                <a:xfrm>
                  <a:off x="5306" y="2843"/>
                  <a:ext cx="8" cy="716"/>
                </a:xfrm>
                <a:prstGeom prst="rect">
                  <a:avLst/>
                </a:prstGeom>
                <a:grpFill/>
                <a:ln w="9525">
                  <a:noFill/>
                  <a:miter lim="800000"/>
                  <a:headEnd/>
                  <a:tailEnd/>
                </a:ln>
              </p:spPr>
              <p:txBody>
                <a:bodyPr/>
                <a:lstStyle/>
                <a:p>
                  <a:pPr>
                    <a:defRPr/>
                  </a:pPr>
                  <a:endParaRPr lang="el-GR">
                    <a:cs typeface="+mn-cs"/>
                  </a:endParaRPr>
                </a:p>
              </p:txBody>
            </p:sp>
            <p:sp>
              <p:nvSpPr>
                <p:cNvPr id="41" name="Line 24"/>
                <p:cNvSpPr>
                  <a:spLocks noChangeShapeType="1"/>
                </p:cNvSpPr>
                <p:nvPr/>
              </p:nvSpPr>
              <p:spPr bwMode="auto">
                <a:xfrm>
                  <a:off x="4508" y="2835"/>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42" name="Rectangle 25"/>
                <p:cNvSpPr>
                  <a:spLocks noChangeArrowheads="1"/>
                </p:cNvSpPr>
                <p:nvPr/>
              </p:nvSpPr>
              <p:spPr bwMode="auto">
                <a:xfrm>
                  <a:off x="4508" y="2835"/>
                  <a:ext cx="806" cy="8"/>
                </a:xfrm>
                <a:prstGeom prst="rect">
                  <a:avLst/>
                </a:prstGeom>
                <a:grpFill/>
                <a:ln w="9525">
                  <a:noFill/>
                  <a:miter lim="800000"/>
                  <a:headEnd/>
                  <a:tailEnd/>
                </a:ln>
              </p:spPr>
              <p:txBody>
                <a:bodyPr/>
                <a:lstStyle/>
                <a:p>
                  <a:pPr>
                    <a:defRPr/>
                  </a:pPr>
                  <a:endParaRPr lang="el-GR">
                    <a:cs typeface="+mn-cs"/>
                  </a:endParaRPr>
                </a:p>
              </p:txBody>
            </p:sp>
            <p:sp>
              <p:nvSpPr>
                <p:cNvPr id="43" name="Line 26"/>
                <p:cNvSpPr>
                  <a:spLocks noChangeShapeType="1"/>
                </p:cNvSpPr>
                <p:nvPr/>
              </p:nvSpPr>
              <p:spPr bwMode="auto">
                <a:xfrm>
                  <a:off x="4508" y="2935"/>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44" name="Rectangle 27"/>
                <p:cNvSpPr>
                  <a:spLocks noChangeArrowheads="1"/>
                </p:cNvSpPr>
                <p:nvPr/>
              </p:nvSpPr>
              <p:spPr bwMode="auto">
                <a:xfrm>
                  <a:off x="4508" y="2935"/>
                  <a:ext cx="806" cy="8"/>
                </a:xfrm>
                <a:prstGeom prst="rect">
                  <a:avLst/>
                </a:prstGeom>
                <a:grpFill/>
                <a:ln w="9525">
                  <a:noFill/>
                  <a:miter lim="800000"/>
                  <a:headEnd/>
                  <a:tailEnd/>
                </a:ln>
              </p:spPr>
              <p:txBody>
                <a:bodyPr/>
                <a:lstStyle/>
                <a:p>
                  <a:pPr>
                    <a:defRPr/>
                  </a:pPr>
                  <a:endParaRPr lang="el-GR">
                    <a:cs typeface="+mn-cs"/>
                  </a:endParaRPr>
                </a:p>
              </p:txBody>
            </p:sp>
            <p:sp>
              <p:nvSpPr>
                <p:cNvPr id="45" name="Line 28"/>
                <p:cNvSpPr>
                  <a:spLocks noChangeShapeType="1"/>
                </p:cNvSpPr>
                <p:nvPr/>
              </p:nvSpPr>
              <p:spPr bwMode="auto">
                <a:xfrm>
                  <a:off x="4508" y="3035"/>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46" name="Rectangle 29"/>
                <p:cNvSpPr>
                  <a:spLocks noChangeArrowheads="1"/>
                </p:cNvSpPr>
                <p:nvPr/>
              </p:nvSpPr>
              <p:spPr bwMode="auto">
                <a:xfrm>
                  <a:off x="4508" y="3035"/>
                  <a:ext cx="806" cy="7"/>
                </a:xfrm>
                <a:prstGeom prst="rect">
                  <a:avLst/>
                </a:prstGeom>
                <a:grpFill/>
                <a:ln w="9525">
                  <a:noFill/>
                  <a:miter lim="800000"/>
                  <a:headEnd/>
                  <a:tailEnd/>
                </a:ln>
              </p:spPr>
              <p:txBody>
                <a:bodyPr/>
                <a:lstStyle/>
                <a:p>
                  <a:pPr>
                    <a:defRPr/>
                  </a:pPr>
                  <a:endParaRPr lang="el-GR">
                    <a:cs typeface="+mn-cs"/>
                  </a:endParaRPr>
                </a:p>
              </p:txBody>
            </p:sp>
            <p:sp>
              <p:nvSpPr>
                <p:cNvPr id="47" name="Line 30"/>
                <p:cNvSpPr>
                  <a:spLocks noChangeShapeType="1"/>
                </p:cNvSpPr>
                <p:nvPr/>
              </p:nvSpPr>
              <p:spPr bwMode="auto">
                <a:xfrm>
                  <a:off x="4508" y="3135"/>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48" name="Rectangle 31"/>
                <p:cNvSpPr>
                  <a:spLocks noChangeArrowheads="1"/>
                </p:cNvSpPr>
                <p:nvPr/>
              </p:nvSpPr>
              <p:spPr bwMode="auto">
                <a:xfrm>
                  <a:off x="4508" y="3135"/>
                  <a:ext cx="806" cy="7"/>
                </a:xfrm>
                <a:prstGeom prst="rect">
                  <a:avLst/>
                </a:prstGeom>
                <a:grpFill/>
                <a:ln w="9525">
                  <a:noFill/>
                  <a:miter lim="800000"/>
                  <a:headEnd/>
                  <a:tailEnd/>
                </a:ln>
              </p:spPr>
              <p:txBody>
                <a:bodyPr/>
                <a:lstStyle/>
                <a:p>
                  <a:pPr>
                    <a:defRPr/>
                  </a:pPr>
                  <a:endParaRPr lang="el-GR">
                    <a:cs typeface="+mn-cs"/>
                  </a:endParaRPr>
                </a:p>
              </p:txBody>
            </p:sp>
            <p:sp>
              <p:nvSpPr>
                <p:cNvPr id="49" name="Line 32"/>
                <p:cNvSpPr>
                  <a:spLocks noChangeShapeType="1"/>
                </p:cNvSpPr>
                <p:nvPr/>
              </p:nvSpPr>
              <p:spPr bwMode="auto">
                <a:xfrm>
                  <a:off x="4508" y="3234"/>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50" name="Rectangle 33"/>
                <p:cNvSpPr>
                  <a:spLocks noChangeArrowheads="1"/>
                </p:cNvSpPr>
                <p:nvPr/>
              </p:nvSpPr>
              <p:spPr bwMode="auto">
                <a:xfrm>
                  <a:off x="4508" y="3234"/>
                  <a:ext cx="806" cy="8"/>
                </a:xfrm>
                <a:prstGeom prst="rect">
                  <a:avLst/>
                </a:prstGeom>
                <a:grpFill/>
                <a:ln w="9525">
                  <a:noFill/>
                  <a:miter lim="800000"/>
                  <a:headEnd/>
                  <a:tailEnd/>
                </a:ln>
              </p:spPr>
              <p:txBody>
                <a:bodyPr/>
                <a:lstStyle/>
                <a:p>
                  <a:pPr>
                    <a:defRPr/>
                  </a:pPr>
                  <a:endParaRPr lang="el-GR">
                    <a:cs typeface="+mn-cs"/>
                  </a:endParaRPr>
                </a:p>
              </p:txBody>
            </p:sp>
            <p:sp>
              <p:nvSpPr>
                <p:cNvPr id="51" name="Line 34"/>
                <p:cNvSpPr>
                  <a:spLocks noChangeShapeType="1"/>
                </p:cNvSpPr>
                <p:nvPr/>
              </p:nvSpPr>
              <p:spPr bwMode="auto">
                <a:xfrm>
                  <a:off x="4508" y="3334"/>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52" name="Rectangle 35"/>
                <p:cNvSpPr>
                  <a:spLocks noChangeArrowheads="1"/>
                </p:cNvSpPr>
                <p:nvPr/>
              </p:nvSpPr>
              <p:spPr bwMode="auto">
                <a:xfrm>
                  <a:off x="4508" y="3334"/>
                  <a:ext cx="806" cy="8"/>
                </a:xfrm>
                <a:prstGeom prst="rect">
                  <a:avLst/>
                </a:prstGeom>
                <a:grpFill/>
                <a:ln w="9525">
                  <a:noFill/>
                  <a:miter lim="800000"/>
                  <a:headEnd/>
                  <a:tailEnd/>
                </a:ln>
              </p:spPr>
              <p:txBody>
                <a:bodyPr/>
                <a:lstStyle/>
                <a:p>
                  <a:pPr>
                    <a:defRPr/>
                  </a:pPr>
                  <a:endParaRPr lang="el-GR">
                    <a:cs typeface="+mn-cs"/>
                  </a:endParaRPr>
                </a:p>
              </p:txBody>
            </p:sp>
            <p:sp>
              <p:nvSpPr>
                <p:cNvPr id="53" name="Line 36"/>
                <p:cNvSpPr>
                  <a:spLocks noChangeShapeType="1"/>
                </p:cNvSpPr>
                <p:nvPr/>
              </p:nvSpPr>
              <p:spPr bwMode="auto">
                <a:xfrm>
                  <a:off x="4508" y="3551"/>
                  <a:ext cx="806" cy="1"/>
                </a:xfrm>
                <a:prstGeom prst="line">
                  <a:avLst/>
                </a:prstGeom>
                <a:grpFill/>
                <a:ln w="0">
                  <a:solidFill>
                    <a:srgbClr val="000000"/>
                  </a:solidFill>
                  <a:prstDash val="solid"/>
                  <a:round/>
                  <a:headEnd/>
                  <a:tailEnd/>
                </a:ln>
              </p:spPr>
              <p:txBody>
                <a:bodyPr/>
                <a:lstStyle/>
                <a:p>
                  <a:pPr>
                    <a:defRPr/>
                  </a:pPr>
                  <a:endParaRPr lang="el-GR">
                    <a:cs typeface="+mn-cs"/>
                  </a:endParaRPr>
                </a:p>
              </p:txBody>
            </p:sp>
            <p:sp>
              <p:nvSpPr>
                <p:cNvPr id="54" name="Rectangle 37"/>
                <p:cNvSpPr>
                  <a:spLocks noChangeArrowheads="1"/>
                </p:cNvSpPr>
                <p:nvPr/>
              </p:nvSpPr>
              <p:spPr bwMode="auto">
                <a:xfrm>
                  <a:off x="4508" y="3551"/>
                  <a:ext cx="806" cy="8"/>
                </a:xfrm>
                <a:prstGeom prst="rect">
                  <a:avLst/>
                </a:prstGeom>
                <a:grpFill/>
                <a:ln w="9525">
                  <a:noFill/>
                  <a:miter lim="800000"/>
                  <a:headEnd/>
                  <a:tailEnd/>
                </a:ln>
              </p:spPr>
              <p:txBody>
                <a:bodyPr/>
                <a:lstStyle/>
                <a:p>
                  <a:pPr>
                    <a:defRPr/>
                  </a:pPr>
                  <a:endParaRPr lang="el-GR">
                    <a:cs typeface="+mn-cs"/>
                  </a:endParaRPr>
                </a:p>
              </p:txBody>
            </p:sp>
          </p:grpSp>
          <p:sp>
            <p:nvSpPr>
              <p:cNvPr id="20550" name="Rectangle 5"/>
              <p:cNvSpPr>
                <a:spLocks noChangeArrowheads="1"/>
              </p:cNvSpPr>
              <p:nvPr/>
            </p:nvSpPr>
            <p:spPr bwMode="auto">
              <a:xfrm>
                <a:off x="3500430" y="1000108"/>
                <a:ext cx="625171" cy="138499"/>
              </a:xfrm>
              <a:prstGeom prst="rect">
                <a:avLst/>
              </a:prstGeom>
              <a:noFill/>
              <a:ln w="9525">
                <a:noFill/>
                <a:miter lim="800000"/>
                <a:headEnd/>
                <a:tailEnd/>
              </a:ln>
            </p:spPr>
            <p:txBody>
              <a:bodyPr lIns="0" tIns="0" rIns="0" bIns="0">
                <a:spAutoFit/>
              </a:bodyPr>
              <a:lstStyle/>
              <a:p>
                <a:r>
                  <a:rPr lang="el-GR" sz="900">
                    <a:solidFill>
                      <a:srgbClr val="000000"/>
                    </a:solidFill>
                    <a:latin typeface="Arial" charset="0"/>
                  </a:rPr>
                  <a:t>Θύρα αποδ.</a:t>
                </a:r>
                <a:endParaRPr lang="el-GR"/>
              </a:p>
            </p:txBody>
          </p:sp>
        </p:grpSp>
      </p:grpSp>
      <p:sp>
        <p:nvSpPr>
          <p:cNvPr id="62" name="61 - TextBox"/>
          <p:cNvSpPr txBox="1"/>
          <p:nvPr/>
        </p:nvSpPr>
        <p:spPr>
          <a:xfrm>
            <a:off x="285750" y="357188"/>
            <a:ext cx="5072063" cy="1477962"/>
          </a:xfrm>
          <a:prstGeom prst="rect">
            <a:avLst/>
          </a:prstGeom>
          <a:solidFill>
            <a:srgbClr val="FFFF00"/>
          </a:solidFill>
        </p:spPr>
        <p:txBody>
          <a:bodyPr>
            <a:spAutoFit/>
          </a:bodyPr>
          <a:lstStyle/>
          <a:p>
            <a:pPr>
              <a:defRPr/>
            </a:pPr>
            <a:r>
              <a:rPr lang="el-GR" dirty="0">
                <a:cs typeface="+mn-cs"/>
              </a:rPr>
              <a:t>Εάν σε κάποια διαδρομή του δικτύου οι συσκευές λειτουργούν με πλαίσια (πρωτόκολλο </a:t>
            </a:r>
            <a:r>
              <a:rPr lang="el-GR" dirty="0" err="1">
                <a:cs typeface="+mn-cs"/>
              </a:rPr>
              <a:t>επ.πρόσβασης</a:t>
            </a:r>
            <a:r>
              <a:rPr lang="el-GR" dirty="0">
                <a:cs typeface="+mn-cs"/>
              </a:rPr>
              <a:t>)  που δεν επιτρέπουν να  περάσουν  τα πακέτα </a:t>
            </a:r>
            <a:r>
              <a:rPr lang="en-US" dirty="0">
                <a:cs typeface="+mn-cs"/>
              </a:rPr>
              <a:t>IP </a:t>
            </a:r>
            <a:r>
              <a:rPr lang="el-GR" dirty="0">
                <a:cs typeface="+mn-cs"/>
              </a:rPr>
              <a:t>λόγο μεγέθους τότε εάν:</a:t>
            </a:r>
          </a:p>
        </p:txBody>
      </p:sp>
      <p:grpSp>
        <p:nvGrpSpPr>
          <p:cNvPr id="5" name="54 - Ομάδα"/>
          <p:cNvGrpSpPr>
            <a:grpSpLocks/>
          </p:cNvGrpSpPr>
          <p:nvPr/>
        </p:nvGrpSpPr>
        <p:grpSpPr bwMode="auto">
          <a:xfrm>
            <a:off x="2428875" y="3500438"/>
            <a:ext cx="1000125" cy="71437"/>
            <a:chOff x="1357290" y="1928802"/>
            <a:chExt cx="571504" cy="71438"/>
          </a:xfrm>
        </p:grpSpPr>
        <p:grpSp>
          <p:nvGrpSpPr>
            <p:cNvPr id="6" name="13 - Ομάδα"/>
            <p:cNvGrpSpPr>
              <a:grpSpLocks/>
            </p:cNvGrpSpPr>
            <p:nvPr/>
          </p:nvGrpSpPr>
          <p:grpSpPr bwMode="auto">
            <a:xfrm>
              <a:off x="1357290" y="1928802"/>
              <a:ext cx="428628" cy="71438"/>
              <a:chOff x="1357290" y="1714488"/>
              <a:chExt cx="428628" cy="71438"/>
            </a:xfrm>
          </p:grpSpPr>
          <p:sp>
            <p:nvSpPr>
              <p:cNvPr id="8" name="7 - Ορθογώνιο"/>
              <p:cNvSpPr/>
              <p:nvPr/>
            </p:nvSpPr>
            <p:spPr>
              <a:xfrm>
                <a:off x="1357290" y="1714488"/>
                <a:ext cx="357417"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0" name="9 - Ορθογώνιο"/>
              <p:cNvSpPr/>
              <p:nvPr/>
            </p:nvSpPr>
            <p:spPr>
              <a:xfrm>
                <a:off x="1714707" y="1714488"/>
                <a:ext cx="72572" cy="71438"/>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15" name="14 - Ορθογώνιο"/>
            <p:cNvSpPr/>
            <p:nvPr/>
          </p:nvSpPr>
          <p:spPr>
            <a:xfrm>
              <a:off x="1786372" y="1928802"/>
              <a:ext cx="142422" cy="7143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61" name="60 - TextBox"/>
          <p:cNvSpPr txBox="1"/>
          <p:nvPr/>
        </p:nvSpPr>
        <p:spPr>
          <a:xfrm>
            <a:off x="1428750" y="1500188"/>
            <a:ext cx="3429000" cy="369887"/>
          </a:xfrm>
          <a:prstGeom prst="rect">
            <a:avLst/>
          </a:prstGeom>
          <a:solidFill>
            <a:srgbClr val="FFC000"/>
          </a:solidFill>
        </p:spPr>
        <p:txBody>
          <a:bodyPr>
            <a:spAutoFit/>
          </a:bodyPr>
          <a:lstStyle/>
          <a:p>
            <a:pPr marL="342900" indent="-342900">
              <a:buFont typeface="+mj-lt"/>
              <a:buAutoNum type="arabicPeriod" startAt="2"/>
              <a:defRPr/>
            </a:pPr>
            <a:r>
              <a:rPr lang="el-GR" dirty="0">
                <a:cs typeface="+mn-cs"/>
              </a:rPr>
              <a:t>Το πεδίο </a:t>
            </a:r>
            <a:r>
              <a:rPr lang="en-US" dirty="0">
                <a:cs typeface="+mn-cs"/>
              </a:rPr>
              <a:t>DF </a:t>
            </a:r>
            <a:r>
              <a:rPr lang="el-GR" dirty="0">
                <a:cs typeface="+mn-cs"/>
              </a:rPr>
              <a:t>είναι </a:t>
            </a:r>
            <a:r>
              <a:rPr lang="en-US" dirty="0">
                <a:cs typeface="+mn-cs"/>
              </a:rPr>
              <a:t>0</a:t>
            </a:r>
            <a:r>
              <a:rPr lang="el-GR" dirty="0">
                <a:cs typeface="+mn-cs"/>
              </a:rPr>
              <a:t>.</a:t>
            </a:r>
          </a:p>
        </p:txBody>
      </p:sp>
      <p:sp>
        <p:nvSpPr>
          <p:cNvPr id="66" name="65 - TextBox"/>
          <p:cNvSpPr txBox="1"/>
          <p:nvPr/>
        </p:nvSpPr>
        <p:spPr>
          <a:xfrm>
            <a:off x="7072313" y="785813"/>
            <a:ext cx="142875" cy="276225"/>
          </a:xfrm>
          <a:prstGeom prst="rect">
            <a:avLst/>
          </a:prstGeom>
          <a:solidFill>
            <a:schemeClr val="bg1"/>
          </a:solidFill>
        </p:spPr>
        <p:txBody>
          <a:bodyPr>
            <a:spAutoFit/>
          </a:bodyPr>
          <a:lstStyle/>
          <a:p>
            <a:pPr algn="ctr">
              <a:defRPr/>
            </a:pPr>
            <a:r>
              <a:rPr lang="el-GR" sz="1200" dirty="0">
                <a:latin typeface="Arial" pitchFamily="34" charset="0"/>
                <a:cs typeface="Arial" pitchFamily="34" charset="0"/>
              </a:rPr>
              <a:t>0</a:t>
            </a:r>
          </a:p>
        </p:txBody>
      </p:sp>
      <p:sp>
        <p:nvSpPr>
          <p:cNvPr id="67" name="66 - TextBox"/>
          <p:cNvSpPr txBox="1">
            <a:spLocks noChangeArrowheads="1"/>
          </p:cNvSpPr>
          <p:nvPr/>
        </p:nvSpPr>
        <p:spPr bwMode="auto">
          <a:xfrm>
            <a:off x="1714500" y="1785938"/>
            <a:ext cx="3643313" cy="1477962"/>
          </a:xfrm>
          <a:prstGeom prst="rect">
            <a:avLst/>
          </a:prstGeom>
          <a:solidFill>
            <a:srgbClr val="66FF33"/>
          </a:solidFill>
          <a:ln w="9525">
            <a:noFill/>
            <a:miter lim="800000"/>
            <a:headEnd/>
            <a:tailEnd/>
          </a:ln>
        </p:spPr>
        <p:txBody>
          <a:bodyPr>
            <a:spAutoFit/>
          </a:bodyPr>
          <a:lstStyle/>
          <a:p>
            <a:r>
              <a:rPr lang="el-GR"/>
              <a:t>Τότε το πακέτο σπάει σε μικρότερα κομμάτια τα οποία διασχίζουν το τμήμα του δικτύου που δεν χωρούσαν τα πακέτα και μετά ξανασυναρμολογούνται</a:t>
            </a:r>
          </a:p>
        </p:txBody>
      </p:sp>
      <p:grpSp>
        <p:nvGrpSpPr>
          <p:cNvPr id="7" name="69 - Ομάδα"/>
          <p:cNvGrpSpPr>
            <a:grpSpLocks/>
          </p:cNvGrpSpPr>
          <p:nvPr/>
        </p:nvGrpSpPr>
        <p:grpSpPr bwMode="auto">
          <a:xfrm>
            <a:off x="3214688" y="3786188"/>
            <a:ext cx="642937" cy="71437"/>
            <a:chOff x="3143240" y="4429132"/>
            <a:chExt cx="642942" cy="71438"/>
          </a:xfrm>
        </p:grpSpPr>
        <p:sp>
          <p:nvSpPr>
            <p:cNvPr id="59" name="58 - Ορθογώνιο"/>
            <p:cNvSpPr/>
            <p:nvPr/>
          </p:nvSpPr>
          <p:spPr>
            <a:xfrm>
              <a:off x="3143240" y="4429132"/>
              <a:ext cx="268289"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0" name="59 - Ορθογώνιο"/>
            <p:cNvSpPr/>
            <p:nvPr/>
          </p:nvSpPr>
          <p:spPr>
            <a:xfrm>
              <a:off x="3428992" y="4429132"/>
              <a:ext cx="107951" cy="71438"/>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8" name="57 - Ορθογώνιο"/>
            <p:cNvSpPr/>
            <p:nvPr/>
          </p:nvSpPr>
          <p:spPr>
            <a:xfrm>
              <a:off x="3536943" y="4429132"/>
              <a:ext cx="249239" cy="7143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pSp>
        <p:nvGrpSpPr>
          <p:cNvPr id="9" name="71 - Ομάδα"/>
          <p:cNvGrpSpPr>
            <a:grpSpLocks/>
          </p:cNvGrpSpPr>
          <p:nvPr/>
        </p:nvGrpSpPr>
        <p:grpSpPr bwMode="auto">
          <a:xfrm>
            <a:off x="1857375" y="3786188"/>
            <a:ext cx="606425" cy="71437"/>
            <a:chOff x="2643174" y="4643446"/>
            <a:chExt cx="607223" cy="71438"/>
          </a:xfrm>
        </p:grpSpPr>
        <p:sp>
          <p:nvSpPr>
            <p:cNvPr id="63" name="62 - Ορθογώνιο"/>
            <p:cNvSpPr/>
            <p:nvPr/>
          </p:nvSpPr>
          <p:spPr>
            <a:xfrm>
              <a:off x="3000832" y="4643446"/>
              <a:ext cx="249565" cy="7143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4" name="63 - Ορθογώνιο"/>
            <p:cNvSpPr/>
            <p:nvPr/>
          </p:nvSpPr>
          <p:spPr>
            <a:xfrm>
              <a:off x="2643174" y="4643446"/>
              <a:ext cx="338583"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pSp>
        <p:nvGrpSpPr>
          <p:cNvPr id="11" name="70 - Ομάδα"/>
          <p:cNvGrpSpPr>
            <a:grpSpLocks/>
          </p:cNvGrpSpPr>
          <p:nvPr/>
        </p:nvGrpSpPr>
        <p:grpSpPr bwMode="auto">
          <a:xfrm>
            <a:off x="2571750" y="3786188"/>
            <a:ext cx="606425" cy="71437"/>
            <a:chOff x="2428860" y="4000504"/>
            <a:chExt cx="607223" cy="71438"/>
          </a:xfrm>
        </p:grpSpPr>
        <p:sp>
          <p:nvSpPr>
            <p:cNvPr id="68" name="67 - Ορθογώνιο"/>
            <p:cNvSpPr/>
            <p:nvPr/>
          </p:nvSpPr>
          <p:spPr>
            <a:xfrm>
              <a:off x="2786518" y="4000504"/>
              <a:ext cx="249565" cy="7143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9" name="68 - Ορθογώνιο"/>
            <p:cNvSpPr/>
            <p:nvPr/>
          </p:nvSpPr>
          <p:spPr>
            <a:xfrm>
              <a:off x="2428860" y="4000504"/>
              <a:ext cx="338583"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pSp>
        <p:nvGrpSpPr>
          <p:cNvPr id="12" name="54 - Ομάδα"/>
          <p:cNvGrpSpPr>
            <a:grpSpLocks/>
          </p:cNvGrpSpPr>
          <p:nvPr/>
        </p:nvGrpSpPr>
        <p:grpSpPr bwMode="auto">
          <a:xfrm>
            <a:off x="6286500" y="3857625"/>
            <a:ext cx="1000125" cy="71438"/>
            <a:chOff x="1357290" y="1928802"/>
            <a:chExt cx="571504" cy="71438"/>
          </a:xfrm>
        </p:grpSpPr>
        <p:grpSp>
          <p:nvGrpSpPr>
            <p:cNvPr id="13" name="13 - Ομάδα"/>
            <p:cNvGrpSpPr>
              <a:grpSpLocks/>
            </p:cNvGrpSpPr>
            <p:nvPr/>
          </p:nvGrpSpPr>
          <p:grpSpPr bwMode="auto">
            <a:xfrm>
              <a:off x="1357290" y="1928802"/>
              <a:ext cx="428628" cy="71438"/>
              <a:chOff x="1357290" y="1714488"/>
              <a:chExt cx="428628" cy="71438"/>
            </a:xfrm>
          </p:grpSpPr>
          <p:sp>
            <p:nvSpPr>
              <p:cNvPr id="76" name="75 - Ορθογώνιο"/>
              <p:cNvSpPr/>
              <p:nvPr/>
            </p:nvSpPr>
            <p:spPr>
              <a:xfrm>
                <a:off x="1357290" y="1714488"/>
                <a:ext cx="357417"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77" name="76 - Ορθογώνιο"/>
              <p:cNvSpPr/>
              <p:nvPr/>
            </p:nvSpPr>
            <p:spPr>
              <a:xfrm>
                <a:off x="1714707" y="1714488"/>
                <a:ext cx="72572" cy="71438"/>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75" name="74 - Ορθογώνιο"/>
            <p:cNvSpPr/>
            <p:nvPr/>
          </p:nvSpPr>
          <p:spPr>
            <a:xfrm>
              <a:off x="1786372" y="1928802"/>
              <a:ext cx="142422" cy="7143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65" name="64 - Έλλειψη"/>
          <p:cNvSpPr/>
          <p:nvPr/>
        </p:nvSpPr>
        <p:spPr>
          <a:xfrm>
            <a:off x="7072313" y="714375"/>
            <a:ext cx="214312" cy="428625"/>
          </a:xfrm>
          <a:prstGeom prst="ellipse">
            <a:avLst/>
          </a:prstGeom>
          <a:noFill/>
          <a:ln>
            <a:solidFill>
              <a:srgbClr val="FF0000">
                <a:alpha val="78000"/>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2000"/>
                                        <p:tgtEl>
                                          <p:spTgt spid="61"/>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56"/>
                                        </p:tgtEl>
                                        <p:attrNameLst>
                                          <p:attrName>style.visibility</p:attrName>
                                        </p:attrNameLst>
                                      </p:cBhvr>
                                      <p:to>
                                        <p:strVal val="visible"/>
                                      </p:to>
                                    </p:set>
                                    <p:anim calcmode="lin" valueType="num">
                                      <p:cBhvr>
                                        <p:cTn id="12" dur="1000" fill="hold"/>
                                        <p:tgtEl>
                                          <p:spTgt spid="56"/>
                                        </p:tgtEl>
                                        <p:attrNameLst>
                                          <p:attrName>ppt_w</p:attrName>
                                        </p:attrNameLst>
                                      </p:cBhvr>
                                      <p:tavLst>
                                        <p:tav tm="0">
                                          <p:val>
                                            <p:strVal val="#ppt_w*0.70"/>
                                          </p:val>
                                        </p:tav>
                                        <p:tav tm="100000">
                                          <p:val>
                                            <p:strVal val="#ppt_w"/>
                                          </p:val>
                                        </p:tav>
                                      </p:tavLst>
                                    </p:anim>
                                    <p:anim calcmode="lin" valueType="num">
                                      <p:cBhvr>
                                        <p:cTn id="13" dur="1000" fill="hold"/>
                                        <p:tgtEl>
                                          <p:spTgt spid="56"/>
                                        </p:tgtEl>
                                        <p:attrNameLst>
                                          <p:attrName>ppt_h</p:attrName>
                                        </p:attrNameLst>
                                      </p:cBhvr>
                                      <p:tavLst>
                                        <p:tav tm="0">
                                          <p:val>
                                            <p:strVal val="#ppt_h"/>
                                          </p:val>
                                        </p:tav>
                                        <p:tav tm="100000">
                                          <p:val>
                                            <p:strVal val="#ppt_h"/>
                                          </p:val>
                                        </p:tav>
                                      </p:tavLst>
                                    </p:anim>
                                    <p:animEffect transition="in" filter="fade">
                                      <p:cBhvr>
                                        <p:cTn id="14" dur="1000"/>
                                        <p:tgtEl>
                                          <p:spTgt spid="56"/>
                                        </p:tgtEl>
                                      </p:cBhvr>
                                    </p:animEffect>
                                  </p:childTnLst>
                                </p:cTn>
                              </p:par>
                              <p:par>
                                <p:cTn id="15" presetID="10"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2000"/>
                                        <p:tgtEl>
                                          <p:spTgt spid="2"/>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66"/>
                                        </p:tgtEl>
                                        <p:attrNameLst>
                                          <p:attrName>style.visibility</p:attrName>
                                        </p:attrNameLst>
                                      </p:cBhvr>
                                      <p:to>
                                        <p:strVal val="visible"/>
                                      </p:to>
                                    </p:set>
                                    <p:animEffect transition="in" filter="fade">
                                      <p:cBhvr>
                                        <p:cTn id="21" dur="2000"/>
                                        <p:tgtEl>
                                          <p:spTgt spid="66"/>
                                        </p:tgtEl>
                                      </p:cBhvr>
                                    </p:animEffect>
                                  </p:childTnLst>
                                </p:cTn>
                              </p:par>
                            </p:childTnLst>
                          </p:cTn>
                        </p:par>
                        <p:par>
                          <p:cTn id="22" fill="hold">
                            <p:stCondLst>
                              <p:cond delay="4000"/>
                            </p:stCondLst>
                            <p:childTnLst>
                              <p:par>
                                <p:cTn id="23" presetID="2" presetClass="entr" presetSubtype="3" fill="hold" grpId="0" nodeType="afterEffect">
                                  <p:stCondLst>
                                    <p:cond delay="0"/>
                                  </p:stCondLst>
                                  <p:childTnLst>
                                    <p:set>
                                      <p:cBhvr>
                                        <p:cTn id="24" dur="1" fill="hold">
                                          <p:stCondLst>
                                            <p:cond delay="0"/>
                                          </p:stCondLst>
                                        </p:cTn>
                                        <p:tgtEl>
                                          <p:spTgt spid="65"/>
                                        </p:tgtEl>
                                        <p:attrNameLst>
                                          <p:attrName>style.visibility</p:attrName>
                                        </p:attrNameLst>
                                      </p:cBhvr>
                                      <p:to>
                                        <p:strVal val="visible"/>
                                      </p:to>
                                    </p:set>
                                    <p:anim calcmode="lin" valueType="num">
                                      <p:cBhvr additive="base">
                                        <p:cTn id="25" dur="500" fill="hold"/>
                                        <p:tgtEl>
                                          <p:spTgt spid="65"/>
                                        </p:tgtEl>
                                        <p:attrNameLst>
                                          <p:attrName>ppt_x</p:attrName>
                                        </p:attrNameLst>
                                      </p:cBhvr>
                                      <p:tavLst>
                                        <p:tav tm="0">
                                          <p:val>
                                            <p:strVal val="1+#ppt_w/2"/>
                                          </p:val>
                                        </p:tav>
                                        <p:tav tm="100000">
                                          <p:val>
                                            <p:strVal val="#ppt_x"/>
                                          </p:val>
                                        </p:tav>
                                      </p:tavLst>
                                    </p:anim>
                                    <p:anim calcmode="lin" valueType="num">
                                      <p:cBhvr additive="base">
                                        <p:cTn id="26" dur="500" fill="hold"/>
                                        <p:tgtEl>
                                          <p:spTgt spid="65"/>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fade">
                                      <p:cBhvr>
                                        <p:cTn id="31" dur="2000"/>
                                        <p:tgtEl>
                                          <p:spTgt spid="6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2000"/>
                                        <p:tgtEl>
                                          <p:spTgt spid="5"/>
                                        </p:tgtEl>
                                      </p:cBhvr>
                                    </p:animEffect>
                                    <p:set>
                                      <p:cBhvr>
                                        <p:cTn id="36" dur="1" fill="hold">
                                          <p:stCondLst>
                                            <p:cond delay="1999"/>
                                          </p:stCondLst>
                                        </p:cTn>
                                        <p:tgtEl>
                                          <p:spTgt spid="5"/>
                                        </p:tgtEl>
                                        <p:attrNameLst>
                                          <p:attrName>style.visibility</p:attrName>
                                        </p:attrNameLst>
                                      </p:cBhvr>
                                      <p:to>
                                        <p:strVal val="hidden"/>
                                      </p:to>
                                    </p:set>
                                  </p:childTnLst>
                                </p:cTn>
                              </p:par>
                              <p:par>
                                <p:cTn id="37" presetID="10" presetClass="entr" presetSubtype="0"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2000"/>
                                        <p:tgtEl>
                                          <p:spTgt spid="7"/>
                                        </p:tgtEl>
                                      </p:cBhvr>
                                    </p:animEffect>
                                  </p:childTnLst>
                                </p:cTn>
                              </p:par>
                              <p:par>
                                <p:cTn id="40" presetID="10" presetClass="entr" presetSubtype="0" fill="hold"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
                                        <p:tgtEl>
                                          <p:spTgt spid="11"/>
                                        </p:tgtEl>
                                      </p:cBhvr>
                                    </p:animEffect>
                                  </p:childTnLst>
                                </p:cTn>
                              </p:par>
                              <p:par>
                                <p:cTn id="43" presetID="10" presetClass="entr" presetSubtype="0" fill="hold" nodeType="with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2000"/>
                                        <p:tgtEl>
                                          <p:spTgt spid="9"/>
                                        </p:tgtEl>
                                      </p:cBhvr>
                                    </p:animEffect>
                                  </p:childTnLst>
                                </p:cTn>
                              </p:par>
                            </p:childTnLst>
                          </p:cTn>
                        </p:par>
                        <p:par>
                          <p:cTn id="46" fill="hold">
                            <p:stCondLst>
                              <p:cond delay="2000"/>
                            </p:stCondLst>
                            <p:childTnLst>
                              <p:par>
                                <p:cTn id="47" presetID="0" presetClass="path" presetSubtype="0" accel="50000" decel="50000" fill="hold" nodeType="afterEffect">
                                  <p:stCondLst>
                                    <p:cond delay="0"/>
                                  </p:stCondLst>
                                  <p:childTnLst>
                                    <p:animMotion origin="layout" path="M 0 0 C 0.00503 -0.00208 0.00989 -0.0044 0.0151 -0.00602 C 0.03072 -0.00578 0.12586 -0.00393 0.14531 -0.00301 C 0.15451 -0.00254 0.1625 0.00695 0.17083 0.01088 C 0.19131 0.00139 0.20972 0.01158 0.22899 0.01713 C 0.26128 0.04514 0.26649 0.03334 0.32083 0.03565 C 0.3335 0.04445 0.32378 0.03889 0.35225 0.03889 " pathEditMode="relative" ptsTypes="ffffffA">
                                      <p:cBhvr>
                                        <p:cTn id="48" dur="2000" fill="hold"/>
                                        <p:tgtEl>
                                          <p:spTgt spid="9"/>
                                        </p:tgtEl>
                                        <p:attrNameLst>
                                          <p:attrName>ppt_x</p:attrName>
                                          <p:attrName>ppt_y</p:attrName>
                                        </p:attrNameLst>
                                      </p:cBhvr>
                                    </p:animMotion>
                                  </p:childTnLst>
                                </p:cTn>
                              </p:par>
                              <p:par>
                                <p:cTn id="49" presetID="0" presetClass="path" presetSubtype="0" accel="50000" decel="50000" fill="hold" nodeType="withEffect">
                                  <p:stCondLst>
                                    <p:cond delay="0"/>
                                  </p:stCondLst>
                                  <p:childTnLst>
                                    <p:animMotion origin="layout" path="M 0 0 C 0.00503 -0.00208 0.00989 -0.0044 0.0151 -0.00602 C 0.03072 -0.00578 0.12586 -0.00393 0.14531 -0.00301 C 0.15451 -0.00254 0.1625 0.00695 0.17083 0.01088 C 0.19131 0.00139 0.20972 0.01158 0.22899 0.01713 C 0.26128 0.04514 0.26649 0.03334 0.32083 0.03565 C 0.3335 0.04445 0.32378 0.03889 0.35225 0.03889 " pathEditMode="relative" ptsTypes="ffffffA">
                                      <p:cBhvr>
                                        <p:cTn id="50" dur="2000" fill="hold"/>
                                        <p:tgtEl>
                                          <p:spTgt spid="11"/>
                                        </p:tgtEl>
                                        <p:attrNameLst>
                                          <p:attrName>ppt_x</p:attrName>
                                          <p:attrName>ppt_y</p:attrName>
                                        </p:attrNameLst>
                                      </p:cBhvr>
                                    </p:animMotion>
                                  </p:childTnLst>
                                </p:cTn>
                              </p:par>
                              <p:par>
                                <p:cTn id="51" presetID="0" presetClass="path" presetSubtype="0" accel="50000" decel="50000" fill="hold" nodeType="withEffect">
                                  <p:stCondLst>
                                    <p:cond delay="0"/>
                                  </p:stCondLst>
                                  <p:childTnLst>
                                    <p:animMotion origin="layout" path="M 0 0 C 0.00503 -0.00208 0.00989 -0.0044 0.0151 -0.00602 C 0.03072 -0.00578 0.12586 -0.00393 0.14531 -0.00301 C 0.15451 -0.00254 0.1625 0.00695 0.17083 0.01088 C 0.19131 0.00139 0.20972 0.01158 0.22899 0.01713 C 0.26128 0.04514 0.26649 0.03334 0.32083 0.03565 C 0.3335 0.04445 0.32378 0.03889 0.35225 0.03889 " pathEditMode="relative" ptsTypes="ffffffA">
                                      <p:cBhvr>
                                        <p:cTn id="52" dur="2000" fill="hold"/>
                                        <p:tgtEl>
                                          <p:spTgt spid="7"/>
                                        </p:tgtEl>
                                        <p:attrNameLst>
                                          <p:attrName>ppt_x</p:attrName>
                                          <p:attrName>ppt_y</p:attrName>
                                        </p:attrNameLst>
                                      </p:cBhvr>
                                    </p:animMotion>
                                  </p:childTnLst>
                                </p:cTn>
                              </p:par>
                            </p:childTnLst>
                          </p:cTn>
                        </p:par>
                        <p:par>
                          <p:cTn id="53" fill="hold">
                            <p:stCondLst>
                              <p:cond delay="4000"/>
                            </p:stCondLst>
                            <p:childTnLst>
                              <p:par>
                                <p:cTn id="54" presetID="55" presetClass="exit" presetSubtype="0" fill="hold" nodeType="afterEffect">
                                  <p:stCondLst>
                                    <p:cond delay="0"/>
                                  </p:stCondLst>
                                  <p:childTnLst>
                                    <p:anim calcmode="lin" valueType="num">
                                      <p:cBhvr>
                                        <p:cTn id="55" dur="1000"/>
                                        <p:tgtEl>
                                          <p:spTgt spid="9"/>
                                        </p:tgtEl>
                                        <p:attrNameLst>
                                          <p:attrName>ppt_w</p:attrName>
                                        </p:attrNameLst>
                                      </p:cBhvr>
                                      <p:tavLst>
                                        <p:tav tm="0">
                                          <p:val>
                                            <p:strVal val="ppt_w"/>
                                          </p:val>
                                        </p:tav>
                                        <p:tav tm="100000">
                                          <p:val>
                                            <p:strVal val="ppt_w*0.70"/>
                                          </p:val>
                                        </p:tav>
                                      </p:tavLst>
                                    </p:anim>
                                    <p:anim calcmode="lin" valueType="num">
                                      <p:cBhvr>
                                        <p:cTn id="56" dur="1000"/>
                                        <p:tgtEl>
                                          <p:spTgt spid="9"/>
                                        </p:tgtEl>
                                        <p:attrNameLst>
                                          <p:attrName>ppt_h</p:attrName>
                                        </p:attrNameLst>
                                      </p:cBhvr>
                                      <p:tavLst>
                                        <p:tav tm="0">
                                          <p:val>
                                            <p:strVal val="ppt_h"/>
                                          </p:val>
                                        </p:tav>
                                        <p:tav tm="100000">
                                          <p:val>
                                            <p:strVal val="ppt_h"/>
                                          </p:val>
                                        </p:tav>
                                      </p:tavLst>
                                    </p:anim>
                                    <p:animEffect transition="out" filter="fade">
                                      <p:cBhvr>
                                        <p:cTn id="57" dur="1000"/>
                                        <p:tgtEl>
                                          <p:spTgt spid="9"/>
                                        </p:tgtEl>
                                      </p:cBhvr>
                                    </p:animEffect>
                                    <p:set>
                                      <p:cBhvr>
                                        <p:cTn id="58" dur="1" fill="hold">
                                          <p:stCondLst>
                                            <p:cond delay="999"/>
                                          </p:stCondLst>
                                        </p:cTn>
                                        <p:tgtEl>
                                          <p:spTgt spid="9"/>
                                        </p:tgtEl>
                                        <p:attrNameLst>
                                          <p:attrName>style.visibility</p:attrName>
                                        </p:attrNameLst>
                                      </p:cBhvr>
                                      <p:to>
                                        <p:strVal val="hidden"/>
                                      </p:to>
                                    </p:set>
                                  </p:childTnLst>
                                </p:cTn>
                              </p:par>
                              <p:par>
                                <p:cTn id="59" presetID="55" presetClass="exit" presetSubtype="0" fill="hold" nodeType="withEffect">
                                  <p:stCondLst>
                                    <p:cond delay="0"/>
                                  </p:stCondLst>
                                  <p:childTnLst>
                                    <p:anim calcmode="lin" valueType="num">
                                      <p:cBhvr>
                                        <p:cTn id="60" dur="1000"/>
                                        <p:tgtEl>
                                          <p:spTgt spid="11"/>
                                        </p:tgtEl>
                                        <p:attrNameLst>
                                          <p:attrName>ppt_w</p:attrName>
                                        </p:attrNameLst>
                                      </p:cBhvr>
                                      <p:tavLst>
                                        <p:tav tm="0">
                                          <p:val>
                                            <p:strVal val="ppt_w"/>
                                          </p:val>
                                        </p:tav>
                                        <p:tav tm="100000">
                                          <p:val>
                                            <p:strVal val="ppt_w*0.70"/>
                                          </p:val>
                                        </p:tav>
                                      </p:tavLst>
                                    </p:anim>
                                    <p:anim calcmode="lin" valueType="num">
                                      <p:cBhvr>
                                        <p:cTn id="61" dur="1000"/>
                                        <p:tgtEl>
                                          <p:spTgt spid="11"/>
                                        </p:tgtEl>
                                        <p:attrNameLst>
                                          <p:attrName>ppt_h</p:attrName>
                                        </p:attrNameLst>
                                      </p:cBhvr>
                                      <p:tavLst>
                                        <p:tav tm="0">
                                          <p:val>
                                            <p:strVal val="ppt_h"/>
                                          </p:val>
                                        </p:tav>
                                        <p:tav tm="100000">
                                          <p:val>
                                            <p:strVal val="ppt_h"/>
                                          </p:val>
                                        </p:tav>
                                      </p:tavLst>
                                    </p:anim>
                                    <p:animEffect transition="out" filter="fade">
                                      <p:cBhvr>
                                        <p:cTn id="62" dur="1000"/>
                                        <p:tgtEl>
                                          <p:spTgt spid="11"/>
                                        </p:tgtEl>
                                      </p:cBhvr>
                                    </p:animEffect>
                                    <p:set>
                                      <p:cBhvr>
                                        <p:cTn id="63" dur="1" fill="hold">
                                          <p:stCondLst>
                                            <p:cond delay="999"/>
                                          </p:stCondLst>
                                        </p:cTn>
                                        <p:tgtEl>
                                          <p:spTgt spid="11"/>
                                        </p:tgtEl>
                                        <p:attrNameLst>
                                          <p:attrName>style.visibility</p:attrName>
                                        </p:attrNameLst>
                                      </p:cBhvr>
                                      <p:to>
                                        <p:strVal val="hidden"/>
                                      </p:to>
                                    </p:set>
                                  </p:childTnLst>
                                </p:cTn>
                              </p:par>
                              <p:par>
                                <p:cTn id="64" presetID="55" presetClass="exit" presetSubtype="0" fill="hold" nodeType="withEffect">
                                  <p:stCondLst>
                                    <p:cond delay="0"/>
                                  </p:stCondLst>
                                  <p:childTnLst>
                                    <p:anim calcmode="lin" valueType="num">
                                      <p:cBhvr>
                                        <p:cTn id="65" dur="1000"/>
                                        <p:tgtEl>
                                          <p:spTgt spid="7"/>
                                        </p:tgtEl>
                                        <p:attrNameLst>
                                          <p:attrName>ppt_w</p:attrName>
                                        </p:attrNameLst>
                                      </p:cBhvr>
                                      <p:tavLst>
                                        <p:tav tm="0">
                                          <p:val>
                                            <p:strVal val="ppt_w"/>
                                          </p:val>
                                        </p:tav>
                                        <p:tav tm="100000">
                                          <p:val>
                                            <p:strVal val="ppt_w*0.70"/>
                                          </p:val>
                                        </p:tav>
                                      </p:tavLst>
                                    </p:anim>
                                    <p:anim calcmode="lin" valueType="num">
                                      <p:cBhvr>
                                        <p:cTn id="66" dur="1000"/>
                                        <p:tgtEl>
                                          <p:spTgt spid="7"/>
                                        </p:tgtEl>
                                        <p:attrNameLst>
                                          <p:attrName>ppt_h</p:attrName>
                                        </p:attrNameLst>
                                      </p:cBhvr>
                                      <p:tavLst>
                                        <p:tav tm="0">
                                          <p:val>
                                            <p:strVal val="ppt_h"/>
                                          </p:val>
                                        </p:tav>
                                        <p:tav tm="100000">
                                          <p:val>
                                            <p:strVal val="ppt_h"/>
                                          </p:val>
                                        </p:tav>
                                      </p:tavLst>
                                    </p:anim>
                                    <p:animEffect transition="out" filter="fade">
                                      <p:cBhvr>
                                        <p:cTn id="67" dur="1000"/>
                                        <p:tgtEl>
                                          <p:spTgt spid="7"/>
                                        </p:tgtEl>
                                      </p:cBhvr>
                                    </p:animEffect>
                                    <p:set>
                                      <p:cBhvr>
                                        <p:cTn id="68" dur="1" fill="hold">
                                          <p:stCondLst>
                                            <p:cond delay="999"/>
                                          </p:stCondLst>
                                        </p:cTn>
                                        <p:tgtEl>
                                          <p:spTgt spid="7"/>
                                        </p:tgtEl>
                                        <p:attrNameLst>
                                          <p:attrName>style.visibility</p:attrName>
                                        </p:attrNameLst>
                                      </p:cBhvr>
                                      <p:to>
                                        <p:strVal val="hidden"/>
                                      </p:to>
                                    </p:set>
                                  </p:childTnLst>
                                </p:cTn>
                              </p:par>
                              <p:par>
                                <p:cTn id="69" presetID="10" presetClass="entr" presetSubtype="0" fill="hold" nodeType="with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fade">
                                      <p:cBhvr>
                                        <p:cTn id="71" dur="2000"/>
                                        <p:tgtEl>
                                          <p:spTgt spid="12"/>
                                        </p:tgtEl>
                                      </p:cBhvr>
                                    </p:animEffect>
                                  </p:childTnLst>
                                </p:cTn>
                              </p:par>
                              <p:par>
                                <p:cTn id="72" presetID="10" presetClass="entr" presetSubtype="0" fill="hold" nodeType="withEffect">
                                  <p:stCondLst>
                                    <p:cond delay="0"/>
                                  </p:stCondLst>
                                  <p:childTnLst>
                                    <p:set>
                                      <p:cBhvr>
                                        <p:cTn id="73" dur="1" fill="hold">
                                          <p:stCondLst>
                                            <p:cond delay="0"/>
                                          </p:stCondLst>
                                        </p:cTn>
                                        <p:tgtEl>
                                          <p:spTgt spid="56"/>
                                        </p:tgtEl>
                                        <p:attrNameLst>
                                          <p:attrName>style.visibility</p:attrName>
                                        </p:attrNameLst>
                                      </p:cBhvr>
                                      <p:to>
                                        <p:strVal val="visible"/>
                                      </p:to>
                                    </p:set>
                                    <p:animEffect transition="in" filter="fade">
                                      <p:cBhvr>
                                        <p:cTn id="74" dur="2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6" grpId="0" animBg="1"/>
      <p:bldP spid="67" grpId="0" animBg="1"/>
      <p:bldP spid="6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4 - Εικόνα" descr="επικοινωνιακό Υποδίκτυο.gif"/>
          <p:cNvPicPr>
            <a:picLocks noChangeAspect="1"/>
          </p:cNvPicPr>
          <p:nvPr/>
        </p:nvPicPr>
        <p:blipFill>
          <a:blip r:embed="rId2"/>
          <a:srcRect/>
          <a:stretch>
            <a:fillRect/>
          </a:stretch>
        </p:blipFill>
        <p:spPr bwMode="auto">
          <a:xfrm>
            <a:off x="0" y="1285875"/>
            <a:ext cx="9144000" cy="4941888"/>
          </a:xfrm>
          <a:prstGeom prst="rect">
            <a:avLst/>
          </a:prstGeom>
          <a:noFill/>
          <a:ln w="9525">
            <a:noFill/>
            <a:miter lim="800000"/>
            <a:headEnd/>
            <a:tailEnd/>
          </a:ln>
        </p:spPr>
      </p:pic>
      <p:sp>
        <p:nvSpPr>
          <p:cNvPr id="21507" name="15 - TextBox"/>
          <p:cNvSpPr txBox="1">
            <a:spLocks noChangeArrowheads="1"/>
          </p:cNvSpPr>
          <p:nvPr/>
        </p:nvSpPr>
        <p:spPr bwMode="auto">
          <a:xfrm>
            <a:off x="142875" y="4857750"/>
            <a:ext cx="549275" cy="369888"/>
          </a:xfrm>
          <a:prstGeom prst="rect">
            <a:avLst/>
          </a:prstGeom>
          <a:noFill/>
          <a:ln w="9525">
            <a:noFill/>
            <a:miter lim="800000"/>
            <a:headEnd/>
            <a:tailEnd/>
          </a:ln>
        </p:spPr>
        <p:txBody>
          <a:bodyPr wrap="none">
            <a:spAutoFit/>
          </a:bodyPr>
          <a:lstStyle/>
          <a:p>
            <a:r>
              <a:rPr lang="en-US"/>
              <a:t>PC1</a:t>
            </a:r>
            <a:endParaRPr lang="el-GR"/>
          </a:p>
        </p:txBody>
      </p:sp>
      <p:sp>
        <p:nvSpPr>
          <p:cNvPr id="62" name="61 - TextBox"/>
          <p:cNvSpPr txBox="1"/>
          <p:nvPr/>
        </p:nvSpPr>
        <p:spPr>
          <a:xfrm>
            <a:off x="285750" y="357188"/>
            <a:ext cx="5072063" cy="923925"/>
          </a:xfrm>
          <a:prstGeom prst="rect">
            <a:avLst/>
          </a:prstGeom>
          <a:solidFill>
            <a:srgbClr val="FFFF00"/>
          </a:solidFill>
        </p:spPr>
        <p:txBody>
          <a:bodyPr>
            <a:spAutoFit/>
          </a:bodyPr>
          <a:lstStyle/>
          <a:p>
            <a:pPr>
              <a:defRPr/>
            </a:pPr>
            <a:r>
              <a:rPr lang="el-GR" dirty="0">
                <a:cs typeface="+mn-cs"/>
              </a:rPr>
              <a:t>Θα δούμε με ποιο τρόπο διαμορφώνονται τα κομμάτια (</a:t>
            </a:r>
            <a:r>
              <a:rPr lang="en-US" dirty="0">
                <a:cs typeface="+mn-cs"/>
              </a:rPr>
              <a:t>fragments)</a:t>
            </a:r>
            <a:r>
              <a:rPr lang="el-GR" dirty="0">
                <a:cs typeface="+mn-cs"/>
              </a:rPr>
              <a:t> από το πακέτο</a:t>
            </a:r>
            <a:r>
              <a:rPr lang="en-US" dirty="0">
                <a:cs typeface="+mn-cs"/>
              </a:rPr>
              <a:t> (datagram) </a:t>
            </a:r>
            <a:r>
              <a:rPr lang="el-GR" dirty="0">
                <a:cs typeface="+mn-cs"/>
              </a:rPr>
              <a:t>και πως ανασυντίθενται:</a:t>
            </a:r>
          </a:p>
        </p:txBody>
      </p:sp>
      <p:grpSp>
        <p:nvGrpSpPr>
          <p:cNvPr id="2" name="54 - Ομάδα"/>
          <p:cNvGrpSpPr>
            <a:grpSpLocks/>
          </p:cNvGrpSpPr>
          <p:nvPr/>
        </p:nvGrpSpPr>
        <p:grpSpPr bwMode="auto">
          <a:xfrm>
            <a:off x="2428875" y="3500438"/>
            <a:ext cx="1000125" cy="71437"/>
            <a:chOff x="1357290" y="1928802"/>
            <a:chExt cx="571504" cy="71438"/>
          </a:xfrm>
        </p:grpSpPr>
        <p:grpSp>
          <p:nvGrpSpPr>
            <p:cNvPr id="3" name="13 - Ομάδα"/>
            <p:cNvGrpSpPr>
              <a:grpSpLocks/>
            </p:cNvGrpSpPr>
            <p:nvPr/>
          </p:nvGrpSpPr>
          <p:grpSpPr bwMode="auto">
            <a:xfrm>
              <a:off x="1357290" y="1928802"/>
              <a:ext cx="428628" cy="71438"/>
              <a:chOff x="1357290" y="1714488"/>
              <a:chExt cx="428628" cy="71438"/>
            </a:xfrm>
          </p:grpSpPr>
          <p:sp>
            <p:nvSpPr>
              <p:cNvPr id="8" name="7 - Ορθογώνιο"/>
              <p:cNvSpPr/>
              <p:nvPr/>
            </p:nvSpPr>
            <p:spPr>
              <a:xfrm>
                <a:off x="1357290" y="1714488"/>
                <a:ext cx="357417"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0" name="9 - Ορθογώνιο"/>
              <p:cNvSpPr/>
              <p:nvPr/>
            </p:nvSpPr>
            <p:spPr>
              <a:xfrm>
                <a:off x="1714707" y="1714488"/>
                <a:ext cx="72572" cy="71438"/>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15" name="14 - Ορθογώνιο"/>
            <p:cNvSpPr/>
            <p:nvPr/>
          </p:nvSpPr>
          <p:spPr>
            <a:xfrm>
              <a:off x="1786372" y="1928802"/>
              <a:ext cx="142422" cy="7143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14" name="13 - TextBox"/>
          <p:cNvSpPr txBox="1"/>
          <p:nvPr/>
        </p:nvSpPr>
        <p:spPr>
          <a:xfrm>
            <a:off x="642938" y="1357313"/>
            <a:ext cx="5072062" cy="923925"/>
          </a:xfrm>
          <a:prstGeom prst="rect">
            <a:avLst/>
          </a:prstGeom>
          <a:solidFill>
            <a:srgbClr val="FFC000"/>
          </a:solidFill>
        </p:spPr>
        <p:txBody>
          <a:bodyPr>
            <a:spAutoFit/>
          </a:bodyPr>
          <a:lstStyle/>
          <a:p>
            <a:pPr>
              <a:defRPr/>
            </a:pPr>
            <a:r>
              <a:rPr lang="el-GR" dirty="0">
                <a:cs typeface="+mn-cs"/>
              </a:rPr>
              <a:t>Ας υποθέσουμε ότι η διαδρομή Α-Β του </a:t>
            </a:r>
            <a:r>
              <a:rPr lang="el-GR" dirty="0" err="1">
                <a:cs typeface="+mn-cs"/>
              </a:rPr>
              <a:t>Επικ.υποδικτύου</a:t>
            </a:r>
            <a:r>
              <a:rPr lang="el-GR" dirty="0">
                <a:cs typeface="+mn-cs"/>
              </a:rPr>
              <a:t>  αφήνει να περάσουν πακέτα μέχρι 624</a:t>
            </a:r>
            <a:r>
              <a:rPr lang="en-US" dirty="0" smtClean="0">
                <a:cs typeface="+mn-cs"/>
              </a:rPr>
              <a:t>Byte</a:t>
            </a:r>
            <a:r>
              <a:rPr lang="el-GR" dirty="0" smtClean="0">
                <a:cs typeface="+mn-cs"/>
              </a:rPr>
              <a:t> (</a:t>
            </a:r>
            <a:r>
              <a:rPr lang="en-US" dirty="0" smtClean="0">
                <a:cs typeface="+mn-cs"/>
              </a:rPr>
              <a:t>MTU=624byte).</a:t>
            </a:r>
            <a:endParaRPr lang="el-GR" dirty="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4 - Εικόνα" descr="επικοινωνιακό Υποδίκτυο.gif"/>
          <p:cNvPicPr>
            <a:picLocks noChangeAspect="1"/>
          </p:cNvPicPr>
          <p:nvPr/>
        </p:nvPicPr>
        <p:blipFill>
          <a:blip r:embed="rId2"/>
          <a:srcRect/>
          <a:stretch>
            <a:fillRect/>
          </a:stretch>
        </p:blipFill>
        <p:spPr bwMode="auto">
          <a:xfrm>
            <a:off x="0" y="1285875"/>
            <a:ext cx="9144000" cy="4941888"/>
          </a:xfrm>
          <a:prstGeom prst="rect">
            <a:avLst/>
          </a:prstGeom>
          <a:noFill/>
          <a:ln w="9525">
            <a:noFill/>
            <a:miter lim="800000"/>
            <a:headEnd/>
            <a:tailEnd/>
          </a:ln>
        </p:spPr>
      </p:pic>
      <p:sp>
        <p:nvSpPr>
          <p:cNvPr id="22531" name="15 - TextBox"/>
          <p:cNvSpPr txBox="1">
            <a:spLocks noChangeArrowheads="1"/>
          </p:cNvSpPr>
          <p:nvPr/>
        </p:nvSpPr>
        <p:spPr bwMode="auto">
          <a:xfrm>
            <a:off x="142875" y="4857750"/>
            <a:ext cx="549275" cy="369888"/>
          </a:xfrm>
          <a:prstGeom prst="rect">
            <a:avLst/>
          </a:prstGeom>
          <a:noFill/>
          <a:ln w="9525">
            <a:noFill/>
            <a:miter lim="800000"/>
            <a:headEnd/>
            <a:tailEnd/>
          </a:ln>
        </p:spPr>
        <p:txBody>
          <a:bodyPr wrap="none">
            <a:spAutoFit/>
          </a:bodyPr>
          <a:lstStyle/>
          <a:p>
            <a:r>
              <a:rPr lang="en-US"/>
              <a:t>PC1</a:t>
            </a:r>
            <a:endParaRPr lang="el-GR"/>
          </a:p>
        </p:txBody>
      </p:sp>
      <p:graphicFrame>
        <p:nvGraphicFramePr>
          <p:cNvPr id="56" name="55 - Πίνακας"/>
          <p:cNvGraphicFramePr>
            <a:graphicFrameLocks noGrp="1"/>
          </p:cNvGraphicFramePr>
          <p:nvPr/>
        </p:nvGraphicFramePr>
        <p:xfrm>
          <a:off x="6072188" y="1214438"/>
          <a:ext cx="2840640" cy="3929090"/>
        </p:xfrm>
        <a:graphic>
          <a:graphicData uri="http://schemas.openxmlformats.org/drawingml/2006/table">
            <a:tbl>
              <a:tblPr>
                <a:tableStyleId>{5C22544A-7EE6-4342-B048-85BDC9FD1C3A}</a:tableStyleId>
              </a:tblPr>
              <a:tblGrid>
                <a:gridCol w="309631"/>
                <a:gridCol w="309631"/>
                <a:gridCol w="619264"/>
                <a:gridCol w="208280"/>
                <a:gridCol w="208280"/>
                <a:gridCol w="208280"/>
                <a:gridCol w="358010"/>
                <a:gridCol w="619264"/>
              </a:tblGrid>
              <a:tr h="151446">
                <a:tc>
                  <a:txBody>
                    <a:bodyPr/>
                    <a:lstStyle/>
                    <a:p>
                      <a:pPr algn="ctr"/>
                      <a:r>
                        <a:rPr lang="el-GR" sz="800" dirty="0" err="1" smtClean="0">
                          <a:latin typeface="Arial" pitchFamily="34" charset="0"/>
                          <a:cs typeface="Arial" pitchFamily="34" charset="0"/>
                        </a:rPr>
                        <a:t>Εκδ</a:t>
                      </a:r>
                      <a:endParaRPr lang="el-GR" sz="800" dirty="0">
                        <a:latin typeface="Arial" pitchFamily="34" charset="0"/>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kern="1200" dirty="0" smtClean="0">
                          <a:solidFill>
                            <a:schemeClr val="dk1"/>
                          </a:solidFill>
                          <a:latin typeface="Arial" pitchFamily="34" charset="0"/>
                          <a:ea typeface="+mn-ea"/>
                          <a:cs typeface="Arial" pitchFamily="34" charset="0"/>
                        </a:rPr>
                        <a:t>6</a:t>
                      </a:r>
                      <a:endParaRPr lang="el-GR" sz="10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l-GR" sz="800" kern="1200" dirty="0" smtClean="0">
                          <a:solidFill>
                            <a:schemeClr val="dk1"/>
                          </a:solidFill>
                          <a:latin typeface="Arial" pitchFamily="34" charset="0"/>
                          <a:ea typeface="+mn-ea"/>
                          <a:cs typeface="Arial" pitchFamily="34" charset="0"/>
                        </a:rPr>
                        <a:t>Είδος </a:t>
                      </a:r>
                      <a:r>
                        <a:rPr lang="el-GR" sz="800" kern="1200" dirty="0" err="1" smtClean="0">
                          <a:solidFill>
                            <a:schemeClr val="dk1"/>
                          </a:solidFill>
                          <a:latin typeface="Arial" pitchFamily="34" charset="0"/>
                          <a:ea typeface="+mn-ea"/>
                          <a:cs typeface="Arial" pitchFamily="34" charset="0"/>
                        </a:rPr>
                        <a:t>εξυπ</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r>
                        <a:rPr lang="el-GR" sz="800" kern="1200" dirty="0" smtClean="0">
                          <a:solidFill>
                            <a:schemeClr val="dk1"/>
                          </a:solidFill>
                          <a:latin typeface="Arial" pitchFamily="34" charset="0"/>
                          <a:ea typeface="+mn-ea"/>
                          <a:cs typeface="Arial" pitchFamily="34" charset="0"/>
                        </a:rPr>
                        <a:t>Συνολικό μήκος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90">
                <a:tc gridSpan="3">
                  <a:txBody>
                    <a:bodyPr/>
                    <a:lstStyle/>
                    <a:p>
                      <a:pPr algn="ctr"/>
                      <a:r>
                        <a:rPr lang="el-GR" sz="800" kern="1200" dirty="0" smtClean="0">
                          <a:solidFill>
                            <a:schemeClr val="dk1"/>
                          </a:solidFill>
                          <a:latin typeface="Arial" pitchFamily="34" charset="0"/>
                          <a:ea typeface="+mn-ea"/>
                          <a:cs typeface="Arial" pitchFamily="34" charset="0"/>
                        </a:rPr>
                        <a:t>Αναγνώριση</a:t>
                      </a:r>
                      <a:endParaRPr lang="en-US" sz="800" kern="1200" dirty="0" smtClean="0">
                        <a:solidFill>
                          <a:schemeClr val="dk1"/>
                        </a:solidFill>
                        <a:latin typeface="Arial" pitchFamily="34" charset="0"/>
                        <a:ea typeface="+mn-ea"/>
                        <a:cs typeface="Arial" pitchFamily="34" charset="0"/>
                      </a:endParaRPr>
                    </a:p>
                    <a:p>
                      <a:pPr algn="ctr"/>
                      <a:r>
                        <a:rPr lang="en-US" sz="900" b="1" kern="1200" dirty="0" smtClean="0">
                          <a:solidFill>
                            <a:schemeClr val="dk1"/>
                          </a:solidFill>
                          <a:latin typeface="Arial" pitchFamily="34" charset="0"/>
                          <a:ea typeface="+mn-ea"/>
                          <a:cs typeface="Arial" pitchFamily="34" charset="0"/>
                        </a:rPr>
                        <a:t>45</a:t>
                      </a:r>
                      <a:endParaRPr lang="el-GR" sz="9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kern="1200" dirty="0" smtClean="0">
                          <a:solidFill>
                            <a:schemeClr val="dk1"/>
                          </a:solidFill>
                          <a:latin typeface="Arial" pitchFamily="34" charset="0"/>
                          <a:ea typeface="+mn-ea"/>
                          <a:cs typeface="Arial" pitchFamily="34" charset="0"/>
                        </a:rPr>
                        <a:t>0</a:t>
                      </a:r>
                      <a:endParaRPr lang="el-GR" sz="1000" b="1" kern="1200" dirty="0" err="1"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b="1" kern="1200" dirty="0" smtClean="0">
                          <a:solidFill>
                            <a:schemeClr val="dk1"/>
                          </a:solidFill>
                          <a:latin typeface="Arial" pitchFamily="34" charset="0"/>
                          <a:ea typeface="+mn-ea"/>
                          <a:cs typeface="Arial" pitchFamily="34" charset="0"/>
                        </a:rPr>
                        <a:t>0</a:t>
                      </a:r>
                      <a:endParaRPr lang="el-GR" sz="10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r>
                        <a:rPr lang="el-GR" sz="800" kern="1200" dirty="0" err="1" smtClean="0">
                          <a:solidFill>
                            <a:schemeClr val="dk1"/>
                          </a:solidFill>
                          <a:latin typeface="Arial" pitchFamily="34" charset="0"/>
                          <a:ea typeface="+mn-ea"/>
                          <a:cs typeface="Arial" pitchFamily="34" charset="0"/>
                        </a:rPr>
                        <a:t>Δείκ.</a:t>
                      </a:r>
                      <a:r>
                        <a:rPr lang="el-GR" sz="800" kern="1200" baseline="0" dirty="0" err="1" smtClean="0">
                          <a:solidFill>
                            <a:schemeClr val="dk1"/>
                          </a:solidFill>
                          <a:latin typeface="Arial" pitchFamily="34" charset="0"/>
                          <a:ea typeface="+mn-ea"/>
                          <a:cs typeface="Arial" pitchFamily="34" charset="0"/>
                        </a:rPr>
                        <a:t>Εντ.Τμήμ</a:t>
                      </a:r>
                      <a:r>
                        <a:rPr lang="el-GR" sz="800" kern="1200" baseline="0" dirty="0" smtClean="0">
                          <a:solidFill>
                            <a:schemeClr val="dk1"/>
                          </a:solidFill>
                          <a:latin typeface="Arial" pitchFamily="34" charset="0"/>
                          <a:ea typeface="+mn-ea"/>
                          <a:cs typeface="Arial" pitchFamily="34" charset="0"/>
                        </a:rPr>
                        <a:t>.</a:t>
                      </a:r>
                      <a:endParaRPr lang="en-US" sz="800" kern="1200" baseline="0" dirty="0" smtClean="0">
                        <a:solidFill>
                          <a:schemeClr val="dk1"/>
                        </a:solidFill>
                        <a:latin typeface="Arial" pitchFamily="34" charset="0"/>
                        <a:ea typeface="+mn-ea"/>
                        <a:cs typeface="Arial" pitchFamily="34" charset="0"/>
                      </a:endParaRPr>
                    </a:p>
                    <a:p>
                      <a:pPr algn="ctr"/>
                      <a:r>
                        <a:rPr lang="en-US" sz="1000" b="1" kern="1200" baseline="0" dirty="0" smtClean="0">
                          <a:solidFill>
                            <a:schemeClr val="dk1"/>
                          </a:solidFill>
                          <a:latin typeface="Arial" pitchFamily="34" charset="0"/>
                          <a:ea typeface="+mn-ea"/>
                          <a:cs typeface="Arial" pitchFamily="34" charset="0"/>
                        </a:rPr>
                        <a:t>0</a:t>
                      </a:r>
                      <a:endParaRPr lang="el-GR" sz="10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618">
                <a:tc gridSpan="2">
                  <a:txBody>
                    <a:bodyPr/>
                    <a:lstStyle/>
                    <a:p>
                      <a:pPr algn="ctr"/>
                      <a:r>
                        <a:rPr lang="el-GR" sz="800" kern="1200" dirty="0" smtClean="0">
                          <a:solidFill>
                            <a:schemeClr val="dk1"/>
                          </a:solidFill>
                          <a:latin typeface="Arial" pitchFamily="34" charset="0"/>
                          <a:ea typeface="+mn-ea"/>
                          <a:cs typeface="Arial" pitchFamily="34" charset="0"/>
                        </a:rPr>
                        <a:t>Χρόνος Ζωής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Αριθμός </a:t>
                      </a:r>
                      <a:r>
                        <a:rPr lang="el-GR" sz="800" kern="1200" dirty="0" err="1" smtClean="0">
                          <a:solidFill>
                            <a:schemeClr val="dk1"/>
                          </a:solidFill>
                          <a:latin typeface="Arial" pitchFamily="34" charset="0"/>
                          <a:ea typeface="+mn-ea"/>
                          <a:cs typeface="Arial" pitchFamily="34" charset="0"/>
                        </a:rPr>
                        <a:t>Πρωτοκ</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5">
                  <a:txBody>
                    <a:bodyPr/>
                    <a:lstStyle/>
                    <a:p>
                      <a:pPr algn="ctr"/>
                      <a:r>
                        <a:rPr lang="el-GR" sz="800" kern="1200" dirty="0" smtClean="0">
                          <a:solidFill>
                            <a:schemeClr val="dk1"/>
                          </a:solidFill>
                          <a:latin typeface="Arial" pitchFamily="34" charset="0"/>
                          <a:ea typeface="+mn-ea"/>
                          <a:cs typeface="Arial" pitchFamily="34" charset="0"/>
                        </a:rPr>
                        <a:t>Άθροισμα Ελέγχου</a:t>
                      </a:r>
                      <a:r>
                        <a:rPr lang="el-GR" sz="800" kern="1200" baseline="0" dirty="0" smtClean="0">
                          <a:solidFill>
                            <a:schemeClr val="dk1"/>
                          </a:solidFill>
                          <a:latin typeface="Arial" pitchFamily="34" charset="0"/>
                          <a:ea typeface="+mn-ea"/>
                          <a:cs typeface="Arial" pitchFamily="34" charset="0"/>
                        </a:rPr>
                        <a:t> Επικεφαλίδας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800" kern="1200" dirty="0" smtClean="0">
                          <a:solidFill>
                            <a:schemeClr val="dk1"/>
                          </a:solidFill>
                          <a:latin typeface="Arial" pitchFamily="34" charset="0"/>
                          <a:ea typeface="+mn-ea"/>
                          <a:cs typeface="Arial" pitchFamily="34" charset="0"/>
                        </a:rPr>
                        <a:t>Διεύθυνση Πηγής</a:t>
                      </a:r>
                      <a:r>
                        <a:rPr lang="en-US" sz="800" kern="1200" dirty="0" smtClean="0">
                          <a:solidFill>
                            <a:schemeClr val="dk1"/>
                          </a:solidFill>
                          <a:latin typeface="Arial" pitchFamily="34" charset="0"/>
                          <a:ea typeface="+mn-ea"/>
                          <a:cs typeface="Arial" pitchFamily="34" charset="0"/>
                        </a:rPr>
                        <a:t> (190.1.3.2)</a:t>
                      </a:r>
                      <a:endParaRPr lang="el-GR" sz="800" kern="1200" dirty="0" smtClean="0">
                        <a:solidFill>
                          <a:schemeClr val="dk1"/>
                        </a:solidFill>
                        <a:latin typeface="Arial" pitchFamily="34" charset="0"/>
                        <a:ea typeface="+mn-ea"/>
                        <a:cs typeface="Arial" pitchFamily="34" charset="0"/>
                      </a:endParaRPr>
                    </a:p>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96">
                <a:tc gridSpan="8">
                  <a:txBody>
                    <a:bodyPr/>
                    <a:lstStyle/>
                    <a:p>
                      <a:pPr algn="ctr"/>
                      <a:r>
                        <a:rPr lang="el-GR" sz="800" kern="1200" dirty="0" smtClean="0">
                          <a:solidFill>
                            <a:schemeClr val="dk1"/>
                          </a:solidFill>
                          <a:latin typeface="Arial" pitchFamily="34" charset="0"/>
                          <a:ea typeface="+mn-ea"/>
                          <a:cs typeface="Arial" pitchFamily="34" charset="0"/>
                        </a:rPr>
                        <a:t>Διεύθυνση  Προορισμού</a:t>
                      </a:r>
                      <a:r>
                        <a:rPr lang="en-US" sz="800" kern="1200" dirty="0" smtClean="0">
                          <a:solidFill>
                            <a:schemeClr val="dk1"/>
                          </a:solidFill>
                          <a:latin typeface="Arial" pitchFamily="34" charset="0"/>
                          <a:ea typeface="+mn-ea"/>
                          <a:cs typeface="Arial" pitchFamily="34" charset="0"/>
                        </a:rPr>
                        <a:t> (134.2.1.5)</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7">
                  <a:txBody>
                    <a:bodyPr/>
                    <a:lstStyle/>
                    <a:p>
                      <a:pPr algn="ctr"/>
                      <a:r>
                        <a:rPr lang="en-US" sz="800" kern="1200" dirty="0" smtClean="0">
                          <a:solidFill>
                            <a:schemeClr val="dk1"/>
                          </a:solidFill>
                          <a:latin typeface="Arial" pitchFamily="34" charset="0"/>
                          <a:ea typeface="+mn-ea"/>
                          <a:cs typeface="Arial" pitchFamily="34" charset="0"/>
                        </a:rPr>
                        <a:t>IP</a:t>
                      </a:r>
                      <a:r>
                        <a:rPr lang="en-US" sz="800" kern="1200" baseline="0" dirty="0" smtClean="0">
                          <a:solidFill>
                            <a:schemeClr val="dk1"/>
                          </a:solidFill>
                          <a:latin typeface="Arial" pitchFamily="34" charset="0"/>
                          <a:ea typeface="+mn-ea"/>
                          <a:cs typeface="Arial" pitchFamily="34" charset="0"/>
                        </a:rPr>
                        <a:t> </a:t>
                      </a:r>
                      <a:r>
                        <a:rPr lang="el-GR" sz="800" kern="1200" baseline="0" dirty="0" smtClean="0">
                          <a:solidFill>
                            <a:schemeClr val="dk1"/>
                          </a:solidFill>
                          <a:latin typeface="Arial" pitchFamily="34" charset="0"/>
                          <a:ea typeface="+mn-ea"/>
                          <a:cs typeface="Arial" pitchFamily="34" charset="0"/>
                        </a:rPr>
                        <a:t>Επιλογές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Πεδίο </a:t>
                      </a:r>
                      <a:r>
                        <a:rPr lang="el-GR" sz="800" kern="1200" dirty="0" err="1" smtClean="0">
                          <a:solidFill>
                            <a:schemeClr val="dk1"/>
                          </a:solidFill>
                          <a:latin typeface="Arial" pitchFamily="34" charset="0"/>
                          <a:ea typeface="+mn-ea"/>
                          <a:cs typeface="Arial" pitchFamily="34" charset="0"/>
                        </a:rPr>
                        <a:t>Συμπλ</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79314">
                <a:tc gridSpan="8">
                  <a:txBody>
                    <a:bodyPr/>
                    <a:lstStyle/>
                    <a:p>
                      <a:pPr algn="ctr"/>
                      <a:r>
                        <a:rPr lang="el-GR" sz="2000" kern="1200" dirty="0" smtClean="0">
                          <a:solidFill>
                            <a:schemeClr val="dk1"/>
                          </a:solidFill>
                          <a:latin typeface="Arial" pitchFamily="34" charset="0"/>
                          <a:ea typeface="+mn-ea"/>
                          <a:cs typeface="Arial" pitchFamily="34" charset="0"/>
                        </a:rPr>
                        <a:t>Δεδομένα</a:t>
                      </a:r>
                    </a:p>
                    <a:p>
                      <a:pPr algn="ctr"/>
                      <a:r>
                        <a:rPr lang="el-GR" sz="2000" kern="1200" dirty="0" smtClean="0">
                          <a:solidFill>
                            <a:schemeClr val="dk1"/>
                          </a:solidFill>
                          <a:latin typeface="Arial" pitchFamily="34" charset="0"/>
                          <a:ea typeface="+mn-ea"/>
                          <a:cs typeface="Arial" pitchFamily="34" charset="0"/>
                        </a:rPr>
                        <a:t>1500</a:t>
                      </a:r>
                      <a:r>
                        <a:rPr lang="el-GR" sz="2000" kern="1200" baseline="0" dirty="0" smtClean="0">
                          <a:solidFill>
                            <a:schemeClr val="dk1"/>
                          </a:solidFill>
                          <a:latin typeface="Arial" pitchFamily="34" charset="0"/>
                          <a:ea typeface="+mn-ea"/>
                          <a:cs typeface="Arial" pitchFamily="34" charset="0"/>
                        </a:rPr>
                        <a:t> </a:t>
                      </a:r>
                      <a:r>
                        <a:rPr lang="en-US" sz="2000" kern="1200" baseline="0" dirty="0" smtClean="0">
                          <a:solidFill>
                            <a:schemeClr val="dk1"/>
                          </a:solidFill>
                          <a:latin typeface="Arial" pitchFamily="34" charset="0"/>
                          <a:ea typeface="+mn-ea"/>
                          <a:cs typeface="Arial" pitchFamily="34" charset="0"/>
                        </a:rPr>
                        <a:t>Byte</a:t>
                      </a:r>
                      <a:endParaRPr lang="el-GR" sz="20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pSp>
        <p:nvGrpSpPr>
          <p:cNvPr id="2" name="54 - Ομάδα"/>
          <p:cNvGrpSpPr>
            <a:grpSpLocks/>
          </p:cNvGrpSpPr>
          <p:nvPr/>
        </p:nvGrpSpPr>
        <p:grpSpPr bwMode="auto">
          <a:xfrm>
            <a:off x="2428875" y="3500438"/>
            <a:ext cx="1000125" cy="71437"/>
            <a:chOff x="1357290" y="1928802"/>
            <a:chExt cx="571504" cy="71438"/>
          </a:xfrm>
        </p:grpSpPr>
        <p:grpSp>
          <p:nvGrpSpPr>
            <p:cNvPr id="3" name="13 - Ομάδα"/>
            <p:cNvGrpSpPr>
              <a:grpSpLocks/>
            </p:cNvGrpSpPr>
            <p:nvPr/>
          </p:nvGrpSpPr>
          <p:grpSpPr bwMode="auto">
            <a:xfrm>
              <a:off x="1357290" y="1928802"/>
              <a:ext cx="428628" cy="71438"/>
              <a:chOff x="1357290" y="1714488"/>
              <a:chExt cx="428628" cy="71438"/>
            </a:xfrm>
          </p:grpSpPr>
          <p:sp>
            <p:nvSpPr>
              <p:cNvPr id="8" name="7 - Ορθογώνιο"/>
              <p:cNvSpPr/>
              <p:nvPr/>
            </p:nvSpPr>
            <p:spPr>
              <a:xfrm>
                <a:off x="1357290" y="1714488"/>
                <a:ext cx="357417"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0" name="9 - Ορθογώνιο"/>
              <p:cNvSpPr/>
              <p:nvPr/>
            </p:nvSpPr>
            <p:spPr>
              <a:xfrm>
                <a:off x="1714707" y="1714488"/>
                <a:ext cx="72572" cy="71438"/>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15" name="14 - Ορθογώνιο"/>
            <p:cNvSpPr/>
            <p:nvPr/>
          </p:nvSpPr>
          <p:spPr>
            <a:xfrm>
              <a:off x="1786372" y="1928802"/>
              <a:ext cx="142422"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61" name="60 - TextBox"/>
          <p:cNvSpPr txBox="1"/>
          <p:nvPr/>
        </p:nvSpPr>
        <p:spPr>
          <a:xfrm>
            <a:off x="857224" y="428604"/>
            <a:ext cx="3429000" cy="646113"/>
          </a:xfrm>
          <a:prstGeom prst="rect">
            <a:avLst/>
          </a:prstGeom>
          <a:solidFill>
            <a:srgbClr val="FFFF00"/>
          </a:solidFill>
        </p:spPr>
        <p:txBody>
          <a:bodyPr>
            <a:spAutoFit/>
          </a:bodyPr>
          <a:lstStyle/>
          <a:p>
            <a:pPr marL="342900" indent="-342900">
              <a:defRPr/>
            </a:pPr>
            <a:r>
              <a:rPr lang="el-GR" dirty="0">
                <a:cs typeface="+mn-cs"/>
              </a:rPr>
              <a:t>Η επικεφαλίδα του πακέτου είναι:</a:t>
            </a:r>
          </a:p>
        </p:txBody>
      </p:sp>
      <p:sp>
        <p:nvSpPr>
          <p:cNvPr id="70" name="69 - TextBox"/>
          <p:cNvSpPr txBox="1">
            <a:spLocks noChangeArrowheads="1"/>
          </p:cNvSpPr>
          <p:nvPr/>
        </p:nvSpPr>
        <p:spPr bwMode="auto">
          <a:xfrm>
            <a:off x="1285875" y="2214563"/>
            <a:ext cx="4078288" cy="369887"/>
          </a:xfrm>
          <a:prstGeom prst="rect">
            <a:avLst/>
          </a:prstGeom>
          <a:solidFill>
            <a:schemeClr val="accent1"/>
          </a:solidFill>
          <a:ln w="9525">
            <a:noFill/>
            <a:miter lim="800000"/>
            <a:headEnd/>
            <a:tailEnd/>
          </a:ln>
        </p:spPr>
        <p:txBody>
          <a:bodyPr wrap="none">
            <a:spAutoFit/>
          </a:bodyPr>
          <a:lstStyle/>
          <a:p>
            <a:r>
              <a:rPr lang="el-GR"/>
              <a:t>Το μέγεθος της επικεφαλίδας είναι:..?</a:t>
            </a:r>
          </a:p>
        </p:txBody>
      </p:sp>
      <p:sp>
        <p:nvSpPr>
          <p:cNvPr id="71" name="70 - TextBox"/>
          <p:cNvSpPr txBox="1">
            <a:spLocks noChangeArrowheads="1"/>
          </p:cNvSpPr>
          <p:nvPr/>
        </p:nvSpPr>
        <p:spPr bwMode="auto">
          <a:xfrm>
            <a:off x="2714625" y="2714625"/>
            <a:ext cx="2994025" cy="369888"/>
          </a:xfrm>
          <a:prstGeom prst="rect">
            <a:avLst/>
          </a:prstGeom>
          <a:solidFill>
            <a:srgbClr val="99FFCC"/>
          </a:solidFill>
          <a:ln w="9525">
            <a:noFill/>
            <a:miter lim="800000"/>
            <a:headEnd/>
            <a:tailEnd/>
          </a:ln>
        </p:spPr>
        <p:txBody>
          <a:bodyPr wrap="none">
            <a:spAutoFit/>
          </a:bodyPr>
          <a:lstStyle/>
          <a:p>
            <a:r>
              <a:rPr lang="en-US"/>
              <a:t>24Byte        (</a:t>
            </a:r>
            <a:r>
              <a:rPr lang="el-GR"/>
              <a:t>6*4=24</a:t>
            </a:r>
            <a:r>
              <a:rPr lang="en-US"/>
              <a:t>Byte)</a:t>
            </a:r>
            <a:endParaRPr lang="el-GR"/>
          </a:p>
        </p:txBody>
      </p:sp>
      <p:cxnSp>
        <p:nvCxnSpPr>
          <p:cNvPr id="73" name="72 - Ευθύγραμμο βέλος σύνδεσης"/>
          <p:cNvCxnSpPr/>
          <p:nvPr/>
        </p:nvCxnSpPr>
        <p:spPr>
          <a:xfrm rot="10800000" flipV="1">
            <a:off x="4357688" y="1428750"/>
            <a:ext cx="2071687" cy="1285875"/>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74" name="73 - Αριστερό άγκιστρο"/>
          <p:cNvSpPr/>
          <p:nvPr/>
        </p:nvSpPr>
        <p:spPr>
          <a:xfrm rot="5400000">
            <a:off x="7250907" y="-535781"/>
            <a:ext cx="500062" cy="2857500"/>
          </a:xfrm>
          <a:prstGeom prst="leftBrace">
            <a:avLst/>
          </a:prstGeom>
          <a:noFill/>
          <a:ln>
            <a:solidFill>
              <a:schemeClr val="tx2"/>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l-GR"/>
          </a:p>
        </p:txBody>
      </p:sp>
      <p:sp>
        <p:nvSpPr>
          <p:cNvPr id="80" name="79 - TextBox"/>
          <p:cNvSpPr txBox="1">
            <a:spLocks noChangeArrowheads="1"/>
          </p:cNvSpPr>
          <p:nvPr/>
        </p:nvSpPr>
        <p:spPr bwMode="auto">
          <a:xfrm>
            <a:off x="7143750" y="285750"/>
            <a:ext cx="887413" cy="369888"/>
          </a:xfrm>
          <a:prstGeom prst="rect">
            <a:avLst/>
          </a:prstGeom>
          <a:noFill/>
          <a:ln w="9525">
            <a:noFill/>
            <a:miter lim="800000"/>
            <a:headEnd/>
            <a:tailEnd/>
          </a:ln>
        </p:spPr>
        <p:txBody>
          <a:bodyPr wrap="none">
            <a:spAutoFit/>
          </a:bodyPr>
          <a:lstStyle/>
          <a:p>
            <a:r>
              <a:rPr lang="el-GR"/>
              <a:t>4 </a:t>
            </a:r>
            <a:r>
              <a:rPr lang="en-US"/>
              <a:t>byte</a:t>
            </a:r>
            <a:endParaRPr lang="el-GR"/>
          </a:p>
        </p:txBody>
      </p:sp>
      <p:cxnSp>
        <p:nvCxnSpPr>
          <p:cNvPr id="81" name="80 - Ευθύγραμμο βέλος σύνδεσης"/>
          <p:cNvCxnSpPr/>
          <p:nvPr/>
        </p:nvCxnSpPr>
        <p:spPr>
          <a:xfrm rot="10800000" flipV="1">
            <a:off x="4572000" y="642938"/>
            <a:ext cx="2571750" cy="2071687"/>
          </a:xfrm>
          <a:prstGeom prst="straightConnector1">
            <a:avLst/>
          </a:prstGeom>
          <a:ln w="25400">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2000"/>
                                        <p:tgtEl>
                                          <p:spTgt spid="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fade">
                                      <p:cBhvr>
                                        <p:cTn id="12" dur="2000"/>
                                        <p:tgtEl>
                                          <p:spTgt spid="7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fade">
                                      <p:cBhvr>
                                        <p:cTn id="17" dur="2000"/>
                                        <p:tgtEl>
                                          <p:spTgt spid="7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blinds(horizontal)">
                                      <p:cBhvr>
                                        <p:cTn id="22" dur="500"/>
                                        <p:tgtEl>
                                          <p:spTgt spid="7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0"/>
                                        </p:tgtEl>
                                        <p:attrNameLst>
                                          <p:attrName>style.visibility</p:attrName>
                                        </p:attrNameLst>
                                      </p:cBhvr>
                                      <p:to>
                                        <p:strVal val="visible"/>
                                      </p:to>
                                    </p:set>
                                    <p:animEffect transition="in" filter="fade">
                                      <p:cBhvr>
                                        <p:cTn id="27" dur="2000"/>
                                        <p:tgtEl>
                                          <p:spTgt spid="8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4"/>
                                        </p:tgtEl>
                                        <p:attrNameLst>
                                          <p:attrName>style.visibility</p:attrName>
                                        </p:attrNameLst>
                                      </p:cBhvr>
                                      <p:to>
                                        <p:strVal val="visible"/>
                                      </p:to>
                                    </p:set>
                                    <p:animEffect transition="in" filter="fade">
                                      <p:cBhvr>
                                        <p:cTn id="30" dur="2000"/>
                                        <p:tgtEl>
                                          <p:spTgt spid="74"/>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81"/>
                                        </p:tgtEl>
                                        <p:attrNameLst>
                                          <p:attrName>style.visibility</p:attrName>
                                        </p:attrNameLst>
                                      </p:cBhvr>
                                      <p:to>
                                        <p:strVal val="visible"/>
                                      </p:to>
                                    </p:set>
                                    <p:anim calcmode="lin" valueType="num">
                                      <p:cBhvr>
                                        <p:cTn id="35" dur="1000" fill="hold"/>
                                        <p:tgtEl>
                                          <p:spTgt spid="81"/>
                                        </p:tgtEl>
                                        <p:attrNameLst>
                                          <p:attrName>ppt_w</p:attrName>
                                        </p:attrNameLst>
                                      </p:cBhvr>
                                      <p:tavLst>
                                        <p:tav tm="0">
                                          <p:val>
                                            <p:strVal val="#ppt_w*0.70"/>
                                          </p:val>
                                        </p:tav>
                                        <p:tav tm="100000">
                                          <p:val>
                                            <p:strVal val="#ppt_w"/>
                                          </p:val>
                                        </p:tav>
                                      </p:tavLst>
                                    </p:anim>
                                    <p:anim calcmode="lin" valueType="num">
                                      <p:cBhvr>
                                        <p:cTn id="36" dur="1000" fill="hold"/>
                                        <p:tgtEl>
                                          <p:spTgt spid="81"/>
                                        </p:tgtEl>
                                        <p:attrNameLst>
                                          <p:attrName>ppt_h</p:attrName>
                                        </p:attrNameLst>
                                      </p:cBhvr>
                                      <p:tavLst>
                                        <p:tav tm="0">
                                          <p:val>
                                            <p:strVal val="#ppt_h"/>
                                          </p:val>
                                        </p:tav>
                                        <p:tav tm="100000">
                                          <p:val>
                                            <p:strVal val="#ppt_h"/>
                                          </p:val>
                                        </p:tav>
                                      </p:tavLst>
                                    </p:anim>
                                    <p:animEffect transition="in" filter="fade">
                                      <p:cBhvr>
                                        <p:cTn id="37" dur="10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71" grpId="0" animBg="1"/>
      <p:bldP spid="74" grpId="0" animBg="1"/>
      <p:bldP spid="8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4 - Εικόνα" descr="επικοινωνιακό Υποδίκτυο.gif"/>
          <p:cNvPicPr>
            <a:picLocks noChangeAspect="1"/>
          </p:cNvPicPr>
          <p:nvPr/>
        </p:nvPicPr>
        <p:blipFill>
          <a:blip r:embed="rId2"/>
          <a:srcRect/>
          <a:stretch>
            <a:fillRect/>
          </a:stretch>
        </p:blipFill>
        <p:spPr bwMode="auto">
          <a:xfrm>
            <a:off x="0" y="1285875"/>
            <a:ext cx="9144000" cy="4941888"/>
          </a:xfrm>
          <a:prstGeom prst="rect">
            <a:avLst/>
          </a:prstGeom>
          <a:noFill/>
          <a:ln w="9525">
            <a:noFill/>
            <a:miter lim="800000"/>
            <a:headEnd/>
            <a:tailEnd/>
          </a:ln>
        </p:spPr>
      </p:pic>
      <p:sp>
        <p:nvSpPr>
          <p:cNvPr id="23555" name="15 - TextBox"/>
          <p:cNvSpPr txBox="1">
            <a:spLocks noChangeArrowheads="1"/>
          </p:cNvSpPr>
          <p:nvPr/>
        </p:nvSpPr>
        <p:spPr bwMode="auto">
          <a:xfrm>
            <a:off x="142875" y="4857750"/>
            <a:ext cx="549275" cy="369888"/>
          </a:xfrm>
          <a:prstGeom prst="rect">
            <a:avLst/>
          </a:prstGeom>
          <a:noFill/>
          <a:ln w="9525">
            <a:noFill/>
            <a:miter lim="800000"/>
            <a:headEnd/>
            <a:tailEnd/>
          </a:ln>
        </p:spPr>
        <p:txBody>
          <a:bodyPr wrap="none">
            <a:spAutoFit/>
          </a:bodyPr>
          <a:lstStyle/>
          <a:p>
            <a:r>
              <a:rPr lang="en-US"/>
              <a:t>PC1</a:t>
            </a:r>
            <a:endParaRPr lang="el-GR"/>
          </a:p>
        </p:txBody>
      </p:sp>
      <p:sp>
        <p:nvSpPr>
          <p:cNvPr id="62" name="61 - TextBox"/>
          <p:cNvSpPr txBox="1"/>
          <p:nvPr/>
        </p:nvSpPr>
        <p:spPr>
          <a:xfrm>
            <a:off x="928688" y="142875"/>
            <a:ext cx="8072437" cy="2862322"/>
          </a:xfrm>
          <a:prstGeom prst="rect">
            <a:avLst/>
          </a:prstGeom>
          <a:solidFill>
            <a:schemeClr val="tx2">
              <a:lumMod val="20000"/>
              <a:lumOff val="80000"/>
            </a:schemeClr>
          </a:solidFill>
        </p:spPr>
        <p:txBody>
          <a:bodyPr>
            <a:spAutoFit/>
          </a:bodyPr>
          <a:lstStyle/>
          <a:p>
            <a:pPr>
              <a:defRPr/>
            </a:pPr>
            <a:r>
              <a:rPr lang="el-GR" dirty="0">
                <a:cs typeface="+mn-cs"/>
              </a:rPr>
              <a:t>Αφού το επιτρεπτό μέγεθος είναι </a:t>
            </a:r>
            <a:r>
              <a:rPr lang="el-GR" b="1" dirty="0">
                <a:cs typeface="+mn-cs"/>
              </a:rPr>
              <a:t>624</a:t>
            </a:r>
            <a:r>
              <a:rPr lang="en-US" dirty="0">
                <a:cs typeface="+mn-cs"/>
              </a:rPr>
              <a:t> Byte </a:t>
            </a:r>
            <a:r>
              <a:rPr lang="el-GR" dirty="0">
                <a:cs typeface="+mn-cs"/>
              </a:rPr>
              <a:t>και η επικεφαλίδα είναι </a:t>
            </a:r>
            <a:r>
              <a:rPr lang="el-GR" b="1" dirty="0">
                <a:cs typeface="+mn-cs"/>
              </a:rPr>
              <a:t>24</a:t>
            </a:r>
            <a:r>
              <a:rPr lang="en-US" dirty="0">
                <a:cs typeface="+mn-cs"/>
              </a:rPr>
              <a:t> Byte </a:t>
            </a:r>
            <a:r>
              <a:rPr lang="el-GR" dirty="0">
                <a:cs typeface="+mn-cs"/>
              </a:rPr>
              <a:t>συμπεραίνουμε </a:t>
            </a:r>
            <a:r>
              <a:rPr lang="el-GR" b="1" dirty="0">
                <a:cs typeface="+mn-cs"/>
              </a:rPr>
              <a:t>ότι το κάθε κομμάτι θα κουβαλά μέχρι </a:t>
            </a:r>
            <a:r>
              <a:rPr lang="el-GR" b="1" dirty="0">
                <a:solidFill>
                  <a:srgbClr val="FF0000"/>
                </a:solidFill>
                <a:cs typeface="+mn-cs"/>
              </a:rPr>
              <a:t>600</a:t>
            </a:r>
            <a:r>
              <a:rPr lang="el-GR" dirty="0">
                <a:cs typeface="+mn-cs"/>
              </a:rPr>
              <a:t> </a:t>
            </a:r>
            <a:r>
              <a:rPr lang="en-US" b="1" dirty="0">
                <a:cs typeface="+mn-cs"/>
              </a:rPr>
              <a:t>Byte </a:t>
            </a:r>
            <a:r>
              <a:rPr lang="el-GR" b="1" dirty="0">
                <a:cs typeface="+mn-cs"/>
              </a:rPr>
              <a:t>δεδομένα</a:t>
            </a:r>
            <a:r>
              <a:rPr lang="el-GR" dirty="0">
                <a:cs typeface="+mn-cs"/>
              </a:rPr>
              <a:t>.</a:t>
            </a:r>
            <a:endParaRPr lang="en-US" dirty="0">
              <a:cs typeface="+mn-cs"/>
            </a:endParaRPr>
          </a:p>
          <a:p>
            <a:pPr>
              <a:defRPr/>
            </a:pPr>
            <a:r>
              <a:rPr lang="en-US" dirty="0" smtClean="0">
                <a:solidFill>
                  <a:srgbClr val="FF0000"/>
                </a:solidFill>
                <a:cs typeface="+mn-cs"/>
              </a:rPr>
              <a:t>(</a:t>
            </a:r>
            <a:r>
              <a:rPr lang="el-GR" dirty="0" smtClean="0">
                <a:solidFill>
                  <a:srgbClr val="FF0000"/>
                </a:solidFill>
                <a:cs typeface="+mn-cs"/>
              </a:rPr>
              <a:t>μέγεθος 1</a:t>
            </a:r>
            <a:r>
              <a:rPr lang="el-GR" baseline="30000" dirty="0" smtClean="0">
                <a:solidFill>
                  <a:srgbClr val="FF0000"/>
                </a:solidFill>
                <a:cs typeface="+mn-cs"/>
              </a:rPr>
              <a:t>ου</a:t>
            </a:r>
            <a:r>
              <a:rPr lang="el-GR" dirty="0" smtClean="0">
                <a:solidFill>
                  <a:srgbClr val="FF0000"/>
                </a:solidFill>
                <a:cs typeface="+mn-cs"/>
              </a:rPr>
              <a:t> κομματιού</a:t>
            </a:r>
            <a:r>
              <a:rPr lang="en-US" b="1" dirty="0" smtClean="0">
                <a:solidFill>
                  <a:srgbClr val="FF0000"/>
                </a:solidFill>
              </a:rPr>
              <a:t>= </a:t>
            </a:r>
            <a:r>
              <a:rPr lang="el-GR" b="1" dirty="0" smtClean="0">
                <a:solidFill>
                  <a:srgbClr val="FF0000"/>
                </a:solidFill>
              </a:rPr>
              <a:t>8</a:t>
            </a:r>
            <a:r>
              <a:rPr lang="en-US" b="1" dirty="0" smtClean="0">
                <a:solidFill>
                  <a:srgbClr val="FF0000"/>
                </a:solidFill>
              </a:rPr>
              <a:t> </a:t>
            </a:r>
            <a:r>
              <a:rPr lang="en-US" b="1" dirty="0" smtClean="0">
                <a:solidFill>
                  <a:srgbClr val="FF0000"/>
                </a:solidFill>
              </a:rPr>
              <a:t>* INT((MTU - IHL*4) / 8</a:t>
            </a:r>
            <a:r>
              <a:rPr lang="en-US" b="1" dirty="0" smtClean="0">
                <a:solidFill>
                  <a:srgbClr val="FF0000"/>
                </a:solidFill>
              </a:rPr>
              <a:t>)=</a:t>
            </a:r>
            <a:r>
              <a:rPr lang="el-GR" b="1" dirty="0" smtClean="0">
                <a:solidFill>
                  <a:srgbClr val="FF0000"/>
                </a:solidFill>
              </a:rPr>
              <a:t>8*ΙΝΤ((624-6*4)/8)=</a:t>
            </a:r>
          </a:p>
          <a:p>
            <a:pPr>
              <a:defRPr/>
            </a:pPr>
            <a:r>
              <a:rPr lang="el-GR" b="1" dirty="0" smtClean="0">
                <a:solidFill>
                  <a:srgbClr val="FF0000"/>
                </a:solidFill>
              </a:rPr>
              <a:t>=8*ΙΝΤ((624-24)/8)=8*ΙΝΤ(600/8)=8*75=600)</a:t>
            </a:r>
            <a:endParaRPr lang="en-US" b="1" dirty="0" smtClean="0">
              <a:solidFill>
                <a:srgbClr val="FF0000"/>
              </a:solidFill>
            </a:endParaRPr>
          </a:p>
          <a:p>
            <a:pPr>
              <a:defRPr/>
            </a:pPr>
            <a:r>
              <a:rPr lang="el-GR" dirty="0" smtClean="0">
                <a:cs typeface="+mn-cs"/>
              </a:rPr>
              <a:t>Άρα </a:t>
            </a:r>
            <a:r>
              <a:rPr lang="el-GR" dirty="0">
                <a:cs typeface="+mn-cs"/>
              </a:rPr>
              <a:t>τα δεδομένα του πακέτου θα μοιραστούν σε 3 κομμάτια. </a:t>
            </a:r>
          </a:p>
          <a:p>
            <a:pPr marL="342900" indent="-342900">
              <a:buFont typeface="+mj-lt"/>
              <a:buAutoNum type="arabicPeriod"/>
              <a:defRPr/>
            </a:pPr>
            <a:r>
              <a:rPr lang="el-GR" dirty="0">
                <a:cs typeface="+mn-cs"/>
              </a:rPr>
              <a:t>Το πρώτο θα έχει </a:t>
            </a:r>
            <a:r>
              <a:rPr lang="el-GR" b="1" dirty="0">
                <a:cs typeface="+mn-cs"/>
              </a:rPr>
              <a:t>600</a:t>
            </a:r>
            <a:r>
              <a:rPr lang="en-US" dirty="0">
                <a:cs typeface="+mn-cs"/>
              </a:rPr>
              <a:t> Byte </a:t>
            </a:r>
            <a:endParaRPr lang="el-GR" dirty="0">
              <a:cs typeface="+mn-cs"/>
            </a:endParaRPr>
          </a:p>
          <a:p>
            <a:pPr marL="342900" indent="-342900">
              <a:buFont typeface="+mj-lt"/>
              <a:buAutoNum type="arabicPeriod"/>
              <a:defRPr/>
            </a:pPr>
            <a:r>
              <a:rPr lang="el-GR" dirty="0">
                <a:cs typeface="+mn-cs"/>
              </a:rPr>
              <a:t>Το δεύτερο θα έχει </a:t>
            </a:r>
            <a:r>
              <a:rPr lang="el-GR" b="1" dirty="0">
                <a:cs typeface="+mn-cs"/>
              </a:rPr>
              <a:t>600</a:t>
            </a:r>
            <a:r>
              <a:rPr lang="en-US" dirty="0">
                <a:cs typeface="+mn-cs"/>
              </a:rPr>
              <a:t> Byte</a:t>
            </a:r>
            <a:endParaRPr lang="el-GR" dirty="0">
              <a:cs typeface="+mn-cs"/>
            </a:endParaRPr>
          </a:p>
          <a:p>
            <a:pPr marL="342900" indent="-342900">
              <a:buFont typeface="+mj-lt"/>
              <a:buAutoNum type="arabicPeriod"/>
              <a:defRPr/>
            </a:pPr>
            <a:r>
              <a:rPr lang="el-GR" dirty="0">
                <a:cs typeface="+mn-cs"/>
              </a:rPr>
              <a:t>Και το τρίτο </a:t>
            </a:r>
            <a:r>
              <a:rPr lang="el-GR" b="1" dirty="0">
                <a:cs typeface="+mn-cs"/>
              </a:rPr>
              <a:t>300</a:t>
            </a:r>
            <a:r>
              <a:rPr lang="en-US" dirty="0">
                <a:cs typeface="+mn-cs"/>
              </a:rPr>
              <a:t> Byte</a:t>
            </a:r>
            <a:r>
              <a:rPr lang="el-GR" dirty="0">
                <a:cs typeface="+mn-cs"/>
              </a:rPr>
              <a:t>.</a:t>
            </a:r>
            <a:endParaRPr lang="en-US" dirty="0">
              <a:cs typeface="+mn-cs"/>
            </a:endParaRPr>
          </a:p>
          <a:p>
            <a:pPr marL="342900" indent="-342900">
              <a:defRPr/>
            </a:pPr>
            <a:r>
              <a:rPr lang="en-US" dirty="0">
                <a:cs typeface="+mn-cs"/>
              </a:rPr>
              <a:t>(1500=600+600+300)</a:t>
            </a:r>
            <a:endParaRPr lang="el-GR" dirty="0">
              <a:cs typeface="+mn-cs"/>
            </a:endParaRPr>
          </a:p>
          <a:p>
            <a:pPr>
              <a:defRPr/>
            </a:pPr>
            <a:r>
              <a:rPr lang="el-GR" dirty="0">
                <a:cs typeface="+mn-cs"/>
              </a:rPr>
              <a:t>Όλα δε θα έχουν επικεφαλίδες μήκους 24</a:t>
            </a:r>
            <a:r>
              <a:rPr lang="en-US" dirty="0">
                <a:cs typeface="+mn-cs"/>
              </a:rPr>
              <a:t> Byte</a:t>
            </a:r>
            <a:r>
              <a:rPr lang="el-GR" dirty="0">
                <a:cs typeface="+mn-cs"/>
              </a:rPr>
              <a:t> όπως και του πακέτου.</a:t>
            </a:r>
          </a:p>
        </p:txBody>
      </p:sp>
      <p:grpSp>
        <p:nvGrpSpPr>
          <p:cNvPr id="2" name="54 - Ομάδα"/>
          <p:cNvGrpSpPr>
            <a:grpSpLocks/>
          </p:cNvGrpSpPr>
          <p:nvPr/>
        </p:nvGrpSpPr>
        <p:grpSpPr bwMode="auto">
          <a:xfrm>
            <a:off x="2428875" y="3500438"/>
            <a:ext cx="1000125" cy="71437"/>
            <a:chOff x="1357290" y="1928802"/>
            <a:chExt cx="571504" cy="71438"/>
          </a:xfrm>
        </p:grpSpPr>
        <p:grpSp>
          <p:nvGrpSpPr>
            <p:cNvPr id="3" name="13 - Ομάδα"/>
            <p:cNvGrpSpPr>
              <a:grpSpLocks/>
            </p:cNvGrpSpPr>
            <p:nvPr/>
          </p:nvGrpSpPr>
          <p:grpSpPr bwMode="auto">
            <a:xfrm>
              <a:off x="1357290" y="1928802"/>
              <a:ext cx="428628" cy="71438"/>
              <a:chOff x="1357290" y="1714488"/>
              <a:chExt cx="428628" cy="71438"/>
            </a:xfrm>
          </p:grpSpPr>
          <p:sp>
            <p:nvSpPr>
              <p:cNvPr id="8" name="7 - Ορθογώνιο"/>
              <p:cNvSpPr/>
              <p:nvPr/>
            </p:nvSpPr>
            <p:spPr>
              <a:xfrm>
                <a:off x="1357290" y="1714488"/>
                <a:ext cx="357417"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10" name="9 - Ορθογώνιο"/>
              <p:cNvSpPr/>
              <p:nvPr/>
            </p:nvSpPr>
            <p:spPr>
              <a:xfrm>
                <a:off x="1714707" y="1714488"/>
                <a:ext cx="72572" cy="71438"/>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15" name="14 - Ορθογώνιο"/>
            <p:cNvSpPr/>
            <p:nvPr/>
          </p:nvSpPr>
          <p:spPr>
            <a:xfrm>
              <a:off x="1786372" y="1928802"/>
              <a:ext cx="142422"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pSp>
        <p:nvGrpSpPr>
          <p:cNvPr id="4" name="69 - Ομάδα"/>
          <p:cNvGrpSpPr>
            <a:grpSpLocks/>
          </p:cNvGrpSpPr>
          <p:nvPr/>
        </p:nvGrpSpPr>
        <p:grpSpPr bwMode="auto">
          <a:xfrm>
            <a:off x="3214688" y="3786188"/>
            <a:ext cx="642937" cy="71437"/>
            <a:chOff x="3143240" y="4429132"/>
            <a:chExt cx="642942" cy="71438"/>
          </a:xfrm>
        </p:grpSpPr>
        <p:sp>
          <p:nvSpPr>
            <p:cNvPr id="59" name="58 - Ορθογώνιο"/>
            <p:cNvSpPr/>
            <p:nvPr/>
          </p:nvSpPr>
          <p:spPr>
            <a:xfrm>
              <a:off x="3143240" y="4429132"/>
              <a:ext cx="268289"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0" name="59 - Ορθογώνιο"/>
            <p:cNvSpPr/>
            <p:nvPr/>
          </p:nvSpPr>
          <p:spPr>
            <a:xfrm>
              <a:off x="3428992" y="4429132"/>
              <a:ext cx="107951" cy="71438"/>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8" name="57 - Ορθογώνιο"/>
            <p:cNvSpPr/>
            <p:nvPr/>
          </p:nvSpPr>
          <p:spPr>
            <a:xfrm>
              <a:off x="3536943" y="4429132"/>
              <a:ext cx="249239"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pSp>
        <p:nvGrpSpPr>
          <p:cNvPr id="5" name="27 - Ομάδα"/>
          <p:cNvGrpSpPr>
            <a:grpSpLocks/>
          </p:cNvGrpSpPr>
          <p:nvPr/>
        </p:nvGrpSpPr>
        <p:grpSpPr bwMode="auto">
          <a:xfrm>
            <a:off x="2000250" y="3786188"/>
            <a:ext cx="463550" cy="71437"/>
            <a:chOff x="2000232" y="3786190"/>
            <a:chExt cx="464347" cy="71438"/>
          </a:xfrm>
        </p:grpSpPr>
        <p:sp>
          <p:nvSpPr>
            <p:cNvPr id="63" name="62 - Ορθογώνιο"/>
            <p:cNvSpPr/>
            <p:nvPr/>
          </p:nvSpPr>
          <p:spPr>
            <a:xfrm>
              <a:off x="2214913" y="3786190"/>
              <a:ext cx="249666"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4" name="63 - Ορθογώνιο"/>
            <p:cNvSpPr/>
            <p:nvPr/>
          </p:nvSpPr>
          <p:spPr>
            <a:xfrm>
              <a:off x="2000232" y="3786190"/>
              <a:ext cx="197188"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pSp>
        <p:nvGrpSpPr>
          <p:cNvPr id="6" name="70 - Ομάδα"/>
          <p:cNvGrpSpPr>
            <a:grpSpLocks/>
          </p:cNvGrpSpPr>
          <p:nvPr/>
        </p:nvGrpSpPr>
        <p:grpSpPr bwMode="auto">
          <a:xfrm>
            <a:off x="2571750" y="3786188"/>
            <a:ext cx="606425" cy="71437"/>
            <a:chOff x="2428860" y="4000504"/>
            <a:chExt cx="607223" cy="71438"/>
          </a:xfrm>
        </p:grpSpPr>
        <p:sp>
          <p:nvSpPr>
            <p:cNvPr id="68" name="67 - Ορθογώνιο"/>
            <p:cNvSpPr/>
            <p:nvPr/>
          </p:nvSpPr>
          <p:spPr>
            <a:xfrm>
              <a:off x="2786518" y="4000504"/>
              <a:ext cx="249565"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9" name="68 - Ορθογώνιο"/>
            <p:cNvSpPr/>
            <p:nvPr/>
          </p:nvSpPr>
          <p:spPr>
            <a:xfrm>
              <a:off x="2428860" y="4000504"/>
              <a:ext cx="338583"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29" name="28 - TextBox"/>
          <p:cNvSpPr txBox="1">
            <a:spLocks noChangeArrowheads="1"/>
          </p:cNvSpPr>
          <p:nvPr/>
        </p:nvSpPr>
        <p:spPr bwMode="auto">
          <a:xfrm>
            <a:off x="3500438" y="4000500"/>
            <a:ext cx="411162" cy="369888"/>
          </a:xfrm>
          <a:prstGeom prst="rect">
            <a:avLst/>
          </a:prstGeom>
          <a:noFill/>
          <a:ln w="9525">
            <a:noFill/>
            <a:miter lim="800000"/>
            <a:headEnd/>
            <a:tailEnd/>
          </a:ln>
        </p:spPr>
        <p:txBody>
          <a:bodyPr wrap="none">
            <a:spAutoFit/>
          </a:bodyPr>
          <a:lstStyle/>
          <a:p>
            <a:r>
              <a:rPr lang="el-GR"/>
              <a:t>1ο</a:t>
            </a:r>
          </a:p>
        </p:txBody>
      </p:sp>
      <p:sp>
        <p:nvSpPr>
          <p:cNvPr id="30" name="29 - TextBox"/>
          <p:cNvSpPr txBox="1">
            <a:spLocks noChangeArrowheads="1"/>
          </p:cNvSpPr>
          <p:nvPr/>
        </p:nvSpPr>
        <p:spPr bwMode="auto">
          <a:xfrm>
            <a:off x="2857500" y="4000500"/>
            <a:ext cx="447675" cy="369888"/>
          </a:xfrm>
          <a:prstGeom prst="rect">
            <a:avLst/>
          </a:prstGeom>
          <a:noFill/>
          <a:ln w="9525">
            <a:noFill/>
            <a:miter lim="800000"/>
            <a:headEnd/>
            <a:tailEnd/>
          </a:ln>
        </p:spPr>
        <p:txBody>
          <a:bodyPr wrap="none">
            <a:spAutoFit/>
          </a:bodyPr>
          <a:lstStyle/>
          <a:p>
            <a:r>
              <a:rPr lang="el-GR"/>
              <a:t>2ο</a:t>
            </a:r>
          </a:p>
        </p:txBody>
      </p:sp>
      <p:sp>
        <p:nvSpPr>
          <p:cNvPr id="31" name="30 - TextBox"/>
          <p:cNvSpPr txBox="1">
            <a:spLocks noChangeArrowheads="1"/>
          </p:cNvSpPr>
          <p:nvPr/>
        </p:nvSpPr>
        <p:spPr bwMode="auto">
          <a:xfrm>
            <a:off x="2214563" y="4000500"/>
            <a:ext cx="447675" cy="369888"/>
          </a:xfrm>
          <a:prstGeom prst="rect">
            <a:avLst/>
          </a:prstGeom>
          <a:noFill/>
          <a:ln w="9525">
            <a:noFill/>
            <a:miter lim="800000"/>
            <a:headEnd/>
            <a:tailEnd/>
          </a:ln>
        </p:spPr>
        <p:txBody>
          <a:bodyPr wrap="none">
            <a:spAutoFit/>
          </a:bodyPr>
          <a:lstStyle/>
          <a:p>
            <a:r>
              <a:rPr lang="el-GR"/>
              <a:t>3ο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20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2000"/>
                                        <p:tgtEl>
                                          <p:spTgt spid="2"/>
                                        </p:tgtEl>
                                      </p:cBhvr>
                                    </p:animEffect>
                                    <p:set>
                                      <p:cBhvr>
                                        <p:cTn id="12" dur="1" fill="hold">
                                          <p:stCondLst>
                                            <p:cond delay="1999"/>
                                          </p:stCondLst>
                                        </p:cTn>
                                        <p:tgtEl>
                                          <p:spTgt spid="2"/>
                                        </p:tgtEl>
                                        <p:attrNameLst>
                                          <p:attrName>style.visibility</p:attrName>
                                        </p:attrNameLst>
                                      </p:cBhvr>
                                      <p:to>
                                        <p:strVal val="hidden"/>
                                      </p:to>
                                    </p:se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2000"/>
                                        <p:tgtEl>
                                          <p:spTgt spid="5"/>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2000"/>
                                        <p:tgtEl>
                                          <p:spTgt spid="6"/>
                                        </p:tgtEl>
                                      </p:cBhvr>
                                    </p:animEffect>
                                  </p:childTnLst>
                                </p:cTn>
                              </p:par>
                              <p:par>
                                <p:cTn id="19" presetID="10"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2000"/>
                                        <p:tgtEl>
                                          <p:spTgt spid="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fade">
                                      <p:cBhvr>
                                        <p:cTn id="24" dur="2000"/>
                                        <p:tgtEl>
                                          <p:spTgt spid="2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2000"/>
                                        <p:tgtEl>
                                          <p:spTgt spid="30"/>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fade">
                                      <p:cBhvr>
                                        <p:cTn id="30" dur="20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29" grpId="0"/>
      <p:bldP spid="30" grpId="0"/>
      <p:bldP spid="3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4 - Εικόνα" descr="επικοινωνιακό Υποδίκτυο.gif"/>
          <p:cNvPicPr>
            <a:picLocks noChangeAspect="1"/>
          </p:cNvPicPr>
          <p:nvPr/>
        </p:nvPicPr>
        <p:blipFill>
          <a:blip r:embed="rId2"/>
          <a:srcRect/>
          <a:stretch>
            <a:fillRect/>
          </a:stretch>
        </p:blipFill>
        <p:spPr bwMode="auto">
          <a:xfrm>
            <a:off x="0" y="1285875"/>
            <a:ext cx="9144000" cy="4941888"/>
          </a:xfrm>
          <a:prstGeom prst="rect">
            <a:avLst/>
          </a:prstGeom>
          <a:noFill/>
          <a:ln w="9525">
            <a:noFill/>
            <a:miter lim="800000"/>
            <a:headEnd/>
            <a:tailEnd/>
          </a:ln>
        </p:spPr>
      </p:pic>
      <p:sp>
        <p:nvSpPr>
          <p:cNvPr id="24579" name="15 - TextBox"/>
          <p:cNvSpPr txBox="1">
            <a:spLocks noChangeArrowheads="1"/>
          </p:cNvSpPr>
          <p:nvPr/>
        </p:nvSpPr>
        <p:spPr bwMode="auto">
          <a:xfrm>
            <a:off x="142875" y="4857750"/>
            <a:ext cx="549275" cy="369888"/>
          </a:xfrm>
          <a:prstGeom prst="rect">
            <a:avLst/>
          </a:prstGeom>
          <a:noFill/>
          <a:ln w="9525">
            <a:noFill/>
            <a:miter lim="800000"/>
            <a:headEnd/>
            <a:tailEnd/>
          </a:ln>
        </p:spPr>
        <p:txBody>
          <a:bodyPr wrap="none">
            <a:spAutoFit/>
          </a:bodyPr>
          <a:lstStyle/>
          <a:p>
            <a:r>
              <a:rPr lang="en-US"/>
              <a:t>PC1</a:t>
            </a:r>
            <a:endParaRPr lang="el-GR"/>
          </a:p>
        </p:txBody>
      </p:sp>
      <p:sp>
        <p:nvSpPr>
          <p:cNvPr id="62" name="61 - TextBox"/>
          <p:cNvSpPr txBox="1"/>
          <p:nvPr/>
        </p:nvSpPr>
        <p:spPr>
          <a:xfrm>
            <a:off x="928688" y="142875"/>
            <a:ext cx="6858000" cy="369888"/>
          </a:xfrm>
          <a:prstGeom prst="rect">
            <a:avLst/>
          </a:prstGeom>
          <a:solidFill>
            <a:schemeClr val="tx2">
              <a:lumMod val="20000"/>
              <a:lumOff val="80000"/>
            </a:schemeClr>
          </a:solidFill>
        </p:spPr>
        <p:txBody>
          <a:bodyPr>
            <a:spAutoFit/>
          </a:bodyPr>
          <a:lstStyle/>
          <a:p>
            <a:pPr>
              <a:defRPr/>
            </a:pPr>
            <a:r>
              <a:rPr lang="el-GR" dirty="0">
                <a:cs typeface="+mn-cs"/>
              </a:rPr>
              <a:t>Οι επικεφαλίδες των κομματιών θα έχουν την παρακάτω μορφή</a:t>
            </a:r>
          </a:p>
        </p:txBody>
      </p:sp>
      <p:grpSp>
        <p:nvGrpSpPr>
          <p:cNvPr id="2" name="69 - Ομάδα"/>
          <p:cNvGrpSpPr>
            <a:grpSpLocks/>
          </p:cNvGrpSpPr>
          <p:nvPr/>
        </p:nvGrpSpPr>
        <p:grpSpPr bwMode="auto">
          <a:xfrm>
            <a:off x="3214688" y="3786188"/>
            <a:ext cx="642937" cy="71437"/>
            <a:chOff x="3143240" y="4429132"/>
            <a:chExt cx="642942" cy="71438"/>
          </a:xfrm>
        </p:grpSpPr>
        <p:sp>
          <p:nvSpPr>
            <p:cNvPr id="59" name="58 - Ορθογώνιο"/>
            <p:cNvSpPr/>
            <p:nvPr/>
          </p:nvSpPr>
          <p:spPr>
            <a:xfrm>
              <a:off x="3143240" y="4429132"/>
              <a:ext cx="268289"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0" name="59 - Ορθογώνιο"/>
            <p:cNvSpPr/>
            <p:nvPr/>
          </p:nvSpPr>
          <p:spPr>
            <a:xfrm>
              <a:off x="3428992" y="4429132"/>
              <a:ext cx="107951" cy="71438"/>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8" name="57 - Ορθογώνιο"/>
            <p:cNvSpPr/>
            <p:nvPr/>
          </p:nvSpPr>
          <p:spPr>
            <a:xfrm>
              <a:off x="3536943" y="4429132"/>
              <a:ext cx="249239"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pSp>
        <p:nvGrpSpPr>
          <p:cNvPr id="3" name="27 - Ομάδα"/>
          <p:cNvGrpSpPr>
            <a:grpSpLocks/>
          </p:cNvGrpSpPr>
          <p:nvPr/>
        </p:nvGrpSpPr>
        <p:grpSpPr bwMode="auto">
          <a:xfrm>
            <a:off x="2000250" y="3786188"/>
            <a:ext cx="463550" cy="71437"/>
            <a:chOff x="2000232" y="3786190"/>
            <a:chExt cx="464347" cy="71438"/>
          </a:xfrm>
        </p:grpSpPr>
        <p:sp>
          <p:nvSpPr>
            <p:cNvPr id="63" name="62 - Ορθογώνιο"/>
            <p:cNvSpPr/>
            <p:nvPr/>
          </p:nvSpPr>
          <p:spPr>
            <a:xfrm>
              <a:off x="2214913" y="3786190"/>
              <a:ext cx="249666"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4" name="63 - Ορθογώνιο"/>
            <p:cNvSpPr/>
            <p:nvPr/>
          </p:nvSpPr>
          <p:spPr>
            <a:xfrm>
              <a:off x="2000232" y="3786190"/>
              <a:ext cx="197188"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pSp>
        <p:nvGrpSpPr>
          <p:cNvPr id="4" name="70 - Ομάδα"/>
          <p:cNvGrpSpPr>
            <a:grpSpLocks/>
          </p:cNvGrpSpPr>
          <p:nvPr/>
        </p:nvGrpSpPr>
        <p:grpSpPr bwMode="auto">
          <a:xfrm>
            <a:off x="2571750" y="3786188"/>
            <a:ext cx="606425" cy="71437"/>
            <a:chOff x="2428860" y="4000504"/>
            <a:chExt cx="607223" cy="71438"/>
          </a:xfrm>
        </p:grpSpPr>
        <p:sp>
          <p:nvSpPr>
            <p:cNvPr id="68" name="67 - Ορθογώνιο"/>
            <p:cNvSpPr/>
            <p:nvPr/>
          </p:nvSpPr>
          <p:spPr>
            <a:xfrm>
              <a:off x="2786518" y="4000504"/>
              <a:ext cx="249565"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9" name="68 - Ορθογώνιο"/>
            <p:cNvSpPr/>
            <p:nvPr/>
          </p:nvSpPr>
          <p:spPr>
            <a:xfrm>
              <a:off x="2428860" y="4000504"/>
              <a:ext cx="338583"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aphicFrame>
        <p:nvGraphicFramePr>
          <p:cNvPr id="20" name="19 - Πίνακας"/>
          <p:cNvGraphicFramePr>
            <a:graphicFrameLocks noGrp="1"/>
          </p:cNvGraphicFramePr>
          <p:nvPr/>
        </p:nvGraphicFramePr>
        <p:xfrm>
          <a:off x="6143625" y="857250"/>
          <a:ext cx="2840640" cy="2801322"/>
        </p:xfrm>
        <a:graphic>
          <a:graphicData uri="http://schemas.openxmlformats.org/drawingml/2006/table">
            <a:tbl>
              <a:tblPr>
                <a:tableStyleId>{5C22544A-7EE6-4342-B048-85BDC9FD1C3A}</a:tableStyleId>
              </a:tblPr>
              <a:tblGrid>
                <a:gridCol w="309631"/>
                <a:gridCol w="309631"/>
                <a:gridCol w="619264"/>
                <a:gridCol w="208280"/>
                <a:gridCol w="208280"/>
                <a:gridCol w="208280"/>
                <a:gridCol w="358010"/>
                <a:gridCol w="619264"/>
              </a:tblGrid>
              <a:tr h="151446">
                <a:tc>
                  <a:txBody>
                    <a:bodyPr/>
                    <a:lstStyle/>
                    <a:p>
                      <a:pPr algn="ctr"/>
                      <a:r>
                        <a:rPr lang="el-GR" sz="800" dirty="0" err="1" smtClean="0">
                          <a:latin typeface="Arial" pitchFamily="34" charset="0"/>
                          <a:cs typeface="Arial" pitchFamily="34" charset="0"/>
                        </a:rPr>
                        <a:t>Εκδ</a:t>
                      </a:r>
                      <a:endParaRPr lang="el-GR" sz="800" dirty="0">
                        <a:latin typeface="Arial" pitchFamily="34" charset="0"/>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000" b="1" kern="1200" dirty="0" smtClean="0">
                          <a:solidFill>
                            <a:schemeClr val="dk1"/>
                          </a:solidFill>
                          <a:latin typeface="Arial" pitchFamily="34" charset="0"/>
                          <a:ea typeface="+mn-ea"/>
                          <a:cs typeface="Arial" pitchFamily="34" charset="0"/>
                        </a:rPr>
                        <a:t>6</a:t>
                      </a:r>
                      <a:endParaRPr lang="el-GR" sz="10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l-GR" sz="800" kern="1200" dirty="0" smtClean="0">
                          <a:solidFill>
                            <a:schemeClr val="dk1"/>
                          </a:solidFill>
                          <a:latin typeface="Arial" pitchFamily="34" charset="0"/>
                          <a:ea typeface="+mn-ea"/>
                          <a:cs typeface="Arial" pitchFamily="34" charset="0"/>
                        </a:rPr>
                        <a:t>Είδος </a:t>
                      </a:r>
                      <a:r>
                        <a:rPr lang="el-GR" sz="800" kern="1200" dirty="0" err="1" smtClean="0">
                          <a:solidFill>
                            <a:schemeClr val="dk1"/>
                          </a:solidFill>
                          <a:latin typeface="Arial" pitchFamily="34" charset="0"/>
                          <a:ea typeface="+mn-ea"/>
                          <a:cs typeface="Arial" pitchFamily="34" charset="0"/>
                        </a:rPr>
                        <a:t>εξυπ</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5">
                  <a:txBody>
                    <a:bodyPr/>
                    <a:lstStyle/>
                    <a:p>
                      <a:pPr algn="ctr"/>
                      <a:r>
                        <a:rPr lang="el-GR" sz="800" kern="1200" dirty="0" smtClean="0">
                          <a:solidFill>
                            <a:schemeClr val="dk1"/>
                          </a:solidFill>
                          <a:latin typeface="Arial" pitchFamily="34" charset="0"/>
                          <a:ea typeface="+mn-ea"/>
                          <a:cs typeface="Arial" pitchFamily="34" charset="0"/>
                        </a:rPr>
                        <a:t>Συνολικό μήκος</a:t>
                      </a:r>
                    </a:p>
                    <a:p>
                      <a:pPr algn="ctr"/>
                      <a:r>
                        <a:rPr lang="el-GR" sz="900" b="1" kern="1200" dirty="0" smtClean="0">
                          <a:solidFill>
                            <a:schemeClr val="dk1"/>
                          </a:solidFill>
                          <a:latin typeface="Arial" pitchFamily="34" charset="0"/>
                          <a:ea typeface="+mn-ea"/>
                          <a:cs typeface="Arial" pitchFamily="34" charset="0"/>
                        </a:rPr>
                        <a:t>624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90">
                <a:tc gridSpan="3">
                  <a:txBody>
                    <a:bodyPr/>
                    <a:lstStyle/>
                    <a:p>
                      <a:pPr algn="ctr"/>
                      <a:r>
                        <a:rPr lang="el-GR" sz="800" kern="1200" dirty="0" smtClean="0">
                          <a:solidFill>
                            <a:schemeClr val="dk1"/>
                          </a:solidFill>
                          <a:latin typeface="Arial" pitchFamily="34" charset="0"/>
                          <a:ea typeface="+mn-ea"/>
                          <a:cs typeface="Arial" pitchFamily="34" charset="0"/>
                        </a:rPr>
                        <a:t>Αναγνώριση</a:t>
                      </a:r>
                      <a:endParaRPr lang="en-US" sz="800" kern="1200" dirty="0" smtClean="0">
                        <a:solidFill>
                          <a:schemeClr val="dk1"/>
                        </a:solidFill>
                        <a:latin typeface="Arial" pitchFamily="34" charset="0"/>
                        <a:ea typeface="+mn-ea"/>
                        <a:cs typeface="Arial" pitchFamily="34" charset="0"/>
                      </a:endParaRPr>
                    </a:p>
                    <a:p>
                      <a:pPr algn="ctr"/>
                      <a:r>
                        <a:rPr lang="en-US" sz="900" b="1" kern="1200" dirty="0" smtClean="0">
                          <a:solidFill>
                            <a:schemeClr val="dk1"/>
                          </a:solidFill>
                          <a:latin typeface="Arial" pitchFamily="34" charset="0"/>
                          <a:ea typeface="+mn-ea"/>
                          <a:cs typeface="Arial" pitchFamily="34" charset="0"/>
                        </a:rPr>
                        <a:t>45</a:t>
                      </a:r>
                      <a:endParaRPr lang="el-GR" sz="9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000" b="1" kern="1200" dirty="0" smtClean="0">
                          <a:solidFill>
                            <a:schemeClr val="dk1"/>
                          </a:solidFill>
                          <a:latin typeface="Arial" pitchFamily="34" charset="0"/>
                          <a:ea typeface="+mn-ea"/>
                          <a:cs typeface="Arial" pitchFamily="34" charset="0"/>
                        </a:rPr>
                        <a:t>0</a:t>
                      </a:r>
                      <a:endParaRPr lang="el-GR" sz="1000" b="1" kern="1200" dirty="0" err="1"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l-GR" sz="1000" b="1" kern="1200" dirty="0" smtClean="0">
                          <a:solidFill>
                            <a:schemeClr val="dk1"/>
                          </a:solidFill>
                          <a:latin typeface="Arial" pitchFamily="34" charset="0"/>
                          <a:ea typeface="+mn-ea"/>
                          <a:cs typeface="Arial"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r>
                        <a:rPr lang="el-GR" sz="800" kern="1200" dirty="0" err="1" smtClean="0">
                          <a:solidFill>
                            <a:schemeClr val="dk1"/>
                          </a:solidFill>
                          <a:latin typeface="Arial" pitchFamily="34" charset="0"/>
                          <a:ea typeface="+mn-ea"/>
                          <a:cs typeface="Arial" pitchFamily="34" charset="0"/>
                        </a:rPr>
                        <a:t>Δείκ.</a:t>
                      </a:r>
                      <a:r>
                        <a:rPr lang="el-GR" sz="800" kern="1200" baseline="0" dirty="0" err="1" smtClean="0">
                          <a:solidFill>
                            <a:schemeClr val="dk1"/>
                          </a:solidFill>
                          <a:latin typeface="Arial" pitchFamily="34" charset="0"/>
                          <a:ea typeface="+mn-ea"/>
                          <a:cs typeface="Arial" pitchFamily="34" charset="0"/>
                        </a:rPr>
                        <a:t>Εντ.Τμήμ</a:t>
                      </a:r>
                      <a:r>
                        <a:rPr lang="el-GR" sz="800" kern="1200" baseline="0" dirty="0" smtClean="0">
                          <a:solidFill>
                            <a:schemeClr val="dk1"/>
                          </a:solidFill>
                          <a:latin typeface="Arial" pitchFamily="34" charset="0"/>
                          <a:ea typeface="+mn-ea"/>
                          <a:cs typeface="Arial" pitchFamily="34" charset="0"/>
                        </a:rPr>
                        <a:t>.</a:t>
                      </a:r>
                      <a:endParaRPr lang="en-US" sz="800" kern="1200" baseline="0" dirty="0" smtClean="0">
                        <a:solidFill>
                          <a:schemeClr val="dk1"/>
                        </a:solidFill>
                        <a:latin typeface="Arial" pitchFamily="34" charset="0"/>
                        <a:ea typeface="+mn-ea"/>
                        <a:cs typeface="Arial" pitchFamily="34" charset="0"/>
                      </a:endParaRPr>
                    </a:p>
                    <a:p>
                      <a:pPr algn="ctr"/>
                      <a:r>
                        <a:rPr lang="en-US" sz="1000" b="1" kern="1200" baseline="0" dirty="0" smtClean="0">
                          <a:solidFill>
                            <a:schemeClr val="dk1"/>
                          </a:solidFill>
                          <a:latin typeface="Arial" pitchFamily="34" charset="0"/>
                          <a:ea typeface="+mn-ea"/>
                          <a:cs typeface="Arial" pitchFamily="34" charset="0"/>
                        </a:rPr>
                        <a:t>0</a:t>
                      </a:r>
                      <a:endParaRPr lang="el-GR" sz="10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618">
                <a:tc gridSpan="2">
                  <a:txBody>
                    <a:bodyPr/>
                    <a:lstStyle/>
                    <a:p>
                      <a:pPr algn="ctr"/>
                      <a:r>
                        <a:rPr lang="el-GR" sz="800" kern="1200" dirty="0" smtClean="0">
                          <a:solidFill>
                            <a:schemeClr val="dk1"/>
                          </a:solidFill>
                          <a:latin typeface="Arial" pitchFamily="34" charset="0"/>
                          <a:ea typeface="+mn-ea"/>
                          <a:cs typeface="Arial" pitchFamily="34" charset="0"/>
                        </a:rPr>
                        <a:t>Χρόνος Ζωής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Αριθμός </a:t>
                      </a:r>
                      <a:r>
                        <a:rPr lang="el-GR" sz="800" kern="1200" dirty="0" err="1" smtClean="0">
                          <a:solidFill>
                            <a:schemeClr val="dk1"/>
                          </a:solidFill>
                          <a:latin typeface="Arial" pitchFamily="34" charset="0"/>
                          <a:ea typeface="+mn-ea"/>
                          <a:cs typeface="Arial" pitchFamily="34" charset="0"/>
                        </a:rPr>
                        <a:t>Πρωτοκ</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5">
                  <a:txBody>
                    <a:bodyPr/>
                    <a:lstStyle/>
                    <a:p>
                      <a:pPr algn="ctr"/>
                      <a:r>
                        <a:rPr lang="el-GR" sz="800" kern="1200" dirty="0" smtClean="0">
                          <a:solidFill>
                            <a:schemeClr val="dk1"/>
                          </a:solidFill>
                          <a:latin typeface="Arial" pitchFamily="34" charset="0"/>
                          <a:ea typeface="+mn-ea"/>
                          <a:cs typeface="Arial" pitchFamily="34" charset="0"/>
                        </a:rPr>
                        <a:t>Άθροισμα Ελέγχου</a:t>
                      </a:r>
                      <a:r>
                        <a:rPr lang="el-GR" sz="800" kern="1200" baseline="0" dirty="0" smtClean="0">
                          <a:solidFill>
                            <a:schemeClr val="dk1"/>
                          </a:solidFill>
                          <a:latin typeface="Arial" pitchFamily="34" charset="0"/>
                          <a:ea typeface="+mn-ea"/>
                          <a:cs typeface="Arial" pitchFamily="34" charset="0"/>
                        </a:rPr>
                        <a:t> Επικεφαλίδας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800" kern="1200" dirty="0" smtClean="0">
                          <a:solidFill>
                            <a:schemeClr val="dk1"/>
                          </a:solidFill>
                          <a:latin typeface="Arial" pitchFamily="34" charset="0"/>
                          <a:ea typeface="+mn-ea"/>
                          <a:cs typeface="Arial" pitchFamily="34" charset="0"/>
                        </a:rPr>
                        <a:t>Διεύθυνση Πηγής</a:t>
                      </a:r>
                      <a:r>
                        <a:rPr lang="en-US" sz="800" kern="1200" dirty="0" smtClean="0">
                          <a:solidFill>
                            <a:schemeClr val="dk1"/>
                          </a:solidFill>
                          <a:latin typeface="Arial" pitchFamily="34" charset="0"/>
                          <a:ea typeface="+mn-ea"/>
                          <a:cs typeface="Arial" pitchFamily="34" charset="0"/>
                        </a:rPr>
                        <a:t> (190.1.3.2)</a:t>
                      </a:r>
                      <a:endParaRPr lang="el-GR" sz="800" kern="1200" dirty="0" smtClean="0">
                        <a:solidFill>
                          <a:schemeClr val="dk1"/>
                        </a:solidFill>
                        <a:latin typeface="Arial" pitchFamily="34" charset="0"/>
                        <a:ea typeface="+mn-ea"/>
                        <a:cs typeface="Arial" pitchFamily="34" charset="0"/>
                      </a:endParaRPr>
                    </a:p>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96">
                <a:tc gridSpan="8">
                  <a:txBody>
                    <a:bodyPr/>
                    <a:lstStyle/>
                    <a:p>
                      <a:pPr algn="ctr"/>
                      <a:r>
                        <a:rPr lang="el-GR" sz="800" kern="1200" dirty="0" smtClean="0">
                          <a:solidFill>
                            <a:schemeClr val="dk1"/>
                          </a:solidFill>
                          <a:latin typeface="Arial" pitchFamily="34" charset="0"/>
                          <a:ea typeface="+mn-ea"/>
                          <a:cs typeface="Arial" pitchFamily="34" charset="0"/>
                        </a:rPr>
                        <a:t>Διεύθυνση  Προορισμού</a:t>
                      </a:r>
                      <a:r>
                        <a:rPr lang="en-US" sz="800" kern="1200" dirty="0" smtClean="0">
                          <a:solidFill>
                            <a:schemeClr val="dk1"/>
                          </a:solidFill>
                          <a:latin typeface="Arial" pitchFamily="34" charset="0"/>
                          <a:ea typeface="+mn-ea"/>
                          <a:cs typeface="Arial" pitchFamily="34" charset="0"/>
                        </a:rPr>
                        <a:t> (134.2.1.5)</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7">
                  <a:txBody>
                    <a:bodyPr/>
                    <a:lstStyle/>
                    <a:p>
                      <a:pPr algn="ctr"/>
                      <a:r>
                        <a:rPr lang="en-US" sz="800" kern="1200" dirty="0" smtClean="0">
                          <a:solidFill>
                            <a:schemeClr val="dk1"/>
                          </a:solidFill>
                          <a:latin typeface="Arial" pitchFamily="34" charset="0"/>
                          <a:ea typeface="+mn-ea"/>
                          <a:cs typeface="Arial" pitchFamily="34" charset="0"/>
                        </a:rPr>
                        <a:t>IP</a:t>
                      </a:r>
                      <a:r>
                        <a:rPr lang="en-US" sz="800" kern="1200" baseline="0" dirty="0" smtClean="0">
                          <a:solidFill>
                            <a:schemeClr val="dk1"/>
                          </a:solidFill>
                          <a:latin typeface="Arial" pitchFamily="34" charset="0"/>
                          <a:ea typeface="+mn-ea"/>
                          <a:cs typeface="Arial" pitchFamily="34" charset="0"/>
                        </a:rPr>
                        <a:t> </a:t>
                      </a:r>
                      <a:r>
                        <a:rPr lang="el-GR" sz="800" kern="1200" baseline="0" dirty="0" smtClean="0">
                          <a:solidFill>
                            <a:schemeClr val="dk1"/>
                          </a:solidFill>
                          <a:latin typeface="Arial" pitchFamily="34" charset="0"/>
                          <a:ea typeface="+mn-ea"/>
                          <a:cs typeface="Arial" pitchFamily="34" charset="0"/>
                        </a:rPr>
                        <a:t>Επιλογές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Πεδίο </a:t>
                      </a:r>
                      <a:r>
                        <a:rPr lang="el-GR" sz="800" kern="1200" dirty="0" err="1" smtClean="0">
                          <a:solidFill>
                            <a:schemeClr val="dk1"/>
                          </a:solidFill>
                          <a:latin typeface="Arial" pitchFamily="34" charset="0"/>
                          <a:ea typeface="+mn-ea"/>
                          <a:cs typeface="Arial" pitchFamily="34" charset="0"/>
                        </a:rPr>
                        <a:t>Συμπλ</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736306">
                <a:tc gridSpan="8">
                  <a:txBody>
                    <a:bodyPr/>
                    <a:lstStyle/>
                    <a:p>
                      <a:pPr algn="ctr"/>
                      <a:r>
                        <a:rPr lang="el-GR" sz="2000" kern="1200" dirty="0" smtClean="0">
                          <a:solidFill>
                            <a:schemeClr val="dk1"/>
                          </a:solidFill>
                          <a:latin typeface="Arial" pitchFamily="34" charset="0"/>
                          <a:ea typeface="+mn-ea"/>
                          <a:cs typeface="Arial" pitchFamily="34" charset="0"/>
                        </a:rPr>
                        <a:t>Δεδομένα</a:t>
                      </a:r>
                    </a:p>
                    <a:p>
                      <a:pPr algn="ctr"/>
                      <a:r>
                        <a:rPr lang="el-GR" sz="2000" kern="1200" dirty="0" smtClean="0">
                          <a:solidFill>
                            <a:schemeClr val="dk1"/>
                          </a:solidFill>
                          <a:latin typeface="Arial" pitchFamily="34" charset="0"/>
                          <a:ea typeface="+mn-ea"/>
                          <a:cs typeface="Arial" pitchFamily="34" charset="0"/>
                        </a:rPr>
                        <a:t>600</a:t>
                      </a:r>
                      <a:r>
                        <a:rPr lang="el-GR" sz="2000" kern="1200" baseline="0" dirty="0" smtClean="0">
                          <a:solidFill>
                            <a:schemeClr val="dk1"/>
                          </a:solidFill>
                          <a:latin typeface="Arial" pitchFamily="34" charset="0"/>
                          <a:ea typeface="+mn-ea"/>
                          <a:cs typeface="Arial" pitchFamily="34" charset="0"/>
                        </a:rPr>
                        <a:t> </a:t>
                      </a:r>
                      <a:r>
                        <a:rPr lang="en-US" sz="2000" kern="1200" baseline="0" dirty="0" smtClean="0">
                          <a:solidFill>
                            <a:schemeClr val="dk1"/>
                          </a:solidFill>
                          <a:latin typeface="Arial" pitchFamily="34" charset="0"/>
                          <a:ea typeface="+mn-ea"/>
                          <a:cs typeface="Arial" pitchFamily="34" charset="0"/>
                        </a:rPr>
                        <a:t>Byte</a:t>
                      </a:r>
                      <a:endParaRPr lang="el-GR" sz="20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1" name="20 - TextBox"/>
          <p:cNvSpPr txBox="1">
            <a:spLocks noChangeArrowheads="1"/>
          </p:cNvSpPr>
          <p:nvPr/>
        </p:nvSpPr>
        <p:spPr bwMode="auto">
          <a:xfrm>
            <a:off x="3500438" y="4000500"/>
            <a:ext cx="411162" cy="369888"/>
          </a:xfrm>
          <a:prstGeom prst="rect">
            <a:avLst/>
          </a:prstGeom>
          <a:noFill/>
          <a:ln w="9525">
            <a:noFill/>
            <a:miter lim="800000"/>
            <a:headEnd/>
            <a:tailEnd/>
          </a:ln>
        </p:spPr>
        <p:txBody>
          <a:bodyPr wrap="none">
            <a:spAutoFit/>
          </a:bodyPr>
          <a:lstStyle/>
          <a:p>
            <a:r>
              <a:rPr lang="el-GR"/>
              <a:t>1ο</a:t>
            </a:r>
          </a:p>
        </p:txBody>
      </p:sp>
      <p:sp>
        <p:nvSpPr>
          <p:cNvPr id="22" name="21 - TextBox"/>
          <p:cNvSpPr txBox="1">
            <a:spLocks noChangeArrowheads="1"/>
          </p:cNvSpPr>
          <p:nvPr/>
        </p:nvSpPr>
        <p:spPr bwMode="auto">
          <a:xfrm>
            <a:off x="2857500" y="4000500"/>
            <a:ext cx="447675" cy="369888"/>
          </a:xfrm>
          <a:prstGeom prst="rect">
            <a:avLst/>
          </a:prstGeom>
          <a:noFill/>
          <a:ln w="9525">
            <a:noFill/>
            <a:miter lim="800000"/>
            <a:headEnd/>
            <a:tailEnd/>
          </a:ln>
        </p:spPr>
        <p:txBody>
          <a:bodyPr wrap="none">
            <a:spAutoFit/>
          </a:bodyPr>
          <a:lstStyle/>
          <a:p>
            <a:r>
              <a:rPr lang="el-GR"/>
              <a:t>2ο</a:t>
            </a:r>
          </a:p>
        </p:txBody>
      </p:sp>
      <p:sp>
        <p:nvSpPr>
          <p:cNvPr id="23" name="22 - TextBox"/>
          <p:cNvSpPr txBox="1">
            <a:spLocks noChangeArrowheads="1"/>
          </p:cNvSpPr>
          <p:nvPr/>
        </p:nvSpPr>
        <p:spPr bwMode="auto">
          <a:xfrm>
            <a:off x="2214563" y="4000500"/>
            <a:ext cx="447675" cy="369888"/>
          </a:xfrm>
          <a:prstGeom prst="rect">
            <a:avLst/>
          </a:prstGeom>
          <a:noFill/>
          <a:ln w="9525">
            <a:noFill/>
            <a:miter lim="800000"/>
            <a:headEnd/>
            <a:tailEnd/>
          </a:ln>
        </p:spPr>
        <p:txBody>
          <a:bodyPr wrap="none">
            <a:spAutoFit/>
          </a:bodyPr>
          <a:lstStyle/>
          <a:p>
            <a:r>
              <a:rPr lang="el-GR"/>
              <a:t>3ο</a:t>
            </a:r>
          </a:p>
        </p:txBody>
      </p:sp>
      <p:sp>
        <p:nvSpPr>
          <p:cNvPr id="24" name="23 - TextBox"/>
          <p:cNvSpPr txBox="1">
            <a:spLocks noChangeArrowheads="1"/>
          </p:cNvSpPr>
          <p:nvPr/>
        </p:nvSpPr>
        <p:spPr bwMode="auto">
          <a:xfrm>
            <a:off x="6143625" y="500063"/>
            <a:ext cx="411163" cy="369887"/>
          </a:xfrm>
          <a:prstGeom prst="rect">
            <a:avLst/>
          </a:prstGeom>
          <a:noFill/>
          <a:ln w="9525">
            <a:noFill/>
            <a:miter lim="800000"/>
            <a:headEnd/>
            <a:tailEnd/>
          </a:ln>
        </p:spPr>
        <p:txBody>
          <a:bodyPr wrap="none">
            <a:spAutoFit/>
          </a:bodyPr>
          <a:lstStyle/>
          <a:p>
            <a:r>
              <a:rPr lang="el-GR"/>
              <a:t>1ο</a:t>
            </a:r>
          </a:p>
        </p:txBody>
      </p:sp>
      <p:graphicFrame>
        <p:nvGraphicFramePr>
          <p:cNvPr id="25" name="24 - Πίνακας"/>
          <p:cNvGraphicFramePr>
            <a:graphicFrameLocks noGrp="1"/>
          </p:cNvGraphicFramePr>
          <p:nvPr/>
        </p:nvGraphicFramePr>
        <p:xfrm>
          <a:off x="3143250" y="857250"/>
          <a:ext cx="2840640" cy="2801322"/>
        </p:xfrm>
        <a:graphic>
          <a:graphicData uri="http://schemas.openxmlformats.org/drawingml/2006/table">
            <a:tbl>
              <a:tblPr>
                <a:tableStyleId>{5C22544A-7EE6-4342-B048-85BDC9FD1C3A}</a:tableStyleId>
              </a:tblPr>
              <a:tblGrid>
                <a:gridCol w="309631"/>
                <a:gridCol w="309631"/>
                <a:gridCol w="619264"/>
                <a:gridCol w="208280"/>
                <a:gridCol w="208280"/>
                <a:gridCol w="208280"/>
                <a:gridCol w="358010"/>
                <a:gridCol w="619264"/>
              </a:tblGrid>
              <a:tr h="151446">
                <a:tc>
                  <a:txBody>
                    <a:bodyPr/>
                    <a:lstStyle/>
                    <a:p>
                      <a:pPr algn="ctr"/>
                      <a:r>
                        <a:rPr lang="el-GR" sz="800" dirty="0" err="1" smtClean="0">
                          <a:latin typeface="Arial" pitchFamily="34" charset="0"/>
                          <a:cs typeface="Arial" pitchFamily="34" charset="0"/>
                        </a:rPr>
                        <a:t>Εκδ</a:t>
                      </a:r>
                      <a:endParaRPr lang="el-GR" sz="800" dirty="0">
                        <a:latin typeface="Arial" pitchFamily="34" charset="0"/>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000" b="1" kern="1200" dirty="0" smtClean="0">
                          <a:solidFill>
                            <a:schemeClr val="dk1"/>
                          </a:solidFill>
                          <a:latin typeface="Arial" pitchFamily="34" charset="0"/>
                          <a:ea typeface="+mn-ea"/>
                          <a:cs typeface="Arial" pitchFamily="34" charset="0"/>
                        </a:rPr>
                        <a:t>6</a:t>
                      </a:r>
                      <a:endParaRPr lang="el-GR" sz="10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l-GR" sz="800" kern="1200" dirty="0" smtClean="0">
                          <a:solidFill>
                            <a:schemeClr val="dk1"/>
                          </a:solidFill>
                          <a:latin typeface="Arial" pitchFamily="34" charset="0"/>
                          <a:ea typeface="+mn-ea"/>
                          <a:cs typeface="Arial" pitchFamily="34" charset="0"/>
                        </a:rPr>
                        <a:t>Είδος </a:t>
                      </a:r>
                      <a:r>
                        <a:rPr lang="el-GR" sz="800" kern="1200" dirty="0" err="1" smtClean="0">
                          <a:solidFill>
                            <a:schemeClr val="dk1"/>
                          </a:solidFill>
                          <a:latin typeface="Arial" pitchFamily="34" charset="0"/>
                          <a:ea typeface="+mn-ea"/>
                          <a:cs typeface="Arial" pitchFamily="34" charset="0"/>
                        </a:rPr>
                        <a:t>εξυπ</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5">
                  <a:txBody>
                    <a:bodyPr/>
                    <a:lstStyle/>
                    <a:p>
                      <a:pPr algn="ctr"/>
                      <a:r>
                        <a:rPr lang="el-GR" sz="800" kern="1200" dirty="0" smtClean="0">
                          <a:solidFill>
                            <a:schemeClr val="dk1"/>
                          </a:solidFill>
                          <a:latin typeface="Arial" pitchFamily="34" charset="0"/>
                          <a:ea typeface="+mn-ea"/>
                          <a:cs typeface="Arial" pitchFamily="34" charset="0"/>
                        </a:rPr>
                        <a:t>Συνολικό μήκος</a:t>
                      </a:r>
                    </a:p>
                    <a:p>
                      <a:pPr algn="ctr"/>
                      <a:r>
                        <a:rPr lang="el-GR" sz="900" b="1" kern="1200" dirty="0" smtClean="0">
                          <a:solidFill>
                            <a:schemeClr val="dk1"/>
                          </a:solidFill>
                          <a:latin typeface="Arial" pitchFamily="34" charset="0"/>
                          <a:ea typeface="+mn-ea"/>
                          <a:cs typeface="Arial" pitchFamily="34" charset="0"/>
                        </a:rPr>
                        <a:t>624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90">
                <a:tc gridSpan="3">
                  <a:txBody>
                    <a:bodyPr/>
                    <a:lstStyle/>
                    <a:p>
                      <a:pPr algn="ctr"/>
                      <a:r>
                        <a:rPr lang="el-GR" sz="800" kern="1200" dirty="0" smtClean="0">
                          <a:solidFill>
                            <a:schemeClr val="dk1"/>
                          </a:solidFill>
                          <a:latin typeface="Arial" pitchFamily="34" charset="0"/>
                          <a:ea typeface="+mn-ea"/>
                          <a:cs typeface="Arial" pitchFamily="34" charset="0"/>
                        </a:rPr>
                        <a:t>Αναγνώριση</a:t>
                      </a:r>
                      <a:endParaRPr lang="en-US" sz="800" kern="1200" dirty="0" smtClean="0">
                        <a:solidFill>
                          <a:schemeClr val="dk1"/>
                        </a:solidFill>
                        <a:latin typeface="Arial" pitchFamily="34" charset="0"/>
                        <a:ea typeface="+mn-ea"/>
                        <a:cs typeface="Arial" pitchFamily="34" charset="0"/>
                      </a:endParaRPr>
                    </a:p>
                    <a:p>
                      <a:pPr algn="ctr"/>
                      <a:r>
                        <a:rPr lang="en-US" sz="900" b="1" kern="1200" dirty="0" smtClean="0">
                          <a:solidFill>
                            <a:schemeClr val="dk1"/>
                          </a:solidFill>
                          <a:latin typeface="Arial" pitchFamily="34" charset="0"/>
                          <a:ea typeface="+mn-ea"/>
                          <a:cs typeface="Arial" pitchFamily="34" charset="0"/>
                        </a:rPr>
                        <a:t>45</a:t>
                      </a:r>
                      <a:endParaRPr lang="el-GR" sz="9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000" b="1" kern="1200" dirty="0" smtClean="0">
                          <a:solidFill>
                            <a:schemeClr val="dk1"/>
                          </a:solidFill>
                          <a:latin typeface="Arial" pitchFamily="34" charset="0"/>
                          <a:ea typeface="+mn-ea"/>
                          <a:cs typeface="Arial" pitchFamily="34" charset="0"/>
                        </a:rPr>
                        <a:t>0</a:t>
                      </a:r>
                      <a:endParaRPr lang="el-GR" sz="1000" b="1" kern="1200" dirty="0" err="1"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l-GR" sz="1000" b="1" kern="1200" dirty="0" smtClean="0">
                          <a:solidFill>
                            <a:schemeClr val="dk1"/>
                          </a:solidFill>
                          <a:latin typeface="Arial" pitchFamily="34" charset="0"/>
                          <a:ea typeface="+mn-ea"/>
                          <a:cs typeface="Arial"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r>
                        <a:rPr lang="el-GR" sz="800" kern="1200" dirty="0" err="1" smtClean="0">
                          <a:solidFill>
                            <a:schemeClr val="dk1"/>
                          </a:solidFill>
                          <a:latin typeface="Arial" pitchFamily="34" charset="0"/>
                          <a:ea typeface="+mn-ea"/>
                          <a:cs typeface="Arial" pitchFamily="34" charset="0"/>
                        </a:rPr>
                        <a:t>Δείκ.</a:t>
                      </a:r>
                      <a:r>
                        <a:rPr lang="el-GR" sz="800" kern="1200" baseline="0" dirty="0" err="1" smtClean="0">
                          <a:solidFill>
                            <a:schemeClr val="dk1"/>
                          </a:solidFill>
                          <a:latin typeface="Arial" pitchFamily="34" charset="0"/>
                          <a:ea typeface="+mn-ea"/>
                          <a:cs typeface="Arial" pitchFamily="34" charset="0"/>
                        </a:rPr>
                        <a:t>Εντ.Τμήμ</a:t>
                      </a:r>
                      <a:r>
                        <a:rPr lang="el-GR" sz="800" kern="1200" baseline="0" dirty="0" smtClean="0">
                          <a:solidFill>
                            <a:schemeClr val="dk1"/>
                          </a:solidFill>
                          <a:latin typeface="Arial" pitchFamily="34" charset="0"/>
                          <a:ea typeface="+mn-ea"/>
                          <a:cs typeface="Arial" pitchFamily="34" charset="0"/>
                        </a:rPr>
                        <a:t>.</a:t>
                      </a:r>
                      <a:endParaRPr lang="en-US" sz="800" kern="1200" baseline="0" dirty="0" smtClean="0">
                        <a:solidFill>
                          <a:schemeClr val="dk1"/>
                        </a:solidFill>
                        <a:latin typeface="Arial" pitchFamily="34" charset="0"/>
                        <a:ea typeface="+mn-ea"/>
                        <a:cs typeface="Arial" pitchFamily="34" charset="0"/>
                      </a:endParaRPr>
                    </a:p>
                    <a:p>
                      <a:pPr algn="ctr"/>
                      <a:r>
                        <a:rPr lang="el-GR" sz="1000" b="1" kern="1200" baseline="0" dirty="0" smtClean="0">
                          <a:solidFill>
                            <a:schemeClr val="dk1"/>
                          </a:solidFill>
                          <a:latin typeface="Arial" pitchFamily="34" charset="0"/>
                          <a:ea typeface="+mn-ea"/>
                          <a:cs typeface="Arial" pitchFamily="34" charset="0"/>
                        </a:rPr>
                        <a:t>75 (600/8)</a:t>
                      </a:r>
                      <a:endParaRPr lang="el-GR" sz="10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618">
                <a:tc gridSpan="2">
                  <a:txBody>
                    <a:bodyPr/>
                    <a:lstStyle/>
                    <a:p>
                      <a:pPr algn="ctr"/>
                      <a:r>
                        <a:rPr lang="el-GR" sz="800" kern="1200" dirty="0" smtClean="0">
                          <a:solidFill>
                            <a:schemeClr val="dk1"/>
                          </a:solidFill>
                          <a:latin typeface="Arial" pitchFamily="34" charset="0"/>
                          <a:ea typeface="+mn-ea"/>
                          <a:cs typeface="Arial" pitchFamily="34" charset="0"/>
                        </a:rPr>
                        <a:t>Χρόνος Ζωής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Αριθμός </a:t>
                      </a:r>
                      <a:r>
                        <a:rPr lang="el-GR" sz="800" kern="1200" dirty="0" err="1" smtClean="0">
                          <a:solidFill>
                            <a:schemeClr val="dk1"/>
                          </a:solidFill>
                          <a:latin typeface="Arial" pitchFamily="34" charset="0"/>
                          <a:ea typeface="+mn-ea"/>
                          <a:cs typeface="Arial" pitchFamily="34" charset="0"/>
                        </a:rPr>
                        <a:t>Πρωτοκ</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5">
                  <a:txBody>
                    <a:bodyPr/>
                    <a:lstStyle/>
                    <a:p>
                      <a:pPr algn="ctr"/>
                      <a:r>
                        <a:rPr lang="el-GR" sz="800" kern="1200" dirty="0" smtClean="0">
                          <a:solidFill>
                            <a:schemeClr val="dk1"/>
                          </a:solidFill>
                          <a:latin typeface="Arial" pitchFamily="34" charset="0"/>
                          <a:ea typeface="+mn-ea"/>
                          <a:cs typeface="Arial" pitchFamily="34" charset="0"/>
                        </a:rPr>
                        <a:t>Άθροισμα Ελέγχου</a:t>
                      </a:r>
                      <a:r>
                        <a:rPr lang="el-GR" sz="800" kern="1200" baseline="0" dirty="0" smtClean="0">
                          <a:solidFill>
                            <a:schemeClr val="dk1"/>
                          </a:solidFill>
                          <a:latin typeface="Arial" pitchFamily="34" charset="0"/>
                          <a:ea typeface="+mn-ea"/>
                          <a:cs typeface="Arial" pitchFamily="34" charset="0"/>
                        </a:rPr>
                        <a:t> Επικεφαλίδας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800" kern="1200" dirty="0" smtClean="0">
                          <a:solidFill>
                            <a:schemeClr val="dk1"/>
                          </a:solidFill>
                          <a:latin typeface="Arial" pitchFamily="34" charset="0"/>
                          <a:ea typeface="+mn-ea"/>
                          <a:cs typeface="Arial" pitchFamily="34" charset="0"/>
                        </a:rPr>
                        <a:t>Διεύθυνση Πηγής</a:t>
                      </a:r>
                      <a:r>
                        <a:rPr lang="en-US" sz="800" kern="1200" dirty="0" smtClean="0">
                          <a:solidFill>
                            <a:schemeClr val="dk1"/>
                          </a:solidFill>
                          <a:latin typeface="Arial" pitchFamily="34" charset="0"/>
                          <a:ea typeface="+mn-ea"/>
                          <a:cs typeface="Arial" pitchFamily="34" charset="0"/>
                        </a:rPr>
                        <a:t> (190.1.3.2)</a:t>
                      </a:r>
                      <a:endParaRPr lang="el-GR" sz="800" kern="1200" dirty="0" smtClean="0">
                        <a:solidFill>
                          <a:schemeClr val="dk1"/>
                        </a:solidFill>
                        <a:latin typeface="Arial" pitchFamily="34" charset="0"/>
                        <a:ea typeface="+mn-ea"/>
                        <a:cs typeface="Arial" pitchFamily="34" charset="0"/>
                      </a:endParaRPr>
                    </a:p>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96">
                <a:tc gridSpan="8">
                  <a:txBody>
                    <a:bodyPr/>
                    <a:lstStyle/>
                    <a:p>
                      <a:pPr algn="ctr"/>
                      <a:r>
                        <a:rPr lang="el-GR" sz="800" kern="1200" dirty="0" smtClean="0">
                          <a:solidFill>
                            <a:schemeClr val="dk1"/>
                          </a:solidFill>
                          <a:latin typeface="Arial" pitchFamily="34" charset="0"/>
                          <a:ea typeface="+mn-ea"/>
                          <a:cs typeface="Arial" pitchFamily="34" charset="0"/>
                        </a:rPr>
                        <a:t>Διεύθυνση  Προορισμού</a:t>
                      </a:r>
                      <a:r>
                        <a:rPr lang="en-US" sz="800" kern="1200" dirty="0" smtClean="0">
                          <a:solidFill>
                            <a:schemeClr val="dk1"/>
                          </a:solidFill>
                          <a:latin typeface="Arial" pitchFamily="34" charset="0"/>
                          <a:ea typeface="+mn-ea"/>
                          <a:cs typeface="Arial" pitchFamily="34" charset="0"/>
                        </a:rPr>
                        <a:t> (134.2.1.5)</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7">
                  <a:txBody>
                    <a:bodyPr/>
                    <a:lstStyle/>
                    <a:p>
                      <a:pPr algn="ctr"/>
                      <a:r>
                        <a:rPr lang="en-US" sz="800" kern="1200" dirty="0" smtClean="0">
                          <a:solidFill>
                            <a:schemeClr val="dk1"/>
                          </a:solidFill>
                          <a:latin typeface="Arial" pitchFamily="34" charset="0"/>
                          <a:ea typeface="+mn-ea"/>
                          <a:cs typeface="Arial" pitchFamily="34" charset="0"/>
                        </a:rPr>
                        <a:t>IP</a:t>
                      </a:r>
                      <a:r>
                        <a:rPr lang="en-US" sz="800" kern="1200" baseline="0" dirty="0" smtClean="0">
                          <a:solidFill>
                            <a:schemeClr val="dk1"/>
                          </a:solidFill>
                          <a:latin typeface="Arial" pitchFamily="34" charset="0"/>
                          <a:ea typeface="+mn-ea"/>
                          <a:cs typeface="Arial" pitchFamily="34" charset="0"/>
                        </a:rPr>
                        <a:t> </a:t>
                      </a:r>
                      <a:r>
                        <a:rPr lang="el-GR" sz="800" kern="1200" baseline="0" dirty="0" smtClean="0">
                          <a:solidFill>
                            <a:schemeClr val="dk1"/>
                          </a:solidFill>
                          <a:latin typeface="Arial" pitchFamily="34" charset="0"/>
                          <a:ea typeface="+mn-ea"/>
                          <a:cs typeface="Arial" pitchFamily="34" charset="0"/>
                        </a:rPr>
                        <a:t>Επιλογές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Πεδίο </a:t>
                      </a:r>
                      <a:r>
                        <a:rPr lang="el-GR" sz="800" kern="1200" dirty="0" err="1" smtClean="0">
                          <a:solidFill>
                            <a:schemeClr val="dk1"/>
                          </a:solidFill>
                          <a:latin typeface="Arial" pitchFamily="34" charset="0"/>
                          <a:ea typeface="+mn-ea"/>
                          <a:cs typeface="Arial" pitchFamily="34" charset="0"/>
                        </a:rPr>
                        <a:t>Συμπλ</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736306">
                <a:tc gridSpan="8">
                  <a:txBody>
                    <a:bodyPr/>
                    <a:lstStyle/>
                    <a:p>
                      <a:pPr algn="ctr"/>
                      <a:r>
                        <a:rPr lang="el-GR" sz="2000" kern="1200" dirty="0" smtClean="0">
                          <a:solidFill>
                            <a:schemeClr val="dk1"/>
                          </a:solidFill>
                          <a:latin typeface="Arial" pitchFamily="34" charset="0"/>
                          <a:ea typeface="+mn-ea"/>
                          <a:cs typeface="Arial" pitchFamily="34" charset="0"/>
                        </a:rPr>
                        <a:t>Δεδομένα</a:t>
                      </a:r>
                    </a:p>
                    <a:p>
                      <a:pPr algn="ctr"/>
                      <a:r>
                        <a:rPr lang="el-GR" sz="2000" kern="1200" dirty="0" smtClean="0">
                          <a:solidFill>
                            <a:schemeClr val="dk1"/>
                          </a:solidFill>
                          <a:latin typeface="Arial" pitchFamily="34" charset="0"/>
                          <a:ea typeface="+mn-ea"/>
                          <a:cs typeface="Arial" pitchFamily="34" charset="0"/>
                        </a:rPr>
                        <a:t>600</a:t>
                      </a:r>
                      <a:r>
                        <a:rPr lang="el-GR" sz="2000" kern="1200" baseline="0" dirty="0" smtClean="0">
                          <a:solidFill>
                            <a:schemeClr val="dk1"/>
                          </a:solidFill>
                          <a:latin typeface="Arial" pitchFamily="34" charset="0"/>
                          <a:ea typeface="+mn-ea"/>
                          <a:cs typeface="Arial" pitchFamily="34" charset="0"/>
                        </a:rPr>
                        <a:t> </a:t>
                      </a:r>
                      <a:r>
                        <a:rPr lang="en-US" sz="2000" kern="1200" baseline="0" dirty="0" smtClean="0">
                          <a:solidFill>
                            <a:schemeClr val="dk1"/>
                          </a:solidFill>
                          <a:latin typeface="Arial" pitchFamily="34" charset="0"/>
                          <a:ea typeface="+mn-ea"/>
                          <a:cs typeface="Arial" pitchFamily="34" charset="0"/>
                        </a:rPr>
                        <a:t>Byte</a:t>
                      </a:r>
                      <a:endParaRPr lang="el-GR" sz="20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26" name="25 - Πίνακας"/>
          <p:cNvGraphicFramePr>
            <a:graphicFrameLocks noGrp="1"/>
          </p:cNvGraphicFramePr>
          <p:nvPr/>
        </p:nvGraphicFramePr>
        <p:xfrm>
          <a:off x="142875" y="857250"/>
          <a:ext cx="2840640" cy="2515570"/>
        </p:xfrm>
        <a:graphic>
          <a:graphicData uri="http://schemas.openxmlformats.org/drawingml/2006/table">
            <a:tbl>
              <a:tblPr>
                <a:tableStyleId>{5C22544A-7EE6-4342-B048-85BDC9FD1C3A}</a:tableStyleId>
              </a:tblPr>
              <a:tblGrid>
                <a:gridCol w="309631"/>
                <a:gridCol w="309631"/>
                <a:gridCol w="619264"/>
                <a:gridCol w="208280"/>
                <a:gridCol w="208280"/>
                <a:gridCol w="208280"/>
                <a:gridCol w="358010"/>
                <a:gridCol w="619264"/>
              </a:tblGrid>
              <a:tr h="151446">
                <a:tc>
                  <a:txBody>
                    <a:bodyPr/>
                    <a:lstStyle/>
                    <a:p>
                      <a:pPr algn="ctr"/>
                      <a:r>
                        <a:rPr lang="el-GR" sz="800" dirty="0" err="1" smtClean="0">
                          <a:latin typeface="Arial" pitchFamily="34" charset="0"/>
                          <a:cs typeface="Arial" pitchFamily="34" charset="0"/>
                        </a:rPr>
                        <a:t>Εκδ</a:t>
                      </a:r>
                      <a:endParaRPr lang="el-GR" sz="800" dirty="0">
                        <a:latin typeface="Arial" pitchFamily="34" charset="0"/>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000" b="1" kern="1200" dirty="0" smtClean="0">
                          <a:solidFill>
                            <a:schemeClr val="dk1"/>
                          </a:solidFill>
                          <a:latin typeface="Arial" pitchFamily="34" charset="0"/>
                          <a:ea typeface="+mn-ea"/>
                          <a:cs typeface="Arial" pitchFamily="34" charset="0"/>
                        </a:rPr>
                        <a:t>6</a:t>
                      </a:r>
                      <a:endParaRPr lang="el-GR" sz="10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l-GR" sz="800" kern="1200" dirty="0" smtClean="0">
                          <a:solidFill>
                            <a:schemeClr val="dk1"/>
                          </a:solidFill>
                          <a:latin typeface="Arial" pitchFamily="34" charset="0"/>
                          <a:ea typeface="+mn-ea"/>
                          <a:cs typeface="Arial" pitchFamily="34" charset="0"/>
                        </a:rPr>
                        <a:t>Είδος </a:t>
                      </a:r>
                      <a:r>
                        <a:rPr lang="el-GR" sz="800" kern="1200" dirty="0" err="1" smtClean="0">
                          <a:solidFill>
                            <a:schemeClr val="dk1"/>
                          </a:solidFill>
                          <a:latin typeface="Arial" pitchFamily="34" charset="0"/>
                          <a:ea typeface="+mn-ea"/>
                          <a:cs typeface="Arial" pitchFamily="34" charset="0"/>
                        </a:rPr>
                        <a:t>εξυπ</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5">
                  <a:txBody>
                    <a:bodyPr/>
                    <a:lstStyle/>
                    <a:p>
                      <a:pPr algn="ctr"/>
                      <a:r>
                        <a:rPr lang="el-GR" sz="800" kern="1200" dirty="0" smtClean="0">
                          <a:solidFill>
                            <a:schemeClr val="dk1"/>
                          </a:solidFill>
                          <a:latin typeface="Arial" pitchFamily="34" charset="0"/>
                          <a:ea typeface="+mn-ea"/>
                          <a:cs typeface="Arial" pitchFamily="34" charset="0"/>
                        </a:rPr>
                        <a:t>Συνολικό μήκος</a:t>
                      </a:r>
                    </a:p>
                    <a:p>
                      <a:pPr algn="ctr"/>
                      <a:r>
                        <a:rPr lang="el-GR" sz="900" b="1" kern="1200" dirty="0" smtClean="0">
                          <a:solidFill>
                            <a:schemeClr val="dk1"/>
                          </a:solidFill>
                          <a:latin typeface="Arial" pitchFamily="34" charset="0"/>
                          <a:ea typeface="+mn-ea"/>
                          <a:cs typeface="Arial" pitchFamily="34" charset="0"/>
                        </a:rPr>
                        <a:t>324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90">
                <a:tc gridSpan="3">
                  <a:txBody>
                    <a:bodyPr/>
                    <a:lstStyle/>
                    <a:p>
                      <a:pPr algn="ctr"/>
                      <a:r>
                        <a:rPr lang="el-GR" sz="800" kern="1200" dirty="0" smtClean="0">
                          <a:solidFill>
                            <a:schemeClr val="dk1"/>
                          </a:solidFill>
                          <a:latin typeface="Arial" pitchFamily="34" charset="0"/>
                          <a:ea typeface="+mn-ea"/>
                          <a:cs typeface="Arial" pitchFamily="34" charset="0"/>
                        </a:rPr>
                        <a:t>Αναγνώριση</a:t>
                      </a:r>
                      <a:endParaRPr lang="en-US" sz="800" kern="1200" dirty="0" smtClean="0">
                        <a:solidFill>
                          <a:schemeClr val="dk1"/>
                        </a:solidFill>
                        <a:latin typeface="Arial" pitchFamily="34" charset="0"/>
                        <a:ea typeface="+mn-ea"/>
                        <a:cs typeface="Arial" pitchFamily="34" charset="0"/>
                      </a:endParaRPr>
                    </a:p>
                    <a:p>
                      <a:pPr algn="ctr"/>
                      <a:r>
                        <a:rPr lang="en-US" sz="900" b="1" kern="1200" dirty="0" smtClean="0">
                          <a:solidFill>
                            <a:schemeClr val="dk1"/>
                          </a:solidFill>
                          <a:latin typeface="Arial" pitchFamily="34" charset="0"/>
                          <a:ea typeface="+mn-ea"/>
                          <a:cs typeface="Arial" pitchFamily="34" charset="0"/>
                        </a:rPr>
                        <a:t>45</a:t>
                      </a:r>
                      <a:endParaRPr lang="el-GR" sz="9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n-US" sz="1000" b="1" kern="1200" dirty="0" smtClean="0">
                          <a:solidFill>
                            <a:schemeClr val="dk1"/>
                          </a:solidFill>
                          <a:latin typeface="Arial" pitchFamily="34" charset="0"/>
                          <a:ea typeface="+mn-ea"/>
                          <a:cs typeface="Arial" pitchFamily="34" charset="0"/>
                        </a:rPr>
                        <a:t>0</a:t>
                      </a:r>
                      <a:endParaRPr lang="el-GR" sz="1000" b="1" kern="1200" dirty="0" err="1"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r>
                        <a:rPr lang="el-GR" sz="1000" b="1" kern="1200" dirty="0" smtClean="0">
                          <a:solidFill>
                            <a:schemeClr val="dk1"/>
                          </a:solidFill>
                          <a:latin typeface="Arial" pitchFamily="34" charset="0"/>
                          <a:ea typeface="+mn-ea"/>
                          <a:cs typeface="Arial"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2">
                  <a:txBody>
                    <a:bodyPr/>
                    <a:lstStyle/>
                    <a:p>
                      <a:pPr algn="ctr"/>
                      <a:r>
                        <a:rPr lang="el-GR" sz="800" kern="1200" dirty="0" err="1" smtClean="0">
                          <a:solidFill>
                            <a:schemeClr val="dk1"/>
                          </a:solidFill>
                          <a:latin typeface="Arial" pitchFamily="34" charset="0"/>
                          <a:ea typeface="+mn-ea"/>
                          <a:cs typeface="Arial" pitchFamily="34" charset="0"/>
                        </a:rPr>
                        <a:t>Δείκ.</a:t>
                      </a:r>
                      <a:r>
                        <a:rPr lang="el-GR" sz="800" kern="1200" baseline="0" dirty="0" err="1" smtClean="0">
                          <a:solidFill>
                            <a:schemeClr val="dk1"/>
                          </a:solidFill>
                          <a:latin typeface="Arial" pitchFamily="34" charset="0"/>
                          <a:ea typeface="+mn-ea"/>
                          <a:cs typeface="Arial" pitchFamily="34" charset="0"/>
                        </a:rPr>
                        <a:t>Εντ.Τμήμ</a:t>
                      </a:r>
                      <a:r>
                        <a:rPr lang="el-GR" sz="800" kern="1200" baseline="0" dirty="0" smtClean="0">
                          <a:solidFill>
                            <a:schemeClr val="dk1"/>
                          </a:solidFill>
                          <a:latin typeface="Arial" pitchFamily="34" charset="0"/>
                          <a:ea typeface="+mn-ea"/>
                          <a:cs typeface="Arial" pitchFamily="34" charset="0"/>
                        </a:rPr>
                        <a:t>.</a:t>
                      </a:r>
                      <a:endParaRPr lang="en-US" sz="800" kern="1200" baseline="0" dirty="0" smtClean="0">
                        <a:solidFill>
                          <a:schemeClr val="dk1"/>
                        </a:solidFill>
                        <a:latin typeface="Arial" pitchFamily="34" charset="0"/>
                        <a:ea typeface="+mn-ea"/>
                        <a:cs typeface="Arial" pitchFamily="34" charset="0"/>
                      </a:endParaRPr>
                    </a:p>
                    <a:p>
                      <a:pPr algn="ctr"/>
                      <a:r>
                        <a:rPr lang="el-GR" sz="1000" b="1" kern="1200" baseline="0" dirty="0" smtClean="0">
                          <a:solidFill>
                            <a:schemeClr val="dk1"/>
                          </a:solidFill>
                          <a:latin typeface="Arial" pitchFamily="34" charset="0"/>
                          <a:ea typeface="+mn-ea"/>
                          <a:cs typeface="Arial" pitchFamily="34" charset="0"/>
                        </a:rPr>
                        <a:t>150 (1200/8)</a:t>
                      </a:r>
                      <a:endParaRPr lang="el-GR" sz="1000" b="1"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618">
                <a:tc gridSpan="2">
                  <a:txBody>
                    <a:bodyPr/>
                    <a:lstStyle/>
                    <a:p>
                      <a:pPr algn="ctr"/>
                      <a:r>
                        <a:rPr lang="el-GR" sz="800" kern="1200" dirty="0" smtClean="0">
                          <a:solidFill>
                            <a:schemeClr val="dk1"/>
                          </a:solidFill>
                          <a:latin typeface="Arial" pitchFamily="34" charset="0"/>
                          <a:ea typeface="+mn-ea"/>
                          <a:cs typeface="Arial" pitchFamily="34" charset="0"/>
                        </a:rPr>
                        <a:t>Χρόνος Ζωής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Αριθμός </a:t>
                      </a:r>
                      <a:r>
                        <a:rPr lang="el-GR" sz="800" kern="1200" dirty="0" err="1" smtClean="0">
                          <a:solidFill>
                            <a:schemeClr val="dk1"/>
                          </a:solidFill>
                          <a:latin typeface="Arial" pitchFamily="34" charset="0"/>
                          <a:ea typeface="+mn-ea"/>
                          <a:cs typeface="Arial" pitchFamily="34" charset="0"/>
                        </a:rPr>
                        <a:t>Πρωτοκ</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gridSpan="5">
                  <a:txBody>
                    <a:bodyPr/>
                    <a:lstStyle/>
                    <a:p>
                      <a:pPr algn="ctr"/>
                      <a:r>
                        <a:rPr lang="el-GR" sz="800" kern="1200" dirty="0" smtClean="0">
                          <a:solidFill>
                            <a:schemeClr val="dk1"/>
                          </a:solidFill>
                          <a:latin typeface="Arial" pitchFamily="34" charset="0"/>
                          <a:ea typeface="+mn-ea"/>
                          <a:cs typeface="Arial" pitchFamily="34" charset="0"/>
                        </a:rPr>
                        <a:t>Άθροισμα Ελέγχου</a:t>
                      </a:r>
                      <a:r>
                        <a:rPr lang="el-GR" sz="800" kern="1200" baseline="0" dirty="0" smtClean="0">
                          <a:solidFill>
                            <a:schemeClr val="dk1"/>
                          </a:solidFill>
                          <a:latin typeface="Arial" pitchFamily="34" charset="0"/>
                          <a:ea typeface="+mn-ea"/>
                          <a:cs typeface="Arial" pitchFamily="34" charset="0"/>
                        </a:rPr>
                        <a:t> Επικεφαλίδας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800" kern="1200" dirty="0" smtClean="0">
                          <a:solidFill>
                            <a:schemeClr val="dk1"/>
                          </a:solidFill>
                          <a:latin typeface="Arial" pitchFamily="34" charset="0"/>
                          <a:ea typeface="+mn-ea"/>
                          <a:cs typeface="Arial" pitchFamily="34" charset="0"/>
                        </a:rPr>
                        <a:t>Διεύθυνση Πηγής</a:t>
                      </a:r>
                      <a:r>
                        <a:rPr lang="en-US" sz="800" kern="1200" dirty="0" smtClean="0">
                          <a:solidFill>
                            <a:schemeClr val="dk1"/>
                          </a:solidFill>
                          <a:latin typeface="Arial" pitchFamily="34" charset="0"/>
                          <a:ea typeface="+mn-ea"/>
                          <a:cs typeface="Arial" pitchFamily="34" charset="0"/>
                        </a:rPr>
                        <a:t> (190.1.3.2)</a:t>
                      </a:r>
                      <a:endParaRPr lang="el-GR" sz="800" kern="1200" dirty="0" smtClean="0">
                        <a:solidFill>
                          <a:schemeClr val="dk1"/>
                        </a:solidFill>
                        <a:latin typeface="Arial" pitchFamily="34" charset="0"/>
                        <a:ea typeface="+mn-ea"/>
                        <a:cs typeface="Arial" pitchFamily="34" charset="0"/>
                      </a:endParaRPr>
                    </a:p>
                    <a:p>
                      <a:pPr algn="ct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896">
                <a:tc gridSpan="8">
                  <a:txBody>
                    <a:bodyPr/>
                    <a:lstStyle/>
                    <a:p>
                      <a:pPr algn="ctr"/>
                      <a:r>
                        <a:rPr lang="el-GR" sz="800" kern="1200" dirty="0" smtClean="0">
                          <a:solidFill>
                            <a:schemeClr val="dk1"/>
                          </a:solidFill>
                          <a:latin typeface="Arial" pitchFamily="34" charset="0"/>
                          <a:ea typeface="+mn-ea"/>
                          <a:cs typeface="Arial" pitchFamily="34" charset="0"/>
                        </a:rPr>
                        <a:t>Διεύθυνση  Προορισμού</a:t>
                      </a:r>
                      <a:r>
                        <a:rPr lang="en-US" sz="800" kern="1200" dirty="0" smtClean="0">
                          <a:solidFill>
                            <a:schemeClr val="dk1"/>
                          </a:solidFill>
                          <a:latin typeface="Arial" pitchFamily="34" charset="0"/>
                          <a:ea typeface="+mn-ea"/>
                          <a:cs typeface="Arial" pitchFamily="34" charset="0"/>
                        </a:rPr>
                        <a:t> (134.2.1.5)</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5752">
                <a:tc gridSpan="7">
                  <a:txBody>
                    <a:bodyPr/>
                    <a:lstStyle/>
                    <a:p>
                      <a:pPr algn="ctr"/>
                      <a:r>
                        <a:rPr lang="en-US" sz="800" kern="1200" dirty="0" smtClean="0">
                          <a:solidFill>
                            <a:schemeClr val="dk1"/>
                          </a:solidFill>
                          <a:latin typeface="Arial" pitchFamily="34" charset="0"/>
                          <a:ea typeface="+mn-ea"/>
                          <a:cs typeface="Arial" pitchFamily="34" charset="0"/>
                        </a:rPr>
                        <a:t>IP</a:t>
                      </a:r>
                      <a:r>
                        <a:rPr lang="en-US" sz="800" kern="1200" baseline="0" dirty="0" smtClean="0">
                          <a:solidFill>
                            <a:schemeClr val="dk1"/>
                          </a:solidFill>
                          <a:latin typeface="Arial" pitchFamily="34" charset="0"/>
                          <a:ea typeface="+mn-ea"/>
                          <a:cs typeface="Arial" pitchFamily="34" charset="0"/>
                        </a:rPr>
                        <a:t> </a:t>
                      </a:r>
                      <a:r>
                        <a:rPr lang="el-GR" sz="800" kern="1200" baseline="0" dirty="0" smtClean="0">
                          <a:solidFill>
                            <a:schemeClr val="dk1"/>
                          </a:solidFill>
                          <a:latin typeface="Arial" pitchFamily="34" charset="0"/>
                          <a:ea typeface="+mn-ea"/>
                          <a:cs typeface="Arial" pitchFamily="34" charset="0"/>
                        </a:rPr>
                        <a:t>Επιλογές</a:t>
                      </a:r>
                      <a:endParaRPr lang="el-GR" sz="8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a:txBody>
                    <a:bodyPr/>
                    <a:lstStyle/>
                    <a:p>
                      <a:pPr algn="ctr"/>
                      <a:r>
                        <a:rPr lang="el-GR" sz="800" kern="1200" dirty="0" smtClean="0">
                          <a:solidFill>
                            <a:schemeClr val="dk1"/>
                          </a:solidFill>
                          <a:latin typeface="Arial" pitchFamily="34" charset="0"/>
                          <a:ea typeface="+mn-ea"/>
                          <a:cs typeface="Arial" pitchFamily="34" charset="0"/>
                        </a:rPr>
                        <a:t>Πεδίο </a:t>
                      </a:r>
                      <a:r>
                        <a:rPr lang="el-GR" sz="800" kern="1200" dirty="0" err="1" smtClean="0">
                          <a:solidFill>
                            <a:schemeClr val="dk1"/>
                          </a:solidFill>
                          <a:latin typeface="Arial" pitchFamily="34" charset="0"/>
                          <a:ea typeface="+mn-ea"/>
                          <a:cs typeface="Arial" pitchFamily="34" charset="0"/>
                        </a:rPr>
                        <a:t>Συμπλ</a:t>
                      </a:r>
                      <a:r>
                        <a:rPr lang="el-GR" sz="800" kern="1200" dirty="0" smtClean="0">
                          <a:solidFill>
                            <a:schemeClr val="dk1"/>
                          </a:solidFill>
                          <a:latin typeface="Arial" pitchFamily="34" charset="0"/>
                          <a:ea typeface="+mn-ea"/>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450554">
                <a:tc gridSpan="8">
                  <a:txBody>
                    <a:bodyPr/>
                    <a:lstStyle/>
                    <a:p>
                      <a:pPr algn="ctr"/>
                      <a:r>
                        <a:rPr lang="el-GR" sz="2000" kern="1200" dirty="0" smtClean="0">
                          <a:solidFill>
                            <a:schemeClr val="dk1"/>
                          </a:solidFill>
                          <a:latin typeface="Arial" pitchFamily="34" charset="0"/>
                          <a:ea typeface="+mn-ea"/>
                          <a:cs typeface="Arial" pitchFamily="34" charset="0"/>
                        </a:rPr>
                        <a:t>Δεδομ.300</a:t>
                      </a:r>
                      <a:r>
                        <a:rPr lang="el-GR" sz="2000" kern="1200" baseline="0" dirty="0" smtClean="0">
                          <a:solidFill>
                            <a:schemeClr val="dk1"/>
                          </a:solidFill>
                          <a:latin typeface="Arial" pitchFamily="34" charset="0"/>
                          <a:ea typeface="+mn-ea"/>
                          <a:cs typeface="Arial" pitchFamily="34" charset="0"/>
                        </a:rPr>
                        <a:t> </a:t>
                      </a:r>
                      <a:r>
                        <a:rPr lang="en-US" sz="2000" kern="1200" baseline="0" dirty="0" smtClean="0">
                          <a:solidFill>
                            <a:schemeClr val="dk1"/>
                          </a:solidFill>
                          <a:latin typeface="Arial" pitchFamily="34" charset="0"/>
                          <a:ea typeface="+mn-ea"/>
                          <a:cs typeface="Arial" pitchFamily="34" charset="0"/>
                        </a:rPr>
                        <a:t>Byte</a:t>
                      </a:r>
                      <a:endParaRPr lang="el-GR" sz="2000" kern="1200" dirty="0" smtClean="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7" name="26 - TextBox"/>
          <p:cNvSpPr txBox="1">
            <a:spLocks noChangeArrowheads="1"/>
          </p:cNvSpPr>
          <p:nvPr/>
        </p:nvSpPr>
        <p:spPr bwMode="auto">
          <a:xfrm>
            <a:off x="3143250" y="500063"/>
            <a:ext cx="447675" cy="369887"/>
          </a:xfrm>
          <a:prstGeom prst="rect">
            <a:avLst/>
          </a:prstGeom>
          <a:noFill/>
          <a:ln w="9525">
            <a:noFill/>
            <a:miter lim="800000"/>
            <a:headEnd/>
            <a:tailEnd/>
          </a:ln>
        </p:spPr>
        <p:txBody>
          <a:bodyPr wrap="none">
            <a:spAutoFit/>
          </a:bodyPr>
          <a:lstStyle/>
          <a:p>
            <a:r>
              <a:rPr lang="el-GR"/>
              <a:t>2ο</a:t>
            </a:r>
          </a:p>
        </p:txBody>
      </p:sp>
      <p:sp>
        <p:nvSpPr>
          <p:cNvPr id="28" name="27 - TextBox"/>
          <p:cNvSpPr txBox="1">
            <a:spLocks noChangeArrowheads="1"/>
          </p:cNvSpPr>
          <p:nvPr/>
        </p:nvSpPr>
        <p:spPr bwMode="auto">
          <a:xfrm>
            <a:off x="142875" y="428625"/>
            <a:ext cx="447675" cy="369888"/>
          </a:xfrm>
          <a:prstGeom prst="rect">
            <a:avLst/>
          </a:prstGeom>
          <a:noFill/>
          <a:ln w="9525">
            <a:noFill/>
            <a:miter lim="800000"/>
            <a:headEnd/>
            <a:tailEnd/>
          </a:ln>
        </p:spPr>
        <p:txBody>
          <a:bodyPr wrap="none">
            <a:spAutoFit/>
          </a:bodyPr>
          <a:lstStyle/>
          <a:p>
            <a:r>
              <a:rPr lang="el-GR"/>
              <a:t>3ο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20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grpId="0" nodeType="clickEffect">
                                  <p:stCondLst>
                                    <p:cond delay="0"/>
                                  </p:stCondLst>
                                  <p:childTnLst>
                                    <p:animEffect transition="out" filter="fade">
                                      <p:cBhvr>
                                        <p:cTn id="11" dur="500" tmFilter="0, 0; .2, .5; .8, .5; 1, 0"/>
                                        <p:tgtEl>
                                          <p:spTgt spid="21"/>
                                        </p:tgtEl>
                                      </p:cBhvr>
                                    </p:animEffect>
                                    <p:animScale>
                                      <p:cBhvr>
                                        <p:cTn id="12" dur="250" autoRev="1" fill="hold"/>
                                        <p:tgtEl>
                                          <p:spTgt spid="21"/>
                                        </p:tgtEl>
                                      </p:cBhvr>
                                      <p:by x="105000" y="105000"/>
                                    </p:animScale>
                                  </p:childTnLst>
                                </p:cTn>
                              </p:par>
                              <p:par>
                                <p:cTn id="13" presetID="26" presetClass="emph" presetSubtype="0" fill="hold" nodeType="withEffect">
                                  <p:stCondLst>
                                    <p:cond delay="0"/>
                                  </p:stCondLst>
                                  <p:childTnLst>
                                    <p:animEffect transition="out" filter="fade">
                                      <p:cBhvr>
                                        <p:cTn id="14" dur="500" tmFilter="0, 0; .2, .5; .8, .5; 1, 0"/>
                                        <p:tgtEl>
                                          <p:spTgt spid="2"/>
                                        </p:tgtEl>
                                      </p:cBhvr>
                                    </p:animEffect>
                                    <p:animScale>
                                      <p:cBhvr>
                                        <p:cTn id="15" dur="250" autoRev="1" fill="hold"/>
                                        <p:tgtEl>
                                          <p:spTgt spid="2"/>
                                        </p:tgtEl>
                                      </p:cBhvr>
                                      <p:by x="105000" y="105000"/>
                                    </p:animScale>
                                  </p:childTnLst>
                                </p:cTn>
                              </p:par>
                            </p:childTnLst>
                          </p:cTn>
                        </p:par>
                        <p:par>
                          <p:cTn id="16" fill="hold">
                            <p:stCondLst>
                              <p:cond delay="500"/>
                            </p:stCondLst>
                            <p:childTnLst>
                              <p:par>
                                <p:cTn id="17" presetID="10" presetClass="entr" presetSubtype="0" fill="hold" nodeType="after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2000"/>
                                        <p:tgtEl>
                                          <p:spTgt spid="2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2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500" tmFilter="0, 0; .2, .5; .8, .5; 1, 0"/>
                                        <p:tgtEl>
                                          <p:spTgt spid="4"/>
                                        </p:tgtEl>
                                      </p:cBhvr>
                                    </p:animEffect>
                                    <p:animScale>
                                      <p:cBhvr>
                                        <p:cTn id="27" dur="250" autoRev="1" fill="hold"/>
                                        <p:tgtEl>
                                          <p:spTgt spid="4"/>
                                        </p:tgtEl>
                                      </p:cBhvr>
                                      <p:by x="105000" y="105000"/>
                                    </p:animScale>
                                  </p:childTnLst>
                                </p:cTn>
                              </p:par>
                              <p:par>
                                <p:cTn id="28" presetID="26" presetClass="emph" presetSubtype="0" fill="hold" grpId="0" nodeType="withEffect">
                                  <p:stCondLst>
                                    <p:cond delay="0"/>
                                  </p:stCondLst>
                                  <p:childTnLst>
                                    <p:animEffect transition="out" filter="fade">
                                      <p:cBhvr>
                                        <p:cTn id="29" dur="500" tmFilter="0, 0; .2, .5; .8, .5; 1, 0"/>
                                        <p:tgtEl>
                                          <p:spTgt spid="22"/>
                                        </p:tgtEl>
                                      </p:cBhvr>
                                    </p:animEffect>
                                    <p:animScale>
                                      <p:cBhvr>
                                        <p:cTn id="30" dur="250" autoRev="1" fill="hold"/>
                                        <p:tgtEl>
                                          <p:spTgt spid="22"/>
                                        </p:tgtEl>
                                      </p:cBhvr>
                                      <p:by x="105000" y="105000"/>
                                    </p:animScale>
                                  </p:childTnLst>
                                </p:cTn>
                              </p:par>
                            </p:childTnLst>
                          </p:cTn>
                        </p:par>
                        <p:par>
                          <p:cTn id="31" fill="hold">
                            <p:stCondLst>
                              <p:cond delay="500"/>
                            </p:stCondLst>
                            <p:childTnLst>
                              <p:par>
                                <p:cTn id="32" presetID="10" presetClass="entr" presetSubtype="0" fill="hold" nodeType="afterEffect">
                                  <p:stCondLst>
                                    <p:cond delay="0"/>
                                  </p:stCondLst>
                                  <p:childTnLst>
                                    <p:set>
                                      <p:cBhvr>
                                        <p:cTn id="33" dur="1" fill="hold">
                                          <p:stCondLst>
                                            <p:cond delay="0"/>
                                          </p:stCondLst>
                                        </p:cTn>
                                        <p:tgtEl>
                                          <p:spTgt spid="25"/>
                                        </p:tgtEl>
                                        <p:attrNameLst>
                                          <p:attrName>style.visibility</p:attrName>
                                        </p:attrNameLst>
                                      </p:cBhvr>
                                      <p:to>
                                        <p:strVal val="visible"/>
                                      </p:to>
                                    </p:set>
                                    <p:animEffect transition="in" filter="fade">
                                      <p:cBhvr>
                                        <p:cTn id="34" dur="2000"/>
                                        <p:tgtEl>
                                          <p:spTgt spid="2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2000"/>
                                        <p:tgtEl>
                                          <p:spTgt spid="27"/>
                                        </p:tgtEl>
                                      </p:cBhvr>
                                    </p:animEffect>
                                  </p:childTnLst>
                                </p:cTn>
                              </p:par>
                            </p:childTnLst>
                          </p:cTn>
                        </p:par>
                      </p:childTnLst>
                    </p:cTn>
                  </p:par>
                  <p:par>
                    <p:cTn id="38" fill="hold">
                      <p:stCondLst>
                        <p:cond delay="indefinite"/>
                      </p:stCondLst>
                      <p:childTnLst>
                        <p:par>
                          <p:cTn id="39" fill="hold">
                            <p:stCondLst>
                              <p:cond delay="0"/>
                            </p:stCondLst>
                            <p:childTnLst>
                              <p:par>
                                <p:cTn id="40" presetID="26" presetClass="emph" presetSubtype="0" fill="hold" nodeType="clickEffect">
                                  <p:stCondLst>
                                    <p:cond delay="0"/>
                                  </p:stCondLst>
                                  <p:childTnLst>
                                    <p:animEffect transition="out" filter="fade">
                                      <p:cBhvr>
                                        <p:cTn id="41" dur="500" tmFilter="0, 0; .2, .5; .8, .5; 1, 0"/>
                                        <p:tgtEl>
                                          <p:spTgt spid="3"/>
                                        </p:tgtEl>
                                      </p:cBhvr>
                                    </p:animEffect>
                                    <p:animScale>
                                      <p:cBhvr>
                                        <p:cTn id="42" dur="250" autoRev="1" fill="hold"/>
                                        <p:tgtEl>
                                          <p:spTgt spid="3"/>
                                        </p:tgtEl>
                                      </p:cBhvr>
                                      <p:by x="105000" y="105000"/>
                                    </p:animScale>
                                  </p:childTnLst>
                                </p:cTn>
                              </p:par>
                              <p:par>
                                <p:cTn id="43" presetID="26" presetClass="emph" presetSubtype="0" fill="hold" grpId="0" nodeType="withEffect">
                                  <p:stCondLst>
                                    <p:cond delay="0"/>
                                  </p:stCondLst>
                                  <p:childTnLst>
                                    <p:animEffect transition="out" filter="fade">
                                      <p:cBhvr>
                                        <p:cTn id="44" dur="500" tmFilter="0, 0; .2, .5; .8, .5; 1, 0"/>
                                        <p:tgtEl>
                                          <p:spTgt spid="23"/>
                                        </p:tgtEl>
                                      </p:cBhvr>
                                    </p:animEffect>
                                    <p:animScale>
                                      <p:cBhvr>
                                        <p:cTn id="45" dur="250" autoRev="1" fill="hold"/>
                                        <p:tgtEl>
                                          <p:spTgt spid="23"/>
                                        </p:tgtEl>
                                      </p:cBhvr>
                                      <p:by x="105000" y="105000"/>
                                    </p:animScale>
                                  </p:childTnLst>
                                </p:cTn>
                              </p:par>
                            </p:childTnLst>
                          </p:cTn>
                        </p:par>
                        <p:par>
                          <p:cTn id="46" fill="hold">
                            <p:stCondLst>
                              <p:cond delay="500"/>
                            </p:stCondLst>
                            <p:childTnLst>
                              <p:par>
                                <p:cTn id="47" presetID="10" presetClass="entr" presetSubtype="0" fill="hold" nodeType="after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2000"/>
                                        <p:tgtEl>
                                          <p:spTgt spid="2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fade">
                                      <p:cBhvr>
                                        <p:cTn id="5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21" grpId="0"/>
      <p:bldP spid="22" grpId="0"/>
      <p:bldP spid="23" grpId="0"/>
      <p:bldP spid="24" grpId="0"/>
      <p:bldP spid="27" grpId="0"/>
      <p:bldP spid="2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4 - Εικόνα" descr="επικοινωνιακό Υποδίκτυο.gif"/>
          <p:cNvPicPr>
            <a:picLocks noChangeAspect="1"/>
          </p:cNvPicPr>
          <p:nvPr/>
        </p:nvPicPr>
        <p:blipFill>
          <a:blip r:embed="rId2"/>
          <a:srcRect/>
          <a:stretch>
            <a:fillRect/>
          </a:stretch>
        </p:blipFill>
        <p:spPr bwMode="auto">
          <a:xfrm>
            <a:off x="0" y="1285875"/>
            <a:ext cx="9144000" cy="4941888"/>
          </a:xfrm>
          <a:prstGeom prst="rect">
            <a:avLst/>
          </a:prstGeom>
          <a:noFill/>
          <a:ln w="9525">
            <a:noFill/>
            <a:miter lim="800000"/>
            <a:headEnd/>
            <a:tailEnd/>
          </a:ln>
        </p:spPr>
      </p:pic>
      <p:sp>
        <p:nvSpPr>
          <p:cNvPr id="25603" name="15 - TextBox"/>
          <p:cNvSpPr txBox="1">
            <a:spLocks noChangeArrowheads="1"/>
          </p:cNvSpPr>
          <p:nvPr/>
        </p:nvSpPr>
        <p:spPr bwMode="auto">
          <a:xfrm>
            <a:off x="142875" y="4857750"/>
            <a:ext cx="549275" cy="369888"/>
          </a:xfrm>
          <a:prstGeom prst="rect">
            <a:avLst/>
          </a:prstGeom>
          <a:noFill/>
          <a:ln w="9525">
            <a:noFill/>
            <a:miter lim="800000"/>
            <a:headEnd/>
            <a:tailEnd/>
          </a:ln>
        </p:spPr>
        <p:txBody>
          <a:bodyPr wrap="none">
            <a:spAutoFit/>
          </a:bodyPr>
          <a:lstStyle/>
          <a:p>
            <a:r>
              <a:rPr lang="en-US"/>
              <a:t>PC1</a:t>
            </a:r>
            <a:endParaRPr lang="el-GR"/>
          </a:p>
        </p:txBody>
      </p:sp>
      <p:sp>
        <p:nvSpPr>
          <p:cNvPr id="62" name="61 - TextBox"/>
          <p:cNvSpPr txBox="1"/>
          <p:nvPr/>
        </p:nvSpPr>
        <p:spPr>
          <a:xfrm>
            <a:off x="928688" y="142875"/>
            <a:ext cx="4429125" cy="369888"/>
          </a:xfrm>
          <a:prstGeom prst="rect">
            <a:avLst/>
          </a:prstGeom>
          <a:solidFill>
            <a:schemeClr val="tx2">
              <a:lumMod val="20000"/>
              <a:lumOff val="80000"/>
            </a:schemeClr>
          </a:solidFill>
        </p:spPr>
        <p:txBody>
          <a:bodyPr>
            <a:spAutoFit/>
          </a:bodyPr>
          <a:lstStyle/>
          <a:p>
            <a:pPr>
              <a:defRPr/>
            </a:pPr>
            <a:r>
              <a:rPr lang="el-GR" dirty="0">
                <a:cs typeface="+mn-cs"/>
              </a:rPr>
              <a:t>Τα τρία κομμάτια περνούν την διαδρομή</a:t>
            </a:r>
          </a:p>
        </p:txBody>
      </p:sp>
      <p:grpSp>
        <p:nvGrpSpPr>
          <p:cNvPr id="2" name="28 - Ομάδα"/>
          <p:cNvGrpSpPr>
            <a:grpSpLocks/>
          </p:cNvGrpSpPr>
          <p:nvPr/>
        </p:nvGrpSpPr>
        <p:grpSpPr bwMode="auto">
          <a:xfrm>
            <a:off x="2000250" y="3786188"/>
            <a:ext cx="1911350" cy="584200"/>
            <a:chOff x="2000232" y="3786190"/>
            <a:chExt cx="1910888" cy="583646"/>
          </a:xfrm>
        </p:grpSpPr>
        <p:grpSp>
          <p:nvGrpSpPr>
            <p:cNvPr id="3" name="69 - Ομάδα"/>
            <p:cNvGrpSpPr>
              <a:grpSpLocks/>
            </p:cNvGrpSpPr>
            <p:nvPr/>
          </p:nvGrpSpPr>
          <p:grpSpPr bwMode="auto">
            <a:xfrm>
              <a:off x="3214678" y="3786190"/>
              <a:ext cx="642942" cy="71438"/>
              <a:chOff x="3143240" y="4429132"/>
              <a:chExt cx="642942" cy="71438"/>
            </a:xfrm>
          </p:grpSpPr>
          <p:sp>
            <p:nvSpPr>
              <p:cNvPr id="59" name="58 - Ορθογώνιο"/>
              <p:cNvSpPr/>
              <p:nvPr/>
            </p:nvSpPr>
            <p:spPr>
              <a:xfrm>
                <a:off x="3142938" y="4429132"/>
                <a:ext cx="268222" cy="7136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0" name="59 - Ορθογώνιο"/>
              <p:cNvSpPr/>
              <p:nvPr/>
            </p:nvSpPr>
            <p:spPr>
              <a:xfrm>
                <a:off x="3428619" y="4429132"/>
                <a:ext cx="107924" cy="71369"/>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58" name="57 - Ορθογώνιο"/>
              <p:cNvSpPr/>
              <p:nvPr/>
            </p:nvSpPr>
            <p:spPr>
              <a:xfrm>
                <a:off x="3536543" y="4429132"/>
                <a:ext cx="249177" cy="7136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pSp>
          <p:nvGrpSpPr>
            <p:cNvPr id="4" name="27 - Ομάδα"/>
            <p:cNvGrpSpPr>
              <a:grpSpLocks/>
            </p:cNvGrpSpPr>
            <p:nvPr/>
          </p:nvGrpSpPr>
          <p:grpSpPr bwMode="auto">
            <a:xfrm>
              <a:off x="2000232" y="3786190"/>
              <a:ext cx="464347" cy="71438"/>
              <a:chOff x="2000232" y="3786190"/>
              <a:chExt cx="464347" cy="71438"/>
            </a:xfrm>
          </p:grpSpPr>
          <p:sp>
            <p:nvSpPr>
              <p:cNvPr id="63" name="62 - Ορθογώνιο"/>
              <p:cNvSpPr/>
              <p:nvPr/>
            </p:nvSpPr>
            <p:spPr>
              <a:xfrm>
                <a:off x="2214493" y="3786190"/>
                <a:ext cx="250765" cy="7136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4" name="63 - Ορθογώνιο"/>
              <p:cNvSpPr/>
              <p:nvPr/>
            </p:nvSpPr>
            <p:spPr>
              <a:xfrm>
                <a:off x="2000232" y="3786190"/>
                <a:ext cx="196803" cy="7136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grpSp>
          <p:nvGrpSpPr>
            <p:cNvPr id="5" name="70 - Ομάδα"/>
            <p:cNvGrpSpPr>
              <a:grpSpLocks/>
            </p:cNvGrpSpPr>
            <p:nvPr/>
          </p:nvGrpSpPr>
          <p:grpSpPr bwMode="auto">
            <a:xfrm>
              <a:off x="2571736" y="3786190"/>
              <a:ext cx="607223" cy="71438"/>
              <a:chOff x="2428860" y="4000504"/>
              <a:chExt cx="607223" cy="71438"/>
            </a:xfrm>
          </p:grpSpPr>
          <p:sp>
            <p:nvSpPr>
              <p:cNvPr id="68" name="67 - Ορθογώνιο"/>
              <p:cNvSpPr/>
              <p:nvPr/>
            </p:nvSpPr>
            <p:spPr>
              <a:xfrm>
                <a:off x="2785820" y="4000504"/>
                <a:ext cx="250764" cy="7136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9" name="68 - Ορθογώνιο"/>
              <p:cNvSpPr/>
              <p:nvPr/>
            </p:nvSpPr>
            <p:spPr>
              <a:xfrm>
                <a:off x="2428718" y="4000504"/>
                <a:ext cx="339643" cy="7136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25609" name="20 - TextBox"/>
            <p:cNvSpPr txBox="1">
              <a:spLocks noChangeArrowheads="1"/>
            </p:cNvSpPr>
            <p:nvPr/>
          </p:nvSpPr>
          <p:spPr bwMode="auto">
            <a:xfrm>
              <a:off x="3500430" y="4000504"/>
              <a:ext cx="410690" cy="369332"/>
            </a:xfrm>
            <a:prstGeom prst="rect">
              <a:avLst/>
            </a:prstGeom>
            <a:noFill/>
            <a:ln w="9525">
              <a:noFill/>
              <a:miter lim="800000"/>
              <a:headEnd/>
              <a:tailEnd/>
            </a:ln>
          </p:spPr>
          <p:txBody>
            <a:bodyPr wrap="none">
              <a:spAutoFit/>
            </a:bodyPr>
            <a:lstStyle/>
            <a:p>
              <a:r>
                <a:rPr lang="el-GR"/>
                <a:t>1ο</a:t>
              </a:r>
            </a:p>
          </p:txBody>
        </p:sp>
        <p:sp>
          <p:nvSpPr>
            <p:cNvPr id="25610" name="21 - TextBox"/>
            <p:cNvSpPr txBox="1">
              <a:spLocks noChangeArrowheads="1"/>
            </p:cNvSpPr>
            <p:nvPr/>
          </p:nvSpPr>
          <p:spPr bwMode="auto">
            <a:xfrm>
              <a:off x="2857488" y="4000504"/>
              <a:ext cx="447558" cy="369332"/>
            </a:xfrm>
            <a:prstGeom prst="rect">
              <a:avLst/>
            </a:prstGeom>
            <a:noFill/>
            <a:ln w="9525">
              <a:noFill/>
              <a:miter lim="800000"/>
              <a:headEnd/>
              <a:tailEnd/>
            </a:ln>
          </p:spPr>
          <p:txBody>
            <a:bodyPr wrap="none">
              <a:spAutoFit/>
            </a:bodyPr>
            <a:lstStyle/>
            <a:p>
              <a:r>
                <a:rPr lang="el-GR"/>
                <a:t>2ο</a:t>
              </a:r>
            </a:p>
          </p:txBody>
        </p:sp>
        <p:sp>
          <p:nvSpPr>
            <p:cNvPr id="25611" name="22 - TextBox"/>
            <p:cNvSpPr txBox="1">
              <a:spLocks noChangeArrowheads="1"/>
            </p:cNvSpPr>
            <p:nvPr/>
          </p:nvSpPr>
          <p:spPr bwMode="auto">
            <a:xfrm>
              <a:off x="2214546" y="4000504"/>
              <a:ext cx="447558" cy="369332"/>
            </a:xfrm>
            <a:prstGeom prst="rect">
              <a:avLst/>
            </a:prstGeom>
            <a:noFill/>
            <a:ln w="9525">
              <a:noFill/>
              <a:miter lim="800000"/>
              <a:headEnd/>
              <a:tailEnd/>
            </a:ln>
          </p:spPr>
          <p:txBody>
            <a:bodyPr wrap="none">
              <a:spAutoFit/>
            </a:bodyPr>
            <a:lstStyle/>
            <a:p>
              <a:r>
                <a:rPr lang="el-GR"/>
                <a:t>3ο</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20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0" presetClass="path" presetSubtype="0" accel="50000" decel="50000" fill="hold" nodeType="clickEffect">
                                  <p:stCondLst>
                                    <p:cond delay="0"/>
                                  </p:stCondLst>
                                  <p:childTnLst>
                                    <p:animMotion origin="layout" path="M 4.44444E-6 -1.70213E-6 L 0.34653 -1.70213E-6 " pathEditMode="relative" ptsTypes="AA">
                                      <p:cBhvr>
                                        <p:cTn id="11" dur="2000" fill="hold"/>
                                        <p:tgtEl>
                                          <p:spTgt spid="2"/>
                                        </p:tgtEl>
                                        <p:attrNameLst>
                                          <p:attrName>ppt_x</p:attrName>
                                          <p:attrName>ppt_y</p:attrName>
                                        </p:attrNameLst>
                                      </p:cBhvr>
                                    </p:animMotion>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nodeType="clickEffect">
                                  <p:stCondLst>
                                    <p:cond delay="0"/>
                                  </p:stCondLst>
                                  <p:childTnLst>
                                    <p:animEffect transition="out" filter="fade">
                                      <p:cBhvr>
                                        <p:cTn id="15" dur="2000"/>
                                        <p:tgtEl>
                                          <p:spTgt spid="2"/>
                                        </p:tgtEl>
                                      </p:cBhvr>
                                    </p:animEffect>
                                    <p:set>
                                      <p:cBhvr>
                                        <p:cTn id="16"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4 - Εικόνα" descr="επικοινωνιακό Υποδίκτυο.gif"/>
          <p:cNvPicPr>
            <a:picLocks noChangeAspect="1"/>
          </p:cNvPicPr>
          <p:nvPr/>
        </p:nvPicPr>
        <p:blipFill>
          <a:blip r:embed="rId2"/>
          <a:srcRect/>
          <a:stretch>
            <a:fillRect/>
          </a:stretch>
        </p:blipFill>
        <p:spPr bwMode="auto">
          <a:xfrm>
            <a:off x="0" y="1285875"/>
            <a:ext cx="9144000" cy="4941888"/>
          </a:xfrm>
          <a:prstGeom prst="rect">
            <a:avLst/>
          </a:prstGeom>
          <a:noFill/>
          <a:ln w="9525">
            <a:noFill/>
            <a:miter lim="800000"/>
            <a:headEnd/>
            <a:tailEnd/>
          </a:ln>
        </p:spPr>
      </p:pic>
      <p:sp>
        <p:nvSpPr>
          <p:cNvPr id="26627" name="15 - TextBox"/>
          <p:cNvSpPr txBox="1">
            <a:spLocks noChangeArrowheads="1"/>
          </p:cNvSpPr>
          <p:nvPr/>
        </p:nvSpPr>
        <p:spPr bwMode="auto">
          <a:xfrm>
            <a:off x="142875" y="4857750"/>
            <a:ext cx="549275" cy="369888"/>
          </a:xfrm>
          <a:prstGeom prst="rect">
            <a:avLst/>
          </a:prstGeom>
          <a:noFill/>
          <a:ln w="9525">
            <a:noFill/>
            <a:miter lim="800000"/>
            <a:headEnd/>
            <a:tailEnd/>
          </a:ln>
        </p:spPr>
        <p:txBody>
          <a:bodyPr wrap="none">
            <a:spAutoFit/>
          </a:bodyPr>
          <a:lstStyle/>
          <a:p>
            <a:r>
              <a:rPr lang="en-US"/>
              <a:t>PC1</a:t>
            </a:r>
            <a:endParaRPr lang="el-GR"/>
          </a:p>
        </p:txBody>
      </p:sp>
      <p:sp>
        <p:nvSpPr>
          <p:cNvPr id="62" name="61 - TextBox"/>
          <p:cNvSpPr txBox="1"/>
          <p:nvPr/>
        </p:nvSpPr>
        <p:spPr>
          <a:xfrm>
            <a:off x="928688" y="142875"/>
            <a:ext cx="7715250" cy="646113"/>
          </a:xfrm>
          <a:prstGeom prst="rect">
            <a:avLst/>
          </a:prstGeom>
          <a:solidFill>
            <a:schemeClr val="tx2">
              <a:lumMod val="20000"/>
              <a:lumOff val="80000"/>
            </a:schemeClr>
          </a:solidFill>
        </p:spPr>
        <p:txBody>
          <a:bodyPr>
            <a:spAutoFit/>
          </a:bodyPr>
          <a:lstStyle/>
          <a:p>
            <a:pPr>
              <a:defRPr/>
            </a:pPr>
            <a:r>
              <a:rPr lang="el-GR" dirty="0">
                <a:cs typeface="+mn-cs"/>
              </a:rPr>
              <a:t>Και μετά ανασυνθέτουν το πακέτο. Τα </a:t>
            </a:r>
            <a:r>
              <a:rPr lang="el-GR" dirty="0" err="1">
                <a:cs typeface="+mn-cs"/>
              </a:rPr>
              <a:t>δεδομενα</a:t>
            </a:r>
            <a:r>
              <a:rPr lang="el-GR" dirty="0">
                <a:cs typeface="+mn-cs"/>
              </a:rPr>
              <a:t> μπαίνουν στη θέση που ορίζει ο Δείκτης Εντοπισμού  Τμήματος.</a:t>
            </a:r>
          </a:p>
        </p:txBody>
      </p:sp>
      <p:grpSp>
        <p:nvGrpSpPr>
          <p:cNvPr id="2" name="26 - Ομάδα"/>
          <p:cNvGrpSpPr>
            <a:grpSpLocks/>
          </p:cNvGrpSpPr>
          <p:nvPr/>
        </p:nvGrpSpPr>
        <p:grpSpPr bwMode="auto">
          <a:xfrm>
            <a:off x="6572250" y="4000500"/>
            <a:ext cx="393700" cy="71438"/>
            <a:chOff x="6572264" y="4000504"/>
            <a:chExt cx="392911" cy="71438"/>
          </a:xfrm>
        </p:grpSpPr>
        <p:sp>
          <p:nvSpPr>
            <p:cNvPr id="59" name="58 - Ορθογώνιο"/>
            <p:cNvSpPr/>
            <p:nvPr/>
          </p:nvSpPr>
          <p:spPr>
            <a:xfrm>
              <a:off x="6572264" y="4000504"/>
              <a:ext cx="267750"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0" name="59 - Ορθογώνιο"/>
            <p:cNvSpPr/>
            <p:nvPr/>
          </p:nvSpPr>
          <p:spPr>
            <a:xfrm>
              <a:off x="6857441" y="4000504"/>
              <a:ext cx="107734" cy="71438"/>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58" name="57 - Ορθογώνιο"/>
          <p:cNvSpPr/>
          <p:nvPr/>
        </p:nvSpPr>
        <p:spPr>
          <a:xfrm>
            <a:off x="6965950" y="4000500"/>
            <a:ext cx="249238"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3" name="62 - Ορθογώνιο"/>
          <p:cNvSpPr/>
          <p:nvPr/>
        </p:nvSpPr>
        <p:spPr>
          <a:xfrm>
            <a:off x="5572125" y="4000500"/>
            <a:ext cx="250825"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4" name="63 - Ορθογώνιο"/>
          <p:cNvSpPr/>
          <p:nvPr/>
        </p:nvSpPr>
        <p:spPr>
          <a:xfrm>
            <a:off x="5357813" y="4000500"/>
            <a:ext cx="196850"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8" name="67 - Ορθογώνιο"/>
          <p:cNvSpPr/>
          <p:nvPr/>
        </p:nvSpPr>
        <p:spPr>
          <a:xfrm>
            <a:off x="6286500" y="4000500"/>
            <a:ext cx="250825"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69" name="68 - Ορθογώνιο"/>
          <p:cNvSpPr/>
          <p:nvPr/>
        </p:nvSpPr>
        <p:spPr>
          <a:xfrm>
            <a:off x="5929313" y="4000500"/>
            <a:ext cx="339725"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6635" name="20 - TextBox"/>
          <p:cNvSpPr txBox="1">
            <a:spLocks noChangeArrowheads="1"/>
          </p:cNvSpPr>
          <p:nvPr/>
        </p:nvSpPr>
        <p:spPr bwMode="auto">
          <a:xfrm>
            <a:off x="6858000" y="4214813"/>
            <a:ext cx="411163" cy="369887"/>
          </a:xfrm>
          <a:prstGeom prst="rect">
            <a:avLst/>
          </a:prstGeom>
          <a:noFill/>
          <a:ln w="9525">
            <a:noFill/>
            <a:miter lim="800000"/>
            <a:headEnd/>
            <a:tailEnd/>
          </a:ln>
        </p:spPr>
        <p:txBody>
          <a:bodyPr wrap="none">
            <a:spAutoFit/>
          </a:bodyPr>
          <a:lstStyle/>
          <a:p>
            <a:r>
              <a:rPr lang="el-GR"/>
              <a:t>1ο</a:t>
            </a:r>
          </a:p>
        </p:txBody>
      </p:sp>
      <p:sp>
        <p:nvSpPr>
          <p:cNvPr id="26636" name="21 - TextBox"/>
          <p:cNvSpPr txBox="1">
            <a:spLocks noChangeArrowheads="1"/>
          </p:cNvSpPr>
          <p:nvPr/>
        </p:nvSpPr>
        <p:spPr bwMode="auto">
          <a:xfrm>
            <a:off x="6215063" y="4214813"/>
            <a:ext cx="447675" cy="369887"/>
          </a:xfrm>
          <a:prstGeom prst="rect">
            <a:avLst/>
          </a:prstGeom>
          <a:noFill/>
          <a:ln w="9525">
            <a:noFill/>
            <a:miter lim="800000"/>
            <a:headEnd/>
            <a:tailEnd/>
          </a:ln>
        </p:spPr>
        <p:txBody>
          <a:bodyPr wrap="none">
            <a:spAutoFit/>
          </a:bodyPr>
          <a:lstStyle/>
          <a:p>
            <a:r>
              <a:rPr lang="el-GR"/>
              <a:t>2ο</a:t>
            </a:r>
          </a:p>
        </p:txBody>
      </p:sp>
      <p:sp>
        <p:nvSpPr>
          <p:cNvPr id="26637" name="22 - TextBox"/>
          <p:cNvSpPr txBox="1">
            <a:spLocks noChangeArrowheads="1"/>
          </p:cNvSpPr>
          <p:nvPr/>
        </p:nvSpPr>
        <p:spPr bwMode="auto">
          <a:xfrm>
            <a:off x="5572125" y="4214813"/>
            <a:ext cx="447675" cy="369887"/>
          </a:xfrm>
          <a:prstGeom prst="rect">
            <a:avLst/>
          </a:prstGeom>
          <a:noFill/>
          <a:ln w="9525">
            <a:noFill/>
            <a:miter lim="800000"/>
            <a:headEnd/>
            <a:tailEnd/>
          </a:ln>
        </p:spPr>
        <p:txBody>
          <a:bodyPr wrap="none">
            <a:spAutoFit/>
          </a:bodyPr>
          <a:lstStyle/>
          <a:p>
            <a:r>
              <a:rPr lang="el-GR"/>
              <a:t>3ο</a:t>
            </a:r>
          </a:p>
        </p:txBody>
      </p:sp>
      <p:grpSp>
        <p:nvGrpSpPr>
          <p:cNvPr id="3" name="54 - Ομάδα"/>
          <p:cNvGrpSpPr>
            <a:grpSpLocks/>
          </p:cNvGrpSpPr>
          <p:nvPr/>
        </p:nvGrpSpPr>
        <p:grpSpPr bwMode="auto">
          <a:xfrm>
            <a:off x="6286500" y="3500438"/>
            <a:ext cx="1000125" cy="71437"/>
            <a:chOff x="1357290" y="1928802"/>
            <a:chExt cx="571504" cy="71438"/>
          </a:xfrm>
        </p:grpSpPr>
        <p:grpSp>
          <p:nvGrpSpPr>
            <p:cNvPr id="4" name="13 - Ομάδα"/>
            <p:cNvGrpSpPr>
              <a:grpSpLocks/>
            </p:cNvGrpSpPr>
            <p:nvPr/>
          </p:nvGrpSpPr>
          <p:grpSpPr bwMode="auto">
            <a:xfrm>
              <a:off x="1357290" y="1928802"/>
              <a:ext cx="428628" cy="71438"/>
              <a:chOff x="1357290" y="1714488"/>
              <a:chExt cx="428628" cy="71438"/>
            </a:xfrm>
          </p:grpSpPr>
          <p:sp>
            <p:nvSpPr>
              <p:cNvPr id="33" name="32 - Ορθογώνιο"/>
              <p:cNvSpPr/>
              <p:nvPr/>
            </p:nvSpPr>
            <p:spPr>
              <a:xfrm>
                <a:off x="1357290" y="1714488"/>
                <a:ext cx="357417" cy="7143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34" name="33 - Ορθογώνιο"/>
              <p:cNvSpPr/>
              <p:nvPr/>
            </p:nvSpPr>
            <p:spPr>
              <a:xfrm>
                <a:off x="1714707" y="1714488"/>
                <a:ext cx="72572" cy="71438"/>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32" name="31 - Ορθογώνιο"/>
            <p:cNvSpPr/>
            <p:nvPr/>
          </p:nvSpPr>
          <p:spPr>
            <a:xfrm>
              <a:off x="1786372" y="1928802"/>
              <a:ext cx="142422" cy="7143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24" name="23 - Ορθογώνιο"/>
          <p:cNvSpPr/>
          <p:nvPr/>
        </p:nvSpPr>
        <p:spPr>
          <a:xfrm>
            <a:off x="7358063" y="5857875"/>
            <a:ext cx="1000125" cy="28575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6640" name="24 - TextBox"/>
          <p:cNvSpPr txBox="1">
            <a:spLocks noChangeArrowheads="1"/>
          </p:cNvSpPr>
          <p:nvPr/>
        </p:nvSpPr>
        <p:spPr bwMode="auto">
          <a:xfrm>
            <a:off x="7215188" y="5500688"/>
            <a:ext cx="325437" cy="369887"/>
          </a:xfrm>
          <a:prstGeom prst="rect">
            <a:avLst/>
          </a:prstGeom>
          <a:noFill/>
          <a:ln w="9525">
            <a:noFill/>
            <a:miter lim="800000"/>
            <a:headEnd/>
            <a:tailEnd/>
          </a:ln>
        </p:spPr>
        <p:txBody>
          <a:bodyPr wrap="none">
            <a:spAutoFit/>
          </a:bodyPr>
          <a:lstStyle/>
          <a:p>
            <a:r>
              <a:rPr lang="el-GR"/>
              <a:t>0</a:t>
            </a:r>
          </a:p>
        </p:txBody>
      </p:sp>
      <p:sp>
        <p:nvSpPr>
          <p:cNvPr id="26" name="25 - TextBox"/>
          <p:cNvSpPr txBox="1">
            <a:spLocks noChangeArrowheads="1"/>
          </p:cNvSpPr>
          <p:nvPr/>
        </p:nvSpPr>
        <p:spPr bwMode="auto">
          <a:xfrm>
            <a:off x="428625" y="714375"/>
            <a:ext cx="6500813" cy="923925"/>
          </a:xfrm>
          <a:prstGeom prst="rect">
            <a:avLst/>
          </a:prstGeom>
          <a:solidFill>
            <a:srgbClr val="FFFF00"/>
          </a:solidFill>
          <a:ln w="9525">
            <a:solidFill>
              <a:schemeClr val="tx1"/>
            </a:solidFill>
            <a:miter lim="800000"/>
            <a:headEnd/>
            <a:tailEnd/>
          </a:ln>
        </p:spPr>
        <p:txBody>
          <a:bodyPr>
            <a:spAutoFit/>
          </a:bodyPr>
          <a:lstStyle/>
          <a:p>
            <a:r>
              <a:rPr lang="el-GR"/>
              <a:t>Τα δεδομένα του πρώτου κομματιού με ΔΕΤ=0 που είναι 600 </a:t>
            </a:r>
            <a:r>
              <a:rPr lang="en-US"/>
              <a:t>Byte </a:t>
            </a:r>
            <a:r>
              <a:rPr lang="el-GR"/>
              <a:t>ξεκινούν από την θέση 0</a:t>
            </a:r>
            <a:r>
              <a:rPr lang="en-US"/>
              <a:t> </a:t>
            </a:r>
            <a:r>
              <a:rPr lang="el-GR"/>
              <a:t>και καταλαμβάνουν όλες τις θέσεις έως την 599.</a:t>
            </a:r>
          </a:p>
        </p:txBody>
      </p:sp>
      <p:sp>
        <p:nvSpPr>
          <p:cNvPr id="28" name="27 - Ορθογώνιο"/>
          <p:cNvSpPr/>
          <p:nvPr/>
        </p:nvSpPr>
        <p:spPr>
          <a:xfrm>
            <a:off x="2714625" y="5857875"/>
            <a:ext cx="4643438" cy="357188"/>
          </a:xfrm>
          <a:prstGeom prst="rect">
            <a:avLst/>
          </a:prstGeom>
          <a:solidFill>
            <a:schemeClr val="accent1">
              <a:alpha val="44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26643" name="28 - TextBox"/>
          <p:cNvSpPr txBox="1">
            <a:spLocks noChangeArrowheads="1"/>
          </p:cNvSpPr>
          <p:nvPr/>
        </p:nvSpPr>
        <p:spPr bwMode="auto">
          <a:xfrm>
            <a:off x="5357813" y="5500688"/>
            <a:ext cx="608012" cy="369887"/>
          </a:xfrm>
          <a:prstGeom prst="rect">
            <a:avLst/>
          </a:prstGeom>
          <a:noFill/>
          <a:ln w="9525">
            <a:noFill/>
            <a:miter lim="800000"/>
            <a:headEnd/>
            <a:tailEnd/>
          </a:ln>
        </p:spPr>
        <p:txBody>
          <a:bodyPr wrap="none">
            <a:spAutoFit/>
          </a:bodyPr>
          <a:lstStyle/>
          <a:p>
            <a:r>
              <a:rPr lang="el-GR"/>
              <a:t>600</a:t>
            </a:r>
          </a:p>
        </p:txBody>
      </p:sp>
      <p:sp>
        <p:nvSpPr>
          <p:cNvPr id="26644" name="29 - TextBox"/>
          <p:cNvSpPr txBox="1">
            <a:spLocks noChangeArrowheads="1"/>
          </p:cNvSpPr>
          <p:nvPr/>
        </p:nvSpPr>
        <p:spPr bwMode="auto">
          <a:xfrm>
            <a:off x="3429000" y="5500688"/>
            <a:ext cx="712788" cy="369887"/>
          </a:xfrm>
          <a:prstGeom prst="rect">
            <a:avLst/>
          </a:prstGeom>
          <a:noFill/>
          <a:ln w="9525">
            <a:noFill/>
            <a:miter lim="800000"/>
            <a:headEnd/>
            <a:tailEnd/>
          </a:ln>
        </p:spPr>
        <p:txBody>
          <a:bodyPr wrap="none">
            <a:spAutoFit/>
          </a:bodyPr>
          <a:lstStyle/>
          <a:p>
            <a:r>
              <a:rPr lang="el-GR"/>
              <a:t>1200</a:t>
            </a:r>
          </a:p>
        </p:txBody>
      </p:sp>
      <p:grpSp>
        <p:nvGrpSpPr>
          <p:cNvPr id="5" name="43 - Ομάδα"/>
          <p:cNvGrpSpPr>
            <a:grpSpLocks/>
          </p:cNvGrpSpPr>
          <p:nvPr/>
        </p:nvGrpSpPr>
        <p:grpSpPr bwMode="auto">
          <a:xfrm>
            <a:off x="5572125" y="5929313"/>
            <a:ext cx="1714500" cy="214312"/>
            <a:chOff x="5572132" y="5929330"/>
            <a:chExt cx="1714512" cy="214314"/>
          </a:xfrm>
        </p:grpSpPr>
        <p:sp>
          <p:nvSpPr>
            <p:cNvPr id="40" name="39 - Ορθογώνιο"/>
            <p:cNvSpPr/>
            <p:nvPr/>
          </p:nvSpPr>
          <p:spPr>
            <a:xfrm>
              <a:off x="5572132" y="5929330"/>
              <a:ext cx="1100146" cy="214314"/>
            </a:xfrm>
            <a:prstGeom prst="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1" name="40 - Ορθογώνιο"/>
            <p:cNvSpPr/>
            <p:nvPr/>
          </p:nvSpPr>
          <p:spPr>
            <a:xfrm>
              <a:off x="6715140" y="5929330"/>
              <a:ext cx="571504" cy="214314"/>
            </a:xfrm>
            <a:prstGeom prst="rect">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grpSp>
      <p:sp>
        <p:nvSpPr>
          <p:cNvPr id="42" name="41 - Ορθογώνιο"/>
          <p:cNvSpPr/>
          <p:nvPr/>
        </p:nvSpPr>
        <p:spPr>
          <a:xfrm>
            <a:off x="3786188" y="5929313"/>
            <a:ext cx="1785937" cy="214312"/>
          </a:xfrm>
          <a:prstGeom prst="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3" name="42 - Ορθογώνιο"/>
          <p:cNvSpPr/>
          <p:nvPr/>
        </p:nvSpPr>
        <p:spPr>
          <a:xfrm flipH="1" flipV="1">
            <a:off x="2786063" y="5929313"/>
            <a:ext cx="1000125" cy="214312"/>
          </a:xfrm>
          <a:prstGeom prst="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p>
        </p:txBody>
      </p:sp>
      <p:sp>
        <p:nvSpPr>
          <p:cNvPr id="45" name="44 - TextBox"/>
          <p:cNvSpPr txBox="1">
            <a:spLocks noChangeArrowheads="1"/>
          </p:cNvSpPr>
          <p:nvPr/>
        </p:nvSpPr>
        <p:spPr bwMode="auto">
          <a:xfrm>
            <a:off x="1714500" y="1571625"/>
            <a:ext cx="7143750" cy="923925"/>
          </a:xfrm>
          <a:prstGeom prst="rect">
            <a:avLst/>
          </a:prstGeom>
          <a:solidFill>
            <a:srgbClr val="FFFF00"/>
          </a:solidFill>
          <a:ln w="9525">
            <a:solidFill>
              <a:schemeClr val="tx1"/>
            </a:solidFill>
            <a:miter lim="800000"/>
            <a:headEnd/>
            <a:tailEnd/>
          </a:ln>
        </p:spPr>
        <p:txBody>
          <a:bodyPr>
            <a:spAutoFit/>
          </a:bodyPr>
          <a:lstStyle/>
          <a:p>
            <a:r>
              <a:rPr lang="el-GR"/>
              <a:t>Τα δεδομένα του δεύτερου κομματιού με ΔΕΤ=75 που είναι 600 </a:t>
            </a:r>
            <a:r>
              <a:rPr lang="en-US"/>
              <a:t>Byte </a:t>
            </a:r>
            <a:r>
              <a:rPr lang="el-GR"/>
              <a:t>ξεκινούν από την θέση 75*8=600 και καταλαμβάνουν όλες τις θέσεις έως και την 1199.</a:t>
            </a:r>
          </a:p>
        </p:txBody>
      </p:sp>
      <p:sp>
        <p:nvSpPr>
          <p:cNvPr id="46" name="45 - TextBox"/>
          <p:cNvSpPr txBox="1">
            <a:spLocks noChangeArrowheads="1"/>
          </p:cNvSpPr>
          <p:nvPr/>
        </p:nvSpPr>
        <p:spPr bwMode="auto">
          <a:xfrm>
            <a:off x="1857375" y="2428875"/>
            <a:ext cx="7143750" cy="923925"/>
          </a:xfrm>
          <a:prstGeom prst="rect">
            <a:avLst/>
          </a:prstGeom>
          <a:solidFill>
            <a:srgbClr val="FFFF00"/>
          </a:solidFill>
          <a:ln w="9525">
            <a:solidFill>
              <a:schemeClr val="tx1"/>
            </a:solidFill>
            <a:miter lim="800000"/>
            <a:headEnd/>
            <a:tailEnd/>
          </a:ln>
        </p:spPr>
        <p:txBody>
          <a:bodyPr>
            <a:spAutoFit/>
          </a:bodyPr>
          <a:lstStyle/>
          <a:p>
            <a:r>
              <a:rPr lang="el-GR"/>
              <a:t>Τα δεδομένα του τρίτου κομματιού με ΔΕΤ=150 που είναι 300 </a:t>
            </a:r>
            <a:r>
              <a:rPr lang="en-US"/>
              <a:t>Byte </a:t>
            </a:r>
            <a:r>
              <a:rPr lang="el-GR"/>
              <a:t>ξεκινούν από την θέση 150*8=1200 και καταλαμβάνουν όλες τις θέσεις έως και το τέλος του πακέτου.</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fade">
                                      <p:cBhvr>
                                        <p:cTn id="7" dur="2000"/>
                                        <p:tgtEl>
                                          <p:spTgt spid="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20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2000"/>
                                        <p:tgtEl>
                                          <p:spTgt spid="58"/>
                                        </p:tgtEl>
                                      </p:cBhvr>
                                    </p:animEffect>
                                    <p:set>
                                      <p:cBhvr>
                                        <p:cTn id="17" dur="1" fill="hold">
                                          <p:stCondLst>
                                            <p:cond delay="1999"/>
                                          </p:stCondLst>
                                        </p:cTn>
                                        <p:tgtEl>
                                          <p:spTgt spid="58"/>
                                        </p:tgtEl>
                                        <p:attrNameLst>
                                          <p:attrName>style.visibility</p:attrName>
                                        </p:attrNameLst>
                                      </p:cBhvr>
                                      <p:to>
                                        <p:strVal val="hidden"/>
                                      </p:to>
                                    </p:set>
                                  </p:childTnLst>
                                </p:cTn>
                              </p:par>
                            </p:childTnLst>
                          </p:cTn>
                        </p:par>
                        <p:par>
                          <p:cTn id="18" fill="hold">
                            <p:stCondLst>
                              <p:cond delay="2000"/>
                            </p:stCondLst>
                            <p:childTnLst>
                              <p:par>
                                <p:cTn id="19" presetID="0" presetClass="path" presetSubtype="0" accel="50000" decel="50000" fill="hold" nodeType="afterEffect">
                                  <p:stCondLst>
                                    <p:cond delay="0"/>
                                  </p:stCondLst>
                                  <p:childTnLst>
                                    <p:animMotion origin="layout" path="M 0.01962 0.00601 L -0.01198 0.25786 " pathEditMode="relative" ptsTypes="AA">
                                      <p:cBhvr>
                                        <p:cTn id="20" dur="2000" fill="hold"/>
                                        <p:tgtEl>
                                          <p:spTgt spid="2"/>
                                        </p:tgtEl>
                                        <p:attrNameLst>
                                          <p:attrName>ppt_x</p:attrName>
                                          <p:attrName>ppt_y</p:attrName>
                                        </p:attrNameLst>
                                      </p:cBhvr>
                                    </p:animMotion>
                                  </p:childTnLst>
                                </p:cTn>
                              </p:par>
                            </p:childTnLst>
                          </p:cTn>
                        </p:par>
                        <p:par>
                          <p:cTn id="21" fill="hold">
                            <p:stCondLst>
                              <p:cond delay="4000"/>
                            </p:stCondLst>
                            <p:childTnLst>
                              <p:par>
                                <p:cTn id="22" presetID="10" presetClass="exit" presetSubtype="0" fill="hold" nodeType="afterEffect">
                                  <p:stCondLst>
                                    <p:cond delay="0"/>
                                  </p:stCondLst>
                                  <p:childTnLst>
                                    <p:animEffect transition="out" filter="fade">
                                      <p:cBhvr>
                                        <p:cTn id="23" dur="2000"/>
                                        <p:tgtEl>
                                          <p:spTgt spid="2"/>
                                        </p:tgtEl>
                                      </p:cBhvr>
                                    </p:animEffect>
                                    <p:set>
                                      <p:cBhvr>
                                        <p:cTn id="24" dur="1" fill="hold">
                                          <p:stCondLst>
                                            <p:cond delay="1999"/>
                                          </p:stCondLst>
                                        </p:cTn>
                                        <p:tgtEl>
                                          <p:spTgt spid="2"/>
                                        </p:tgtEl>
                                        <p:attrNameLst>
                                          <p:attrName>style.visibility</p:attrName>
                                        </p:attrNameLst>
                                      </p:cBhvr>
                                      <p:to>
                                        <p:strVal val="hidden"/>
                                      </p:to>
                                    </p:set>
                                  </p:childTnLst>
                                </p:cTn>
                              </p:par>
                              <p:par>
                                <p:cTn id="25" presetID="55"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1000" fill="hold"/>
                                        <p:tgtEl>
                                          <p:spTgt spid="5"/>
                                        </p:tgtEl>
                                        <p:attrNameLst>
                                          <p:attrName>ppt_w</p:attrName>
                                        </p:attrNameLst>
                                      </p:cBhvr>
                                      <p:tavLst>
                                        <p:tav tm="0">
                                          <p:val>
                                            <p:strVal val="#ppt_w*0.70"/>
                                          </p:val>
                                        </p:tav>
                                        <p:tav tm="100000">
                                          <p:val>
                                            <p:strVal val="#ppt_w"/>
                                          </p:val>
                                        </p:tav>
                                      </p:tavLst>
                                    </p:anim>
                                    <p:anim calcmode="lin" valueType="num">
                                      <p:cBhvr>
                                        <p:cTn id="28" dur="1000" fill="hold"/>
                                        <p:tgtEl>
                                          <p:spTgt spid="5"/>
                                        </p:tgtEl>
                                        <p:attrNameLst>
                                          <p:attrName>ppt_h</p:attrName>
                                        </p:attrNameLst>
                                      </p:cBhvr>
                                      <p:tavLst>
                                        <p:tav tm="0">
                                          <p:val>
                                            <p:strVal val="#ppt_h"/>
                                          </p:val>
                                        </p:tav>
                                        <p:tav tm="100000">
                                          <p:val>
                                            <p:strVal val="#ppt_h"/>
                                          </p:val>
                                        </p:tav>
                                      </p:tavLst>
                                    </p:anim>
                                    <p:animEffect transition="in" filter="fade">
                                      <p:cBhvr>
                                        <p:cTn id="29" dur="10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fade">
                                      <p:cBhvr>
                                        <p:cTn id="34" dur="2000"/>
                                        <p:tgtEl>
                                          <p:spTgt spid="4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xit" presetSubtype="0" fill="hold" grpId="0" nodeType="clickEffect">
                                  <p:stCondLst>
                                    <p:cond delay="0"/>
                                  </p:stCondLst>
                                  <p:childTnLst>
                                    <p:animEffect transition="out" filter="fade">
                                      <p:cBhvr>
                                        <p:cTn id="38" dur="2000"/>
                                        <p:tgtEl>
                                          <p:spTgt spid="68"/>
                                        </p:tgtEl>
                                      </p:cBhvr>
                                    </p:animEffect>
                                    <p:set>
                                      <p:cBhvr>
                                        <p:cTn id="39" dur="1" fill="hold">
                                          <p:stCondLst>
                                            <p:cond delay="1999"/>
                                          </p:stCondLst>
                                        </p:cTn>
                                        <p:tgtEl>
                                          <p:spTgt spid="68"/>
                                        </p:tgtEl>
                                        <p:attrNameLst>
                                          <p:attrName>style.visibility</p:attrName>
                                        </p:attrNameLst>
                                      </p:cBhvr>
                                      <p:to>
                                        <p:strVal val="hidden"/>
                                      </p:to>
                                    </p:set>
                                  </p:childTnLst>
                                </p:cTn>
                              </p:par>
                            </p:childTnLst>
                          </p:cTn>
                        </p:par>
                        <p:par>
                          <p:cTn id="40" fill="hold">
                            <p:stCondLst>
                              <p:cond delay="2000"/>
                            </p:stCondLst>
                            <p:childTnLst>
                              <p:par>
                                <p:cTn id="41" presetID="0" presetClass="path" presetSubtype="0" accel="50000" decel="50000" fill="hold" grpId="0" nodeType="afterEffect">
                                  <p:stCondLst>
                                    <p:cond delay="0"/>
                                  </p:stCondLst>
                                  <p:childTnLst>
                                    <p:animMotion origin="layout" path="M 1.11111E-6 4.07956E-6 L -0.14184 0.26225 " pathEditMode="relative" ptsTypes="AA">
                                      <p:cBhvr>
                                        <p:cTn id="42" dur="2000" fill="hold"/>
                                        <p:tgtEl>
                                          <p:spTgt spid="69"/>
                                        </p:tgtEl>
                                        <p:attrNameLst>
                                          <p:attrName>ppt_x</p:attrName>
                                          <p:attrName>ppt_y</p:attrName>
                                        </p:attrNameLst>
                                      </p:cBhvr>
                                    </p:animMotion>
                                  </p:childTnLst>
                                </p:cTn>
                              </p:par>
                            </p:childTnLst>
                          </p:cTn>
                        </p:par>
                        <p:par>
                          <p:cTn id="43" fill="hold">
                            <p:stCondLst>
                              <p:cond delay="4000"/>
                            </p:stCondLst>
                            <p:childTnLst>
                              <p:par>
                                <p:cTn id="44" presetID="10" presetClass="exit" presetSubtype="0" fill="hold" grpId="1" nodeType="afterEffect">
                                  <p:stCondLst>
                                    <p:cond delay="0"/>
                                  </p:stCondLst>
                                  <p:childTnLst>
                                    <p:animEffect transition="out" filter="fade">
                                      <p:cBhvr>
                                        <p:cTn id="45" dur="2000"/>
                                        <p:tgtEl>
                                          <p:spTgt spid="69"/>
                                        </p:tgtEl>
                                      </p:cBhvr>
                                    </p:animEffect>
                                    <p:set>
                                      <p:cBhvr>
                                        <p:cTn id="46" dur="1" fill="hold">
                                          <p:stCondLst>
                                            <p:cond delay="1999"/>
                                          </p:stCondLst>
                                        </p:cTn>
                                        <p:tgtEl>
                                          <p:spTgt spid="69"/>
                                        </p:tgtEl>
                                        <p:attrNameLst>
                                          <p:attrName>style.visibility</p:attrName>
                                        </p:attrNameLst>
                                      </p:cBhvr>
                                      <p:to>
                                        <p:strVal val="hidden"/>
                                      </p:to>
                                    </p:set>
                                  </p:childTnLst>
                                </p:cTn>
                              </p:par>
                              <p:par>
                                <p:cTn id="47" presetID="10" presetClass="entr" presetSubtype="0" fill="hold" grpId="0" nodeType="withEffect">
                                  <p:stCondLst>
                                    <p:cond delay="0"/>
                                  </p:stCondLst>
                                  <p:childTnLst>
                                    <p:set>
                                      <p:cBhvr>
                                        <p:cTn id="48" dur="1" fill="hold">
                                          <p:stCondLst>
                                            <p:cond delay="0"/>
                                          </p:stCondLst>
                                        </p:cTn>
                                        <p:tgtEl>
                                          <p:spTgt spid="42"/>
                                        </p:tgtEl>
                                        <p:attrNameLst>
                                          <p:attrName>style.visibility</p:attrName>
                                        </p:attrNameLst>
                                      </p:cBhvr>
                                      <p:to>
                                        <p:strVal val="visible"/>
                                      </p:to>
                                    </p:set>
                                    <p:animEffect transition="in" filter="fade">
                                      <p:cBhvr>
                                        <p:cTn id="49" dur="2000"/>
                                        <p:tgtEl>
                                          <p:spTgt spid="42"/>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46"/>
                                        </p:tgtEl>
                                        <p:attrNameLst>
                                          <p:attrName>style.visibility</p:attrName>
                                        </p:attrNameLst>
                                      </p:cBhvr>
                                      <p:to>
                                        <p:strVal val="visible"/>
                                      </p:to>
                                    </p:set>
                                    <p:animEffect transition="in" filter="fade">
                                      <p:cBhvr>
                                        <p:cTn id="54" dur="2000"/>
                                        <p:tgtEl>
                                          <p:spTgt spid="46"/>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xit" presetSubtype="0" fill="hold" grpId="0" nodeType="clickEffect">
                                  <p:stCondLst>
                                    <p:cond delay="0"/>
                                  </p:stCondLst>
                                  <p:childTnLst>
                                    <p:animEffect transition="out" filter="fade">
                                      <p:cBhvr>
                                        <p:cTn id="58" dur="2000"/>
                                        <p:tgtEl>
                                          <p:spTgt spid="63"/>
                                        </p:tgtEl>
                                      </p:cBhvr>
                                    </p:animEffect>
                                    <p:set>
                                      <p:cBhvr>
                                        <p:cTn id="59" dur="1" fill="hold">
                                          <p:stCondLst>
                                            <p:cond delay="1999"/>
                                          </p:stCondLst>
                                        </p:cTn>
                                        <p:tgtEl>
                                          <p:spTgt spid="63"/>
                                        </p:tgtEl>
                                        <p:attrNameLst>
                                          <p:attrName>style.visibility</p:attrName>
                                        </p:attrNameLst>
                                      </p:cBhvr>
                                      <p:to>
                                        <p:strVal val="hidden"/>
                                      </p:to>
                                    </p:set>
                                  </p:childTnLst>
                                </p:cTn>
                              </p:par>
                            </p:childTnLst>
                          </p:cTn>
                        </p:par>
                        <p:par>
                          <p:cTn id="60" fill="hold">
                            <p:stCondLst>
                              <p:cond delay="2000"/>
                            </p:stCondLst>
                            <p:childTnLst>
                              <p:par>
                                <p:cTn id="61" presetID="0" presetClass="path" presetSubtype="0" accel="50000" decel="50000" fill="hold" grpId="0" nodeType="afterEffect">
                                  <p:stCondLst>
                                    <p:cond delay="0"/>
                                  </p:stCondLst>
                                  <p:childTnLst>
                                    <p:animMotion origin="layout" path="M -0.03368 -0.00439 L -0.23837 0.25786 " pathEditMode="relative" ptsTypes="AA">
                                      <p:cBhvr>
                                        <p:cTn id="62" dur="2000" fill="hold"/>
                                        <p:tgtEl>
                                          <p:spTgt spid="64"/>
                                        </p:tgtEl>
                                        <p:attrNameLst>
                                          <p:attrName>ppt_x</p:attrName>
                                          <p:attrName>ppt_y</p:attrName>
                                        </p:attrNameLst>
                                      </p:cBhvr>
                                    </p:animMotion>
                                  </p:childTnLst>
                                </p:cTn>
                              </p:par>
                            </p:childTnLst>
                          </p:cTn>
                        </p:par>
                        <p:par>
                          <p:cTn id="63" fill="hold">
                            <p:stCondLst>
                              <p:cond delay="4000"/>
                            </p:stCondLst>
                            <p:childTnLst>
                              <p:par>
                                <p:cTn id="64" presetID="10" presetClass="exit" presetSubtype="0" fill="hold" grpId="1" nodeType="afterEffect">
                                  <p:stCondLst>
                                    <p:cond delay="0"/>
                                  </p:stCondLst>
                                  <p:childTnLst>
                                    <p:animEffect transition="out" filter="fade">
                                      <p:cBhvr>
                                        <p:cTn id="65" dur="2000"/>
                                        <p:tgtEl>
                                          <p:spTgt spid="64"/>
                                        </p:tgtEl>
                                      </p:cBhvr>
                                    </p:animEffect>
                                    <p:set>
                                      <p:cBhvr>
                                        <p:cTn id="66" dur="1" fill="hold">
                                          <p:stCondLst>
                                            <p:cond delay="1999"/>
                                          </p:stCondLst>
                                        </p:cTn>
                                        <p:tgtEl>
                                          <p:spTgt spid="64"/>
                                        </p:tgtEl>
                                        <p:attrNameLst>
                                          <p:attrName>style.visibility</p:attrName>
                                        </p:attrNameLst>
                                      </p:cBhvr>
                                      <p:to>
                                        <p:strVal val="hidden"/>
                                      </p:to>
                                    </p:set>
                                  </p:childTnLst>
                                </p:cTn>
                              </p:par>
                              <p:par>
                                <p:cTn id="67" presetID="10" presetClass="entr" presetSubtype="0" fill="hold" grpId="0" nodeType="withEffect">
                                  <p:stCondLst>
                                    <p:cond delay="0"/>
                                  </p:stCondLst>
                                  <p:childTnLst>
                                    <p:set>
                                      <p:cBhvr>
                                        <p:cTn id="68" dur="1" fill="hold">
                                          <p:stCondLst>
                                            <p:cond delay="0"/>
                                          </p:stCondLst>
                                        </p:cTn>
                                        <p:tgtEl>
                                          <p:spTgt spid="43"/>
                                        </p:tgtEl>
                                        <p:attrNameLst>
                                          <p:attrName>style.visibility</p:attrName>
                                        </p:attrNameLst>
                                      </p:cBhvr>
                                      <p:to>
                                        <p:strVal val="visible"/>
                                      </p:to>
                                    </p:set>
                                    <p:animEffect transition="in" filter="fade">
                                      <p:cBhvr>
                                        <p:cTn id="69" dur="2000"/>
                                        <p:tgtEl>
                                          <p:spTgt spid="43"/>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grpId="1" nodeType="clickEffect">
                                  <p:stCondLst>
                                    <p:cond delay="0"/>
                                  </p:stCondLst>
                                  <p:childTnLst>
                                    <p:animEffect transition="out" filter="fade">
                                      <p:cBhvr>
                                        <p:cTn id="73" dur="2000"/>
                                        <p:tgtEl>
                                          <p:spTgt spid="42"/>
                                        </p:tgtEl>
                                      </p:cBhvr>
                                    </p:animEffect>
                                    <p:set>
                                      <p:cBhvr>
                                        <p:cTn id="74" dur="1" fill="hold">
                                          <p:stCondLst>
                                            <p:cond delay="1999"/>
                                          </p:stCondLst>
                                        </p:cTn>
                                        <p:tgtEl>
                                          <p:spTgt spid="42"/>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2000"/>
                                        <p:tgtEl>
                                          <p:spTgt spid="5"/>
                                        </p:tgtEl>
                                      </p:cBhvr>
                                    </p:animEffect>
                                    <p:set>
                                      <p:cBhvr>
                                        <p:cTn id="77" dur="1" fill="hold">
                                          <p:stCondLst>
                                            <p:cond delay="1999"/>
                                          </p:stCondLst>
                                        </p:cTn>
                                        <p:tgtEl>
                                          <p:spTgt spid="5"/>
                                        </p:tgtEl>
                                        <p:attrNameLst>
                                          <p:attrName>style.visibility</p:attrName>
                                        </p:attrNameLst>
                                      </p:cBhvr>
                                      <p:to>
                                        <p:strVal val="hidden"/>
                                      </p:to>
                                    </p:set>
                                  </p:childTnLst>
                                </p:cTn>
                              </p:par>
                              <p:par>
                                <p:cTn id="78" presetID="10" presetClass="exit" presetSubtype="0" fill="hold" grpId="0" nodeType="withEffect">
                                  <p:stCondLst>
                                    <p:cond delay="0"/>
                                  </p:stCondLst>
                                  <p:childTnLst>
                                    <p:animEffect transition="out" filter="fade">
                                      <p:cBhvr>
                                        <p:cTn id="79" dur="2000"/>
                                        <p:tgtEl>
                                          <p:spTgt spid="24"/>
                                        </p:tgtEl>
                                      </p:cBhvr>
                                    </p:animEffect>
                                    <p:set>
                                      <p:cBhvr>
                                        <p:cTn id="80" dur="1" fill="hold">
                                          <p:stCondLst>
                                            <p:cond delay="1999"/>
                                          </p:stCondLst>
                                        </p:cTn>
                                        <p:tgtEl>
                                          <p:spTgt spid="24"/>
                                        </p:tgtEl>
                                        <p:attrNameLst>
                                          <p:attrName>style.visibility</p:attrName>
                                        </p:attrNameLst>
                                      </p:cBhvr>
                                      <p:to>
                                        <p:strVal val="hidden"/>
                                      </p:to>
                                    </p:set>
                                  </p:childTnLst>
                                </p:cTn>
                              </p:par>
                              <p:par>
                                <p:cTn id="81" presetID="10" presetClass="exit" presetSubtype="0" fill="hold" grpId="1" nodeType="withEffect">
                                  <p:stCondLst>
                                    <p:cond delay="0"/>
                                  </p:stCondLst>
                                  <p:childTnLst>
                                    <p:animEffect transition="out" filter="fade">
                                      <p:cBhvr>
                                        <p:cTn id="82" dur="2000"/>
                                        <p:tgtEl>
                                          <p:spTgt spid="43"/>
                                        </p:tgtEl>
                                      </p:cBhvr>
                                    </p:animEffect>
                                    <p:set>
                                      <p:cBhvr>
                                        <p:cTn id="83" dur="1" fill="hold">
                                          <p:stCondLst>
                                            <p:cond delay="1999"/>
                                          </p:stCondLst>
                                        </p:cTn>
                                        <p:tgtEl>
                                          <p:spTgt spid="43"/>
                                        </p:tgtEl>
                                        <p:attrNameLst>
                                          <p:attrName>style.visibility</p:attrName>
                                        </p:attrNameLst>
                                      </p:cBhvr>
                                      <p:to>
                                        <p:strVal val="hidden"/>
                                      </p:to>
                                    </p:set>
                                  </p:childTnLst>
                                </p:cTn>
                              </p:par>
                              <p:par>
                                <p:cTn id="84" presetID="10" presetClass="exit" presetSubtype="0" fill="hold" grpId="0" nodeType="withEffect">
                                  <p:stCondLst>
                                    <p:cond delay="0"/>
                                  </p:stCondLst>
                                  <p:childTnLst>
                                    <p:animEffect transition="out" filter="fade">
                                      <p:cBhvr>
                                        <p:cTn id="85" dur="2000"/>
                                        <p:tgtEl>
                                          <p:spTgt spid="28"/>
                                        </p:tgtEl>
                                      </p:cBhvr>
                                    </p:animEffect>
                                    <p:set>
                                      <p:cBhvr>
                                        <p:cTn id="86" dur="1" fill="hold">
                                          <p:stCondLst>
                                            <p:cond delay="1999"/>
                                          </p:stCondLst>
                                        </p:cTn>
                                        <p:tgtEl>
                                          <p:spTgt spid="28"/>
                                        </p:tgtEl>
                                        <p:attrNameLst>
                                          <p:attrName>style.visibility</p:attrName>
                                        </p:attrNameLst>
                                      </p:cBhvr>
                                      <p:to>
                                        <p:strVal val="hidden"/>
                                      </p:to>
                                    </p:set>
                                  </p:childTnLst>
                                </p:cTn>
                              </p:par>
                              <p:par>
                                <p:cTn id="87" presetID="10" presetClass="exit" presetSubtype="0" fill="hold" grpId="1" nodeType="withEffect">
                                  <p:stCondLst>
                                    <p:cond delay="0"/>
                                  </p:stCondLst>
                                  <p:childTnLst>
                                    <p:animEffect transition="out" filter="fade">
                                      <p:cBhvr>
                                        <p:cTn id="88" dur="2000"/>
                                        <p:tgtEl>
                                          <p:spTgt spid="24"/>
                                        </p:tgtEl>
                                      </p:cBhvr>
                                    </p:animEffect>
                                    <p:set>
                                      <p:cBhvr>
                                        <p:cTn id="89" dur="1" fill="hold">
                                          <p:stCondLst>
                                            <p:cond delay="1999"/>
                                          </p:stCondLst>
                                        </p:cTn>
                                        <p:tgtEl>
                                          <p:spTgt spid="24"/>
                                        </p:tgtEl>
                                        <p:attrNameLst>
                                          <p:attrName>style.visibility</p:attrName>
                                        </p:attrNameLst>
                                      </p:cBhvr>
                                      <p:to>
                                        <p:strVal val="hidden"/>
                                      </p:to>
                                    </p:set>
                                  </p:childTnLst>
                                </p:cTn>
                              </p:par>
                              <p:par>
                                <p:cTn id="90" presetID="10" presetClass="exit" presetSubtype="0" fill="hold" nodeType="withEffect">
                                  <p:stCondLst>
                                    <p:cond delay="0"/>
                                  </p:stCondLst>
                                  <p:childTnLst>
                                    <p:animEffect transition="out" filter="fade">
                                      <p:cBhvr>
                                        <p:cTn id="91" dur="2000"/>
                                        <p:tgtEl>
                                          <p:spTgt spid="5"/>
                                        </p:tgtEl>
                                      </p:cBhvr>
                                    </p:animEffect>
                                    <p:set>
                                      <p:cBhvr>
                                        <p:cTn id="92" dur="1" fill="hold">
                                          <p:stCondLst>
                                            <p:cond delay="1999"/>
                                          </p:stCondLst>
                                        </p:cTn>
                                        <p:tgtEl>
                                          <p:spTgt spid="5"/>
                                        </p:tgtEl>
                                        <p:attrNameLst>
                                          <p:attrName>style.visibility</p:attrName>
                                        </p:attrNameLst>
                                      </p:cBhvr>
                                      <p:to>
                                        <p:strVal val="hidden"/>
                                      </p:to>
                                    </p:set>
                                  </p:childTnLst>
                                </p:cTn>
                              </p:par>
                              <p:par>
                                <p:cTn id="93" presetID="10" presetClass="exit" presetSubtype="0" fill="hold" grpId="2" nodeType="withEffect">
                                  <p:stCondLst>
                                    <p:cond delay="0"/>
                                  </p:stCondLst>
                                  <p:childTnLst>
                                    <p:animEffect transition="out" filter="fade">
                                      <p:cBhvr>
                                        <p:cTn id="94" dur="2000"/>
                                        <p:tgtEl>
                                          <p:spTgt spid="42"/>
                                        </p:tgtEl>
                                      </p:cBhvr>
                                    </p:animEffect>
                                    <p:set>
                                      <p:cBhvr>
                                        <p:cTn id="95" dur="1" fill="hold">
                                          <p:stCondLst>
                                            <p:cond delay="1999"/>
                                          </p:stCondLst>
                                        </p:cTn>
                                        <p:tgtEl>
                                          <p:spTgt spid="42"/>
                                        </p:tgtEl>
                                        <p:attrNameLst>
                                          <p:attrName>style.visibility</p:attrName>
                                        </p:attrNameLst>
                                      </p:cBhvr>
                                      <p:to>
                                        <p:strVal val="hidden"/>
                                      </p:to>
                                    </p:set>
                                  </p:childTnLst>
                                </p:cTn>
                              </p:par>
                              <p:par>
                                <p:cTn id="96" presetID="10" presetClass="exit" presetSubtype="0" fill="hold" grpId="2" nodeType="withEffect">
                                  <p:stCondLst>
                                    <p:cond delay="0"/>
                                  </p:stCondLst>
                                  <p:childTnLst>
                                    <p:animEffect transition="out" filter="fade">
                                      <p:cBhvr>
                                        <p:cTn id="97" dur="2000"/>
                                        <p:tgtEl>
                                          <p:spTgt spid="43"/>
                                        </p:tgtEl>
                                      </p:cBhvr>
                                    </p:animEffect>
                                    <p:set>
                                      <p:cBhvr>
                                        <p:cTn id="98" dur="1" fill="hold">
                                          <p:stCondLst>
                                            <p:cond delay="1999"/>
                                          </p:stCondLst>
                                        </p:cTn>
                                        <p:tgtEl>
                                          <p:spTgt spid="43"/>
                                        </p:tgtEl>
                                        <p:attrNameLst>
                                          <p:attrName>style.visibility</p:attrName>
                                        </p:attrNameLst>
                                      </p:cBhvr>
                                      <p:to>
                                        <p:strVal val="hidden"/>
                                      </p:to>
                                    </p:set>
                                  </p:childTnLst>
                                </p:cTn>
                              </p:par>
                              <p:par>
                                <p:cTn id="99" presetID="10" presetClass="entr" presetSubtype="0" fill="hold" nodeType="withEffect">
                                  <p:stCondLst>
                                    <p:cond delay="0"/>
                                  </p:stCondLst>
                                  <p:childTnLst>
                                    <p:set>
                                      <p:cBhvr>
                                        <p:cTn id="100" dur="1" fill="hold">
                                          <p:stCondLst>
                                            <p:cond delay="0"/>
                                          </p:stCondLst>
                                        </p:cTn>
                                        <p:tgtEl>
                                          <p:spTgt spid="3"/>
                                        </p:tgtEl>
                                        <p:attrNameLst>
                                          <p:attrName>style.visibility</p:attrName>
                                        </p:attrNameLst>
                                      </p:cBhvr>
                                      <p:to>
                                        <p:strVal val="visible"/>
                                      </p:to>
                                    </p:set>
                                    <p:animEffect transition="in" filter="fade">
                                      <p:cBhvr>
                                        <p:cTn id="101" dur="2000"/>
                                        <p:tgtEl>
                                          <p:spTgt spid="3"/>
                                        </p:tgtEl>
                                      </p:cBhvr>
                                    </p:animEffect>
                                  </p:childTnLst>
                                </p:cTn>
                              </p:par>
                            </p:childTnLst>
                          </p:cTn>
                        </p:par>
                        <p:par>
                          <p:cTn id="102" fill="hold">
                            <p:stCondLst>
                              <p:cond delay="2000"/>
                            </p:stCondLst>
                            <p:childTnLst>
                              <p:par>
                                <p:cTn id="103" presetID="0" presetClass="path" presetSubtype="0" accel="50000" decel="50000" fill="hold" nodeType="afterEffect">
                                  <p:stCondLst>
                                    <p:cond delay="0"/>
                                  </p:stCondLst>
                                  <p:childTnLst>
                                    <p:animMotion origin="layout" path="M 0.01597 0.03169 C 0.0835 0.00902 0.15121 -0.01364 0.18177 -0.02798 " pathEditMode="relative" ptsTypes="aA">
                                      <p:cBhvr>
                                        <p:cTn id="104" dur="2000" fill="hold"/>
                                        <p:tgtEl>
                                          <p:spTgt spid="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58" grpId="0" animBg="1"/>
      <p:bldP spid="63" grpId="0" animBg="1"/>
      <p:bldP spid="64" grpId="0" animBg="1"/>
      <p:bldP spid="64" grpId="1" animBg="1"/>
      <p:bldP spid="68" grpId="0" animBg="1"/>
      <p:bldP spid="69" grpId="0" animBg="1"/>
      <p:bldP spid="69" grpId="1" animBg="1"/>
      <p:bldP spid="24" grpId="0" animBg="1"/>
      <p:bldP spid="24" grpId="1" animBg="1"/>
      <p:bldP spid="26" grpId="0" animBg="1"/>
      <p:bldP spid="28" grpId="0" animBg="1"/>
      <p:bldP spid="42" grpId="0" animBg="1"/>
      <p:bldP spid="42" grpId="1" animBg="1"/>
      <p:bldP spid="42" grpId="2" animBg="1"/>
      <p:bldP spid="43" grpId="0" animBg="1"/>
      <p:bldP spid="43" grpId="1" animBg="1"/>
      <p:bldP spid="43" grpId="2" animBg="1"/>
      <p:bldP spid="45" grpId="0" animBg="1"/>
      <p:bldP spid="4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Αναγνώριση</a:t>
            </a:r>
            <a:endParaRPr lang="el-GR" dirty="0"/>
          </a:p>
        </p:txBody>
      </p:sp>
      <p:sp>
        <p:nvSpPr>
          <p:cNvPr id="3" name="2 - Θέση περιεχομένου"/>
          <p:cNvSpPr>
            <a:spLocks noGrp="1"/>
          </p:cNvSpPr>
          <p:nvPr>
            <p:ph idx="1"/>
          </p:nvPr>
        </p:nvSpPr>
        <p:spPr/>
        <p:txBody>
          <a:bodyPr/>
          <a:lstStyle/>
          <a:p>
            <a:r>
              <a:rPr lang="el-GR" dirty="0" smtClean="0"/>
              <a:t>μήκους 16 </a:t>
            </a:r>
            <a:r>
              <a:rPr lang="en-US" dirty="0" smtClean="0"/>
              <a:t>bit</a:t>
            </a:r>
            <a:endParaRPr lang="el-GR" dirty="0" smtClean="0"/>
          </a:p>
          <a:p>
            <a:r>
              <a:rPr lang="el-GR" b="1" dirty="0" smtClean="0"/>
              <a:t>Το πεδίο αυτό είναι διαφορετικό σε κάθε πακέτο αλλά ίδιο στα πακέτα που είναι κομμάτια του ίδιου αρχικού πακέτου</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857356" y="66675"/>
            <a:ext cx="6038850" cy="6791325"/>
          </a:xfrm>
          <a:prstGeom prst="rect">
            <a:avLst/>
          </a:prstGeom>
          <a:noFill/>
          <a:ln w="9525">
            <a:noFill/>
            <a:miter lim="800000"/>
            <a:headEnd/>
            <a:tailEnd/>
          </a:ln>
          <a:effectLst/>
        </p:spPr>
      </p:pic>
      <p:sp>
        <p:nvSpPr>
          <p:cNvPr id="3" name="2 - Ορθογώνιο"/>
          <p:cNvSpPr/>
          <p:nvPr/>
        </p:nvSpPr>
        <p:spPr>
          <a:xfrm>
            <a:off x="4929190" y="1714488"/>
            <a:ext cx="428628" cy="57150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σημαίες </a:t>
            </a:r>
            <a:r>
              <a:rPr lang="en-US" dirty="0" smtClean="0"/>
              <a:t>DF </a:t>
            </a:r>
            <a:r>
              <a:rPr lang="el-GR" dirty="0" smtClean="0"/>
              <a:t>και </a:t>
            </a:r>
            <a:r>
              <a:rPr lang="en-US" dirty="0" smtClean="0"/>
              <a:t>MF.</a:t>
            </a:r>
            <a:endParaRPr lang="el-GR" dirty="0"/>
          </a:p>
        </p:txBody>
      </p:sp>
      <p:sp>
        <p:nvSpPr>
          <p:cNvPr id="3" name="2 - Θέση περιεχομένου"/>
          <p:cNvSpPr>
            <a:spLocks noGrp="1"/>
          </p:cNvSpPr>
          <p:nvPr>
            <p:ph idx="1"/>
          </p:nvPr>
        </p:nvSpPr>
        <p:spPr>
          <a:xfrm>
            <a:off x="1714480" y="1071546"/>
            <a:ext cx="7010400" cy="5572164"/>
          </a:xfrm>
        </p:spPr>
        <p:txBody>
          <a:bodyPr/>
          <a:lstStyle/>
          <a:p>
            <a:r>
              <a:rPr lang="en-US" b="1" dirty="0" smtClean="0"/>
              <a:t>D</a:t>
            </a:r>
            <a:r>
              <a:rPr lang="en-US" dirty="0" smtClean="0"/>
              <a:t>on’t </a:t>
            </a:r>
            <a:r>
              <a:rPr lang="en-US" b="1" dirty="0" smtClean="0"/>
              <a:t>F</a:t>
            </a:r>
            <a:r>
              <a:rPr lang="en-US" dirty="0" smtClean="0"/>
              <a:t>ragment (DF):</a:t>
            </a:r>
            <a:r>
              <a:rPr lang="el-GR" b="1" dirty="0" smtClean="0"/>
              <a:t>απαγόρευση διάσπασης</a:t>
            </a:r>
            <a:endParaRPr lang="el-GR" dirty="0" smtClean="0"/>
          </a:p>
          <a:p>
            <a:pPr lvl="1"/>
            <a:r>
              <a:rPr lang="el-GR" dirty="0" smtClean="0"/>
              <a:t>Αν έχει τιμή 1 </a:t>
            </a:r>
            <a:r>
              <a:rPr lang="en-US" dirty="0" smtClean="0"/>
              <a:t> </a:t>
            </a:r>
            <a:r>
              <a:rPr lang="el-GR" dirty="0" smtClean="0"/>
              <a:t>δεν επιτρέπεται η διάσπαση</a:t>
            </a:r>
          </a:p>
          <a:p>
            <a:pPr lvl="1"/>
            <a:r>
              <a:rPr lang="el-GR" dirty="0" smtClean="0"/>
              <a:t>Αν έχει τιμή 0 επιτρέπεται η διάσπαση</a:t>
            </a:r>
          </a:p>
          <a:p>
            <a:r>
              <a:rPr lang="en-US" b="1" dirty="0" smtClean="0"/>
              <a:t>M</a:t>
            </a:r>
            <a:r>
              <a:rPr lang="en-US" dirty="0" smtClean="0"/>
              <a:t>ore </a:t>
            </a:r>
            <a:r>
              <a:rPr lang="en-US" b="1" dirty="0" smtClean="0"/>
              <a:t>F</a:t>
            </a:r>
            <a:r>
              <a:rPr lang="en-US" dirty="0" smtClean="0"/>
              <a:t>ragment (MF):</a:t>
            </a:r>
            <a:r>
              <a:rPr lang="el-GR" b="1" dirty="0" smtClean="0"/>
              <a:t>ύπαρξη περισσότερων τμημάτων, </a:t>
            </a:r>
          </a:p>
          <a:p>
            <a:pPr lvl="1"/>
            <a:r>
              <a:rPr lang="el-GR" dirty="0" smtClean="0"/>
              <a:t>Αν έχει τιμή 1 </a:t>
            </a:r>
            <a:r>
              <a:rPr lang="en-US" dirty="0" smtClean="0"/>
              <a:t> </a:t>
            </a:r>
            <a:r>
              <a:rPr lang="el-GR" dirty="0" smtClean="0"/>
              <a:t>ακολουθούν και άλλα κομμάτια</a:t>
            </a:r>
          </a:p>
          <a:p>
            <a:pPr lvl="1"/>
            <a:r>
              <a:rPr lang="el-GR" dirty="0" smtClean="0"/>
              <a:t>Αν έχει τιμή 0 δεν ακολουθούν άλλα κομμάτια </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1857356" y="66675"/>
            <a:ext cx="6038850" cy="6791325"/>
          </a:xfrm>
          <a:prstGeom prst="rect">
            <a:avLst/>
          </a:prstGeom>
          <a:noFill/>
          <a:ln w="9525">
            <a:noFill/>
            <a:miter lim="800000"/>
            <a:headEnd/>
            <a:tailEnd/>
          </a:ln>
          <a:effectLst/>
        </p:spPr>
      </p:pic>
      <p:sp>
        <p:nvSpPr>
          <p:cNvPr id="3" name="2 - Ορθογώνιο"/>
          <p:cNvSpPr/>
          <p:nvPr/>
        </p:nvSpPr>
        <p:spPr>
          <a:xfrm>
            <a:off x="5214942" y="1643050"/>
            <a:ext cx="2214578" cy="64294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Σχετική Θέση</a:t>
            </a:r>
            <a:br>
              <a:rPr lang="el-GR" dirty="0" smtClean="0"/>
            </a:br>
            <a:r>
              <a:rPr lang="el-GR" dirty="0" smtClean="0"/>
              <a:t>Τμήματος (</a:t>
            </a:r>
            <a:r>
              <a:rPr lang="en-US" dirty="0" smtClean="0"/>
              <a:t>Fragment Offset),</a:t>
            </a:r>
            <a:endParaRPr lang="el-GR" dirty="0"/>
          </a:p>
        </p:txBody>
      </p:sp>
      <p:sp>
        <p:nvSpPr>
          <p:cNvPr id="3" name="2 - Θέση περιεχομένου"/>
          <p:cNvSpPr>
            <a:spLocks noGrp="1"/>
          </p:cNvSpPr>
          <p:nvPr>
            <p:ph idx="1"/>
          </p:nvPr>
        </p:nvSpPr>
        <p:spPr/>
        <p:txBody>
          <a:bodyPr/>
          <a:lstStyle/>
          <a:p>
            <a:r>
              <a:rPr lang="el-GR" dirty="0" smtClean="0"/>
              <a:t>μήκους 13 </a:t>
            </a:r>
            <a:r>
              <a:rPr lang="en-US" dirty="0" smtClean="0"/>
              <a:t>bit,</a:t>
            </a:r>
            <a:endParaRPr lang="el-GR" dirty="0" smtClean="0"/>
          </a:p>
          <a:p>
            <a:r>
              <a:rPr lang="el-GR" dirty="0" smtClean="0"/>
              <a:t>Για να μπορέσει ο υπολογιστής προορισμού να τα βάλει με τη σωστή σειρά χρησιμοποιείται το πεδίο </a:t>
            </a:r>
            <a:r>
              <a:rPr lang="el-GR" b="1" dirty="0" smtClean="0"/>
              <a:t>Σχετική Θέση Τμήματος (</a:t>
            </a:r>
            <a:r>
              <a:rPr lang="el-GR" b="1" dirty="0" err="1" smtClean="0"/>
              <a:t>Fragment</a:t>
            </a:r>
            <a:r>
              <a:rPr lang="el-GR" b="1" dirty="0" smtClean="0"/>
              <a:t> </a:t>
            </a:r>
            <a:r>
              <a:rPr lang="el-GR" b="1" dirty="0" err="1" smtClean="0"/>
              <a:t>Offset</a:t>
            </a:r>
            <a:r>
              <a:rPr lang="el-GR" b="1" dirty="0" smtClean="0"/>
              <a:t>), </a:t>
            </a:r>
            <a:r>
              <a:rPr lang="el-GR" dirty="0" smtClean="0"/>
              <a:t>η οποία δείχνει τη σχετική απόσταση του τμήματος από την αρχή του αρχικού πακέτου σε </a:t>
            </a:r>
            <a:r>
              <a:rPr lang="el-GR" b="1" dirty="0" smtClean="0"/>
              <a:t>οκτάδες (8x) </a:t>
            </a:r>
            <a:r>
              <a:rPr lang="el-GR" b="1" dirty="0" err="1" smtClean="0"/>
              <a:t>byte</a:t>
            </a:r>
            <a:r>
              <a:rPr lang="el-GR" b="1" dirty="0" smtClean="0"/>
              <a:t>.</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t>Υπολογισμός της Σχετικής Θέσης Τμήματος ή Δείκτης εντοπισμού Τμήματος</a:t>
            </a:r>
            <a:endParaRPr lang="el-GR" sz="2800" dirty="0"/>
          </a:p>
        </p:txBody>
      </p:sp>
      <p:sp>
        <p:nvSpPr>
          <p:cNvPr id="3" name="2 - Θέση περιεχομένου"/>
          <p:cNvSpPr>
            <a:spLocks noGrp="1"/>
          </p:cNvSpPr>
          <p:nvPr>
            <p:ph idx="1"/>
          </p:nvPr>
        </p:nvSpPr>
        <p:spPr/>
        <p:txBody>
          <a:bodyPr/>
          <a:lstStyle/>
          <a:p>
            <a:r>
              <a:rPr lang="el-GR" sz="2000" dirty="0" smtClean="0"/>
              <a:t>Η Σχετική Θέση Τμήματος η οποία αναφέρεται και ως Δείκτης Εντοπισμού Τμήματος (ΔΕΤ), είναι ένας αριθμός ο οποίος υπολογίζεται ως εξής:</a:t>
            </a:r>
          </a:p>
          <a:p>
            <a:pPr>
              <a:buNone/>
            </a:pPr>
            <a:r>
              <a:rPr lang="en-US" sz="2000" b="1" dirty="0" err="1" smtClean="0"/>
              <a:t>Fragment_offset</a:t>
            </a:r>
            <a:r>
              <a:rPr lang="en-US" sz="2000" b="1" dirty="0" smtClean="0"/>
              <a:t> = n * INT((MTU - IHL*4) / 8)</a:t>
            </a:r>
          </a:p>
          <a:p>
            <a:pPr lvl="1"/>
            <a:r>
              <a:rPr lang="el-GR" sz="1600" dirty="0" smtClean="0"/>
              <a:t>όπου ΙΝΤ(): η συνάρτηση ... το ακέραιο μέρος του () ...,</a:t>
            </a:r>
          </a:p>
          <a:p>
            <a:pPr lvl="1"/>
            <a:r>
              <a:rPr lang="el-GR" sz="1600" dirty="0" smtClean="0"/>
              <a:t>MTU: </a:t>
            </a:r>
            <a:r>
              <a:rPr lang="el-GR" sz="1600" dirty="0" err="1" smtClean="0"/>
              <a:t>Maximum</a:t>
            </a:r>
            <a:r>
              <a:rPr lang="el-GR" sz="1600" dirty="0" smtClean="0"/>
              <a:t> </a:t>
            </a:r>
            <a:r>
              <a:rPr lang="el-GR" sz="1600" dirty="0" err="1" smtClean="0"/>
              <a:t>Transmission</a:t>
            </a:r>
            <a:r>
              <a:rPr lang="el-GR" sz="1600" dirty="0" smtClean="0"/>
              <a:t> </a:t>
            </a:r>
            <a:r>
              <a:rPr lang="el-GR" sz="1600" dirty="0" err="1" smtClean="0"/>
              <a:t>Unit</a:t>
            </a:r>
            <a:r>
              <a:rPr lang="el-GR" sz="1600" dirty="0" smtClean="0"/>
              <a:t> δηλ. το μέγιστο μήκος δεδομένων του πλαισίου στο δίκτυο 2ου επιπέδου,</a:t>
            </a:r>
          </a:p>
          <a:p>
            <a:pPr lvl="1"/>
            <a:r>
              <a:rPr lang="el-GR" sz="1600" dirty="0" smtClean="0"/>
              <a:t>IHL: Internet </a:t>
            </a:r>
            <a:r>
              <a:rPr lang="el-GR" sz="1600" dirty="0" err="1" smtClean="0"/>
              <a:t>Header</a:t>
            </a:r>
            <a:r>
              <a:rPr lang="el-GR" sz="1600" dirty="0" smtClean="0"/>
              <a:t> </a:t>
            </a:r>
            <a:r>
              <a:rPr lang="el-GR" sz="1600" dirty="0" err="1" smtClean="0"/>
              <a:t>Length</a:t>
            </a:r>
            <a:r>
              <a:rPr lang="el-GR" sz="1600" dirty="0" smtClean="0"/>
              <a:t> δηλαδή το μήκος της επικεφαλίδας του πακέτου IP. Θυμηθείτε ότι εκφράζεται σε λέξεις των 32bit ή 4άδες </a:t>
            </a:r>
            <a:r>
              <a:rPr lang="el-GR" sz="1600" dirty="0" err="1" smtClean="0"/>
              <a:t>byte</a:t>
            </a:r>
            <a:r>
              <a:rPr lang="el-GR" sz="1600" dirty="0" smtClean="0"/>
              <a:t>. Η τιμή που μας ενδιαφέρει είναι σε </a:t>
            </a:r>
            <a:r>
              <a:rPr lang="el-GR" sz="1600" dirty="0" err="1" smtClean="0"/>
              <a:t>byte</a:t>
            </a:r>
            <a:r>
              <a:rPr lang="el-GR" sz="1600" dirty="0" smtClean="0"/>
              <a:t>.</a:t>
            </a:r>
          </a:p>
          <a:p>
            <a:pPr lvl="1"/>
            <a:r>
              <a:rPr lang="el-GR" sz="1600" dirty="0" smtClean="0"/>
              <a:t>n: 0 για το πρώτο τμήμα, 1 για το δεύτερο </a:t>
            </a:r>
            <a:r>
              <a:rPr lang="el-GR" sz="1600" dirty="0" err="1" smtClean="0"/>
              <a:t>κ.ο.κ</a:t>
            </a:r>
            <a:r>
              <a:rPr lang="el-GR" sz="1600" dirty="0" smtClean="0"/>
              <a:t>.</a:t>
            </a:r>
            <a:endParaRPr lang="el-GR" sz="16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5fee85570d849e14ea210da4a6315f2f1dc571"/>
</p:tagLst>
</file>

<file path=ppt/theme/theme1.xml><?xml version="1.0" encoding="utf-8"?>
<a:theme xmlns:a="http://schemas.openxmlformats.org/drawingml/2006/main" name="YANNIS">
  <a:themeElements>
    <a:clrScheme name="Chalk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yannis">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alk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lk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lk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lk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lk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lk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lk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lk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lk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lk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lk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lk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halk design template 1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YANNIS</Template>
  <TotalTime>397</TotalTime>
  <Words>1821</Words>
  <Application>Microsoft Office PowerPoint</Application>
  <PresentationFormat>Προβολή στην οθόνη (4:3)</PresentationFormat>
  <Paragraphs>375</Paragraphs>
  <Slides>38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38</vt:i4>
      </vt:variant>
    </vt:vector>
  </HeadingPairs>
  <TitlesOfParts>
    <vt:vector size="39" baseType="lpstr">
      <vt:lpstr>YANNIS</vt:lpstr>
      <vt:lpstr>Διάσπαση σε κομάτια</vt:lpstr>
      <vt:lpstr>Πεδία της δεύτερης γραμμής</vt:lpstr>
      <vt:lpstr>Διαφάνεια 3</vt:lpstr>
      <vt:lpstr>Αναγνώριση</vt:lpstr>
      <vt:lpstr>Διαφάνεια 5</vt:lpstr>
      <vt:lpstr>σημαίες DF και MF.</vt:lpstr>
      <vt:lpstr>Διαφάνεια 7</vt:lpstr>
      <vt:lpstr>Σχετική Θέση Τμήματος (Fragment Offset),</vt:lpstr>
      <vt:lpstr>Υπολογισμός της Σχετικής Θέσης Τμήματος ή Δείκτης εντοπισμού Τμήματος</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Κεφάλαιο 3.Τοπικά δίκτυα</dc:title>
  <dc:creator>Yannis</dc:creator>
  <cp:lastModifiedBy>Yannis</cp:lastModifiedBy>
  <cp:revision>56</cp:revision>
  <dcterms:created xsi:type="dcterms:W3CDTF">2016-11-06T21:54:52Z</dcterms:created>
  <dcterms:modified xsi:type="dcterms:W3CDTF">2016-11-27T07:43:06Z</dcterms:modified>
</cp:coreProperties>
</file>