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81" r:id="rId3"/>
    <p:sldId id="282" r:id="rId4"/>
    <p:sldId id="257" r:id="rId5"/>
    <p:sldId id="262" r:id="rId6"/>
    <p:sldId id="263" r:id="rId7"/>
    <p:sldId id="258" r:id="rId8"/>
    <p:sldId id="264" r:id="rId9"/>
    <p:sldId id="259" r:id="rId10"/>
    <p:sldId id="265" r:id="rId11"/>
    <p:sldId id="260" r:id="rId12"/>
    <p:sldId id="266" r:id="rId13"/>
    <p:sldId id="261" r:id="rId14"/>
    <p:sldId id="269" r:id="rId15"/>
    <p:sldId id="271" r:id="rId16"/>
    <p:sldId id="270" r:id="rId17"/>
    <p:sldId id="272" r:id="rId18"/>
    <p:sldId id="273" r:id="rId19"/>
    <p:sldId id="275" r:id="rId20"/>
    <p:sldId id="274" r:id="rId21"/>
    <p:sldId id="277" r:id="rId22"/>
    <p:sldId id="276" r:id="rId23"/>
    <p:sldId id="278" r:id="rId24"/>
    <p:sldId id="279" r:id="rId25"/>
    <p:sldId id="280" r:id="rId26"/>
  </p:sldIdLst>
  <p:sldSz cx="9144000" cy="6858000" type="screen4x3"/>
  <p:notesSz cx="6858000" cy="9144000"/>
  <p:custDataLst>
    <p:tags r:id="rId2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31/3/2019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31/3/2019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αυτοδύναμο πακέτο και η δομή του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0" y="2819400"/>
            <a:ext cx="4191000" cy="2895616"/>
          </a:xfrm>
        </p:spPr>
        <p:txBody>
          <a:bodyPr/>
          <a:lstStyle/>
          <a:p>
            <a:r>
              <a:rPr lang="el-GR" b="1" i="1" dirty="0" smtClean="0"/>
              <a:t>ΚΕΦΑΛΑΙΟ </a:t>
            </a:r>
            <a:r>
              <a:rPr lang="en-US" b="1" i="1" dirty="0" smtClean="0"/>
              <a:t>3o</a:t>
            </a:r>
            <a:endParaRPr lang="el-GR" b="1" i="1" dirty="0" smtClean="0"/>
          </a:p>
          <a:p>
            <a:r>
              <a:rPr lang="el-GR" b="1" i="1" dirty="0" smtClean="0"/>
              <a:t>Ενότητες</a:t>
            </a:r>
          </a:p>
          <a:p>
            <a:r>
              <a:rPr lang="el-GR" b="1" i="1" dirty="0" smtClean="0"/>
              <a:t>3.2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6675"/>
            <a:ext cx="6038850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3428992" y="1142984"/>
            <a:ext cx="1357322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Τύπος της Υπηρεσίας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1214422"/>
            <a:ext cx="7010400" cy="5429288"/>
          </a:xfrm>
        </p:spPr>
        <p:txBody>
          <a:bodyPr/>
          <a:lstStyle/>
          <a:p>
            <a:r>
              <a:rPr lang="el-GR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μήκους 8 </a:t>
            </a:r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</a:t>
            </a:r>
            <a:endParaRPr lang="el-GR" sz="28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2800" b="1" dirty="0" smtClean="0"/>
              <a:t>περιγράφει πώς πρέπει να χειριστεί το πακέτο κάθε κόμβος δίνοντας προτεραιότητα:</a:t>
            </a:r>
          </a:p>
          <a:p>
            <a:pPr lvl="1"/>
            <a:r>
              <a:rPr lang="el-GR" sz="2400" b="1" dirty="0" smtClean="0"/>
              <a:t>στην ταχύτητα</a:t>
            </a:r>
          </a:p>
          <a:p>
            <a:pPr lvl="1"/>
            <a:r>
              <a:rPr lang="el-GR" sz="2400" b="1" dirty="0" smtClean="0"/>
              <a:t>στην αξιοπιστία</a:t>
            </a:r>
          </a:p>
          <a:p>
            <a:pPr lvl="1"/>
            <a:r>
              <a:rPr lang="el-GR" sz="2400" b="1" dirty="0" smtClean="0"/>
              <a:t>στο ρυθμό διακίνησης (</a:t>
            </a:r>
            <a:r>
              <a:rPr lang="en-US" sz="2400" b="1" dirty="0" smtClean="0"/>
              <a:t>throughput</a:t>
            </a:r>
            <a:endParaRPr lang="el-GR" sz="2400" b="1" dirty="0" smtClean="0"/>
          </a:p>
          <a:p>
            <a:r>
              <a:rPr lang="el-GR" sz="2400" dirty="0" smtClean="0"/>
              <a:t>Σε νεώτερη αναθεώρηση, το RFC2474 αλλάζει τη σημασία του συγκεκριμένου πεδίου</a:t>
            </a:r>
          </a:p>
          <a:p>
            <a:pPr lvl="1"/>
            <a:r>
              <a:rPr lang="el-GR" sz="2000" dirty="0" smtClean="0"/>
              <a:t>6 πρώτα </a:t>
            </a:r>
            <a:r>
              <a:rPr lang="en-US" sz="2000" dirty="0" smtClean="0"/>
              <a:t>bit – DSCP </a:t>
            </a:r>
            <a:r>
              <a:rPr lang="el-GR" sz="2000" dirty="0" smtClean="0"/>
              <a:t>υποστηρίζει διαφοροποιημένες </a:t>
            </a:r>
            <a:r>
              <a:rPr lang="el-GR" sz="2000" dirty="0" err="1" smtClean="0"/>
              <a:t>υηρεσίες</a:t>
            </a:r>
            <a:endParaRPr lang="el-GR" sz="2000" dirty="0" smtClean="0"/>
          </a:p>
          <a:p>
            <a:pPr lvl="1"/>
            <a:r>
              <a:rPr lang="el-GR" sz="2000" dirty="0" smtClean="0"/>
              <a:t>2</a:t>
            </a:r>
            <a:r>
              <a:rPr lang="en-US" sz="2000" dirty="0" smtClean="0"/>
              <a:t>bit-ECN </a:t>
            </a:r>
            <a:r>
              <a:rPr lang="el-GR" sz="2000" dirty="0" smtClean="0"/>
              <a:t>ειδοποίηση συμφόρησης</a:t>
            </a:r>
          </a:p>
          <a:p>
            <a:pPr lvl="2"/>
            <a:r>
              <a:rPr lang="el-GR" sz="1600" dirty="0" smtClean="0"/>
              <a:t>Για </a:t>
            </a:r>
            <a:r>
              <a:rPr lang="en-US" sz="1600" dirty="0" smtClean="0"/>
              <a:t>VoIP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6675"/>
            <a:ext cx="6038850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4643438" y="1142984"/>
            <a:ext cx="2786082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Συνολικό μήκος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1214422"/>
            <a:ext cx="7010400" cy="5334000"/>
          </a:xfrm>
        </p:spPr>
        <p:txBody>
          <a:bodyPr/>
          <a:lstStyle/>
          <a:p>
            <a:r>
              <a:rPr lang="el-G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μήκους 16 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bit,</a:t>
            </a:r>
          </a:p>
          <a:p>
            <a:r>
              <a:rPr lang="el-GR" b="1" dirty="0" smtClean="0"/>
              <a:t>δίνει το συνολικό μήκος του</a:t>
            </a:r>
            <a:r>
              <a:rPr lang="en-US" b="1" dirty="0" smtClean="0"/>
              <a:t> </a:t>
            </a:r>
            <a:r>
              <a:rPr lang="el-GR" b="1" dirty="0" smtClean="0"/>
              <a:t>αυτοδύναμου πακέτου (επικεφαλίδα + δεδομένα) σε </a:t>
            </a:r>
            <a:r>
              <a:rPr lang="el-GR" b="1" dirty="0" err="1" smtClean="0"/>
              <a:t>byte</a:t>
            </a:r>
            <a:endParaRPr lang="en-US" b="1" dirty="0" smtClean="0"/>
          </a:p>
          <a:p>
            <a:endParaRPr lang="en-US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μέγιστο μέγεθος αυτοδύναμου πακέτου IP που υποστηρίζει το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70C0"/>
                </a:solidFill>
              </a:rPr>
              <a:t>πρωτόκολλο IPv4 είναι </a:t>
            </a:r>
            <a:br>
              <a:rPr lang="el-GR" dirty="0" smtClean="0">
                <a:solidFill>
                  <a:srgbClr val="0070C0"/>
                </a:solidFill>
              </a:rPr>
            </a:br>
            <a:r>
              <a:rPr lang="el-GR" dirty="0" smtClean="0">
                <a:solidFill>
                  <a:srgbClr val="0070C0"/>
                </a:solidFill>
              </a:rPr>
              <a:t>[1111111111111111]</a:t>
            </a:r>
            <a:r>
              <a:rPr lang="el-GR" baseline="-25000" dirty="0" smtClean="0">
                <a:solidFill>
                  <a:srgbClr val="0070C0"/>
                </a:solidFill>
              </a:rPr>
              <a:t>2</a:t>
            </a:r>
            <a:r>
              <a:rPr lang="el-GR" dirty="0" smtClean="0">
                <a:solidFill>
                  <a:srgbClr val="0070C0"/>
                </a:solidFill>
              </a:rPr>
              <a:t>=</a:t>
            </a:r>
            <a:br>
              <a:rPr lang="el-GR" dirty="0" smtClean="0">
                <a:solidFill>
                  <a:srgbClr val="0070C0"/>
                </a:solidFill>
              </a:rPr>
            </a:br>
            <a:r>
              <a:rPr lang="el-GR" dirty="0" smtClean="0">
                <a:solidFill>
                  <a:srgbClr val="0070C0"/>
                </a:solidFill>
              </a:rPr>
              <a:t>2</a:t>
            </a:r>
            <a:r>
              <a:rPr lang="el-GR" baseline="30000" dirty="0" smtClean="0">
                <a:solidFill>
                  <a:srgbClr val="0070C0"/>
                </a:solidFill>
              </a:rPr>
              <a:t>16</a:t>
            </a:r>
            <a:r>
              <a:rPr lang="el-GR" dirty="0" smtClean="0">
                <a:solidFill>
                  <a:srgbClr val="0070C0"/>
                </a:solidFill>
              </a:rPr>
              <a:t>-1=</a:t>
            </a:r>
            <a:r>
              <a:rPr lang="el-GR" b="1" dirty="0" smtClean="0">
                <a:solidFill>
                  <a:srgbClr val="0070C0"/>
                </a:solidFill>
              </a:rPr>
              <a:t>65535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bytes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85918" y="2428868"/>
            <a:ext cx="7010400" cy="838200"/>
          </a:xfrm>
        </p:spPr>
        <p:txBody>
          <a:bodyPr/>
          <a:lstStyle/>
          <a:p>
            <a:r>
              <a:rPr lang="el-GR" dirty="0" err="1" smtClean="0"/>
              <a:t>Πεδια</a:t>
            </a:r>
            <a:r>
              <a:rPr lang="el-GR" dirty="0" smtClean="0"/>
              <a:t> 3</a:t>
            </a:r>
            <a:r>
              <a:rPr lang="el-GR" baseline="30000" dirty="0" smtClean="0"/>
              <a:t>ης</a:t>
            </a:r>
            <a:r>
              <a:rPr lang="el-GR" dirty="0" smtClean="0"/>
              <a:t> γραμμής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6675"/>
            <a:ext cx="6038850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2071670" y="2143116"/>
            <a:ext cx="1428760" cy="7143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71604" y="304800"/>
            <a:ext cx="7191396" cy="838200"/>
          </a:xfrm>
        </p:spPr>
        <p:txBody>
          <a:bodyPr/>
          <a:lstStyle/>
          <a:p>
            <a:r>
              <a:rPr lang="el-GR" dirty="0" smtClean="0"/>
              <a:t>Χρόνος Ζωής </a:t>
            </a:r>
            <a:r>
              <a:rPr lang="en-US" dirty="0" smtClean="0"/>
              <a:t>(Time To Live - TTL)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μήκους 8 </a:t>
            </a:r>
            <a:r>
              <a:rPr lang="en-US" sz="2800" dirty="0" smtClean="0"/>
              <a:t>bit</a:t>
            </a:r>
            <a:endParaRPr lang="el-GR" sz="2800" dirty="0" smtClean="0"/>
          </a:p>
          <a:p>
            <a:r>
              <a:rPr lang="el-GR" sz="2400" b="1" dirty="0" smtClean="0"/>
              <a:t>Ξεκινά από τον αποστολέα με μια αρχική τιμή, συνήθως 64, και κάθε δρομολογητής, από τον οποίο διέρχεται το πακέτο, μειώνει την τιμή κατά ένα.</a:t>
            </a:r>
          </a:p>
          <a:p>
            <a:r>
              <a:rPr lang="el-GR" sz="2400" b="1" dirty="0" smtClean="0"/>
              <a:t>Όταν η τιμή μηδενιστεί το πακέτο απορρίπτεται και επιστρέφεται στον αποστολέα διαγνωστικό μήνυμα σφάλματος υπέρβασης χρόνου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Κάθε διέλευση του πακέτου από κόμβο χαρακτηρίζεται αναπήδηση (</a:t>
            </a:r>
            <a:r>
              <a:rPr lang="el-GR" sz="2400" dirty="0" err="1" smtClean="0">
                <a:solidFill>
                  <a:srgbClr val="0070C0"/>
                </a:solidFill>
              </a:rPr>
              <a:t>hop</a:t>
            </a:r>
            <a:r>
              <a:rPr lang="el-GR" sz="24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Tracert</a:t>
            </a:r>
            <a:r>
              <a:rPr lang="en-US" sz="2400" b="1" dirty="0" smtClean="0">
                <a:solidFill>
                  <a:srgbClr val="0070C0"/>
                </a:solidFill>
              </a:rPr>
              <a:t> (Win) </a:t>
            </a:r>
            <a:r>
              <a:rPr lang="el-GR" sz="2400" b="1" dirty="0" smtClean="0">
                <a:solidFill>
                  <a:srgbClr val="0070C0"/>
                </a:solidFill>
              </a:rPr>
              <a:t>ή </a:t>
            </a:r>
            <a:r>
              <a:rPr lang="en-US" sz="2400" b="1" dirty="0" err="1" smtClean="0">
                <a:solidFill>
                  <a:srgbClr val="0070C0"/>
                </a:solidFill>
              </a:rPr>
              <a:t>tracerout</a:t>
            </a:r>
            <a:r>
              <a:rPr lang="en-US" sz="2400" b="1" dirty="0" smtClean="0">
                <a:solidFill>
                  <a:srgbClr val="0070C0"/>
                </a:solidFill>
              </a:rPr>
              <a:t>(Linux)</a:t>
            </a:r>
            <a:endParaRPr lang="el-GR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6038850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3500430" y="2071678"/>
            <a:ext cx="1428760" cy="7143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πρωτόκολλο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μήκους 8 </a:t>
            </a:r>
            <a:r>
              <a:rPr lang="en-US" dirty="0" smtClean="0"/>
              <a:t>bit</a:t>
            </a:r>
          </a:p>
          <a:p>
            <a:r>
              <a:rPr lang="el-GR" b="1" dirty="0" smtClean="0"/>
              <a:t>περιέχει μια αριθμητική τιμή η οποία δηλώνει το</a:t>
            </a:r>
            <a:r>
              <a:rPr lang="en-US" b="1" dirty="0" smtClean="0"/>
              <a:t> </a:t>
            </a:r>
            <a:r>
              <a:rPr lang="el-GR" b="1" dirty="0" smtClean="0"/>
              <a:t>πρωτόκολλο του επιπέδου μεταφοράς στο οποίο ανήκουν τα δεδομένα που περιέχει το</a:t>
            </a:r>
            <a:r>
              <a:rPr lang="en-US" b="1" dirty="0" smtClean="0"/>
              <a:t> </a:t>
            </a:r>
            <a:r>
              <a:rPr lang="el-GR" b="1" dirty="0" smtClean="0"/>
              <a:t>πακέτο </a:t>
            </a:r>
            <a:r>
              <a:rPr lang="en-US" b="1" dirty="0" smtClean="0"/>
              <a:t>IP.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στο TCP (6), στο UDP (17)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%</a:t>
            </a:r>
            <a:r>
              <a:rPr lang="en-US" dirty="0" err="1" smtClean="0">
                <a:solidFill>
                  <a:srgbClr val="0070C0"/>
                </a:solidFill>
              </a:rPr>
              <a:t>SystemRoot</a:t>
            </a:r>
            <a:r>
              <a:rPr lang="en-US" dirty="0" smtClean="0">
                <a:solidFill>
                  <a:srgbClr val="0070C0"/>
                </a:solidFill>
              </a:rPr>
              <a:t>%\System32\drivers\etc\protocols.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6038850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4714876" y="2071678"/>
            <a:ext cx="2714644" cy="7143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00100" y="2071678"/>
            <a:ext cx="2085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Επίπεδο εφαρμογής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000100" y="2428868"/>
            <a:ext cx="2083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Επίπεδο μεταφοράς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1000100" y="2786058"/>
            <a:ext cx="208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Επίπεδο Διαδικτύου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000100" y="3143248"/>
            <a:ext cx="2168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Επίπεδο Πρόσβασης </a:t>
            </a:r>
          </a:p>
          <a:p>
            <a:r>
              <a:rPr lang="el-GR" dirty="0" smtClean="0"/>
              <a:t>δικτύου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3357554" y="3357562"/>
            <a:ext cx="642942" cy="21431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5572132" y="3357562"/>
            <a:ext cx="357190" cy="21431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4714876" y="2143116"/>
            <a:ext cx="857256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4714876" y="2500306"/>
            <a:ext cx="857256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4429124" y="2500306"/>
            <a:ext cx="276228" cy="2047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4714876" y="2928934"/>
            <a:ext cx="857256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Ορθογώνιο"/>
          <p:cNvSpPr/>
          <p:nvPr/>
        </p:nvSpPr>
        <p:spPr>
          <a:xfrm>
            <a:off x="4429124" y="2928934"/>
            <a:ext cx="276228" cy="2047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Ορθογώνιο"/>
          <p:cNvSpPr/>
          <p:nvPr/>
        </p:nvSpPr>
        <p:spPr>
          <a:xfrm>
            <a:off x="4000496" y="2928934"/>
            <a:ext cx="419104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6286512" y="2000240"/>
            <a:ext cx="11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Δεδομένα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6286512" y="2428868"/>
            <a:ext cx="80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Τμήμα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6286512" y="278605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Αυτοδύναμο πακέτο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6286512" y="3214686"/>
            <a:ext cx="93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Πλαίσιο</a:t>
            </a:r>
            <a:endParaRPr lang="el-GR" dirty="0"/>
          </a:p>
        </p:txBody>
      </p:sp>
      <p:sp>
        <p:nvSpPr>
          <p:cNvPr id="20" name="19 - Ορθογώνιο"/>
          <p:cNvSpPr/>
          <p:nvPr/>
        </p:nvSpPr>
        <p:spPr>
          <a:xfrm>
            <a:off x="4714876" y="3357562"/>
            <a:ext cx="857256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4429124" y="3357562"/>
            <a:ext cx="276228" cy="2047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Ορθογώνιο"/>
          <p:cNvSpPr/>
          <p:nvPr/>
        </p:nvSpPr>
        <p:spPr>
          <a:xfrm>
            <a:off x="4000496" y="3357562"/>
            <a:ext cx="419104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718 L -2.5E-6 0.05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-2.5E-6 0.063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-1.66667E-6 0.0673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417 L -2.5E-6 0.0608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556 L -1.66667E-6 0.0622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0625 L -0.00017 0.0645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5643 0.03218 0.31285 0.06458 0.39844 0.0787 C 0.48403 0.09282 0.49445 0.08403 0.51354 0.08495 " pathEditMode="relative" ptsTypes="aaA">
                                      <p:cBhvr>
                                        <p:cTn id="8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5643 0.03218 0.31285 0.06458 0.39844 0.0787 C 0.48403 0.09282 0.49445 0.08403 0.51354 0.08495 " pathEditMode="relative" ptsTypes="aaA">
                                      <p:cBhvr>
                                        <p:cTn id="8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5643 0.03218 0.31285 0.06458 0.39844 0.0787 C 0.48403 0.09282 0.49445 0.08403 0.51354 0.08495 " pathEditMode="relative" ptsTypes="aaA">
                                      <p:cBhvr>
                                        <p:cTn id="8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5643 0.03218 0.31285 0.06458 0.39844 0.0787 C 0.48403 0.09282 0.49445 0.08403 0.51354 0.08495 " pathEditMode="relative" ptsTypes="aaA">
                                      <p:cBhvr>
                                        <p:cTn id="8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5643 0.03218 0.31285 0.06458 0.39844 0.0787 C 0.48403 0.09282 0.49445 0.08403 0.51354 0.08495 " pathEditMode="relative" ptsTypes="aaA">
                                      <p:cBhvr>
                                        <p:cTn id="9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Άθροισμα Ελέγχου της Επικεφαλίδας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μήκους 16 </a:t>
            </a:r>
            <a:r>
              <a:rPr lang="en-US" dirty="0" smtClean="0"/>
              <a:t>bit</a:t>
            </a:r>
          </a:p>
          <a:p>
            <a:r>
              <a:rPr lang="el-GR" b="1" dirty="0" smtClean="0"/>
              <a:t>Διασφαλίζει</a:t>
            </a:r>
            <a:r>
              <a:rPr lang="en-US" b="1" dirty="0" smtClean="0"/>
              <a:t> </a:t>
            </a:r>
            <a:r>
              <a:rPr lang="el-GR" b="1" dirty="0" smtClean="0"/>
              <a:t>την ακεραιότητα των τιμών των πεδίων της επικεφαλίδας</a:t>
            </a:r>
            <a:endParaRPr lang="en-US" b="1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Εφαρμόζεται μόνο στην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70C0"/>
                </a:solidFill>
              </a:rPr>
              <a:t>επικεφαλίδα του πακέτου IP ενώ το ίδιο το πεδίο δεν συμμετέχει στον υπολογισμό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>
                <a:solidFill>
                  <a:srgbClr val="0070C0"/>
                </a:solidFill>
              </a:rPr>
              <a:t>θεωρώντας ότι περιέχει την τιμή 0.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85918" y="2428868"/>
            <a:ext cx="7010400" cy="838200"/>
          </a:xfrm>
        </p:spPr>
        <p:txBody>
          <a:bodyPr/>
          <a:lstStyle/>
          <a:p>
            <a:r>
              <a:rPr lang="el-GR" dirty="0" err="1" smtClean="0"/>
              <a:t>Πεδια</a:t>
            </a:r>
            <a:r>
              <a:rPr lang="el-GR" dirty="0" smtClean="0"/>
              <a:t> </a:t>
            </a:r>
            <a:r>
              <a:rPr lang="en-US" dirty="0" smtClean="0"/>
              <a:t>4</a:t>
            </a:r>
            <a:r>
              <a:rPr lang="el-GR" baseline="30000" dirty="0" smtClean="0"/>
              <a:t>ης</a:t>
            </a:r>
            <a:r>
              <a:rPr lang="el-GR" dirty="0" smtClean="0"/>
              <a:t> </a:t>
            </a:r>
            <a:r>
              <a:rPr lang="en-US" dirty="0" smtClean="0"/>
              <a:t>,5</a:t>
            </a:r>
            <a:r>
              <a:rPr lang="el-GR" baseline="30000" dirty="0" smtClean="0"/>
              <a:t>ης</a:t>
            </a:r>
            <a:r>
              <a:rPr lang="el-GR" dirty="0" smtClean="0"/>
              <a:t> κλπ γραμμών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6038850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2143108" y="2571744"/>
            <a:ext cx="5357850" cy="12858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</a:t>
            </a:r>
            <a:r>
              <a:rPr lang="el-GR" dirty="0" smtClean="0"/>
              <a:t>αποστολέα, </a:t>
            </a:r>
            <a:r>
              <a:rPr lang="en-US" dirty="0" smtClean="0"/>
              <a:t>IP </a:t>
            </a:r>
            <a:r>
              <a:rPr lang="el-GR" dirty="0" smtClean="0"/>
              <a:t>προορισμού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2476504"/>
          </a:xfrm>
        </p:spPr>
        <p:txBody>
          <a:bodyPr/>
          <a:lstStyle/>
          <a:p>
            <a:r>
              <a:rPr lang="el-GR" dirty="0" smtClean="0"/>
              <a:t>μήκους 32 </a:t>
            </a:r>
            <a:r>
              <a:rPr lang="en-US" dirty="0" smtClean="0"/>
              <a:t>bit</a:t>
            </a:r>
          </a:p>
          <a:p>
            <a:r>
              <a:rPr lang="el-GR" b="1" dirty="0" smtClean="0"/>
              <a:t>Τα βασικότερα πεδία για τη δρομολόγηση 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0"/>
            <a:ext cx="6038850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2143108" y="3714752"/>
            <a:ext cx="5357850" cy="12858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1833562"/>
          </a:xfrm>
        </p:spPr>
        <p:txBody>
          <a:bodyPr/>
          <a:lstStyle/>
          <a:p>
            <a:r>
              <a:rPr lang="el-GR" dirty="0" smtClean="0"/>
              <a:t>είναι προαιρετικό και χρησιμοποιείται για ειδικές λειτουργίες όμως όχι συχνά.</a:t>
            </a:r>
            <a:endParaRPr lang="el-GR" dirty="0"/>
          </a:p>
        </p:txBody>
      </p:sp>
      <p:sp>
        <p:nvSpPr>
          <p:cNvPr id="4" name="1 - Τίτλος"/>
          <p:cNvSpPr txBox="1">
            <a:spLocks/>
          </p:cNvSpPr>
          <p:nvPr/>
        </p:nvSpPr>
        <p:spPr bwMode="auto">
          <a:xfrm>
            <a:off x="1857356" y="3143248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sz="4000" b="1" dirty="0" smtClean="0"/>
              <a:t>Συμπλήρωμα</a:t>
            </a:r>
            <a:endParaRPr kumimoji="0" lang="el-GR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 bwMode="auto">
          <a:xfrm>
            <a:off x="1857356" y="4000504"/>
            <a:ext cx="7010400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l-GR" sz="3200" dirty="0" smtClean="0"/>
              <a:t>συμπληρώνει το πεδίο Επιλογές με μηδενικά ώστε η επικεφαλίδα συνολικά να είναι ακέραιος αριθμός λέξεων των</a:t>
            </a:r>
          </a:p>
          <a:p>
            <a:r>
              <a:rPr lang="en-US" sz="3200" dirty="0" smtClean="0"/>
              <a:t>32 bit.</a:t>
            </a:r>
            <a:endParaRPr kumimoji="0" lang="el-GR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000100" y="2071678"/>
            <a:ext cx="2085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Επίπεδο εφαρμογής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1000100" y="2428868"/>
            <a:ext cx="2083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Επίπεδο μεταφοράς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1000100" y="2786058"/>
            <a:ext cx="208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Επίπεδο Διαδικτύου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000100" y="3143248"/>
            <a:ext cx="2168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Επίπεδο Πρόσβασης </a:t>
            </a:r>
          </a:p>
          <a:p>
            <a:r>
              <a:rPr lang="el-GR" dirty="0" smtClean="0"/>
              <a:t>δικτύου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3357554" y="3357562"/>
            <a:ext cx="642942" cy="21431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5572132" y="3357562"/>
            <a:ext cx="357190" cy="21431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4714876" y="2143116"/>
            <a:ext cx="857256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4714876" y="2500306"/>
            <a:ext cx="857256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4429124" y="2500306"/>
            <a:ext cx="276228" cy="2047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4714876" y="2928934"/>
            <a:ext cx="857256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Ορθογώνιο"/>
          <p:cNvSpPr/>
          <p:nvPr/>
        </p:nvSpPr>
        <p:spPr>
          <a:xfrm>
            <a:off x="4429124" y="2928934"/>
            <a:ext cx="276228" cy="2047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Ορθογώνιο"/>
          <p:cNvSpPr/>
          <p:nvPr/>
        </p:nvSpPr>
        <p:spPr>
          <a:xfrm>
            <a:off x="4000496" y="2928934"/>
            <a:ext cx="419104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6286512" y="2000240"/>
            <a:ext cx="11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Δεδομένα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6286512" y="2428868"/>
            <a:ext cx="80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Τμήμα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6286512" y="278605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Αυτοδύναμο πακέτο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6286512" y="3214686"/>
            <a:ext cx="93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Πλαίσιο</a:t>
            </a:r>
            <a:endParaRPr lang="el-GR" dirty="0"/>
          </a:p>
        </p:txBody>
      </p:sp>
      <p:sp>
        <p:nvSpPr>
          <p:cNvPr id="20" name="19 - Ορθογώνιο"/>
          <p:cNvSpPr/>
          <p:nvPr/>
        </p:nvSpPr>
        <p:spPr>
          <a:xfrm>
            <a:off x="4714876" y="3357562"/>
            <a:ext cx="857256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4429124" y="3357562"/>
            <a:ext cx="276228" cy="2047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21 - Ορθογώνιο"/>
          <p:cNvSpPr/>
          <p:nvPr/>
        </p:nvSpPr>
        <p:spPr>
          <a:xfrm>
            <a:off x="4000496" y="3357562"/>
            <a:ext cx="419104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23 - TextBox"/>
          <p:cNvSpPr txBox="1"/>
          <p:nvPr/>
        </p:nvSpPr>
        <p:spPr>
          <a:xfrm>
            <a:off x="857224" y="4000504"/>
            <a:ext cx="8379217" cy="2308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900" dirty="0" smtClean="0"/>
              <a:t>11100010101011010110101101101011010110111010110110101101101011010110110101101010110101011010110101101011010101101010110101011010101111100111001</a:t>
            </a:r>
            <a:endParaRPr lang="el-GR" sz="900" dirty="0"/>
          </a:p>
        </p:txBody>
      </p:sp>
      <p:sp>
        <p:nvSpPr>
          <p:cNvPr id="25" name="24 - TextBox"/>
          <p:cNvSpPr txBox="1"/>
          <p:nvPr/>
        </p:nvSpPr>
        <p:spPr>
          <a:xfrm>
            <a:off x="3000364" y="4714884"/>
            <a:ext cx="2031325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900" dirty="0" smtClean="0"/>
              <a:t>11100010101011010110101101101011</a:t>
            </a:r>
          </a:p>
          <a:p>
            <a:r>
              <a:rPr lang="el-GR" sz="900" dirty="0" smtClean="0"/>
              <a:t>01011011101011011010110110101101</a:t>
            </a:r>
          </a:p>
          <a:p>
            <a:r>
              <a:rPr lang="el-GR" sz="900" dirty="0" smtClean="0"/>
              <a:t>01101101011010101101010110101101</a:t>
            </a:r>
          </a:p>
          <a:p>
            <a:r>
              <a:rPr lang="el-GR" sz="900" dirty="0" smtClean="0"/>
              <a:t>01101011010101101010110101011010</a:t>
            </a:r>
          </a:p>
          <a:p>
            <a:r>
              <a:rPr lang="el-GR" sz="900" dirty="0" smtClean="0"/>
              <a:t>10101010101001110011010101010110</a:t>
            </a:r>
          </a:p>
          <a:p>
            <a:r>
              <a:rPr lang="el-GR" sz="900" dirty="0" smtClean="0"/>
              <a:t>11100000110001100001000000100001</a:t>
            </a:r>
            <a:endParaRPr lang="el-GR" sz="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9.24855E-7 L -0.01563 0.1516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  <p:bldP spid="15" grpId="2" animBg="1"/>
      <p:bldP spid="20" grpId="0" animBg="1"/>
      <p:bldP spid="21" grpId="0" animBg="1"/>
      <p:bldP spid="22" grpId="0" animBg="1"/>
      <p:bldP spid="24" grpId="0" animBg="1"/>
      <p:bldP spid="24" grpId="1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0"/>
            <a:ext cx="6038850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85918" y="2428868"/>
            <a:ext cx="7010400" cy="838200"/>
          </a:xfrm>
        </p:spPr>
        <p:txBody>
          <a:bodyPr/>
          <a:lstStyle/>
          <a:p>
            <a:r>
              <a:rPr lang="el-GR" dirty="0" err="1" smtClean="0"/>
              <a:t>Πεδια</a:t>
            </a:r>
            <a:r>
              <a:rPr lang="el-GR" dirty="0" smtClean="0"/>
              <a:t> πρώτης γραμμής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6675"/>
            <a:ext cx="6038850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2071670" y="1142984"/>
            <a:ext cx="785818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Έκδοση πρωτοκόλλου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μήκους 4 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</a:t>
            </a:r>
            <a:endParaRPr lang="el-GR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b="1" dirty="0" smtClean="0"/>
              <a:t>δηλώνει την έκδοση του χρησιμοποιούμενου πρωτοκόλλου Διαδικτύου (4: IPv4, 6: IPv6)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6675"/>
            <a:ext cx="6038850" cy="679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2714612" y="1142984"/>
            <a:ext cx="785818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Μήκος επικεφαλίδας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μήκους 4 </a:t>
            </a:r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bit</a:t>
            </a:r>
            <a:endParaRPr lang="el-GR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b="1" dirty="0" smtClean="0"/>
              <a:t>εκφράζει το μήκος της επικεφαλίδας σε λέξεις των 32 </a:t>
            </a:r>
            <a:r>
              <a:rPr lang="el-GR" b="1" dirty="0" err="1" smtClean="0"/>
              <a:t>bit</a:t>
            </a:r>
            <a:r>
              <a:rPr lang="el-GR" b="1" dirty="0" smtClean="0"/>
              <a:t> (4άδες </a:t>
            </a:r>
            <a:r>
              <a:rPr lang="el-GR" b="1" dirty="0" err="1" smtClean="0"/>
              <a:t>byte</a:t>
            </a:r>
            <a:r>
              <a:rPr lang="el-GR" b="1" dirty="0" smtClean="0"/>
              <a:t>). 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Το ελάχιστο μήκος είναι 5 λέξεις ή 20 </a:t>
            </a:r>
            <a:r>
              <a:rPr lang="el-GR" dirty="0" err="1" smtClean="0">
                <a:solidFill>
                  <a:srgbClr val="0070C0"/>
                </a:solidFill>
              </a:rPr>
              <a:t>byte</a:t>
            </a:r>
            <a:r>
              <a:rPr lang="el-GR" dirty="0" smtClean="0">
                <a:solidFill>
                  <a:srgbClr val="0070C0"/>
                </a:solidFill>
              </a:rPr>
              <a:t> και το μέγιστο 15 λέξεις ή 60 </a:t>
            </a:r>
            <a:r>
              <a:rPr lang="el-GR" dirty="0" err="1" smtClean="0">
                <a:solidFill>
                  <a:srgbClr val="0070C0"/>
                </a:solidFill>
              </a:rPr>
              <a:t>byte</a:t>
            </a:r>
            <a:r>
              <a:rPr lang="el-GR" dirty="0" smtClean="0">
                <a:solidFill>
                  <a:srgbClr val="0070C0"/>
                </a:solidFill>
              </a:rPr>
              <a:t> (=15x4).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f9ab03190ca9c94116dcdc45ece3d0dae0f49d"/>
</p:tagLst>
</file>

<file path=ppt/theme/theme1.xml><?xml version="1.0" encoding="utf-8"?>
<a:theme xmlns:a="http://schemas.openxmlformats.org/drawingml/2006/main" name="kimolie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1586</TotalTime>
  <Words>406</Words>
  <Application>Microsoft Office PowerPoint</Application>
  <PresentationFormat>Προβολή στην οθόνη (4:3)</PresentationFormat>
  <Paragraphs>77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kimolies</vt:lpstr>
      <vt:lpstr>Το αυτοδύναμο πακέτο και η δομή του</vt:lpstr>
      <vt:lpstr>Διαφάνεια 2</vt:lpstr>
      <vt:lpstr>Διαφάνεια 3</vt:lpstr>
      <vt:lpstr>Διαφάνεια 4</vt:lpstr>
      <vt:lpstr>Πεδια πρώτης γραμμής</vt:lpstr>
      <vt:lpstr>Διαφάνεια 6</vt:lpstr>
      <vt:lpstr>Έκδοση πρωτοκόλλου</vt:lpstr>
      <vt:lpstr>Διαφάνεια 8</vt:lpstr>
      <vt:lpstr>Μήκος επικεφαλίδας</vt:lpstr>
      <vt:lpstr>Διαφάνεια 10</vt:lpstr>
      <vt:lpstr>Τύπος της Υπηρεσίας</vt:lpstr>
      <vt:lpstr>Διαφάνεια 12</vt:lpstr>
      <vt:lpstr>Συνολικό μήκος</vt:lpstr>
      <vt:lpstr>Πεδια 3ης γραμμής</vt:lpstr>
      <vt:lpstr>Διαφάνεια 15</vt:lpstr>
      <vt:lpstr>Χρόνος Ζωής (Time To Live - TTL)</vt:lpstr>
      <vt:lpstr>Διαφάνεια 17</vt:lpstr>
      <vt:lpstr>πρωτόκολλο</vt:lpstr>
      <vt:lpstr>Διαφάνεια 19</vt:lpstr>
      <vt:lpstr>Άθροισμα Ελέγχου της Επικεφαλίδας</vt:lpstr>
      <vt:lpstr>Πεδια 4ης ,5ης κλπ γραμμών</vt:lpstr>
      <vt:lpstr>Διαφάνεια 22</vt:lpstr>
      <vt:lpstr>IP αποστολέα, IP προορισμού</vt:lpstr>
      <vt:lpstr>Διαφάνεια 24</vt:lpstr>
      <vt:lpstr>Επιλογές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Υλικό Υπολογιστών (Hardware)</dc:title>
  <dc:creator>Yannis</dc:creator>
  <cp:lastModifiedBy>Yannis</cp:lastModifiedBy>
  <cp:revision>169</cp:revision>
  <dcterms:created xsi:type="dcterms:W3CDTF">2014-09-25T19:34:16Z</dcterms:created>
  <dcterms:modified xsi:type="dcterms:W3CDTF">2019-03-31T12:36:20Z</dcterms:modified>
</cp:coreProperties>
</file>