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sldIdLst>
    <p:sldId id="256" r:id="rId2"/>
    <p:sldId id="287" r:id="rId3"/>
    <p:sldId id="288" r:id="rId4"/>
    <p:sldId id="290" r:id="rId5"/>
    <p:sldId id="291" r:id="rId6"/>
    <p:sldId id="292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4" r:id="rId22"/>
    <p:sldId id="275" r:id="rId23"/>
    <p:sldId id="276" r:id="rId24"/>
    <p:sldId id="280" r:id="rId25"/>
    <p:sldId id="279" r:id="rId26"/>
    <p:sldId id="286" r:id="rId27"/>
    <p:sldId id="282" r:id="rId28"/>
    <p:sldId id="283" r:id="rId29"/>
    <p:sldId id="273" r:id="rId30"/>
    <p:sldId id="284" r:id="rId31"/>
  </p:sldIdLst>
  <p:sldSz cx="9144000" cy="6858000" type="screen4x3"/>
  <p:notesSz cx="6858000" cy="9144000"/>
  <p:custDataLst>
    <p:tags r:id="rId33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AC00"/>
    <a:srgbClr val="E8FBE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Μεσαίο στυλ 4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712" autoAdjust="0"/>
  </p:normalViewPr>
  <p:slideViewPr>
    <p:cSldViewPr>
      <p:cViewPr>
        <p:scale>
          <a:sx n="70" d="100"/>
          <a:sy n="70" d="100"/>
        </p:scale>
        <p:origin x="-10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ABA7E-2432-45E4-A02A-B27200DC82E1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C95B6-44B8-47BC-A242-028A678029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C95B6-44B8-47BC-A242-028A6780295C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C95B6-44B8-47BC-A242-028A6780295C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C95B6-44B8-47BC-A242-028A6780295C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C95B6-44B8-47BC-A242-028A6780295C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C95B6-44B8-47BC-A242-028A6780295C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19400"/>
            <a:ext cx="419100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10/2/2021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10/2/2021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79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79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10/2/2021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10/2/2021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10/2/2021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7526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340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10/2/2021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10/2/2021</a:t>
            </a:fld>
            <a:endParaRPr lang="el-G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10/2/2021</a:t>
            </a:fld>
            <a:endParaRPr lang="el-G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10/2/2021</a:t>
            </a:fld>
            <a:endParaRPr lang="el-G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10/2/2021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10/2/2021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524000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576B64E0-078E-430C-9FE8-D731AF77BF39}" type="datetimeFigureOut">
              <a:rPr lang="el-GR" smtClean="0"/>
              <a:pPr/>
              <a:t>10/2/2021</a:t>
            </a:fld>
            <a:endParaRPr lang="el-G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endParaRPr lang="el-G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Arp </a:t>
            </a:r>
            <a:r>
              <a:rPr lang="el-GR" sz="4000" dirty="0" smtClean="0"/>
              <a:t>και </a:t>
            </a:r>
            <a:r>
              <a:rPr lang="en-US" sz="4000" dirty="0" smtClean="0"/>
              <a:t>DHCP</a:t>
            </a: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595678" y="2285992"/>
            <a:ext cx="5548322" cy="571504"/>
          </a:xfrm>
        </p:spPr>
        <p:txBody>
          <a:bodyPr/>
          <a:lstStyle/>
          <a:p>
            <a:pPr algn="l">
              <a:spcBef>
                <a:spcPts val="600"/>
              </a:spcBef>
              <a:spcAft>
                <a:spcPts val="0"/>
              </a:spcAft>
            </a:pPr>
            <a:r>
              <a:rPr lang="el-GR" sz="2000" dirty="0" smtClean="0"/>
              <a:t>3.3 Πρωτόκολλα ανεύρεσης και απόδοσης διευθύνσεων, </a:t>
            </a:r>
            <a:r>
              <a:rPr lang="el-GR" sz="2000" dirty="0" err="1" smtClean="0"/>
              <a:t>Address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n-US" sz="2000" dirty="0" smtClean="0"/>
              <a:t>Resolution Protocol (ARP) </a:t>
            </a:r>
            <a:r>
              <a:rPr lang="el-GR" sz="2000" dirty="0" smtClean="0"/>
              <a:t>και </a:t>
            </a:r>
            <a:r>
              <a:rPr lang="en-US" sz="2000" dirty="0" smtClean="0"/>
              <a:t>Dynamic Host Configuration Protocol (DHCP)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</a:t>
            </a:r>
            <a:r>
              <a:rPr lang="el-GR" dirty="0" smtClean="0"/>
              <a:t>(απάντηση)</a:t>
            </a:r>
            <a:endParaRPr lang="el-GR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00174"/>
            <a:ext cx="8304687" cy="4633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14290"/>
            <a:ext cx="5695977" cy="5991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πρωτόκολλο </a:t>
            </a:r>
            <a:r>
              <a:rPr lang="en-US" dirty="0" smtClean="0"/>
              <a:t>RARP</a:t>
            </a:r>
            <a:endParaRPr lang="el-GR" dirty="0"/>
          </a:p>
        </p:txBody>
      </p:sp>
      <p:sp>
        <p:nvSpPr>
          <p:cNvPr id="3" name="2 - Ορθογώνιο"/>
          <p:cNvSpPr/>
          <p:nvPr/>
        </p:nvSpPr>
        <p:spPr>
          <a:xfrm>
            <a:off x="2143108" y="1714488"/>
            <a:ext cx="54292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Εάν ένας υπολογιστής δεν γνωρίζει την δική του διεύθυνση IP, επειδή ίσως να μην του έχει οριστεί, τότε μπορεί να ζητήσει να του αποδοθεί μια.</a:t>
            </a: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2285984" y="2714620"/>
            <a:ext cx="607223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Τη διαδικασία αυτή μπορεί να την αναλάβει το </a:t>
            </a:r>
            <a:r>
              <a:rPr lang="el-GR" b="1" dirty="0" smtClean="0"/>
              <a:t>πρωτόκολλο αντίστροφης ανάλυσης διευθύνσεων </a:t>
            </a:r>
            <a:r>
              <a:rPr lang="en-US" dirty="0" smtClean="0"/>
              <a:t>(Reverse Address Resolution</a:t>
            </a:r>
            <a:r>
              <a:rPr lang="el-GR" dirty="0" smtClean="0"/>
              <a:t> </a:t>
            </a:r>
            <a:r>
              <a:rPr lang="el-GR" dirty="0" err="1" smtClean="0"/>
              <a:t>Protocol</a:t>
            </a:r>
            <a:r>
              <a:rPr lang="el-GR" dirty="0" smtClean="0"/>
              <a:t> Ανάλυση διευθύνσεων ARP - </a:t>
            </a:r>
            <a:r>
              <a:rPr lang="el-GR" b="1" dirty="0" smtClean="0"/>
              <a:t>RARP) σε</a:t>
            </a:r>
            <a:r>
              <a:rPr lang="el-GR" dirty="0" smtClean="0"/>
              <a:t> συνεργασία με έναν </a:t>
            </a:r>
            <a:r>
              <a:rPr lang="el-GR" b="1" dirty="0" smtClean="0"/>
              <a:t>εξυπηρετητή RARP, ο οποίος είναι επιφορτισμένος με την απόδοση </a:t>
            </a:r>
            <a:r>
              <a:rPr lang="el-GR" dirty="0" smtClean="0"/>
              <a:t>διευθύνσεων IP στους αιτούντες σταθμούς.</a:t>
            </a:r>
            <a:endParaRPr lang="el-G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286256"/>
            <a:ext cx="340995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Λογισμικά εκκίνησης σταθμών εργασίας δικτύων</a:t>
            </a:r>
            <a:endParaRPr lang="el-GR" dirty="0"/>
          </a:p>
        </p:txBody>
      </p:sp>
      <p:sp>
        <p:nvSpPr>
          <p:cNvPr id="3" name="2 - Ορθογώνιο"/>
          <p:cNvSpPr/>
          <p:nvPr/>
        </p:nvSpPr>
        <p:spPr>
          <a:xfrm>
            <a:off x="1928794" y="1643050"/>
            <a:ext cx="61436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το </a:t>
            </a:r>
            <a:r>
              <a:rPr lang="en-US" b="1" dirty="0" smtClean="0"/>
              <a:t>RARP </a:t>
            </a:r>
            <a:r>
              <a:rPr lang="el-GR" dirty="0" smtClean="0"/>
              <a:t>χρησιμοποιείται σπάνια γιατί αποδίδει μόνο </a:t>
            </a:r>
            <a:r>
              <a:rPr lang="en-US" dirty="0" smtClean="0"/>
              <a:t>IP </a:t>
            </a:r>
            <a:r>
              <a:rPr lang="el-GR" dirty="0" smtClean="0"/>
              <a:t>και καμία άλλη ρύθμιση (πχ </a:t>
            </a:r>
            <a:r>
              <a:rPr lang="en-US" dirty="0" smtClean="0"/>
              <a:t>IP router, DNS server </a:t>
            </a:r>
            <a:r>
              <a:rPr lang="el-GR" dirty="0" smtClean="0"/>
              <a:t>κλπ)</a:t>
            </a: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2000232" y="2500306"/>
            <a:ext cx="607223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/>
              <a:t>BOOTP</a:t>
            </a:r>
            <a:r>
              <a:rPr lang="el-GR" dirty="0" smtClean="0"/>
              <a:t> είναι προσανατολισμένο για χρήση από δικτυακούς υπολογιστές χωρίς δίσκο.</a:t>
            </a:r>
          </a:p>
          <a:p>
            <a:r>
              <a:rPr lang="el-GR" dirty="0" smtClean="0"/>
              <a:t>Αυτοί οι υπολογιστές εκκινούν παίρνοντας όλες τις ρυθμίσεις τους και φορτώνουν το</a:t>
            </a:r>
            <a:r>
              <a:rPr lang="en-US" dirty="0" smtClean="0"/>
              <a:t> </a:t>
            </a:r>
            <a:r>
              <a:rPr lang="el-GR" dirty="0" smtClean="0"/>
              <a:t>λειτουργικό τους σύστημα από κάποιον </a:t>
            </a:r>
            <a:r>
              <a:rPr lang="el-GR" dirty="0" err="1" smtClean="0"/>
              <a:t>διακομιστή</a:t>
            </a:r>
            <a:r>
              <a:rPr lang="el-GR" dirty="0" smtClean="0"/>
              <a:t> του δικτύου. </a:t>
            </a:r>
            <a:endParaRPr lang="en-US" dirty="0" smtClean="0"/>
          </a:p>
          <a:p>
            <a:r>
              <a:rPr lang="el-GR" dirty="0" smtClean="0"/>
              <a:t>Είναι πρωτόκολλο επιπέδου </a:t>
            </a:r>
            <a:r>
              <a:rPr lang="el-GR" u="sng" dirty="0" smtClean="0"/>
              <a:t>εφαρμογής</a:t>
            </a:r>
            <a:endParaRPr lang="el-GR" u="sng" dirty="0"/>
          </a:p>
        </p:txBody>
      </p:sp>
      <p:sp>
        <p:nvSpPr>
          <p:cNvPr id="5" name="4 - Ορθογώνιο"/>
          <p:cNvSpPr/>
          <p:nvPr/>
        </p:nvSpPr>
        <p:spPr>
          <a:xfrm>
            <a:off x="1857356" y="4357694"/>
            <a:ext cx="67151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/>
              <a:t>DHCP</a:t>
            </a:r>
            <a:r>
              <a:rPr lang="el-GR" dirty="0" smtClean="0"/>
              <a:t> είναι πιο</a:t>
            </a:r>
            <a:r>
              <a:rPr lang="en-US" dirty="0" smtClean="0"/>
              <a:t> </a:t>
            </a:r>
            <a:r>
              <a:rPr lang="el-GR" dirty="0" smtClean="0"/>
              <a:t>ευέλικτο και έχει επικρατήσει καθώς προσφέρει συμβατότητα προς τα πίσω μπορώντας να</a:t>
            </a:r>
            <a:r>
              <a:rPr lang="en-US" dirty="0" smtClean="0"/>
              <a:t> </a:t>
            </a:r>
            <a:r>
              <a:rPr lang="el-GR" dirty="0" smtClean="0"/>
              <a:t>εξυπηρετήσει και πελάτες </a:t>
            </a:r>
            <a:r>
              <a:rPr lang="en-US" dirty="0" smtClean="0"/>
              <a:t>BOOTP.</a:t>
            </a:r>
            <a:endParaRPr lang="el-GR" dirty="0" smtClean="0"/>
          </a:p>
          <a:p>
            <a:r>
              <a:rPr lang="el-GR" dirty="0" smtClean="0"/>
              <a:t>Είναι πρωτόκολλο επιπέδου </a:t>
            </a:r>
            <a:r>
              <a:rPr lang="el-GR" u="sng" dirty="0" smtClean="0"/>
              <a:t>εφαρμογής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14414" y="304800"/>
            <a:ext cx="7929586" cy="838200"/>
          </a:xfrm>
        </p:spPr>
        <p:txBody>
          <a:bodyPr/>
          <a:lstStyle/>
          <a:p>
            <a:pPr algn="ctr"/>
            <a:r>
              <a:rPr lang="el-GR" sz="2800" dirty="0" smtClean="0"/>
              <a:t>πρωτόκολλο δυναμικής διευθέτησης (απόδοσης ρυθμίσεων) </a:t>
            </a:r>
            <a:r>
              <a:rPr lang="el-GR" sz="2800" smtClean="0"/>
              <a:t>υπολογιστή DHCP</a:t>
            </a:r>
            <a:endParaRPr lang="el-GR" sz="2800" dirty="0"/>
          </a:p>
        </p:txBody>
      </p:sp>
      <p:sp>
        <p:nvSpPr>
          <p:cNvPr id="3" name="2 - Ορθογώνιο"/>
          <p:cNvSpPr/>
          <p:nvPr/>
        </p:nvSpPr>
        <p:spPr>
          <a:xfrm>
            <a:off x="1928794" y="3500438"/>
            <a:ext cx="70009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Λειτουργεί ως εφαρμογή πελάτη-εξυπηρετητή χρησιμοποιώντας πακέτα</a:t>
            </a:r>
            <a:r>
              <a:rPr lang="en-US" sz="2000" dirty="0" smtClean="0"/>
              <a:t> </a:t>
            </a:r>
            <a:r>
              <a:rPr lang="el-GR" sz="2000" b="1" dirty="0" smtClean="0"/>
              <a:t>UDP</a:t>
            </a:r>
            <a:r>
              <a:rPr lang="el-GR" sz="2000" dirty="0" smtClean="0"/>
              <a:t> με αριθμό θύρας προορισμού </a:t>
            </a:r>
            <a:r>
              <a:rPr lang="el-GR" sz="2000" b="1" dirty="0" smtClean="0"/>
              <a:t>67</a:t>
            </a:r>
            <a:r>
              <a:rPr lang="el-GR" sz="2000" dirty="0" smtClean="0"/>
              <a:t> για τον εξυπηρετητή και </a:t>
            </a:r>
            <a:r>
              <a:rPr lang="el-GR" sz="2000" b="1" dirty="0" smtClean="0"/>
              <a:t>68</a:t>
            </a:r>
            <a:r>
              <a:rPr lang="el-GR" sz="2000" dirty="0" smtClean="0"/>
              <a:t> για τον πελάτη.</a:t>
            </a:r>
            <a:endParaRPr lang="el-GR" sz="2000" dirty="0"/>
          </a:p>
        </p:txBody>
      </p:sp>
      <p:sp>
        <p:nvSpPr>
          <p:cNvPr id="4" name="3 - Ορθογώνιο"/>
          <p:cNvSpPr/>
          <p:nvPr/>
        </p:nvSpPr>
        <p:spPr>
          <a:xfrm>
            <a:off x="1857356" y="1714488"/>
            <a:ext cx="6429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Επιτρέπει σε έναν υπολογιστή να αποκτά τις ρυθμίσεις που χρειάζεται σε </a:t>
            </a:r>
            <a:r>
              <a:rPr lang="el-GR" sz="2000" b="1" dirty="0" smtClean="0"/>
              <a:t>ένα μόνο μήνυμα </a:t>
            </a:r>
            <a:r>
              <a:rPr lang="el-GR" sz="2000" dirty="0" smtClean="0"/>
              <a:t>και να λαμβάνει </a:t>
            </a:r>
            <a:r>
              <a:rPr lang="el-GR" sz="2000" b="1" dirty="0" smtClean="0"/>
              <a:t>μια διεύθυνση γρήγορα και δυναμικά</a:t>
            </a:r>
            <a:r>
              <a:rPr lang="el-GR" sz="2000" dirty="0" smtClean="0"/>
              <a:t>.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10400" cy="981060"/>
          </a:xfrm>
        </p:spPr>
        <p:txBody>
          <a:bodyPr/>
          <a:lstStyle/>
          <a:p>
            <a:pPr algn="ctr"/>
            <a:r>
              <a:rPr lang="en-US" dirty="0" smtClean="0"/>
              <a:t>DHCP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τύποι εκχώρησης ρυθμίσεων</a:t>
            </a:r>
            <a:endParaRPr lang="el-GR" dirty="0"/>
          </a:p>
        </p:txBody>
      </p:sp>
      <p:sp>
        <p:nvSpPr>
          <p:cNvPr id="3" name="2 - Ορθογώνιο"/>
          <p:cNvSpPr/>
          <p:nvPr/>
        </p:nvSpPr>
        <p:spPr>
          <a:xfrm>
            <a:off x="1857356" y="2071678"/>
            <a:ext cx="728664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Καθορίζει τρεις τύπους εκχώρησης διευθύνσεων: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000" b="1" dirty="0" smtClean="0"/>
              <a:t>μη αυτόματη ρύθμιση (</a:t>
            </a:r>
            <a:r>
              <a:rPr lang="el-GR" sz="2000" b="1" dirty="0" err="1" smtClean="0"/>
              <a:t>manual</a:t>
            </a:r>
            <a:r>
              <a:rPr lang="el-GR" sz="2000" b="1" dirty="0" smtClean="0"/>
              <a:t> </a:t>
            </a:r>
            <a:r>
              <a:rPr lang="el-GR" sz="2000" b="1" dirty="0" err="1" smtClean="0"/>
              <a:t>configuration</a:t>
            </a:r>
            <a:r>
              <a:rPr lang="el-GR" sz="2000" b="1" dirty="0" smtClean="0"/>
              <a:t>),</a:t>
            </a:r>
            <a:r>
              <a:rPr lang="el-GR" sz="2000" dirty="0" smtClean="0"/>
              <a:t> στην οποία ο διαχειριστής ορίζει συγκεκριμένες διευθύνσεις που θα πάρουν συγκεκριμένοι υπολογιστές.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000" b="1" dirty="0" smtClean="0"/>
              <a:t>αυτόματη ρύθμιση (</a:t>
            </a:r>
            <a:r>
              <a:rPr lang="el-GR" sz="2000" b="1" dirty="0" err="1" smtClean="0"/>
              <a:t>automatic</a:t>
            </a:r>
            <a:r>
              <a:rPr lang="el-GR" sz="2000" b="1" dirty="0" smtClean="0"/>
              <a:t> </a:t>
            </a:r>
            <a:r>
              <a:rPr lang="el-GR" sz="2000" b="1" dirty="0" err="1" smtClean="0"/>
              <a:t>configuration</a:t>
            </a:r>
            <a:r>
              <a:rPr lang="el-GR" sz="2000" b="1" dirty="0" smtClean="0"/>
              <a:t>), </a:t>
            </a:r>
            <a:r>
              <a:rPr lang="el-GR" sz="2000" dirty="0" smtClean="0"/>
              <a:t>κατά την οποία ο </a:t>
            </a:r>
            <a:r>
              <a:rPr lang="el-GR" sz="2000" dirty="0" err="1" smtClean="0"/>
              <a:t>διακομιστής</a:t>
            </a:r>
            <a:r>
              <a:rPr lang="el-GR" sz="2000" dirty="0" smtClean="0"/>
              <a:t> DHCP εκχωρεί μια μόνιμη διεύθυνση σε έναν υπολογιστή ο οποίος συνδέεται πρώτη φορά, και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000" b="1" dirty="0" smtClean="0"/>
              <a:t>δυναμική ρύθμιση (</a:t>
            </a:r>
            <a:r>
              <a:rPr lang="el-GR" sz="2000" b="1" dirty="0" err="1" smtClean="0"/>
              <a:t>dynamic</a:t>
            </a:r>
            <a:r>
              <a:rPr lang="el-GR" sz="2000" b="1" dirty="0" smtClean="0"/>
              <a:t> </a:t>
            </a:r>
            <a:r>
              <a:rPr lang="el-GR" sz="2000" b="1" dirty="0" err="1" smtClean="0"/>
              <a:t>configuration</a:t>
            </a:r>
            <a:r>
              <a:rPr lang="el-GR" sz="2000" b="1" dirty="0" smtClean="0"/>
              <a:t>) </a:t>
            </a:r>
            <a:r>
              <a:rPr lang="el-GR" sz="2000" dirty="0" smtClean="0"/>
              <a:t>κατά την οποία ο </a:t>
            </a:r>
            <a:r>
              <a:rPr lang="el-GR" sz="2000" dirty="0" err="1" smtClean="0"/>
              <a:t>διακομιστής</a:t>
            </a:r>
            <a:r>
              <a:rPr lang="el-GR" sz="2000" dirty="0" smtClean="0"/>
              <a:t> δανείζει ή μισθώνει μια διεύθυνση σε έναν υπολογιστή για περιορισμένο χρόνο.</a:t>
            </a:r>
          </a:p>
          <a:p>
            <a:r>
              <a:rPr lang="el-GR" sz="2000" dirty="0" smtClean="0"/>
              <a:t>Η δυναμική ρύθμιση είναι και η πιο συχνά χρησιμοποιούμενη.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πλεονεκτήματα του </a:t>
            </a:r>
            <a:r>
              <a:rPr lang="en-US" dirty="0" smtClean="0"/>
              <a:t>DHCP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85918" y="1428736"/>
            <a:ext cx="7010400" cy="4572000"/>
          </a:xfrm>
        </p:spPr>
        <p:txBody>
          <a:bodyPr/>
          <a:lstStyle/>
          <a:p>
            <a:r>
              <a:rPr lang="el-GR" sz="2800" dirty="0" smtClean="0"/>
              <a:t>Οι περισσότεροι χρήστες δεν αντιλαμβάνονται τις τεχνικές λεπτομέρειες της δικτύωσης</a:t>
            </a:r>
          </a:p>
          <a:p>
            <a:r>
              <a:rPr lang="el-GR" sz="2800" dirty="0" smtClean="0"/>
              <a:t>Δίνει τη δυνατότητα σ' αυτούς τους χρήστες να συνδεθούν εύκολα στο δίκτυο</a:t>
            </a:r>
          </a:p>
          <a:p>
            <a:r>
              <a:rPr lang="el-GR" sz="2800" dirty="0" smtClean="0"/>
              <a:t>Δίνει στο διαχειριστή</a:t>
            </a:r>
          </a:p>
          <a:p>
            <a:pPr lvl="1"/>
            <a:r>
              <a:rPr lang="el-GR" sz="2400" dirty="0" smtClean="0"/>
              <a:t>το πλεονέκτημα της κεντρικής διαχείρισης των ρυθμίσεων</a:t>
            </a:r>
          </a:p>
          <a:p>
            <a:pPr lvl="1"/>
            <a:r>
              <a:rPr lang="el-GR" sz="2400" dirty="0" smtClean="0"/>
              <a:t>την ευκολία υποστήριξης των χρηστών</a:t>
            </a:r>
          </a:p>
          <a:p>
            <a:pPr lvl="1"/>
            <a:r>
              <a:rPr lang="el-GR" sz="2400" dirty="0" smtClean="0"/>
              <a:t>συντήρησης του δικτύου</a:t>
            </a:r>
          </a:p>
          <a:p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ρυθμίσεις παρέχει το </a:t>
            </a:r>
            <a:r>
              <a:rPr lang="en-US" dirty="0" smtClean="0"/>
              <a:t>DHCP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Διεύθυνση </a:t>
            </a:r>
            <a:r>
              <a:rPr lang="en-US" dirty="0" smtClean="0"/>
              <a:t>IP</a:t>
            </a:r>
            <a:endParaRPr lang="el-GR" dirty="0" smtClean="0"/>
          </a:p>
          <a:p>
            <a:r>
              <a:rPr lang="el-GR" dirty="0" smtClean="0"/>
              <a:t>Μάσκα δικτύου</a:t>
            </a:r>
          </a:p>
          <a:p>
            <a:r>
              <a:rPr lang="el-GR" dirty="0" smtClean="0"/>
              <a:t>Προεπιλεγμένη πύλη</a:t>
            </a:r>
          </a:p>
          <a:p>
            <a:r>
              <a:rPr lang="el-GR" dirty="0" err="1" smtClean="0"/>
              <a:t>Διακομιστές</a:t>
            </a:r>
            <a:r>
              <a:rPr lang="el-GR" dirty="0" smtClean="0"/>
              <a:t> </a:t>
            </a:r>
            <a:r>
              <a:rPr lang="en-US" dirty="0" smtClean="0"/>
              <a:t>DNS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Εκκίνηση ΗΥ με </a:t>
            </a:r>
            <a:r>
              <a:rPr lang="en-US" dirty="0" smtClean="0"/>
              <a:t>DHCP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524000"/>
            <a:ext cx="8477280" cy="45720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O HY </a:t>
            </a:r>
            <a:r>
              <a:rPr lang="el-GR" sz="2400" dirty="0" smtClean="0"/>
              <a:t>αμέσως μετά την</a:t>
            </a:r>
            <a:r>
              <a:rPr lang="en-US" sz="2400" dirty="0" smtClean="0"/>
              <a:t> </a:t>
            </a:r>
            <a:r>
              <a:rPr lang="el-GR" sz="2400" dirty="0" smtClean="0"/>
              <a:t>εκκίνησή του:</a:t>
            </a:r>
            <a:endParaRPr lang="en-US" sz="2400" dirty="0" smtClean="0"/>
          </a:p>
          <a:p>
            <a:r>
              <a:rPr lang="el-GR" sz="2400" dirty="0" smtClean="0"/>
              <a:t>Δημιουργεί ένα πακέτο</a:t>
            </a:r>
            <a:r>
              <a:rPr lang="en-US" sz="2400" dirty="0" smtClean="0"/>
              <a:t> (</a:t>
            </a:r>
            <a:r>
              <a:rPr lang="el-GR" sz="2400" dirty="0" smtClean="0"/>
              <a:t>επιπέδου μεταφοράς) UDP </a:t>
            </a:r>
            <a:r>
              <a:rPr lang="el-GR" sz="2400" b="1" dirty="0" smtClean="0"/>
              <a:t>DHCP</a:t>
            </a:r>
            <a:r>
              <a:rPr lang="el-GR" sz="2400" b="1" dirty="0" smtClean="0">
                <a:solidFill>
                  <a:srgbClr val="FF0000"/>
                </a:solidFill>
              </a:rPr>
              <a:t>DISCOVER</a:t>
            </a:r>
            <a:r>
              <a:rPr lang="el-GR" sz="2400" b="1" dirty="0" smtClean="0"/>
              <a:t> στη θύρα προορισμού 67.</a:t>
            </a:r>
          </a:p>
          <a:p>
            <a:r>
              <a:rPr lang="el-GR" sz="2400" dirty="0" smtClean="0"/>
              <a:t>το ενθυλακώνει σε πακέτο IP με διεύθυνση προέλευσης 0.0.0.0 και διεύθυνση προορισμού τη διεύθυνση εκπομπής 255.255.255.255</a:t>
            </a:r>
          </a:p>
          <a:p>
            <a:r>
              <a:rPr lang="el-GR" sz="2400" dirty="0" smtClean="0"/>
              <a:t>στη συνέχεια το ενθυλακώνει σε ένα πλαίσιο με διεύθυνση προέλευσης τη δική του φυσική διεύθυνση και διεύθυνση προορισμού τη διεύθυνση εκπομπής FF-FF-FF-FFFF-FF και στέλνεται στο τοπικό δίκτυο.</a:t>
            </a:r>
          </a:p>
          <a:p>
            <a:pPr>
              <a:buNone/>
            </a:pP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Εκκίνηση με </a:t>
            </a:r>
            <a:r>
              <a:rPr lang="en-US" dirty="0" smtClean="0"/>
              <a:t>DHCP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524000"/>
            <a:ext cx="8334404" cy="2905132"/>
          </a:xfrm>
        </p:spPr>
        <p:txBody>
          <a:bodyPr/>
          <a:lstStyle/>
          <a:p>
            <a:pPr marL="0" indent="0">
              <a:buNone/>
            </a:pPr>
            <a:r>
              <a:rPr lang="el-GR" sz="2400" dirty="0" smtClean="0"/>
              <a:t>Εάν υπάρχουν εξυπηρετητές DHCP ανταποκρίνονται ο καθένας με ένα πακέτο</a:t>
            </a:r>
          </a:p>
          <a:p>
            <a:r>
              <a:rPr lang="el-GR" sz="2400" b="1" dirty="0" smtClean="0"/>
              <a:t>DHCP</a:t>
            </a:r>
            <a:r>
              <a:rPr lang="el-GR" sz="2400" b="1" dirty="0" smtClean="0">
                <a:solidFill>
                  <a:srgbClr val="FF0000"/>
                </a:solidFill>
              </a:rPr>
              <a:t>OFFER</a:t>
            </a:r>
            <a:r>
              <a:rPr lang="el-GR" sz="2400" b="1" dirty="0" smtClean="0"/>
              <a:t> στη θύρα 68, </a:t>
            </a:r>
            <a:endParaRPr lang="en-US" sz="2400" b="1" dirty="0" smtClean="0"/>
          </a:p>
          <a:p>
            <a:r>
              <a:rPr lang="el-GR" sz="2400" b="1" dirty="0" smtClean="0"/>
              <a:t>ενθυλακωμένο σε πακέτο IP εκπομπής και πλαίσιο</a:t>
            </a:r>
            <a:r>
              <a:rPr lang="en-US" sz="2400" b="1" dirty="0" smtClean="0"/>
              <a:t> </a:t>
            </a:r>
            <a:r>
              <a:rPr lang="el-GR" sz="2400" dirty="0" smtClean="0"/>
              <a:t>εκπομπής (διευθύνσεις προορισμού 255.255.255.255, FF-FF-FF-FF-FF-FF).</a:t>
            </a:r>
            <a:endParaRPr lang="en-US" sz="2400" dirty="0" smtClean="0"/>
          </a:p>
          <a:p>
            <a:pPr lvl="1"/>
            <a:r>
              <a:rPr lang="el-GR" sz="2000" dirty="0" smtClean="0"/>
              <a:t> Όταν είναι</a:t>
            </a:r>
            <a:r>
              <a:rPr lang="en-US" sz="2000" dirty="0" smtClean="0"/>
              <a:t> </a:t>
            </a:r>
            <a:r>
              <a:rPr lang="el-GR" sz="2000" dirty="0" smtClean="0"/>
              <a:t>εφικτό, αποφεύγουν να απαντούν με πλαίσια εκπομπής.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064787"/>
            <a:ext cx="6444208" cy="479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46 - Επεξήγηση με στρογγυλεμένο παραλληλόγραμμο"/>
          <p:cNvSpPr/>
          <p:nvPr/>
        </p:nvSpPr>
        <p:spPr>
          <a:xfrm>
            <a:off x="971600" y="4797152"/>
            <a:ext cx="1872208" cy="792088"/>
          </a:xfrm>
          <a:prstGeom prst="wedgeRoundRectCallout">
            <a:avLst>
              <a:gd name="adj1" fmla="val 39279"/>
              <a:gd name="adj2" fmla="val -79582"/>
              <a:gd name="adj3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Από 30</a:t>
            </a:r>
            <a:r>
              <a:rPr lang="en-US" sz="1400" dirty="0" smtClean="0"/>
              <a:t>:b2:f3:e0:21:81</a:t>
            </a:r>
          </a:p>
          <a:p>
            <a:pPr algn="ctr"/>
            <a:r>
              <a:rPr lang="el-GR" sz="1400" dirty="0" smtClean="0"/>
              <a:t>Προς ????????????</a:t>
            </a:r>
            <a:endParaRPr lang="el-GR" sz="1400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0" y="0"/>
          <a:ext cx="3131840" cy="1524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1640"/>
                <a:gridCol w="1800200"/>
              </a:tblGrid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Επίπεδα</a:t>
                      </a:r>
                      <a:r>
                        <a:rPr lang="el-GR" sz="1400" baseline="0" dirty="0" smtClean="0"/>
                        <a:t> </a:t>
                      </a:r>
                      <a:r>
                        <a:rPr lang="en-US" sz="1400" baseline="0" dirty="0" smtClean="0"/>
                        <a:t>TCP/IP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Εφαρμογής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δεδομένα</a:t>
                      </a:r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Μεταφοράς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τμήμα</a:t>
                      </a:r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Διαδικτύου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err="1" smtClean="0"/>
                        <a:t>πακετο</a:t>
                      </a:r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Ζεύξης Δικτύου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err="1" smtClean="0"/>
                        <a:t>πλαισιο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7 - Ομάδα"/>
          <p:cNvGrpSpPr/>
          <p:nvPr/>
        </p:nvGrpSpPr>
        <p:grpSpPr>
          <a:xfrm>
            <a:off x="1547664" y="980728"/>
            <a:ext cx="504056" cy="144016"/>
            <a:chOff x="3203848" y="332656"/>
            <a:chExt cx="504056" cy="144016"/>
          </a:xfrm>
        </p:grpSpPr>
        <p:sp>
          <p:nvSpPr>
            <p:cNvPr id="6" name="5 - Ορθογώνιο"/>
            <p:cNvSpPr/>
            <p:nvPr/>
          </p:nvSpPr>
          <p:spPr>
            <a:xfrm>
              <a:off x="3203848" y="332656"/>
              <a:ext cx="432048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" name="6 - Ορθογώνιο"/>
            <p:cNvSpPr/>
            <p:nvPr/>
          </p:nvSpPr>
          <p:spPr>
            <a:xfrm>
              <a:off x="3635896" y="332656"/>
              <a:ext cx="72008" cy="14401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5" name="14 - Ομάδα"/>
          <p:cNvGrpSpPr/>
          <p:nvPr/>
        </p:nvGrpSpPr>
        <p:grpSpPr>
          <a:xfrm>
            <a:off x="1403648" y="1340768"/>
            <a:ext cx="936104" cy="144016"/>
            <a:chOff x="2987824" y="404664"/>
            <a:chExt cx="936104" cy="144016"/>
          </a:xfrm>
        </p:grpSpPr>
        <p:sp>
          <p:nvSpPr>
            <p:cNvPr id="9" name="8 - Ορθογώνιο"/>
            <p:cNvSpPr/>
            <p:nvPr/>
          </p:nvSpPr>
          <p:spPr>
            <a:xfrm>
              <a:off x="2987824" y="404664"/>
              <a:ext cx="72008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1" name="10 - Ευθεία γραμμή σύνδεσης"/>
            <p:cNvCxnSpPr>
              <a:stCxn id="9" idx="2"/>
            </p:cNvCxnSpPr>
            <p:nvPr/>
          </p:nvCxnSpPr>
          <p:spPr>
            <a:xfrm>
              <a:off x="3023828" y="548680"/>
              <a:ext cx="684076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- Ορθογώνιο"/>
            <p:cNvSpPr/>
            <p:nvPr/>
          </p:nvSpPr>
          <p:spPr>
            <a:xfrm>
              <a:off x="3707904" y="404664"/>
              <a:ext cx="216024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9" name="18 - Ομάδα"/>
          <p:cNvGrpSpPr/>
          <p:nvPr/>
        </p:nvGrpSpPr>
        <p:grpSpPr>
          <a:xfrm>
            <a:off x="1547664" y="692696"/>
            <a:ext cx="432048" cy="144016"/>
            <a:chOff x="3491880" y="404664"/>
            <a:chExt cx="432048" cy="144016"/>
          </a:xfrm>
        </p:grpSpPr>
        <p:sp>
          <p:nvSpPr>
            <p:cNvPr id="16" name="15 - Ορθογώνιο"/>
            <p:cNvSpPr/>
            <p:nvPr/>
          </p:nvSpPr>
          <p:spPr>
            <a:xfrm>
              <a:off x="3491880" y="404664"/>
              <a:ext cx="360040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16 - Ορθογώνιο"/>
            <p:cNvSpPr/>
            <p:nvPr/>
          </p:nvSpPr>
          <p:spPr>
            <a:xfrm>
              <a:off x="3851920" y="404664"/>
              <a:ext cx="72008" cy="14401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8" name="17 - Ορθογώνιο"/>
          <p:cNvSpPr/>
          <p:nvPr/>
        </p:nvSpPr>
        <p:spPr>
          <a:xfrm>
            <a:off x="1547664" y="404664"/>
            <a:ext cx="36004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0" name="19 - Ομάδα"/>
          <p:cNvGrpSpPr/>
          <p:nvPr/>
        </p:nvGrpSpPr>
        <p:grpSpPr>
          <a:xfrm>
            <a:off x="1835696" y="4437112"/>
            <a:ext cx="936104" cy="144016"/>
            <a:chOff x="2987824" y="404664"/>
            <a:chExt cx="936104" cy="144016"/>
          </a:xfrm>
        </p:grpSpPr>
        <p:sp>
          <p:nvSpPr>
            <p:cNvPr id="21" name="20 - Ορθογώνιο"/>
            <p:cNvSpPr/>
            <p:nvPr/>
          </p:nvSpPr>
          <p:spPr>
            <a:xfrm>
              <a:off x="2987824" y="404664"/>
              <a:ext cx="72008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2" name="21 - Ευθεία γραμμή σύνδεσης"/>
            <p:cNvCxnSpPr>
              <a:stCxn id="21" idx="2"/>
            </p:cNvCxnSpPr>
            <p:nvPr/>
          </p:nvCxnSpPr>
          <p:spPr>
            <a:xfrm>
              <a:off x="3023828" y="548680"/>
              <a:ext cx="684076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22 - Ορθογώνιο"/>
            <p:cNvSpPr/>
            <p:nvPr/>
          </p:nvSpPr>
          <p:spPr>
            <a:xfrm>
              <a:off x="3707904" y="404664"/>
              <a:ext cx="216024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4" name="23 - Ομάδα"/>
          <p:cNvGrpSpPr/>
          <p:nvPr/>
        </p:nvGrpSpPr>
        <p:grpSpPr>
          <a:xfrm>
            <a:off x="1979712" y="4005064"/>
            <a:ext cx="504056" cy="144016"/>
            <a:chOff x="3203848" y="332656"/>
            <a:chExt cx="504056" cy="144016"/>
          </a:xfrm>
        </p:grpSpPr>
        <p:sp>
          <p:nvSpPr>
            <p:cNvPr id="25" name="24 - Ορθογώνιο"/>
            <p:cNvSpPr/>
            <p:nvPr/>
          </p:nvSpPr>
          <p:spPr>
            <a:xfrm>
              <a:off x="3203848" y="332656"/>
              <a:ext cx="432048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25 - Ορθογώνιο"/>
            <p:cNvSpPr/>
            <p:nvPr/>
          </p:nvSpPr>
          <p:spPr>
            <a:xfrm>
              <a:off x="3635896" y="332656"/>
              <a:ext cx="72008" cy="14401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aphicFrame>
        <p:nvGraphicFramePr>
          <p:cNvPr id="28" name="27 - Πίνακας"/>
          <p:cNvGraphicFramePr>
            <a:graphicFrameLocks noGrp="1"/>
          </p:cNvGraphicFramePr>
          <p:nvPr/>
        </p:nvGraphicFramePr>
        <p:xfrm>
          <a:off x="0" y="4581128"/>
          <a:ext cx="2771800" cy="2025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950"/>
                <a:gridCol w="692950"/>
                <a:gridCol w="1385900"/>
              </a:tblGrid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l-GR" sz="1100" dirty="0" smtClean="0"/>
                        <a:t>Τύπος Υλικού</a:t>
                      </a:r>
                      <a:endParaRPr lang="el-GR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100" dirty="0" smtClean="0"/>
                        <a:t>Τύπος </a:t>
                      </a:r>
                      <a:r>
                        <a:rPr lang="el-GR" sz="1100" dirty="0" err="1" smtClean="0"/>
                        <a:t>πρωτ</a:t>
                      </a:r>
                      <a:r>
                        <a:rPr lang="el-GR" sz="1100" dirty="0" smtClean="0"/>
                        <a:t>/</a:t>
                      </a:r>
                      <a:r>
                        <a:rPr lang="el-GR" sz="1100" dirty="0" err="1" smtClean="0"/>
                        <a:t>λου</a:t>
                      </a:r>
                      <a:endParaRPr lang="el-GR" sz="1100" dirty="0"/>
                    </a:p>
                  </a:txBody>
                  <a:tcPr/>
                </a:tc>
              </a:tr>
              <a:tr h="336541">
                <a:tc>
                  <a:txBody>
                    <a:bodyPr/>
                    <a:lstStyle/>
                    <a:p>
                      <a:pPr algn="ctr"/>
                      <a:r>
                        <a:rPr lang="el-GR" sz="1100" dirty="0" smtClean="0"/>
                        <a:t>Μήκος</a:t>
                      </a:r>
                      <a:r>
                        <a:rPr lang="el-GR" sz="1100" baseline="0" dirty="0" smtClean="0"/>
                        <a:t> </a:t>
                      </a:r>
                      <a:r>
                        <a:rPr lang="en-US" sz="1100" baseline="0" dirty="0" smtClean="0"/>
                        <a:t>MAC</a:t>
                      </a:r>
                      <a:endParaRPr lang="el-G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100" dirty="0" smtClean="0"/>
                        <a:t>Μήκος</a:t>
                      </a:r>
                      <a:r>
                        <a:rPr lang="el-GR" sz="1100" baseline="0" dirty="0" smtClean="0"/>
                        <a:t> </a:t>
                      </a:r>
                      <a:r>
                        <a:rPr lang="en-US" sz="1100" baseline="0" dirty="0" smtClean="0"/>
                        <a:t>IP</a:t>
                      </a:r>
                      <a:endParaRPr lang="el-G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Κωδ.λειτουρ</a:t>
                      </a:r>
                      <a:r>
                        <a:rPr lang="el-G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  <a:tr h="2679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MAC</a:t>
                      </a:r>
                      <a:r>
                        <a:rPr lang="en-US" sz="1100" baseline="0" dirty="0" smtClean="0"/>
                        <a:t>  </a:t>
                      </a:r>
                      <a:r>
                        <a:rPr lang="el-GR" sz="1100" baseline="0" dirty="0" smtClean="0"/>
                        <a:t>πομπού</a:t>
                      </a:r>
                      <a:endParaRPr lang="el-GR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67946">
                <a:tc gridSpan="2">
                  <a:txBody>
                    <a:bodyPr/>
                    <a:lstStyle/>
                    <a:p>
                      <a:pPr algn="ctr"/>
                      <a:endParaRPr lang="el-GR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IP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l-GR" sz="1100" baseline="0" dirty="0" smtClean="0"/>
                        <a:t>πομπού</a:t>
                      </a:r>
                      <a:endParaRPr lang="el-GR" sz="1100" dirty="0"/>
                    </a:p>
                  </a:txBody>
                  <a:tcPr>
                    <a:solidFill>
                      <a:srgbClr val="E2AC00"/>
                    </a:solidFill>
                  </a:tcPr>
                </a:tc>
              </a:tr>
              <a:tr h="267946">
                <a:tc gridSpan="2">
                  <a:txBody>
                    <a:bodyPr/>
                    <a:lstStyle/>
                    <a:p>
                      <a:pPr algn="ctr"/>
                      <a:endParaRPr lang="el-GR" sz="1100" dirty="0"/>
                    </a:p>
                  </a:txBody>
                  <a:tcPr>
                    <a:solidFill>
                      <a:srgbClr val="E2AC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MAC</a:t>
                      </a:r>
                      <a:endParaRPr lang="el-GR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67946">
                <a:tc gridSpan="3">
                  <a:txBody>
                    <a:bodyPr/>
                    <a:lstStyle/>
                    <a:p>
                      <a:pPr algn="ctr"/>
                      <a:r>
                        <a:rPr lang="el-GR" sz="1100" dirty="0" smtClean="0"/>
                        <a:t>δέκτη</a:t>
                      </a:r>
                      <a:endParaRPr lang="el-GR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IP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l-GR" sz="1100" baseline="0" dirty="0" smtClean="0"/>
                        <a:t>δέκτη</a:t>
                      </a:r>
                      <a:endParaRPr lang="el-GR" sz="11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3" name="42 - Πίνακας"/>
          <p:cNvGraphicFramePr>
            <a:graphicFrameLocks noGrp="1"/>
          </p:cNvGraphicFramePr>
          <p:nvPr/>
        </p:nvGraphicFramePr>
        <p:xfrm>
          <a:off x="3131840" y="0"/>
          <a:ext cx="331236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188"/>
                <a:gridCol w="1387945"/>
                <a:gridCol w="77523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IP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err="1" smtClean="0">
                          <a:solidFill>
                            <a:schemeClr val="bg1"/>
                          </a:solidFill>
                        </a:rPr>
                        <a:t>mac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192.168.2.3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20:a2:f3:00:22:11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dynamic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192.168.2.6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20:a2:f3:45:24:51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dynamic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192.168.2.255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FF:FF:FF:FF:FF:FF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static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46" name="45 - Επεξήγηση με στρογγυλεμένο παραλληλόγραμμο"/>
          <p:cNvSpPr/>
          <p:nvPr/>
        </p:nvSpPr>
        <p:spPr>
          <a:xfrm>
            <a:off x="1547664" y="2852936"/>
            <a:ext cx="1512168" cy="648072"/>
          </a:xfrm>
          <a:prstGeom prst="wedgeRoundRectCallout">
            <a:avLst>
              <a:gd name="adj1" fmla="val 10028"/>
              <a:gd name="adj2" fmla="val 11676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Από 192.168.2.1 προς 192.168.2.5</a:t>
            </a:r>
            <a:endParaRPr lang="el-GR" sz="1200" dirty="0">
              <a:solidFill>
                <a:schemeClr val="tx1"/>
              </a:solidFill>
            </a:endParaRPr>
          </a:p>
        </p:txBody>
      </p:sp>
      <p:graphicFrame>
        <p:nvGraphicFramePr>
          <p:cNvPr id="48" name="47 - Πίνακας"/>
          <p:cNvGraphicFramePr>
            <a:graphicFrameLocks noGrp="1"/>
          </p:cNvGraphicFramePr>
          <p:nvPr/>
        </p:nvGraphicFramePr>
        <p:xfrm>
          <a:off x="0" y="4581128"/>
          <a:ext cx="2771800" cy="2025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950"/>
                <a:gridCol w="692950"/>
                <a:gridCol w="1385900"/>
              </a:tblGrid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b="0" dirty="0" smtClean="0"/>
                        <a:t>(</a:t>
                      </a:r>
                      <a:r>
                        <a:rPr lang="en-US" sz="1100" b="0" dirty="0" err="1" smtClean="0"/>
                        <a:t>Ethrnet</a:t>
                      </a:r>
                      <a:r>
                        <a:rPr lang="en-US" sz="1100" b="0" dirty="0" smtClean="0"/>
                        <a:t>)</a:t>
                      </a:r>
                      <a:endParaRPr lang="el-GR" sz="11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0800 </a:t>
                      </a:r>
                      <a:r>
                        <a:rPr lang="en-US" sz="1100" b="0" dirty="0" smtClean="0"/>
                        <a:t>(IP)</a:t>
                      </a:r>
                      <a:endParaRPr lang="el-GR" sz="1100" b="0" dirty="0"/>
                    </a:p>
                  </a:txBody>
                  <a:tcPr/>
                </a:tc>
              </a:tr>
              <a:tr h="33654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(</a:t>
                      </a:r>
                      <a:r>
                        <a:rPr lang="el-GR" sz="1100" dirty="0" smtClean="0"/>
                        <a:t>Μήκος</a:t>
                      </a:r>
                      <a:r>
                        <a:rPr lang="el-GR" sz="1100" baseline="0" dirty="0" smtClean="0"/>
                        <a:t> </a:t>
                      </a:r>
                      <a:r>
                        <a:rPr lang="en-US" sz="1100" baseline="0" dirty="0" smtClean="0"/>
                        <a:t>MAC)</a:t>
                      </a:r>
                      <a:r>
                        <a:rPr lang="en-US" sz="1100" b="1" baseline="0" dirty="0" smtClean="0"/>
                        <a:t> 6</a:t>
                      </a:r>
                      <a:endParaRPr lang="el-G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(</a:t>
                      </a:r>
                      <a:r>
                        <a:rPr lang="el-GR" sz="1100" dirty="0" smtClean="0"/>
                        <a:t>Μήκος</a:t>
                      </a:r>
                      <a:r>
                        <a:rPr lang="el-GR" sz="1100" baseline="0" dirty="0" smtClean="0"/>
                        <a:t> </a:t>
                      </a:r>
                      <a:r>
                        <a:rPr lang="en-US" sz="1100" baseline="0" dirty="0" smtClean="0"/>
                        <a:t>IP) </a:t>
                      </a:r>
                      <a:r>
                        <a:rPr lang="en-US" sz="1100" b="1" baseline="0" dirty="0" smtClean="0"/>
                        <a:t> 4</a:t>
                      </a:r>
                      <a:endParaRPr lang="el-G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Κωδ.λειτουρ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</a:p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(request)</a:t>
                      </a:r>
                      <a:endParaRPr lang="el-G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7946">
                <a:tc gridSpan="3">
                  <a:txBody>
                    <a:bodyPr/>
                    <a:lstStyle/>
                    <a:p>
                      <a:pPr algn="ctr"/>
                      <a:r>
                        <a:rPr lang="el-GR" sz="1100" dirty="0" smtClean="0"/>
                        <a:t>3</a:t>
                      </a:r>
                      <a:r>
                        <a:rPr lang="en-US" sz="1100" dirty="0" smtClean="0"/>
                        <a:t>0:b2:f3:e3</a:t>
                      </a:r>
                      <a:endParaRPr lang="el-GR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:21:81</a:t>
                      </a:r>
                      <a:endParaRPr lang="el-GR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192.168</a:t>
                      </a:r>
                      <a:endParaRPr lang="el-GR" sz="1100" dirty="0"/>
                    </a:p>
                  </a:txBody>
                  <a:tcPr>
                    <a:solidFill>
                      <a:srgbClr val="E2AC00"/>
                    </a:solidFill>
                  </a:tcPr>
                </a:tc>
              </a:tr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.2.1</a:t>
                      </a:r>
                      <a:endParaRPr lang="el-GR" sz="1100" dirty="0"/>
                    </a:p>
                  </a:txBody>
                  <a:tcPr>
                    <a:solidFill>
                      <a:srgbClr val="E2AC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00:00</a:t>
                      </a:r>
                      <a:endParaRPr lang="el-GR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679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:00:00:00:00</a:t>
                      </a:r>
                      <a:endParaRPr lang="el-GR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192.168.2.5</a:t>
                      </a:r>
                      <a:endParaRPr lang="el-GR" sz="11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DHCP </a:t>
            </a:r>
            <a:r>
              <a:rPr lang="el-GR" dirty="0" smtClean="0"/>
              <a:t>εκκίνηση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85786" y="1524000"/>
            <a:ext cx="7977214" cy="4048140"/>
          </a:xfrm>
        </p:spPr>
        <p:txBody>
          <a:bodyPr/>
          <a:lstStyle/>
          <a:p>
            <a:r>
              <a:rPr lang="el-GR" sz="2800" dirty="0" smtClean="0"/>
              <a:t>Ο πελάτης υπολογιστής επιλέγει τις ρυθμίσεις που προσφέρονται από έναν από</a:t>
            </a:r>
            <a:r>
              <a:rPr lang="en-US" sz="2800" dirty="0" smtClean="0"/>
              <a:t> </a:t>
            </a:r>
            <a:r>
              <a:rPr lang="el-GR" sz="2800" dirty="0" smtClean="0"/>
              <a:t>τους εξυπηρετητές και το δηλώνει αποστέλλοντας ένα πακέτο εκπομπής</a:t>
            </a:r>
            <a:r>
              <a:rPr lang="en-US" sz="2800" dirty="0" smtClean="0"/>
              <a:t> </a:t>
            </a:r>
            <a:r>
              <a:rPr lang="el-GR" sz="2800" b="1" dirty="0" smtClean="0"/>
              <a:t>DHCP</a:t>
            </a:r>
            <a:r>
              <a:rPr lang="el-GR" sz="2800" b="1" dirty="0" smtClean="0">
                <a:solidFill>
                  <a:srgbClr val="FF0000"/>
                </a:solidFill>
              </a:rPr>
              <a:t>REQUEST</a:t>
            </a:r>
            <a:r>
              <a:rPr lang="el-GR" sz="2800" b="1" dirty="0" smtClean="0"/>
              <a:t> στο οποίο ζητά τις προσφερόμενες ρυθμίσεις.</a:t>
            </a:r>
            <a:endParaRPr lang="en-US" sz="2800" b="1" dirty="0" smtClean="0"/>
          </a:p>
          <a:p>
            <a:r>
              <a:rPr lang="el-GR" sz="2800" dirty="0" smtClean="0"/>
              <a:t>Ο εξυπηρετητής DHCP που προσέφερε τις ρυθμίσεις επιβεβαιώνει την προσφορά</a:t>
            </a:r>
            <a:r>
              <a:rPr lang="en-US" sz="2800" dirty="0" smtClean="0"/>
              <a:t> </a:t>
            </a:r>
            <a:r>
              <a:rPr lang="el-GR" sz="2800" dirty="0" smtClean="0"/>
              <a:t>του με ένα πακέτο </a:t>
            </a:r>
            <a:r>
              <a:rPr lang="el-GR" sz="2800" b="1" dirty="0" smtClean="0"/>
              <a:t>DHCP</a:t>
            </a:r>
            <a:r>
              <a:rPr lang="el-GR" sz="2800" b="1" dirty="0" smtClean="0">
                <a:solidFill>
                  <a:srgbClr val="FF0000"/>
                </a:solidFill>
              </a:rPr>
              <a:t>ACK</a:t>
            </a:r>
            <a:r>
              <a:rPr lang="el-GR" sz="2800" b="1" dirty="0" smtClean="0"/>
              <a:t>.</a:t>
            </a:r>
            <a:endParaRPr lang="el-G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000108"/>
            <a:ext cx="596265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098" y="2285992"/>
            <a:ext cx="2428902" cy="130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0" y="2571744"/>
            <a:ext cx="2142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Router&amp;DHCP</a:t>
            </a:r>
            <a:r>
              <a:rPr lang="en-US" dirty="0" smtClean="0"/>
              <a:t> server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071546"/>
            <a:ext cx="622935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Ορθογώνιο"/>
          <p:cNvSpPr/>
          <p:nvPr/>
        </p:nvSpPr>
        <p:spPr>
          <a:xfrm>
            <a:off x="7715272" y="2357430"/>
            <a:ext cx="1285884" cy="2857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DHCP</a:t>
            </a:r>
            <a:r>
              <a:rPr lang="en-US" dirty="0" smtClean="0">
                <a:solidFill>
                  <a:schemeClr val="tx1"/>
                </a:solidFill>
              </a:rPr>
              <a:t>DISCOVER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7358082" y="2928934"/>
            <a:ext cx="285752" cy="28575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7572396" y="3214686"/>
            <a:ext cx="1357322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Επεξήγηση με παραλληλόγραμμο"/>
          <p:cNvSpPr/>
          <p:nvPr/>
        </p:nvSpPr>
        <p:spPr>
          <a:xfrm>
            <a:off x="7715272" y="1571612"/>
            <a:ext cx="1285884" cy="428628"/>
          </a:xfrm>
          <a:prstGeom prst="wedgeRectCallout">
            <a:avLst>
              <a:gd name="adj1" fmla="val -28710"/>
              <a:gd name="adj2" fmla="val 124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UDP </a:t>
            </a:r>
            <a:r>
              <a:rPr lang="en-US" dirty="0" smtClean="0">
                <a:solidFill>
                  <a:sysClr val="windowText" lastClr="000000"/>
                </a:solidFill>
              </a:rPr>
              <a:t>segment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Port:67</a:t>
            </a:r>
            <a:endParaRPr lang="el-GR" dirty="0">
              <a:solidFill>
                <a:sysClr val="windowText" lastClr="000000"/>
              </a:solidFill>
            </a:endParaRPr>
          </a:p>
        </p:txBody>
      </p:sp>
      <p:sp>
        <p:nvSpPr>
          <p:cNvPr id="10" name="9 - Επεξήγηση με παραλληλόγραμμο"/>
          <p:cNvSpPr/>
          <p:nvPr/>
        </p:nvSpPr>
        <p:spPr>
          <a:xfrm>
            <a:off x="6572264" y="214290"/>
            <a:ext cx="2357454" cy="923330"/>
          </a:xfrm>
          <a:prstGeom prst="wedgeRectCallout">
            <a:avLst>
              <a:gd name="adj1" fmla="val -11532"/>
              <a:gd name="adj2" fmla="val 2333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IP packet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Προς:255.255.255.255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Από:0.0.0.0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6929454" y="3571876"/>
            <a:ext cx="357190" cy="2857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Επεξήγηση με παραλληλόγραμμο"/>
          <p:cNvSpPr/>
          <p:nvPr/>
        </p:nvSpPr>
        <p:spPr>
          <a:xfrm>
            <a:off x="6715140" y="4429132"/>
            <a:ext cx="2428860" cy="785818"/>
          </a:xfrm>
          <a:prstGeom prst="wedgeRectCallout">
            <a:avLst>
              <a:gd name="adj1" fmla="val -33148"/>
              <a:gd name="adj2" fmla="val -118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Frame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Προς:</a:t>
            </a:r>
            <a:r>
              <a:rPr lang="en-US" dirty="0" smtClean="0">
                <a:solidFill>
                  <a:schemeClr val="tx1"/>
                </a:solidFill>
              </a:rPr>
              <a:t>FF-FF-FF-FF-FF-FF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Από:</a:t>
            </a:r>
            <a:r>
              <a:rPr lang="en-US" dirty="0" smtClean="0">
                <a:solidFill>
                  <a:schemeClr val="tx1"/>
                </a:solidFill>
              </a:rPr>
              <a:t>fc-aa-14-81-01-20</a:t>
            </a:r>
            <a:endParaRPr lang="el-GR" dirty="0">
              <a:solidFill>
                <a:schemeClr val="tx1"/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7286644" y="3857628"/>
            <a:ext cx="164307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Ορθογώνιο"/>
          <p:cNvSpPr/>
          <p:nvPr/>
        </p:nvSpPr>
        <p:spPr>
          <a:xfrm flipH="1">
            <a:off x="8929717" y="3571876"/>
            <a:ext cx="259999" cy="2857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TextBox"/>
          <p:cNvSpPr txBox="1"/>
          <p:nvPr/>
        </p:nvSpPr>
        <p:spPr>
          <a:xfrm>
            <a:off x="0" y="2643182"/>
            <a:ext cx="2142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Router&amp;DHCP</a:t>
            </a:r>
            <a:r>
              <a:rPr lang="en-US" dirty="0" smtClean="0"/>
              <a:t> server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9" grpId="0" animBg="1"/>
      <p:bldP spid="10" grpId="0" animBg="1"/>
      <p:bldP spid="11" grpId="0" animBg="1"/>
      <p:bldP spid="12" grpId="0" animBg="1"/>
      <p:bldP spid="1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071546"/>
            <a:ext cx="622935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" name="12 - Ομάδα"/>
          <p:cNvGrpSpPr/>
          <p:nvPr/>
        </p:nvGrpSpPr>
        <p:grpSpPr>
          <a:xfrm>
            <a:off x="6858016" y="3643314"/>
            <a:ext cx="1974542" cy="215902"/>
            <a:chOff x="6883738" y="3500438"/>
            <a:chExt cx="2260262" cy="287340"/>
          </a:xfrm>
        </p:grpSpPr>
        <p:sp>
          <p:nvSpPr>
            <p:cNvPr id="3" name="2 - Ορθογώνιο"/>
            <p:cNvSpPr/>
            <p:nvPr/>
          </p:nvSpPr>
          <p:spPr>
            <a:xfrm>
              <a:off x="7572396" y="3500438"/>
              <a:ext cx="1285884" cy="28575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>
              <a:normAutofit fontScale="55000" lnSpcReduction="20000"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DHCP</a:t>
              </a:r>
              <a:r>
                <a:rPr lang="en-US" dirty="0" smtClean="0">
                  <a:solidFill>
                    <a:schemeClr val="tx1"/>
                  </a:solidFill>
                </a:rPr>
                <a:t>DISCOVER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5" name="4 - Ορθογώνιο"/>
            <p:cNvSpPr/>
            <p:nvPr/>
          </p:nvSpPr>
          <p:spPr>
            <a:xfrm>
              <a:off x="7286644" y="3500438"/>
              <a:ext cx="285752" cy="285752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" name="6 - Ευθεία γραμμή σύνδεσης"/>
            <p:cNvCxnSpPr/>
            <p:nvPr/>
          </p:nvCxnSpPr>
          <p:spPr>
            <a:xfrm>
              <a:off x="7500958" y="3786190"/>
              <a:ext cx="1357322" cy="158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10 - Ορθογώνιο"/>
            <p:cNvSpPr/>
            <p:nvPr/>
          </p:nvSpPr>
          <p:spPr>
            <a:xfrm>
              <a:off x="6883738" y="3500438"/>
              <a:ext cx="357190" cy="28575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4" name="13 - Ευθεία γραμμή σύνδεσης"/>
            <p:cNvCxnSpPr/>
            <p:nvPr/>
          </p:nvCxnSpPr>
          <p:spPr>
            <a:xfrm>
              <a:off x="7240928" y="3786190"/>
              <a:ext cx="164307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14 - Ορθογώνιο"/>
            <p:cNvSpPr/>
            <p:nvPr/>
          </p:nvSpPr>
          <p:spPr>
            <a:xfrm flipH="1">
              <a:off x="8884001" y="3500438"/>
              <a:ext cx="259999" cy="28575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6" name="15 - TextBox"/>
          <p:cNvSpPr txBox="1"/>
          <p:nvPr/>
        </p:nvSpPr>
        <p:spPr>
          <a:xfrm>
            <a:off x="0" y="2643182"/>
            <a:ext cx="2142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Router&amp;DHCP</a:t>
            </a:r>
            <a:r>
              <a:rPr lang="en-US" dirty="0" smtClean="0"/>
              <a:t> server</a:t>
            </a:r>
            <a:endParaRPr lang="el-GR" dirty="0"/>
          </a:p>
        </p:txBody>
      </p:sp>
      <p:grpSp>
        <p:nvGrpSpPr>
          <p:cNvPr id="17" name="16 - Ομάδα"/>
          <p:cNvGrpSpPr/>
          <p:nvPr/>
        </p:nvGrpSpPr>
        <p:grpSpPr>
          <a:xfrm>
            <a:off x="1857356" y="3429000"/>
            <a:ext cx="1928826" cy="215902"/>
            <a:chOff x="6883738" y="3500438"/>
            <a:chExt cx="2260262" cy="287340"/>
          </a:xfrm>
        </p:grpSpPr>
        <p:sp>
          <p:nvSpPr>
            <p:cNvPr id="18" name="17 - Ορθογώνιο"/>
            <p:cNvSpPr/>
            <p:nvPr/>
          </p:nvSpPr>
          <p:spPr>
            <a:xfrm>
              <a:off x="7572396" y="3500438"/>
              <a:ext cx="1285884" cy="28575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>
              <a:normAutofit fontScale="55000" lnSpcReduction="20000"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DHCP</a:t>
              </a:r>
              <a:r>
                <a:rPr lang="en-US" dirty="0" smtClean="0">
                  <a:solidFill>
                    <a:schemeClr val="tx1"/>
                  </a:solidFill>
                </a:rPr>
                <a:t>DISCOVER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19" name="18 - Ορθογώνιο"/>
            <p:cNvSpPr/>
            <p:nvPr/>
          </p:nvSpPr>
          <p:spPr>
            <a:xfrm>
              <a:off x="7286644" y="3500438"/>
              <a:ext cx="285752" cy="285752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0" name="19 - Ευθεία γραμμή σύνδεσης"/>
            <p:cNvCxnSpPr/>
            <p:nvPr/>
          </p:nvCxnSpPr>
          <p:spPr>
            <a:xfrm>
              <a:off x="7500958" y="3786190"/>
              <a:ext cx="1357322" cy="158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20 - Ορθογώνιο"/>
            <p:cNvSpPr/>
            <p:nvPr/>
          </p:nvSpPr>
          <p:spPr>
            <a:xfrm>
              <a:off x="6883738" y="3500438"/>
              <a:ext cx="357190" cy="28575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2" name="21 - Ευθεία γραμμή σύνδεσης"/>
            <p:cNvCxnSpPr/>
            <p:nvPr/>
          </p:nvCxnSpPr>
          <p:spPr>
            <a:xfrm>
              <a:off x="7240928" y="3786190"/>
              <a:ext cx="164307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22 - Ορθογώνιο"/>
            <p:cNvSpPr/>
            <p:nvPr/>
          </p:nvSpPr>
          <p:spPr>
            <a:xfrm flipH="1">
              <a:off x="8884001" y="3500438"/>
              <a:ext cx="259999" cy="28575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1" name="30 - Ομάδα"/>
          <p:cNvGrpSpPr/>
          <p:nvPr/>
        </p:nvGrpSpPr>
        <p:grpSpPr>
          <a:xfrm rot="12655022">
            <a:off x="2129732" y="3778042"/>
            <a:ext cx="1974542" cy="215902"/>
            <a:chOff x="6883738" y="3500438"/>
            <a:chExt cx="2260262" cy="287340"/>
          </a:xfrm>
        </p:grpSpPr>
        <p:sp>
          <p:nvSpPr>
            <p:cNvPr id="32" name="31 - Ορθογώνιο"/>
            <p:cNvSpPr/>
            <p:nvPr/>
          </p:nvSpPr>
          <p:spPr>
            <a:xfrm>
              <a:off x="7572396" y="3500438"/>
              <a:ext cx="1285884" cy="28575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>
              <a:normAutofit fontScale="55000" lnSpcReduction="20000"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DHCP</a:t>
              </a:r>
              <a:r>
                <a:rPr lang="en-US" dirty="0" smtClean="0">
                  <a:solidFill>
                    <a:schemeClr val="tx1"/>
                  </a:solidFill>
                </a:rPr>
                <a:t>DISCOVER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33" name="32 - Ορθογώνιο"/>
            <p:cNvSpPr/>
            <p:nvPr/>
          </p:nvSpPr>
          <p:spPr>
            <a:xfrm>
              <a:off x="7286644" y="3500438"/>
              <a:ext cx="285752" cy="285752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34" name="33 - Ευθεία γραμμή σύνδεσης"/>
            <p:cNvCxnSpPr/>
            <p:nvPr/>
          </p:nvCxnSpPr>
          <p:spPr>
            <a:xfrm>
              <a:off x="7500958" y="3786190"/>
              <a:ext cx="1357322" cy="158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34 - Ορθογώνιο"/>
            <p:cNvSpPr/>
            <p:nvPr/>
          </p:nvSpPr>
          <p:spPr>
            <a:xfrm>
              <a:off x="6883738" y="3500438"/>
              <a:ext cx="357190" cy="28575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36" name="35 - Ευθεία γραμμή σύνδεσης"/>
            <p:cNvCxnSpPr/>
            <p:nvPr/>
          </p:nvCxnSpPr>
          <p:spPr>
            <a:xfrm>
              <a:off x="7240928" y="3786190"/>
              <a:ext cx="164307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36 - Ορθογώνιο"/>
            <p:cNvSpPr/>
            <p:nvPr/>
          </p:nvSpPr>
          <p:spPr>
            <a:xfrm flipH="1">
              <a:off x="8884001" y="3500438"/>
              <a:ext cx="259999" cy="28575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8" name="37 - Ομάδα"/>
          <p:cNvGrpSpPr/>
          <p:nvPr/>
        </p:nvGrpSpPr>
        <p:grpSpPr>
          <a:xfrm rot="8731236">
            <a:off x="1887910" y="3397436"/>
            <a:ext cx="1974542" cy="215902"/>
            <a:chOff x="6883738" y="3500438"/>
            <a:chExt cx="2260262" cy="287340"/>
          </a:xfrm>
        </p:grpSpPr>
        <p:sp>
          <p:nvSpPr>
            <p:cNvPr id="39" name="38 - Ορθογώνιο"/>
            <p:cNvSpPr/>
            <p:nvPr/>
          </p:nvSpPr>
          <p:spPr>
            <a:xfrm>
              <a:off x="7572396" y="3500438"/>
              <a:ext cx="1285884" cy="28575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>
              <a:normAutofit fontScale="55000" lnSpcReduction="20000"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DHCP</a:t>
              </a:r>
              <a:r>
                <a:rPr lang="en-US" dirty="0" smtClean="0">
                  <a:solidFill>
                    <a:schemeClr val="tx1"/>
                  </a:solidFill>
                </a:rPr>
                <a:t>DISCOVER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40" name="39 - Ορθογώνιο"/>
            <p:cNvSpPr/>
            <p:nvPr/>
          </p:nvSpPr>
          <p:spPr>
            <a:xfrm>
              <a:off x="7286644" y="3500438"/>
              <a:ext cx="285752" cy="285752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1" name="40 - Ευθεία γραμμή σύνδεσης"/>
            <p:cNvCxnSpPr/>
            <p:nvPr/>
          </p:nvCxnSpPr>
          <p:spPr>
            <a:xfrm>
              <a:off x="7500958" y="3786190"/>
              <a:ext cx="1357322" cy="158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- Ορθογώνιο"/>
            <p:cNvSpPr/>
            <p:nvPr/>
          </p:nvSpPr>
          <p:spPr>
            <a:xfrm>
              <a:off x="6883738" y="3500438"/>
              <a:ext cx="357190" cy="28575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3" name="42 - Ευθεία γραμμή σύνδεσης"/>
            <p:cNvCxnSpPr/>
            <p:nvPr/>
          </p:nvCxnSpPr>
          <p:spPr>
            <a:xfrm>
              <a:off x="7240928" y="3786190"/>
              <a:ext cx="164307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43 - Ορθογώνιο"/>
            <p:cNvSpPr/>
            <p:nvPr/>
          </p:nvSpPr>
          <p:spPr>
            <a:xfrm flipH="1">
              <a:off x="8884001" y="3500438"/>
              <a:ext cx="259999" cy="28575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73636E-6 L -0.53125 -0.025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" y="-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06 -0.04556 L 0.25538 0.1396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" y="9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94172E-6 L 0.2151 -0.2162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" y="-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071546"/>
            <a:ext cx="622935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Ορθογώνιο"/>
          <p:cNvSpPr/>
          <p:nvPr/>
        </p:nvSpPr>
        <p:spPr>
          <a:xfrm>
            <a:off x="642910" y="1071546"/>
            <a:ext cx="1285884" cy="2857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DHCP</a:t>
            </a:r>
            <a:r>
              <a:rPr lang="en-US" dirty="0" smtClean="0">
                <a:solidFill>
                  <a:schemeClr val="tx1"/>
                </a:solidFill>
              </a:rPr>
              <a:t>OFFER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928794" y="1500174"/>
            <a:ext cx="285752" cy="28575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571472" y="1785926"/>
            <a:ext cx="1357322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Επεξήγηση με παραλληλόγραμμο"/>
          <p:cNvSpPr/>
          <p:nvPr/>
        </p:nvSpPr>
        <p:spPr>
          <a:xfrm>
            <a:off x="0" y="214290"/>
            <a:ext cx="1285884" cy="428628"/>
          </a:xfrm>
          <a:prstGeom prst="wedgeRectCallout">
            <a:avLst>
              <a:gd name="adj1" fmla="val 16144"/>
              <a:gd name="adj2" fmla="val 1478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UDP </a:t>
            </a:r>
            <a:r>
              <a:rPr lang="en-US" dirty="0" smtClean="0">
                <a:solidFill>
                  <a:sysClr val="windowText" lastClr="000000"/>
                </a:solidFill>
              </a:rPr>
              <a:t>segment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Port:68</a:t>
            </a:r>
            <a:endParaRPr lang="el-GR" dirty="0">
              <a:solidFill>
                <a:sysClr val="windowText" lastClr="000000"/>
              </a:solidFill>
            </a:endParaRPr>
          </a:p>
        </p:txBody>
      </p:sp>
      <p:sp>
        <p:nvSpPr>
          <p:cNvPr id="10" name="9 - Επεξήγηση με παραλληλόγραμμο"/>
          <p:cNvSpPr/>
          <p:nvPr/>
        </p:nvSpPr>
        <p:spPr>
          <a:xfrm>
            <a:off x="1643042" y="0"/>
            <a:ext cx="2357454" cy="923330"/>
          </a:xfrm>
          <a:prstGeom prst="wedgeRectCallout">
            <a:avLst>
              <a:gd name="adj1" fmla="val -30628"/>
              <a:gd name="adj2" fmla="val 1068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IP packet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Προς:255.255.255.255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Από:</a:t>
            </a:r>
            <a:r>
              <a:rPr lang="en-US" dirty="0" smtClean="0">
                <a:solidFill>
                  <a:schemeClr val="tx1"/>
                </a:solidFill>
              </a:rPr>
              <a:t>192.168.2.1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2214546" y="2357430"/>
            <a:ext cx="357190" cy="2857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Επεξήγηση με παραλληλόγραμμο"/>
          <p:cNvSpPr/>
          <p:nvPr/>
        </p:nvSpPr>
        <p:spPr>
          <a:xfrm>
            <a:off x="3929058" y="285728"/>
            <a:ext cx="2428860" cy="785818"/>
          </a:xfrm>
          <a:prstGeom prst="wedgeRectCallout">
            <a:avLst>
              <a:gd name="adj1" fmla="val -106705"/>
              <a:gd name="adj2" fmla="val 2236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Frame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Προς:</a:t>
            </a:r>
            <a:r>
              <a:rPr lang="en-US" dirty="0" smtClean="0">
                <a:solidFill>
                  <a:schemeClr val="tx1"/>
                </a:solidFill>
              </a:rPr>
              <a:t>FF-FF-FF-FF-FF-FF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Από:</a:t>
            </a:r>
            <a:r>
              <a:rPr lang="en-US" dirty="0" smtClean="0">
                <a:solidFill>
                  <a:schemeClr val="tx1"/>
                </a:solidFill>
              </a:rPr>
              <a:t>aa-8b-97-c1-5d-60</a:t>
            </a:r>
            <a:endParaRPr lang="el-GR" dirty="0">
              <a:solidFill>
                <a:schemeClr val="tx1"/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500034" y="2643182"/>
            <a:ext cx="17145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Ορθογώνιο"/>
          <p:cNvSpPr/>
          <p:nvPr/>
        </p:nvSpPr>
        <p:spPr>
          <a:xfrm flipH="1">
            <a:off x="214282" y="2357430"/>
            <a:ext cx="259999" cy="2857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TextBox"/>
          <p:cNvSpPr txBox="1"/>
          <p:nvPr/>
        </p:nvSpPr>
        <p:spPr>
          <a:xfrm>
            <a:off x="0" y="2643182"/>
            <a:ext cx="2142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Router&amp;DHCP</a:t>
            </a:r>
            <a:r>
              <a:rPr lang="en-US" dirty="0" smtClean="0"/>
              <a:t> server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9" grpId="0" animBg="1"/>
      <p:bldP spid="10" grpId="0" animBg="1"/>
      <p:bldP spid="11" grpId="0" animBg="1"/>
      <p:bldP spid="12" grpId="0" animBg="1"/>
      <p:bldP spid="1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071546"/>
            <a:ext cx="622935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- TextBox"/>
          <p:cNvSpPr txBox="1"/>
          <p:nvPr/>
        </p:nvSpPr>
        <p:spPr>
          <a:xfrm>
            <a:off x="0" y="2643182"/>
            <a:ext cx="2142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Router&amp;DHCP</a:t>
            </a:r>
            <a:r>
              <a:rPr lang="en-US" dirty="0" smtClean="0"/>
              <a:t> server</a:t>
            </a:r>
            <a:endParaRPr lang="el-GR" dirty="0"/>
          </a:p>
        </p:txBody>
      </p:sp>
      <p:grpSp>
        <p:nvGrpSpPr>
          <p:cNvPr id="2" name="72 - Ομάδα"/>
          <p:cNvGrpSpPr/>
          <p:nvPr/>
        </p:nvGrpSpPr>
        <p:grpSpPr>
          <a:xfrm>
            <a:off x="0" y="2428868"/>
            <a:ext cx="1883674" cy="215507"/>
            <a:chOff x="214282" y="4357694"/>
            <a:chExt cx="1883674" cy="215507"/>
          </a:xfrm>
        </p:grpSpPr>
        <p:sp>
          <p:nvSpPr>
            <p:cNvPr id="66" name="65 - Ορθογώνιο"/>
            <p:cNvSpPr/>
            <p:nvPr/>
          </p:nvSpPr>
          <p:spPr>
            <a:xfrm>
              <a:off x="357158" y="4357694"/>
              <a:ext cx="1123335" cy="214709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DHCP</a:t>
              </a:r>
              <a:r>
                <a:rPr lang="en-US" sz="1000" dirty="0" smtClean="0">
                  <a:solidFill>
                    <a:schemeClr val="tx1"/>
                  </a:solidFill>
                </a:rPr>
                <a:t>OFFER</a:t>
              </a:r>
              <a:endParaRPr lang="el-GR" sz="1000" dirty="0">
                <a:solidFill>
                  <a:schemeClr val="tx1"/>
                </a:solidFill>
              </a:endParaRPr>
            </a:p>
          </p:txBody>
        </p:sp>
        <p:sp>
          <p:nvSpPr>
            <p:cNvPr id="67" name="66 - Ορθογώνιο"/>
            <p:cNvSpPr/>
            <p:nvPr/>
          </p:nvSpPr>
          <p:spPr>
            <a:xfrm>
              <a:off x="1500166" y="4357694"/>
              <a:ext cx="249630" cy="214709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9" name="68 - Ορθογώνιο"/>
            <p:cNvSpPr/>
            <p:nvPr/>
          </p:nvSpPr>
          <p:spPr>
            <a:xfrm>
              <a:off x="1785918" y="4357694"/>
              <a:ext cx="312038" cy="21470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0" name="69 - Ευθεία γραμμή σύνδεσης"/>
            <p:cNvCxnSpPr/>
            <p:nvPr/>
          </p:nvCxnSpPr>
          <p:spPr>
            <a:xfrm>
              <a:off x="357158" y="4572008"/>
              <a:ext cx="1435373" cy="11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70 - Ορθογώνιο"/>
            <p:cNvSpPr/>
            <p:nvPr/>
          </p:nvSpPr>
          <p:spPr>
            <a:xfrm flipH="1">
              <a:off x="214282" y="4357694"/>
              <a:ext cx="142876" cy="21431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2" name="72 - Ομάδα"/>
          <p:cNvGrpSpPr/>
          <p:nvPr/>
        </p:nvGrpSpPr>
        <p:grpSpPr>
          <a:xfrm>
            <a:off x="2071670" y="3286124"/>
            <a:ext cx="1883674" cy="215507"/>
            <a:chOff x="214282" y="4357694"/>
            <a:chExt cx="1883674" cy="215507"/>
          </a:xfrm>
        </p:grpSpPr>
        <p:sp>
          <p:nvSpPr>
            <p:cNvPr id="13" name="12 - Ορθογώνιο"/>
            <p:cNvSpPr/>
            <p:nvPr/>
          </p:nvSpPr>
          <p:spPr>
            <a:xfrm>
              <a:off x="357158" y="4357694"/>
              <a:ext cx="1123335" cy="214709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DHCP</a:t>
              </a:r>
              <a:r>
                <a:rPr lang="en-US" sz="1000" dirty="0" smtClean="0">
                  <a:solidFill>
                    <a:schemeClr val="tx1"/>
                  </a:solidFill>
                </a:rPr>
                <a:t>OFFER</a:t>
              </a:r>
              <a:endParaRPr lang="el-GR" sz="1000" dirty="0">
                <a:solidFill>
                  <a:schemeClr val="tx1"/>
                </a:solidFill>
              </a:endParaRPr>
            </a:p>
          </p:txBody>
        </p:sp>
        <p:sp>
          <p:nvSpPr>
            <p:cNvPr id="14" name="13 - Ορθογώνιο"/>
            <p:cNvSpPr/>
            <p:nvPr/>
          </p:nvSpPr>
          <p:spPr>
            <a:xfrm>
              <a:off x="1500166" y="4357694"/>
              <a:ext cx="249630" cy="214709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" name="14 - Ορθογώνιο"/>
            <p:cNvSpPr/>
            <p:nvPr/>
          </p:nvSpPr>
          <p:spPr>
            <a:xfrm>
              <a:off x="1785918" y="4357694"/>
              <a:ext cx="312038" cy="21470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7" name="16 - Ευθεία γραμμή σύνδεσης"/>
            <p:cNvCxnSpPr/>
            <p:nvPr/>
          </p:nvCxnSpPr>
          <p:spPr>
            <a:xfrm>
              <a:off x="357158" y="4572008"/>
              <a:ext cx="1435373" cy="11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- Ορθογώνιο"/>
            <p:cNvSpPr/>
            <p:nvPr/>
          </p:nvSpPr>
          <p:spPr>
            <a:xfrm flipH="1">
              <a:off x="214282" y="4357694"/>
              <a:ext cx="142876" cy="21431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9" name="72 - Ομάδα"/>
          <p:cNvGrpSpPr/>
          <p:nvPr/>
        </p:nvGrpSpPr>
        <p:grpSpPr>
          <a:xfrm rot="19476110">
            <a:off x="2224070" y="3438524"/>
            <a:ext cx="1883674" cy="215507"/>
            <a:chOff x="214282" y="4357694"/>
            <a:chExt cx="1883674" cy="215507"/>
          </a:xfrm>
        </p:grpSpPr>
        <p:sp>
          <p:nvSpPr>
            <p:cNvPr id="20" name="19 - Ορθογώνιο"/>
            <p:cNvSpPr/>
            <p:nvPr/>
          </p:nvSpPr>
          <p:spPr>
            <a:xfrm>
              <a:off x="357158" y="4357694"/>
              <a:ext cx="1123335" cy="214709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DHCP</a:t>
              </a:r>
              <a:r>
                <a:rPr lang="en-US" sz="1000" dirty="0" smtClean="0">
                  <a:solidFill>
                    <a:schemeClr val="tx1"/>
                  </a:solidFill>
                </a:rPr>
                <a:t>OFFER</a:t>
              </a:r>
              <a:endParaRPr lang="el-GR" sz="1000" dirty="0">
                <a:solidFill>
                  <a:schemeClr val="tx1"/>
                </a:solidFill>
              </a:endParaRPr>
            </a:p>
          </p:txBody>
        </p:sp>
        <p:sp>
          <p:nvSpPr>
            <p:cNvPr id="21" name="20 - Ορθογώνιο"/>
            <p:cNvSpPr/>
            <p:nvPr/>
          </p:nvSpPr>
          <p:spPr>
            <a:xfrm>
              <a:off x="1500166" y="4357694"/>
              <a:ext cx="249630" cy="214709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2" name="21 - Ορθογώνιο"/>
            <p:cNvSpPr/>
            <p:nvPr/>
          </p:nvSpPr>
          <p:spPr>
            <a:xfrm>
              <a:off x="1785918" y="4357694"/>
              <a:ext cx="312038" cy="21470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3" name="22 - Ευθεία γραμμή σύνδεσης"/>
            <p:cNvCxnSpPr/>
            <p:nvPr/>
          </p:nvCxnSpPr>
          <p:spPr>
            <a:xfrm>
              <a:off x="357158" y="4572008"/>
              <a:ext cx="1435373" cy="11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23 - Ορθογώνιο"/>
            <p:cNvSpPr/>
            <p:nvPr/>
          </p:nvSpPr>
          <p:spPr>
            <a:xfrm flipH="1">
              <a:off x="214282" y="4357694"/>
              <a:ext cx="142876" cy="21431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5" name="72 - Ομάδα"/>
          <p:cNvGrpSpPr/>
          <p:nvPr/>
        </p:nvGrpSpPr>
        <p:grpSpPr>
          <a:xfrm rot="1758995">
            <a:off x="2376470" y="3590924"/>
            <a:ext cx="1883674" cy="215507"/>
            <a:chOff x="214282" y="4357694"/>
            <a:chExt cx="1883674" cy="215507"/>
          </a:xfrm>
        </p:grpSpPr>
        <p:sp>
          <p:nvSpPr>
            <p:cNvPr id="26" name="25 - Ορθογώνιο"/>
            <p:cNvSpPr/>
            <p:nvPr/>
          </p:nvSpPr>
          <p:spPr>
            <a:xfrm>
              <a:off x="357158" y="4357694"/>
              <a:ext cx="1123335" cy="214709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DHCP</a:t>
              </a:r>
              <a:r>
                <a:rPr lang="en-US" sz="1000" dirty="0" smtClean="0">
                  <a:solidFill>
                    <a:schemeClr val="tx1"/>
                  </a:solidFill>
                </a:rPr>
                <a:t>OFFER</a:t>
              </a:r>
              <a:endParaRPr lang="el-GR"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26 - Ορθογώνιο"/>
            <p:cNvSpPr/>
            <p:nvPr/>
          </p:nvSpPr>
          <p:spPr>
            <a:xfrm>
              <a:off x="1500166" y="4357694"/>
              <a:ext cx="249630" cy="214709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8" name="27 - Ορθογώνιο"/>
            <p:cNvSpPr/>
            <p:nvPr/>
          </p:nvSpPr>
          <p:spPr>
            <a:xfrm>
              <a:off x="1785918" y="4357694"/>
              <a:ext cx="312038" cy="21470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9" name="28 - Ευθεία γραμμή σύνδεσης"/>
            <p:cNvCxnSpPr/>
            <p:nvPr/>
          </p:nvCxnSpPr>
          <p:spPr>
            <a:xfrm>
              <a:off x="357158" y="4572008"/>
              <a:ext cx="1435373" cy="11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29 - Ορθογώνιο"/>
            <p:cNvSpPr/>
            <p:nvPr/>
          </p:nvSpPr>
          <p:spPr>
            <a:xfrm flipH="1">
              <a:off x="214282" y="4357694"/>
              <a:ext cx="142876" cy="21431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8 -0.00046 L 0.21597 0.119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59 -0.00578 L 0.31737 -0.0009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" y="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34783E-7 L 0.25885 -0.2210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" y="-1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23034E-6 L 0.27378 0.1868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071546"/>
            <a:ext cx="622935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12 - Ομάδα"/>
          <p:cNvGrpSpPr/>
          <p:nvPr/>
        </p:nvGrpSpPr>
        <p:grpSpPr>
          <a:xfrm>
            <a:off x="6858016" y="3643314"/>
            <a:ext cx="1974542" cy="215902"/>
            <a:chOff x="6883738" y="3500438"/>
            <a:chExt cx="2260262" cy="287340"/>
          </a:xfrm>
        </p:grpSpPr>
        <p:sp>
          <p:nvSpPr>
            <p:cNvPr id="3" name="2 - Ορθογώνιο"/>
            <p:cNvSpPr/>
            <p:nvPr/>
          </p:nvSpPr>
          <p:spPr>
            <a:xfrm>
              <a:off x="7572396" y="3500438"/>
              <a:ext cx="1285884" cy="28575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>
              <a:normAutofit fontScale="55000" lnSpcReduction="20000"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DHCP</a:t>
              </a:r>
              <a:r>
                <a:rPr lang="en-US" dirty="0" smtClean="0">
                  <a:solidFill>
                    <a:schemeClr val="tx1"/>
                  </a:solidFill>
                </a:rPr>
                <a:t>REQUEST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5" name="4 - Ορθογώνιο"/>
            <p:cNvSpPr/>
            <p:nvPr/>
          </p:nvSpPr>
          <p:spPr>
            <a:xfrm>
              <a:off x="7286644" y="3500438"/>
              <a:ext cx="285752" cy="285752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" name="6 - Ευθεία γραμμή σύνδεσης"/>
            <p:cNvCxnSpPr/>
            <p:nvPr/>
          </p:nvCxnSpPr>
          <p:spPr>
            <a:xfrm>
              <a:off x="7500958" y="3786190"/>
              <a:ext cx="1357322" cy="158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10 - Ορθογώνιο"/>
            <p:cNvSpPr/>
            <p:nvPr/>
          </p:nvSpPr>
          <p:spPr>
            <a:xfrm>
              <a:off x="6883738" y="3500438"/>
              <a:ext cx="357190" cy="28575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4" name="13 - Ευθεία γραμμή σύνδεσης"/>
            <p:cNvCxnSpPr/>
            <p:nvPr/>
          </p:nvCxnSpPr>
          <p:spPr>
            <a:xfrm>
              <a:off x="7240928" y="3786190"/>
              <a:ext cx="164307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14 - Ορθογώνιο"/>
            <p:cNvSpPr/>
            <p:nvPr/>
          </p:nvSpPr>
          <p:spPr>
            <a:xfrm flipH="1">
              <a:off x="8884001" y="3500438"/>
              <a:ext cx="259999" cy="28575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6" name="15 - TextBox"/>
          <p:cNvSpPr txBox="1"/>
          <p:nvPr/>
        </p:nvSpPr>
        <p:spPr>
          <a:xfrm>
            <a:off x="0" y="2643182"/>
            <a:ext cx="2142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Router&amp;DHCP</a:t>
            </a:r>
            <a:r>
              <a:rPr lang="en-US" dirty="0" smtClean="0"/>
              <a:t> server</a:t>
            </a:r>
            <a:endParaRPr lang="el-GR" dirty="0"/>
          </a:p>
        </p:txBody>
      </p:sp>
      <p:grpSp>
        <p:nvGrpSpPr>
          <p:cNvPr id="4" name="16 - Ομάδα"/>
          <p:cNvGrpSpPr/>
          <p:nvPr/>
        </p:nvGrpSpPr>
        <p:grpSpPr>
          <a:xfrm>
            <a:off x="1785918" y="3500438"/>
            <a:ext cx="1928826" cy="215902"/>
            <a:chOff x="6883738" y="3500438"/>
            <a:chExt cx="2260262" cy="287340"/>
          </a:xfrm>
        </p:grpSpPr>
        <p:sp>
          <p:nvSpPr>
            <p:cNvPr id="18" name="17 - Ορθογώνιο"/>
            <p:cNvSpPr/>
            <p:nvPr/>
          </p:nvSpPr>
          <p:spPr>
            <a:xfrm>
              <a:off x="7572396" y="3500438"/>
              <a:ext cx="1285884" cy="28575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>
              <a:normAutofit fontScale="55000" lnSpcReduction="20000"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DHCP</a:t>
              </a:r>
              <a:r>
                <a:rPr lang="en-US" dirty="0" smtClean="0">
                  <a:solidFill>
                    <a:schemeClr val="accent6"/>
                  </a:solidFill>
                </a:rPr>
                <a:t>REQUEST</a:t>
              </a:r>
              <a:endParaRPr lang="el-GR" dirty="0">
                <a:solidFill>
                  <a:schemeClr val="accent6"/>
                </a:solidFill>
              </a:endParaRPr>
            </a:p>
          </p:txBody>
        </p:sp>
        <p:sp>
          <p:nvSpPr>
            <p:cNvPr id="19" name="18 - Ορθογώνιο"/>
            <p:cNvSpPr/>
            <p:nvPr/>
          </p:nvSpPr>
          <p:spPr>
            <a:xfrm>
              <a:off x="7286644" y="3500438"/>
              <a:ext cx="285752" cy="285752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0" name="19 - Ευθεία γραμμή σύνδεσης"/>
            <p:cNvCxnSpPr/>
            <p:nvPr/>
          </p:nvCxnSpPr>
          <p:spPr>
            <a:xfrm>
              <a:off x="7500958" y="3786190"/>
              <a:ext cx="1357322" cy="158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20 - Ορθογώνιο"/>
            <p:cNvSpPr/>
            <p:nvPr/>
          </p:nvSpPr>
          <p:spPr>
            <a:xfrm>
              <a:off x="6883738" y="3500438"/>
              <a:ext cx="357190" cy="28575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2" name="21 - Ευθεία γραμμή σύνδεσης"/>
            <p:cNvCxnSpPr/>
            <p:nvPr/>
          </p:nvCxnSpPr>
          <p:spPr>
            <a:xfrm>
              <a:off x="7240928" y="3786190"/>
              <a:ext cx="164307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22 - Ορθογώνιο"/>
            <p:cNvSpPr/>
            <p:nvPr/>
          </p:nvSpPr>
          <p:spPr>
            <a:xfrm flipH="1">
              <a:off x="8884001" y="3500438"/>
              <a:ext cx="259999" cy="28575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" name="30 - Ομάδα"/>
          <p:cNvGrpSpPr/>
          <p:nvPr/>
        </p:nvGrpSpPr>
        <p:grpSpPr>
          <a:xfrm rot="12655022">
            <a:off x="2129732" y="3778042"/>
            <a:ext cx="1974542" cy="215902"/>
            <a:chOff x="6883738" y="3500438"/>
            <a:chExt cx="2260262" cy="287340"/>
          </a:xfrm>
        </p:grpSpPr>
        <p:sp>
          <p:nvSpPr>
            <p:cNvPr id="32" name="31 - Ορθογώνιο"/>
            <p:cNvSpPr/>
            <p:nvPr/>
          </p:nvSpPr>
          <p:spPr>
            <a:xfrm>
              <a:off x="7572396" y="3500438"/>
              <a:ext cx="1285884" cy="28575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>
              <a:normAutofit fontScale="55000" lnSpcReduction="20000"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DHCP</a:t>
              </a:r>
              <a:r>
                <a:rPr lang="en-US" dirty="0" smtClean="0">
                  <a:solidFill>
                    <a:schemeClr val="tx1"/>
                  </a:solidFill>
                </a:rPr>
                <a:t>REQUEST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33" name="32 - Ορθογώνιο"/>
            <p:cNvSpPr/>
            <p:nvPr/>
          </p:nvSpPr>
          <p:spPr>
            <a:xfrm>
              <a:off x="7286644" y="3500438"/>
              <a:ext cx="285752" cy="285752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34" name="33 - Ευθεία γραμμή σύνδεσης"/>
            <p:cNvCxnSpPr/>
            <p:nvPr/>
          </p:nvCxnSpPr>
          <p:spPr>
            <a:xfrm>
              <a:off x="7500958" y="3786190"/>
              <a:ext cx="1357322" cy="158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34 - Ορθογώνιο"/>
            <p:cNvSpPr/>
            <p:nvPr/>
          </p:nvSpPr>
          <p:spPr>
            <a:xfrm>
              <a:off x="6883738" y="3500438"/>
              <a:ext cx="357190" cy="28575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36" name="35 - Ευθεία γραμμή σύνδεσης"/>
            <p:cNvCxnSpPr/>
            <p:nvPr/>
          </p:nvCxnSpPr>
          <p:spPr>
            <a:xfrm>
              <a:off x="7240928" y="3786190"/>
              <a:ext cx="164307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36 - Ορθογώνιο"/>
            <p:cNvSpPr/>
            <p:nvPr/>
          </p:nvSpPr>
          <p:spPr>
            <a:xfrm flipH="1">
              <a:off x="8884001" y="3500438"/>
              <a:ext cx="259999" cy="28575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" name="37 - Ομάδα"/>
          <p:cNvGrpSpPr/>
          <p:nvPr/>
        </p:nvGrpSpPr>
        <p:grpSpPr>
          <a:xfrm rot="8731236">
            <a:off x="1887910" y="3397436"/>
            <a:ext cx="1974542" cy="215902"/>
            <a:chOff x="6883738" y="3500438"/>
            <a:chExt cx="2260262" cy="287340"/>
          </a:xfrm>
        </p:grpSpPr>
        <p:sp>
          <p:nvSpPr>
            <p:cNvPr id="39" name="38 - Ορθογώνιο"/>
            <p:cNvSpPr/>
            <p:nvPr/>
          </p:nvSpPr>
          <p:spPr>
            <a:xfrm>
              <a:off x="7572396" y="3500438"/>
              <a:ext cx="1285884" cy="28575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>
              <a:normAutofit fontScale="55000" lnSpcReduction="20000"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DHCP</a:t>
              </a:r>
              <a:r>
                <a:rPr lang="en-US" dirty="0" smtClean="0">
                  <a:solidFill>
                    <a:schemeClr val="accent6"/>
                  </a:solidFill>
                </a:rPr>
                <a:t>REQUEST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40" name="39 - Ορθογώνιο"/>
            <p:cNvSpPr/>
            <p:nvPr/>
          </p:nvSpPr>
          <p:spPr>
            <a:xfrm>
              <a:off x="7286644" y="3500438"/>
              <a:ext cx="285752" cy="285752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1" name="40 - Ευθεία γραμμή σύνδεσης"/>
            <p:cNvCxnSpPr/>
            <p:nvPr/>
          </p:nvCxnSpPr>
          <p:spPr>
            <a:xfrm>
              <a:off x="7500958" y="3786190"/>
              <a:ext cx="1357322" cy="158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- Ορθογώνιο"/>
            <p:cNvSpPr/>
            <p:nvPr/>
          </p:nvSpPr>
          <p:spPr>
            <a:xfrm>
              <a:off x="6883738" y="3500438"/>
              <a:ext cx="357190" cy="28575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3" name="42 - Ευθεία γραμμή σύνδεσης"/>
            <p:cNvCxnSpPr/>
            <p:nvPr/>
          </p:nvCxnSpPr>
          <p:spPr>
            <a:xfrm>
              <a:off x="7240928" y="3786190"/>
              <a:ext cx="164307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43 - Ορθογώνιο"/>
            <p:cNvSpPr/>
            <p:nvPr/>
          </p:nvSpPr>
          <p:spPr>
            <a:xfrm flipH="1">
              <a:off x="8884001" y="3500438"/>
              <a:ext cx="259999" cy="28575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73636E-6 L -0.53125 -0.025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" y="-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06 -0.04556 L 0.25538 0.1396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" y="9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94172E-6 L 0.2151 -0.2162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" y="-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071546"/>
            <a:ext cx="622935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- TextBox"/>
          <p:cNvSpPr txBox="1"/>
          <p:nvPr/>
        </p:nvSpPr>
        <p:spPr>
          <a:xfrm>
            <a:off x="0" y="2643182"/>
            <a:ext cx="2142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Router&amp;DHCP</a:t>
            </a:r>
            <a:r>
              <a:rPr lang="en-US" dirty="0" smtClean="0"/>
              <a:t> server</a:t>
            </a:r>
            <a:endParaRPr lang="el-GR" dirty="0"/>
          </a:p>
        </p:txBody>
      </p:sp>
      <p:sp>
        <p:nvSpPr>
          <p:cNvPr id="31" name="30 - TextBox"/>
          <p:cNvSpPr txBox="1"/>
          <p:nvPr/>
        </p:nvSpPr>
        <p:spPr>
          <a:xfrm>
            <a:off x="4643438" y="2357430"/>
            <a:ext cx="123303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192.168.2.5</a:t>
            </a:r>
          </a:p>
          <a:p>
            <a:r>
              <a:rPr lang="en-US" sz="1400" dirty="0" smtClean="0"/>
              <a:t>255.255.255.0</a:t>
            </a:r>
            <a:endParaRPr lang="el-GR" sz="1400" dirty="0"/>
          </a:p>
        </p:txBody>
      </p:sp>
      <p:grpSp>
        <p:nvGrpSpPr>
          <p:cNvPr id="12" name="11 - Ομάδα"/>
          <p:cNvGrpSpPr/>
          <p:nvPr/>
        </p:nvGrpSpPr>
        <p:grpSpPr>
          <a:xfrm>
            <a:off x="214282" y="4214818"/>
            <a:ext cx="1883674" cy="215507"/>
            <a:chOff x="214282" y="4357694"/>
            <a:chExt cx="1883674" cy="215507"/>
          </a:xfrm>
        </p:grpSpPr>
        <p:sp>
          <p:nvSpPr>
            <p:cNvPr id="13" name="12 - Ορθογώνιο"/>
            <p:cNvSpPr/>
            <p:nvPr/>
          </p:nvSpPr>
          <p:spPr>
            <a:xfrm>
              <a:off x="357158" y="4357694"/>
              <a:ext cx="1123335" cy="214709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DHCP</a:t>
              </a:r>
              <a:r>
                <a:rPr lang="en-US" sz="1000" dirty="0" smtClean="0">
                  <a:solidFill>
                    <a:schemeClr val="tx1"/>
                  </a:solidFill>
                </a:rPr>
                <a:t>ACK</a:t>
              </a:r>
              <a:endParaRPr lang="el-GR" sz="1000" dirty="0">
                <a:solidFill>
                  <a:schemeClr val="tx1"/>
                </a:solidFill>
              </a:endParaRPr>
            </a:p>
          </p:txBody>
        </p:sp>
        <p:sp>
          <p:nvSpPr>
            <p:cNvPr id="14" name="13 - Ορθογώνιο"/>
            <p:cNvSpPr/>
            <p:nvPr/>
          </p:nvSpPr>
          <p:spPr>
            <a:xfrm>
              <a:off x="1500166" y="4357694"/>
              <a:ext cx="249630" cy="214709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" name="14 - Ορθογώνιο"/>
            <p:cNvSpPr/>
            <p:nvPr/>
          </p:nvSpPr>
          <p:spPr>
            <a:xfrm>
              <a:off x="1785918" y="4357694"/>
              <a:ext cx="312038" cy="21470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7" name="16 - Ευθεία γραμμή σύνδεσης"/>
            <p:cNvCxnSpPr/>
            <p:nvPr/>
          </p:nvCxnSpPr>
          <p:spPr>
            <a:xfrm>
              <a:off x="357158" y="4572008"/>
              <a:ext cx="1435373" cy="11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- Ορθογώνιο"/>
            <p:cNvSpPr/>
            <p:nvPr/>
          </p:nvSpPr>
          <p:spPr>
            <a:xfrm flipH="1">
              <a:off x="214282" y="4357694"/>
              <a:ext cx="142876" cy="21431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9.80574E-7 L 0.49965 -0.109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" y="-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428728" y="357166"/>
            <a:ext cx="72152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Από τη λήψη της επιβεβαίωσης DHCPACK και στη συνέχεια ο υπολογιστής λειτουργεί με τις</a:t>
            </a:r>
            <a:r>
              <a:rPr lang="en-US" sz="2400" dirty="0" smtClean="0"/>
              <a:t> </a:t>
            </a:r>
            <a:r>
              <a:rPr lang="el-GR" sz="2400" dirty="0" smtClean="0"/>
              <a:t>δικτυακές ρυθμίσεις που πήρε (κατάσταση Δεσμευμένος - BOUND). </a:t>
            </a:r>
            <a:endParaRPr lang="en-US" sz="2400" dirty="0" smtClean="0"/>
          </a:p>
          <a:p>
            <a:r>
              <a:rPr lang="el-GR" sz="2400" dirty="0" smtClean="0"/>
              <a:t>Η διεύθυνση IP</a:t>
            </a:r>
            <a:r>
              <a:rPr lang="en-US" sz="2400" dirty="0" smtClean="0"/>
              <a:t> </a:t>
            </a:r>
            <a:r>
              <a:rPr lang="el-GR" sz="2400" dirty="0" smtClean="0"/>
              <a:t>παραχωρείται στον υπολογιστή για </a:t>
            </a:r>
            <a:r>
              <a:rPr lang="el-GR" sz="2400" b="1" dirty="0" smtClean="0"/>
              <a:t>συγκεκριμένο χρονικό διάστημα </a:t>
            </a:r>
            <a:r>
              <a:rPr lang="el-GR" sz="2400" dirty="0" smtClean="0"/>
              <a:t>και </a:t>
            </a:r>
            <a:r>
              <a:rPr lang="en-US" sz="2400" dirty="0" smtClean="0"/>
              <a:t>x</a:t>
            </a:r>
            <a:r>
              <a:rPr lang="el-GR" sz="2400" dirty="0" err="1" smtClean="0"/>
              <a:t>αρακτηρίζεται</a:t>
            </a:r>
            <a:r>
              <a:rPr lang="el-GR" sz="2400" dirty="0" smtClean="0"/>
              <a:t> ως</a:t>
            </a:r>
            <a:r>
              <a:rPr lang="en-US" sz="2400" dirty="0" smtClean="0"/>
              <a:t> </a:t>
            </a:r>
            <a:r>
              <a:rPr lang="el-GR" sz="2400" dirty="0" smtClean="0"/>
              <a:t>μίσθωση (</a:t>
            </a:r>
            <a:r>
              <a:rPr lang="en-US" sz="2400" dirty="0" smtClean="0"/>
              <a:t>lease).</a:t>
            </a:r>
            <a:endParaRPr lang="el-GR" sz="2400" dirty="0"/>
          </a:p>
        </p:txBody>
      </p:sp>
      <p:sp>
        <p:nvSpPr>
          <p:cNvPr id="3" name="2 - Ορθογώνιο"/>
          <p:cNvSpPr/>
          <p:nvPr/>
        </p:nvSpPr>
        <p:spPr>
          <a:xfrm>
            <a:off x="1785918" y="3286124"/>
            <a:ext cx="70009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Από τη στιγμή αυτή, ο υπολογιστής αρχίζει τη σχετική μέτρηση χρόνου ώστε να προβεί στις</a:t>
            </a:r>
            <a:r>
              <a:rPr lang="en-US" sz="2000" dirty="0" smtClean="0"/>
              <a:t> </a:t>
            </a:r>
            <a:r>
              <a:rPr lang="el-GR" sz="2000" dirty="0" smtClean="0"/>
              <a:t>κατάλληλες ενέργειες παράτασης της μίσθωσης της διεύθυνσης πριν τη λήξη της. Κρατά</a:t>
            </a:r>
            <a:r>
              <a:rPr lang="en-US" sz="2000" dirty="0" smtClean="0"/>
              <a:t> </a:t>
            </a:r>
            <a:r>
              <a:rPr lang="el-GR" sz="2000" dirty="0" smtClean="0"/>
              <a:t>δύο χρόνους</a:t>
            </a:r>
            <a:r>
              <a:rPr lang="en-US" sz="2000" dirty="0" smtClean="0"/>
              <a:t>:</a:t>
            </a:r>
          </a:p>
          <a:p>
            <a:endParaRPr lang="el-GR" sz="2000" dirty="0"/>
          </a:p>
        </p:txBody>
      </p:sp>
      <p:sp>
        <p:nvSpPr>
          <p:cNvPr id="4" name="3 - Ορθογώνιο"/>
          <p:cNvSpPr/>
          <p:nvPr/>
        </p:nvSpPr>
        <p:spPr>
          <a:xfrm>
            <a:off x="1785918" y="4929198"/>
            <a:ext cx="66437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Τ1, μετά την παρέλευση του οποίου </a:t>
            </a:r>
            <a:r>
              <a:rPr lang="el-GR" sz="2000" b="1" dirty="0" smtClean="0"/>
              <a:t>προσπαθεί να ανανεώσει </a:t>
            </a:r>
            <a:r>
              <a:rPr lang="el-GR" sz="2000" dirty="0" smtClean="0"/>
              <a:t>τη μίσθωση</a:t>
            </a:r>
            <a:endParaRPr lang="en-US" sz="2000" dirty="0" smtClean="0"/>
          </a:p>
          <a:p>
            <a:r>
              <a:rPr lang="el-GR" sz="2000" dirty="0" smtClean="0"/>
              <a:t>Τ2, μετά την παρέλευση του οποίου </a:t>
            </a:r>
            <a:r>
              <a:rPr lang="el-GR" sz="2000" b="1" dirty="0" smtClean="0"/>
              <a:t>αναζητά ανανέωση ή νέα διεύθυνση</a:t>
            </a:r>
            <a:endParaRPr lang="el-G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7875" y="876300"/>
            <a:ext cx="504825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064787"/>
            <a:ext cx="6444208" cy="479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46 - Επεξήγηση με στρογγυλεμένο παραλληλόγραμμο"/>
          <p:cNvSpPr/>
          <p:nvPr/>
        </p:nvSpPr>
        <p:spPr>
          <a:xfrm>
            <a:off x="971600" y="4797152"/>
            <a:ext cx="1872208" cy="792088"/>
          </a:xfrm>
          <a:prstGeom prst="wedgeRoundRectCallout">
            <a:avLst>
              <a:gd name="adj1" fmla="val 39279"/>
              <a:gd name="adj2" fmla="val -79582"/>
              <a:gd name="adj3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Από 30</a:t>
            </a:r>
            <a:r>
              <a:rPr lang="en-US" sz="1400" dirty="0" smtClean="0"/>
              <a:t>:b2:f3:e0:21:81</a:t>
            </a:r>
          </a:p>
          <a:p>
            <a:pPr algn="ctr"/>
            <a:r>
              <a:rPr lang="el-GR" sz="1400" dirty="0" smtClean="0"/>
              <a:t>Προς ????????????</a:t>
            </a:r>
            <a:endParaRPr lang="el-GR" sz="1400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0" y="0"/>
          <a:ext cx="3131840" cy="1524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1640"/>
                <a:gridCol w="1800200"/>
              </a:tblGrid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Επίπεδα</a:t>
                      </a:r>
                      <a:r>
                        <a:rPr lang="el-GR" sz="1400" baseline="0" dirty="0" smtClean="0"/>
                        <a:t> </a:t>
                      </a:r>
                      <a:r>
                        <a:rPr lang="en-US" sz="1400" baseline="0" dirty="0" smtClean="0"/>
                        <a:t>TCP/IP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Εφαρμογής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δεδομένα</a:t>
                      </a:r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Μεταφοράς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τμήμα</a:t>
                      </a:r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Διαδικτύου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err="1" smtClean="0"/>
                        <a:t>πακετο</a:t>
                      </a:r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Ζεύξης Δικτύου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err="1" smtClean="0"/>
                        <a:t>πλαισιο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7 - Ομάδα"/>
          <p:cNvGrpSpPr/>
          <p:nvPr/>
        </p:nvGrpSpPr>
        <p:grpSpPr>
          <a:xfrm>
            <a:off x="1547664" y="980728"/>
            <a:ext cx="504056" cy="144016"/>
            <a:chOff x="3203848" y="332656"/>
            <a:chExt cx="504056" cy="144016"/>
          </a:xfrm>
        </p:grpSpPr>
        <p:sp>
          <p:nvSpPr>
            <p:cNvPr id="6" name="5 - Ορθογώνιο"/>
            <p:cNvSpPr/>
            <p:nvPr/>
          </p:nvSpPr>
          <p:spPr>
            <a:xfrm>
              <a:off x="3203848" y="332656"/>
              <a:ext cx="432048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" name="6 - Ορθογώνιο"/>
            <p:cNvSpPr/>
            <p:nvPr/>
          </p:nvSpPr>
          <p:spPr>
            <a:xfrm>
              <a:off x="3635896" y="332656"/>
              <a:ext cx="72008" cy="14401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" name="14 - Ομάδα"/>
          <p:cNvGrpSpPr/>
          <p:nvPr/>
        </p:nvGrpSpPr>
        <p:grpSpPr>
          <a:xfrm>
            <a:off x="1403648" y="1340768"/>
            <a:ext cx="936104" cy="144016"/>
            <a:chOff x="2987824" y="404664"/>
            <a:chExt cx="936104" cy="144016"/>
          </a:xfrm>
        </p:grpSpPr>
        <p:sp>
          <p:nvSpPr>
            <p:cNvPr id="9" name="8 - Ορθογώνιο"/>
            <p:cNvSpPr/>
            <p:nvPr/>
          </p:nvSpPr>
          <p:spPr>
            <a:xfrm>
              <a:off x="2987824" y="404664"/>
              <a:ext cx="72008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1" name="10 - Ευθεία γραμμή σύνδεσης"/>
            <p:cNvCxnSpPr>
              <a:stCxn id="9" idx="2"/>
            </p:cNvCxnSpPr>
            <p:nvPr/>
          </p:nvCxnSpPr>
          <p:spPr>
            <a:xfrm>
              <a:off x="3023828" y="548680"/>
              <a:ext cx="684076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- Ορθογώνιο"/>
            <p:cNvSpPr/>
            <p:nvPr/>
          </p:nvSpPr>
          <p:spPr>
            <a:xfrm>
              <a:off x="3707904" y="404664"/>
              <a:ext cx="216024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" name="18 - Ομάδα"/>
          <p:cNvGrpSpPr/>
          <p:nvPr/>
        </p:nvGrpSpPr>
        <p:grpSpPr>
          <a:xfrm>
            <a:off x="1547664" y="692696"/>
            <a:ext cx="432048" cy="144016"/>
            <a:chOff x="3491880" y="404664"/>
            <a:chExt cx="432048" cy="144016"/>
          </a:xfrm>
        </p:grpSpPr>
        <p:sp>
          <p:nvSpPr>
            <p:cNvPr id="16" name="15 - Ορθογώνιο"/>
            <p:cNvSpPr/>
            <p:nvPr/>
          </p:nvSpPr>
          <p:spPr>
            <a:xfrm>
              <a:off x="3491880" y="404664"/>
              <a:ext cx="360040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16 - Ορθογώνιο"/>
            <p:cNvSpPr/>
            <p:nvPr/>
          </p:nvSpPr>
          <p:spPr>
            <a:xfrm>
              <a:off x="3851920" y="404664"/>
              <a:ext cx="72008" cy="14401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8" name="17 - Ορθογώνιο"/>
          <p:cNvSpPr/>
          <p:nvPr/>
        </p:nvSpPr>
        <p:spPr>
          <a:xfrm>
            <a:off x="1547664" y="404664"/>
            <a:ext cx="36004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8" name="19 - Ομάδα"/>
          <p:cNvGrpSpPr/>
          <p:nvPr/>
        </p:nvGrpSpPr>
        <p:grpSpPr>
          <a:xfrm>
            <a:off x="1835696" y="4437112"/>
            <a:ext cx="936104" cy="144016"/>
            <a:chOff x="2987824" y="404664"/>
            <a:chExt cx="936104" cy="144016"/>
          </a:xfrm>
        </p:grpSpPr>
        <p:sp>
          <p:nvSpPr>
            <p:cNvPr id="21" name="20 - Ορθογώνιο"/>
            <p:cNvSpPr/>
            <p:nvPr/>
          </p:nvSpPr>
          <p:spPr>
            <a:xfrm>
              <a:off x="2987824" y="404664"/>
              <a:ext cx="72008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2" name="21 - Ευθεία γραμμή σύνδεσης"/>
            <p:cNvCxnSpPr>
              <a:stCxn id="21" idx="2"/>
            </p:cNvCxnSpPr>
            <p:nvPr/>
          </p:nvCxnSpPr>
          <p:spPr>
            <a:xfrm>
              <a:off x="3023828" y="548680"/>
              <a:ext cx="684076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22 - Ορθογώνιο"/>
            <p:cNvSpPr/>
            <p:nvPr/>
          </p:nvSpPr>
          <p:spPr>
            <a:xfrm>
              <a:off x="3707904" y="404664"/>
              <a:ext cx="216024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" name="23 - Ομάδα"/>
          <p:cNvGrpSpPr/>
          <p:nvPr/>
        </p:nvGrpSpPr>
        <p:grpSpPr>
          <a:xfrm>
            <a:off x="1979712" y="4005064"/>
            <a:ext cx="504056" cy="144016"/>
            <a:chOff x="3203848" y="332656"/>
            <a:chExt cx="504056" cy="144016"/>
          </a:xfrm>
        </p:grpSpPr>
        <p:sp>
          <p:nvSpPr>
            <p:cNvPr id="25" name="24 - Ορθογώνιο"/>
            <p:cNvSpPr/>
            <p:nvPr/>
          </p:nvSpPr>
          <p:spPr>
            <a:xfrm>
              <a:off x="3203848" y="332656"/>
              <a:ext cx="432048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25 - Ορθογώνιο"/>
            <p:cNvSpPr/>
            <p:nvPr/>
          </p:nvSpPr>
          <p:spPr>
            <a:xfrm>
              <a:off x="3635896" y="332656"/>
              <a:ext cx="72008" cy="14401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33" name="32 - Ορθογώνιο"/>
          <p:cNvSpPr/>
          <p:nvPr/>
        </p:nvSpPr>
        <p:spPr>
          <a:xfrm>
            <a:off x="3923928" y="4077072"/>
            <a:ext cx="216024" cy="144016"/>
          </a:xfrm>
          <a:prstGeom prst="rect">
            <a:avLst/>
          </a:prstGeom>
          <a:solidFill>
            <a:srgbClr val="00B05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2" name="41 - Ομάδα"/>
          <p:cNvGrpSpPr/>
          <p:nvPr/>
        </p:nvGrpSpPr>
        <p:grpSpPr>
          <a:xfrm>
            <a:off x="3851920" y="4077072"/>
            <a:ext cx="432048" cy="144016"/>
            <a:chOff x="4499992" y="1052736"/>
            <a:chExt cx="432048" cy="144016"/>
          </a:xfrm>
        </p:grpSpPr>
        <p:sp>
          <p:nvSpPr>
            <p:cNvPr id="38" name="37 - Ορθογώνιο"/>
            <p:cNvSpPr/>
            <p:nvPr/>
          </p:nvSpPr>
          <p:spPr>
            <a:xfrm>
              <a:off x="4788024" y="1052736"/>
              <a:ext cx="144016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0" name="39 - Ευθεία γραμμή σύνδεσης"/>
            <p:cNvCxnSpPr/>
            <p:nvPr/>
          </p:nvCxnSpPr>
          <p:spPr>
            <a:xfrm>
              <a:off x="4572000" y="1196752"/>
              <a:ext cx="216024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40 - Ορθογώνιο"/>
            <p:cNvSpPr/>
            <p:nvPr/>
          </p:nvSpPr>
          <p:spPr>
            <a:xfrm>
              <a:off x="4499992" y="1052736"/>
              <a:ext cx="72008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aphicFrame>
        <p:nvGraphicFramePr>
          <p:cNvPr id="43" name="42 - Πίνακας"/>
          <p:cNvGraphicFramePr>
            <a:graphicFrameLocks noGrp="1"/>
          </p:cNvGraphicFramePr>
          <p:nvPr/>
        </p:nvGraphicFramePr>
        <p:xfrm>
          <a:off x="3131840" y="0"/>
          <a:ext cx="331236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188"/>
                <a:gridCol w="1387945"/>
                <a:gridCol w="77523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IP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err="1" smtClean="0">
                          <a:solidFill>
                            <a:schemeClr val="bg1"/>
                          </a:solidFill>
                        </a:rPr>
                        <a:t>mac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192.168.2.3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20:a2:f3:00:22:11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dynamic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192.168.2.6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20:a2:f3:45:24:51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dynamic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192.168.2.255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FF:FF:FF:FF:FF:FF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static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46" name="45 - Επεξήγηση με στρογγυλεμένο παραλληλόγραμμο"/>
          <p:cNvSpPr/>
          <p:nvPr/>
        </p:nvSpPr>
        <p:spPr>
          <a:xfrm>
            <a:off x="1547664" y="2852936"/>
            <a:ext cx="1512168" cy="648072"/>
          </a:xfrm>
          <a:prstGeom prst="wedgeRoundRectCallout">
            <a:avLst>
              <a:gd name="adj1" fmla="val 10028"/>
              <a:gd name="adj2" fmla="val 11676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Από 192.168.2.1 προς 192.168.2.5</a:t>
            </a:r>
            <a:endParaRPr lang="el-GR" sz="1200" dirty="0">
              <a:solidFill>
                <a:schemeClr val="tx1"/>
              </a:solidFill>
            </a:endParaRPr>
          </a:p>
        </p:txBody>
      </p:sp>
      <p:graphicFrame>
        <p:nvGraphicFramePr>
          <p:cNvPr id="48" name="47 - Πίνακας"/>
          <p:cNvGraphicFramePr>
            <a:graphicFrameLocks noGrp="1"/>
          </p:cNvGraphicFramePr>
          <p:nvPr/>
        </p:nvGraphicFramePr>
        <p:xfrm>
          <a:off x="0" y="4832470"/>
          <a:ext cx="2771800" cy="2025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950"/>
                <a:gridCol w="692950"/>
                <a:gridCol w="1385900"/>
              </a:tblGrid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b="0" dirty="0" smtClean="0"/>
                        <a:t>(</a:t>
                      </a:r>
                      <a:r>
                        <a:rPr lang="en-US" sz="1100" b="0" dirty="0" err="1" smtClean="0"/>
                        <a:t>Ethrnet</a:t>
                      </a:r>
                      <a:r>
                        <a:rPr lang="en-US" sz="1100" b="0" dirty="0" smtClean="0"/>
                        <a:t>)</a:t>
                      </a:r>
                      <a:endParaRPr lang="el-GR" sz="11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0800 </a:t>
                      </a:r>
                      <a:r>
                        <a:rPr lang="en-US" sz="1100" b="0" dirty="0" smtClean="0"/>
                        <a:t>(IP)</a:t>
                      </a:r>
                      <a:endParaRPr lang="el-GR" sz="1100" b="0" dirty="0"/>
                    </a:p>
                  </a:txBody>
                  <a:tcPr/>
                </a:tc>
              </a:tr>
              <a:tr h="33654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(</a:t>
                      </a:r>
                      <a:r>
                        <a:rPr lang="el-GR" sz="1100" dirty="0" smtClean="0"/>
                        <a:t>Μήκος</a:t>
                      </a:r>
                      <a:r>
                        <a:rPr lang="el-GR" sz="1100" baseline="0" dirty="0" smtClean="0"/>
                        <a:t> </a:t>
                      </a:r>
                      <a:r>
                        <a:rPr lang="en-US" sz="1100" baseline="0" dirty="0" smtClean="0"/>
                        <a:t>MAC)</a:t>
                      </a:r>
                      <a:r>
                        <a:rPr lang="en-US" sz="1100" b="1" baseline="0" dirty="0" smtClean="0"/>
                        <a:t> 6</a:t>
                      </a:r>
                      <a:endParaRPr lang="el-G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(</a:t>
                      </a:r>
                      <a:r>
                        <a:rPr lang="el-GR" sz="1100" dirty="0" smtClean="0"/>
                        <a:t>Μήκος</a:t>
                      </a:r>
                      <a:r>
                        <a:rPr lang="el-GR" sz="1100" baseline="0" dirty="0" smtClean="0"/>
                        <a:t> </a:t>
                      </a:r>
                      <a:r>
                        <a:rPr lang="en-US" sz="1100" baseline="0" dirty="0" smtClean="0"/>
                        <a:t>IP) </a:t>
                      </a:r>
                      <a:r>
                        <a:rPr lang="en-US" sz="1100" b="1" baseline="0" dirty="0" smtClean="0"/>
                        <a:t> 4</a:t>
                      </a:r>
                      <a:endParaRPr lang="el-G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Κωδ.λειτουρ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</a:p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(request)</a:t>
                      </a:r>
                      <a:endParaRPr lang="el-G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7946">
                <a:tc gridSpan="3">
                  <a:txBody>
                    <a:bodyPr/>
                    <a:lstStyle/>
                    <a:p>
                      <a:pPr algn="ctr"/>
                      <a:r>
                        <a:rPr lang="el-GR" sz="1100" dirty="0" smtClean="0"/>
                        <a:t>3</a:t>
                      </a:r>
                      <a:r>
                        <a:rPr lang="en-US" sz="1100" dirty="0" smtClean="0"/>
                        <a:t>0:b2:f3:e3</a:t>
                      </a:r>
                      <a:endParaRPr lang="el-GR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:21:81</a:t>
                      </a:r>
                      <a:endParaRPr lang="el-GR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192.168</a:t>
                      </a:r>
                      <a:endParaRPr lang="el-GR" sz="1100" dirty="0"/>
                    </a:p>
                  </a:txBody>
                  <a:tcPr>
                    <a:solidFill>
                      <a:srgbClr val="E2AC00"/>
                    </a:solidFill>
                  </a:tcPr>
                </a:tc>
              </a:tr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.2.1</a:t>
                      </a:r>
                      <a:endParaRPr lang="el-GR" sz="1100" dirty="0"/>
                    </a:p>
                  </a:txBody>
                  <a:tcPr>
                    <a:solidFill>
                      <a:srgbClr val="E2AC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00:00</a:t>
                      </a:r>
                      <a:endParaRPr lang="el-GR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679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:00:00:00:00</a:t>
                      </a:r>
                      <a:endParaRPr lang="el-GR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192.168.2.5</a:t>
                      </a:r>
                      <a:endParaRPr lang="el-GR" sz="11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31 - Επεξήγηση με στρογγυλεμένο παραλληλόγραμμο"/>
          <p:cNvSpPr/>
          <p:nvPr/>
        </p:nvSpPr>
        <p:spPr>
          <a:xfrm>
            <a:off x="3851920" y="4509120"/>
            <a:ext cx="1584176" cy="288032"/>
          </a:xfrm>
          <a:prstGeom prst="wedgeRoundRectCallout">
            <a:avLst>
              <a:gd name="adj1" fmla="val -26161"/>
              <a:gd name="adj2" fmla="val -14751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Προς </a:t>
            </a:r>
            <a:r>
              <a:rPr lang="en-US" sz="1400" dirty="0" err="1" smtClean="0"/>
              <a:t>ff:ff:ff:ff:ff:ff</a:t>
            </a:r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73 -0.15286 C 0.08229 -0.17275 0.08629 -0.19496 0.09445 -0.2123 C 0.09722 -0.2345 0.10226 -0.25347 0.11597 -0.26757 C 0.12309 -0.28376 0.13577 -0.31151 0.15139 -0.31475 C 0.15643 -0.31591 0.16163 -0.31614 0.16684 -0.31683 C 0.19288 -0.32585 0.17552 -0.32053 0.23611 -0.31683 C 0.24132 -0.3166 0.24983 -0.30643 0.24983 -0.30619 C 0.25417 -0.29787 0.25955 -0.29301 0.26684 -0.29024 C 0.28021 -0.27775 0.26285 -0.29509 0.27448 -0.27983 C 0.28212 -0.26989 0.27709 -0.28145 0.28073 -0.27174 " pathEditMode="relative" rAng="0" ptsTypes="fffffffffA">
                                      <p:cBhvr>
                                        <p:cTn id="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" y="-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071670" y="714356"/>
            <a:ext cx="65008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Όταν ο υπολογιστής τερματίζει τη λειτουργία του ομαλά (</a:t>
            </a:r>
            <a:r>
              <a:rPr lang="el-GR" dirty="0" err="1" smtClean="0"/>
              <a:t>shutdown</a:t>
            </a:r>
            <a:r>
              <a:rPr lang="el-GR" dirty="0" smtClean="0"/>
              <a:t>) πριν λήξει η μίσθωση</a:t>
            </a:r>
            <a:r>
              <a:rPr lang="en-US" dirty="0" smtClean="0"/>
              <a:t> </a:t>
            </a:r>
            <a:r>
              <a:rPr lang="el-GR" dirty="0" smtClean="0"/>
              <a:t>της διεύθυνσης, τότε απελευθερώνει την διεύθυνσή του στέλνοντας πριν τον τερματισμό,</a:t>
            </a:r>
            <a:r>
              <a:rPr lang="en-US" dirty="0" smtClean="0"/>
              <a:t> </a:t>
            </a:r>
            <a:r>
              <a:rPr lang="el-GR" dirty="0" smtClean="0"/>
              <a:t>στον </a:t>
            </a:r>
            <a:r>
              <a:rPr lang="el-GR" dirty="0" err="1" smtClean="0"/>
              <a:t>διακομιστή</a:t>
            </a:r>
            <a:r>
              <a:rPr lang="el-GR" dirty="0" smtClean="0"/>
              <a:t> DHCP, ένα πακέτο </a:t>
            </a:r>
            <a:r>
              <a:rPr lang="el-GR" b="1" dirty="0" smtClean="0"/>
              <a:t>DHCPRELEASE.</a:t>
            </a:r>
            <a:endParaRPr lang="el-GR" dirty="0"/>
          </a:p>
        </p:txBody>
      </p:sp>
      <p:sp>
        <p:nvSpPr>
          <p:cNvPr id="3" name="2 - Ορθογώνιο"/>
          <p:cNvSpPr/>
          <p:nvPr/>
        </p:nvSpPr>
        <p:spPr>
          <a:xfrm>
            <a:off x="2214546" y="3214686"/>
            <a:ext cx="60007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DHCPDECLINE (από τον πελάτη προς τον </a:t>
            </a:r>
            <a:r>
              <a:rPr lang="el-GR" b="1" dirty="0" err="1" smtClean="0"/>
              <a:t>διακομιστή</a:t>
            </a:r>
            <a:r>
              <a:rPr lang="el-GR" b="1" dirty="0" smtClean="0"/>
              <a:t>). </a:t>
            </a:r>
            <a:r>
              <a:rPr lang="el-GR" dirty="0" smtClean="0"/>
              <a:t>Εάν μετά από μια προσφορά</a:t>
            </a:r>
            <a:r>
              <a:rPr lang="en-US" b="1" dirty="0" smtClean="0"/>
              <a:t> </a:t>
            </a:r>
            <a:r>
              <a:rPr lang="el-GR" dirty="0" smtClean="0"/>
              <a:t>DHCPOFFER, ο πελάτης διαπιστώσει ότι οι ρυθμίσεις που του δόθηκαν είναι σε</a:t>
            </a:r>
            <a:r>
              <a:rPr lang="en-US" dirty="0" smtClean="0"/>
              <a:t> </a:t>
            </a:r>
            <a:r>
              <a:rPr lang="el-GR" dirty="0" smtClean="0"/>
              <a:t>σύγκρουση με αυτές άλλου υπολογιστή, τις απορρίπτει με DHCPDECLINE και ξεκινά τη διαδικασία από την αρχή με DHCPDISCOVER</a:t>
            </a: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2143108" y="4857760"/>
            <a:ext cx="61436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DHCPINFORM (από τον πελάτη προς τον </a:t>
            </a:r>
            <a:r>
              <a:rPr lang="el-GR" b="1" dirty="0" err="1" smtClean="0"/>
              <a:t>διακομιστή</a:t>
            </a:r>
            <a:r>
              <a:rPr lang="el-GR" b="1" dirty="0" smtClean="0"/>
              <a:t>). </a:t>
            </a:r>
            <a:r>
              <a:rPr lang="el-GR" dirty="0" smtClean="0"/>
              <a:t>Από τη στιγμή που ο πελάτης</a:t>
            </a:r>
            <a:r>
              <a:rPr lang="en-US" b="1" dirty="0" smtClean="0"/>
              <a:t> </a:t>
            </a:r>
            <a:r>
              <a:rPr lang="el-GR" dirty="0" smtClean="0"/>
              <a:t>έχει λάβει διεύθυνση IP και θέλει πρόσθετες πληροφορίες ρυθμίσεων, δε μπορεί να</a:t>
            </a:r>
            <a:r>
              <a:rPr lang="en-US" dirty="0" smtClean="0"/>
              <a:t> </a:t>
            </a:r>
            <a:r>
              <a:rPr lang="el-GR" dirty="0" smtClean="0"/>
              <a:t>στείλει νέο αίτημα DHCPREQUEST. Στην περίπτωση αυτή τις ζητά με ένα αίτημα</a:t>
            </a:r>
            <a:r>
              <a:rPr lang="en-US" dirty="0" smtClean="0"/>
              <a:t> DHCPINFORM.</a:t>
            </a:r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2143108" y="1928802"/>
            <a:ext cx="628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DHCPNAK (από τον </a:t>
            </a:r>
            <a:r>
              <a:rPr lang="el-GR" b="1" dirty="0" err="1" smtClean="0"/>
              <a:t>διακομιστή</a:t>
            </a:r>
            <a:r>
              <a:rPr lang="el-GR" b="1" dirty="0" smtClean="0"/>
              <a:t> προς τον πελάτη</a:t>
            </a:r>
            <a:r>
              <a:rPr lang="el-GR" dirty="0" smtClean="0"/>
              <a:t>). Εάν μετά από ένα αίτημα</a:t>
            </a:r>
            <a:r>
              <a:rPr lang="en-US" dirty="0" smtClean="0"/>
              <a:t> DHCPREQUEST </a:t>
            </a:r>
            <a:r>
              <a:rPr lang="el-GR" dirty="0" smtClean="0"/>
              <a:t>ο </a:t>
            </a:r>
            <a:r>
              <a:rPr lang="el-GR" dirty="0" err="1" smtClean="0"/>
              <a:t>διακομιστής</a:t>
            </a:r>
            <a:r>
              <a:rPr lang="el-GR" dirty="0" smtClean="0"/>
              <a:t> δεν επαληθεύσει ως σωστές τις ζητηθείσες ρυθμίσεις απαντά αρνητικά με το μήνυμα </a:t>
            </a:r>
            <a:r>
              <a:rPr lang="en-US" dirty="0" smtClean="0"/>
              <a:t>DHCPNAK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064787"/>
            <a:ext cx="6444208" cy="479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46 - Επεξήγηση με στρογγυλεμένο παραλληλόγραμμο"/>
          <p:cNvSpPr/>
          <p:nvPr/>
        </p:nvSpPr>
        <p:spPr>
          <a:xfrm>
            <a:off x="971600" y="4797152"/>
            <a:ext cx="1872208" cy="792088"/>
          </a:xfrm>
          <a:prstGeom prst="wedgeRoundRectCallout">
            <a:avLst>
              <a:gd name="adj1" fmla="val 39279"/>
              <a:gd name="adj2" fmla="val -79582"/>
              <a:gd name="adj3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Από 30</a:t>
            </a:r>
            <a:r>
              <a:rPr lang="en-US" sz="1400" dirty="0" smtClean="0"/>
              <a:t>:b2:f3:e0:21:81</a:t>
            </a:r>
          </a:p>
          <a:p>
            <a:pPr algn="ctr"/>
            <a:r>
              <a:rPr lang="el-GR" sz="1400" dirty="0" smtClean="0"/>
              <a:t>Προς ????????????</a:t>
            </a:r>
            <a:endParaRPr lang="el-GR" sz="1400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0" y="0"/>
          <a:ext cx="3131840" cy="1524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1640"/>
                <a:gridCol w="1800200"/>
              </a:tblGrid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Επίπεδα</a:t>
                      </a:r>
                      <a:r>
                        <a:rPr lang="el-GR" sz="1400" baseline="0" dirty="0" smtClean="0"/>
                        <a:t> </a:t>
                      </a:r>
                      <a:r>
                        <a:rPr lang="en-US" sz="1400" baseline="0" dirty="0" smtClean="0"/>
                        <a:t>TCP/IP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Εφαρμογής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δεδομένα</a:t>
                      </a:r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Μεταφοράς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τμήμα</a:t>
                      </a:r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Διαδικτύου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err="1" smtClean="0"/>
                        <a:t>πακετο</a:t>
                      </a:r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Ζεύξης Δικτύου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err="1" smtClean="0"/>
                        <a:t>πλαισιο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7 - Ομάδα"/>
          <p:cNvGrpSpPr/>
          <p:nvPr/>
        </p:nvGrpSpPr>
        <p:grpSpPr>
          <a:xfrm>
            <a:off x="1547664" y="980728"/>
            <a:ext cx="504056" cy="144016"/>
            <a:chOff x="3203848" y="332656"/>
            <a:chExt cx="504056" cy="144016"/>
          </a:xfrm>
        </p:grpSpPr>
        <p:sp>
          <p:nvSpPr>
            <p:cNvPr id="6" name="5 - Ορθογώνιο"/>
            <p:cNvSpPr/>
            <p:nvPr/>
          </p:nvSpPr>
          <p:spPr>
            <a:xfrm>
              <a:off x="3203848" y="332656"/>
              <a:ext cx="432048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" name="6 - Ορθογώνιο"/>
            <p:cNvSpPr/>
            <p:nvPr/>
          </p:nvSpPr>
          <p:spPr>
            <a:xfrm>
              <a:off x="3635896" y="332656"/>
              <a:ext cx="72008" cy="14401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" name="14 - Ομάδα"/>
          <p:cNvGrpSpPr/>
          <p:nvPr/>
        </p:nvGrpSpPr>
        <p:grpSpPr>
          <a:xfrm>
            <a:off x="1403648" y="1340768"/>
            <a:ext cx="936104" cy="144016"/>
            <a:chOff x="2987824" y="404664"/>
            <a:chExt cx="936104" cy="144016"/>
          </a:xfrm>
        </p:grpSpPr>
        <p:sp>
          <p:nvSpPr>
            <p:cNvPr id="9" name="8 - Ορθογώνιο"/>
            <p:cNvSpPr/>
            <p:nvPr/>
          </p:nvSpPr>
          <p:spPr>
            <a:xfrm>
              <a:off x="2987824" y="404664"/>
              <a:ext cx="72008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1" name="10 - Ευθεία γραμμή σύνδεσης"/>
            <p:cNvCxnSpPr>
              <a:stCxn id="9" idx="2"/>
            </p:cNvCxnSpPr>
            <p:nvPr/>
          </p:nvCxnSpPr>
          <p:spPr>
            <a:xfrm>
              <a:off x="3023828" y="548680"/>
              <a:ext cx="684076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- Ορθογώνιο"/>
            <p:cNvSpPr/>
            <p:nvPr/>
          </p:nvSpPr>
          <p:spPr>
            <a:xfrm>
              <a:off x="3707904" y="404664"/>
              <a:ext cx="216024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" name="18 - Ομάδα"/>
          <p:cNvGrpSpPr/>
          <p:nvPr/>
        </p:nvGrpSpPr>
        <p:grpSpPr>
          <a:xfrm>
            <a:off x="1547664" y="692696"/>
            <a:ext cx="432048" cy="144016"/>
            <a:chOff x="3491880" y="404664"/>
            <a:chExt cx="432048" cy="144016"/>
          </a:xfrm>
        </p:grpSpPr>
        <p:sp>
          <p:nvSpPr>
            <p:cNvPr id="16" name="15 - Ορθογώνιο"/>
            <p:cNvSpPr/>
            <p:nvPr/>
          </p:nvSpPr>
          <p:spPr>
            <a:xfrm>
              <a:off x="3491880" y="404664"/>
              <a:ext cx="360040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16 - Ορθογώνιο"/>
            <p:cNvSpPr/>
            <p:nvPr/>
          </p:nvSpPr>
          <p:spPr>
            <a:xfrm>
              <a:off x="3851920" y="404664"/>
              <a:ext cx="72008" cy="14401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8" name="17 - Ορθογώνιο"/>
          <p:cNvSpPr/>
          <p:nvPr/>
        </p:nvSpPr>
        <p:spPr>
          <a:xfrm>
            <a:off x="1547664" y="404664"/>
            <a:ext cx="36004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8" name="19 - Ομάδα"/>
          <p:cNvGrpSpPr/>
          <p:nvPr/>
        </p:nvGrpSpPr>
        <p:grpSpPr>
          <a:xfrm>
            <a:off x="1835696" y="4437112"/>
            <a:ext cx="936104" cy="144016"/>
            <a:chOff x="2987824" y="404664"/>
            <a:chExt cx="936104" cy="144016"/>
          </a:xfrm>
        </p:grpSpPr>
        <p:sp>
          <p:nvSpPr>
            <p:cNvPr id="21" name="20 - Ορθογώνιο"/>
            <p:cNvSpPr/>
            <p:nvPr/>
          </p:nvSpPr>
          <p:spPr>
            <a:xfrm>
              <a:off x="2987824" y="404664"/>
              <a:ext cx="72008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2" name="21 - Ευθεία γραμμή σύνδεσης"/>
            <p:cNvCxnSpPr>
              <a:stCxn id="21" idx="2"/>
            </p:cNvCxnSpPr>
            <p:nvPr/>
          </p:nvCxnSpPr>
          <p:spPr>
            <a:xfrm>
              <a:off x="3023828" y="548680"/>
              <a:ext cx="684076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22 - Ορθογώνιο"/>
            <p:cNvSpPr/>
            <p:nvPr/>
          </p:nvSpPr>
          <p:spPr>
            <a:xfrm>
              <a:off x="3707904" y="404664"/>
              <a:ext cx="216024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" name="23 - Ομάδα"/>
          <p:cNvGrpSpPr/>
          <p:nvPr/>
        </p:nvGrpSpPr>
        <p:grpSpPr>
          <a:xfrm>
            <a:off x="1979712" y="4005064"/>
            <a:ext cx="504056" cy="144016"/>
            <a:chOff x="3203848" y="332656"/>
            <a:chExt cx="504056" cy="144016"/>
          </a:xfrm>
        </p:grpSpPr>
        <p:sp>
          <p:nvSpPr>
            <p:cNvPr id="25" name="24 - Ορθογώνιο"/>
            <p:cNvSpPr/>
            <p:nvPr/>
          </p:nvSpPr>
          <p:spPr>
            <a:xfrm>
              <a:off x="3203848" y="332656"/>
              <a:ext cx="432048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25 - Ορθογώνιο"/>
            <p:cNvSpPr/>
            <p:nvPr/>
          </p:nvSpPr>
          <p:spPr>
            <a:xfrm>
              <a:off x="3635896" y="332656"/>
              <a:ext cx="72008" cy="14401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6" name="35 - Ομάδα"/>
          <p:cNvGrpSpPr/>
          <p:nvPr/>
        </p:nvGrpSpPr>
        <p:grpSpPr>
          <a:xfrm>
            <a:off x="3851920" y="4077072"/>
            <a:ext cx="432048" cy="144016"/>
            <a:chOff x="3851920" y="4077072"/>
            <a:chExt cx="432048" cy="144016"/>
          </a:xfrm>
        </p:grpSpPr>
        <p:sp>
          <p:nvSpPr>
            <p:cNvPr id="33" name="32 - Ορθογώνιο"/>
            <p:cNvSpPr/>
            <p:nvPr/>
          </p:nvSpPr>
          <p:spPr>
            <a:xfrm>
              <a:off x="3923928" y="4077072"/>
              <a:ext cx="216024" cy="14401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2" name="41 - Ομάδα"/>
            <p:cNvGrpSpPr/>
            <p:nvPr/>
          </p:nvGrpSpPr>
          <p:grpSpPr>
            <a:xfrm>
              <a:off x="3851920" y="4077072"/>
              <a:ext cx="432048" cy="144016"/>
              <a:chOff x="4499992" y="1052736"/>
              <a:chExt cx="432048" cy="144016"/>
            </a:xfrm>
          </p:grpSpPr>
          <p:sp>
            <p:nvSpPr>
              <p:cNvPr id="38" name="37 - Ορθογώνιο"/>
              <p:cNvSpPr/>
              <p:nvPr/>
            </p:nvSpPr>
            <p:spPr>
              <a:xfrm>
                <a:off x="4788024" y="1052736"/>
                <a:ext cx="144016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40" name="39 - Ευθεία γραμμή σύνδεσης"/>
              <p:cNvCxnSpPr/>
              <p:nvPr/>
            </p:nvCxnSpPr>
            <p:spPr>
              <a:xfrm>
                <a:off x="4572000" y="1196752"/>
                <a:ext cx="216024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40 - Ορθογώνιο"/>
              <p:cNvSpPr/>
              <p:nvPr/>
            </p:nvSpPr>
            <p:spPr>
              <a:xfrm>
                <a:off x="4499992" y="1052736"/>
                <a:ext cx="72008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aphicFrame>
        <p:nvGraphicFramePr>
          <p:cNvPr id="43" name="42 - Πίνακας"/>
          <p:cNvGraphicFramePr>
            <a:graphicFrameLocks noGrp="1"/>
          </p:cNvGraphicFramePr>
          <p:nvPr/>
        </p:nvGraphicFramePr>
        <p:xfrm>
          <a:off x="3131840" y="0"/>
          <a:ext cx="331236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188"/>
                <a:gridCol w="1387945"/>
                <a:gridCol w="77523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IP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err="1" smtClean="0">
                          <a:solidFill>
                            <a:schemeClr val="bg1"/>
                          </a:solidFill>
                        </a:rPr>
                        <a:t>mac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192.168.2.3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20:a2:f3:00:22:11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dynamic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192.168.2.6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20:a2:f3:45:24:51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dynamic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192.168.2.255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FF:FF:FF:FF:FF:FF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static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46" name="45 - Επεξήγηση με στρογγυλεμένο παραλληλόγραμμο"/>
          <p:cNvSpPr/>
          <p:nvPr/>
        </p:nvSpPr>
        <p:spPr>
          <a:xfrm>
            <a:off x="1547664" y="2852936"/>
            <a:ext cx="1512168" cy="648072"/>
          </a:xfrm>
          <a:prstGeom prst="wedgeRoundRectCallout">
            <a:avLst>
              <a:gd name="adj1" fmla="val 10028"/>
              <a:gd name="adj2" fmla="val 11676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Από 192.168.2.1 προς 192.168.2.5</a:t>
            </a:r>
            <a:endParaRPr lang="el-GR" sz="1200" dirty="0">
              <a:solidFill>
                <a:schemeClr val="tx1"/>
              </a:solidFill>
            </a:endParaRPr>
          </a:p>
        </p:txBody>
      </p:sp>
      <p:grpSp>
        <p:nvGrpSpPr>
          <p:cNvPr id="37" name="36 - Ομάδα"/>
          <p:cNvGrpSpPr/>
          <p:nvPr/>
        </p:nvGrpSpPr>
        <p:grpSpPr>
          <a:xfrm rot="18548171">
            <a:off x="6132352" y="3714016"/>
            <a:ext cx="432048" cy="144016"/>
            <a:chOff x="3851920" y="4077072"/>
            <a:chExt cx="432048" cy="144016"/>
          </a:xfrm>
        </p:grpSpPr>
        <p:sp>
          <p:nvSpPr>
            <p:cNvPr id="39" name="38 - Ορθογώνιο"/>
            <p:cNvSpPr/>
            <p:nvPr/>
          </p:nvSpPr>
          <p:spPr>
            <a:xfrm>
              <a:off x="3923928" y="4077072"/>
              <a:ext cx="216024" cy="14401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42" name="41 - Ομάδα"/>
            <p:cNvGrpSpPr/>
            <p:nvPr/>
          </p:nvGrpSpPr>
          <p:grpSpPr>
            <a:xfrm>
              <a:off x="3851920" y="4077072"/>
              <a:ext cx="432048" cy="144016"/>
              <a:chOff x="4499992" y="1052736"/>
              <a:chExt cx="432048" cy="144016"/>
            </a:xfrm>
          </p:grpSpPr>
          <p:sp>
            <p:nvSpPr>
              <p:cNvPr id="44" name="43 - Ορθογώνιο"/>
              <p:cNvSpPr/>
              <p:nvPr/>
            </p:nvSpPr>
            <p:spPr>
              <a:xfrm>
                <a:off x="4788024" y="1052736"/>
                <a:ext cx="144016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45" name="44 - Ευθεία γραμμή σύνδεσης"/>
              <p:cNvCxnSpPr/>
              <p:nvPr/>
            </p:nvCxnSpPr>
            <p:spPr>
              <a:xfrm>
                <a:off x="4572000" y="1196752"/>
                <a:ext cx="216024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48 - Ορθογώνιο"/>
              <p:cNvSpPr/>
              <p:nvPr/>
            </p:nvSpPr>
            <p:spPr>
              <a:xfrm>
                <a:off x="4499992" y="1052736"/>
                <a:ext cx="72008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50" name="49 - Ομάδα"/>
          <p:cNvGrpSpPr/>
          <p:nvPr/>
        </p:nvGrpSpPr>
        <p:grpSpPr>
          <a:xfrm rot="1272761">
            <a:off x="6383618" y="4582406"/>
            <a:ext cx="432048" cy="144016"/>
            <a:chOff x="3851920" y="4077072"/>
            <a:chExt cx="432048" cy="144016"/>
          </a:xfrm>
        </p:grpSpPr>
        <p:sp>
          <p:nvSpPr>
            <p:cNvPr id="51" name="50 - Ορθογώνιο"/>
            <p:cNvSpPr/>
            <p:nvPr/>
          </p:nvSpPr>
          <p:spPr>
            <a:xfrm>
              <a:off x="3923928" y="4077072"/>
              <a:ext cx="216024" cy="14401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52" name="41 - Ομάδα"/>
            <p:cNvGrpSpPr/>
            <p:nvPr/>
          </p:nvGrpSpPr>
          <p:grpSpPr>
            <a:xfrm>
              <a:off x="3851920" y="4077072"/>
              <a:ext cx="432048" cy="144016"/>
              <a:chOff x="4499992" y="1052736"/>
              <a:chExt cx="432048" cy="144016"/>
            </a:xfrm>
          </p:grpSpPr>
          <p:sp>
            <p:nvSpPr>
              <p:cNvPr id="53" name="52 - Ορθογώνιο"/>
              <p:cNvSpPr/>
              <p:nvPr/>
            </p:nvSpPr>
            <p:spPr>
              <a:xfrm>
                <a:off x="4788024" y="1052736"/>
                <a:ext cx="144016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54" name="53 - Ευθεία γραμμή σύνδεσης"/>
              <p:cNvCxnSpPr/>
              <p:nvPr/>
            </p:nvCxnSpPr>
            <p:spPr>
              <a:xfrm>
                <a:off x="4572000" y="1196752"/>
                <a:ext cx="216024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54 - Ορθογώνιο"/>
              <p:cNvSpPr/>
              <p:nvPr/>
            </p:nvSpPr>
            <p:spPr>
              <a:xfrm>
                <a:off x="4499992" y="1052736"/>
                <a:ext cx="72008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56" name="55 - Ομάδα"/>
          <p:cNvGrpSpPr/>
          <p:nvPr/>
        </p:nvGrpSpPr>
        <p:grpSpPr>
          <a:xfrm rot="7790697">
            <a:off x="5628263" y="4794157"/>
            <a:ext cx="432048" cy="144016"/>
            <a:chOff x="3851920" y="4077072"/>
            <a:chExt cx="432048" cy="144016"/>
          </a:xfrm>
        </p:grpSpPr>
        <p:sp>
          <p:nvSpPr>
            <p:cNvPr id="57" name="56 - Ορθογώνιο"/>
            <p:cNvSpPr/>
            <p:nvPr/>
          </p:nvSpPr>
          <p:spPr>
            <a:xfrm>
              <a:off x="3923928" y="4077072"/>
              <a:ext cx="216024" cy="14401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58" name="41 - Ομάδα"/>
            <p:cNvGrpSpPr/>
            <p:nvPr/>
          </p:nvGrpSpPr>
          <p:grpSpPr>
            <a:xfrm>
              <a:off x="3851920" y="4077072"/>
              <a:ext cx="432048" cy="144016"/>
              <a:chOff x="4499992" y="1052736"/>
              <a:chExt cx="432048" cy="144016"/>
            </a:xfrm>
          </p:grpSpPr>
          <p:sp>
            <p:nvSpPr>
              <p:cNvPr id="59" name="58 - Ορθογώνιο"/>
              <p:cNvSpPr/>
              <p:nvPr/>
            </p:nvSpPr>
            <p:spPr>
              <a:xfrm>
                <a:off x="4788024" y="1052736"/>
                <a:ext cx="144016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60" name="59 - Ευθεία γραμμή σύνδεσης"/>
              <p:cNvCxnSpPr/>
              <p:nvPr/>
            </p:nvCxnSpPr>
            <p:spPr>
              <a:xfrm>
                <a:off x="4572000" y="1196752"/>
                <a:ext cx="216024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60 - Ορθογώνιο"/>
              <p:cNvSpPr/>
              <p:nvPr/>
            </p:nvSpPr>
            <p:spPr>
              <a:xfrm>
                <a:off x="4499992" y="1052736"/>
                <a:ext cx="72008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62" name="61 - Ομάδα"/>
          <p:cNvGrpSpPr/>
          <p:nvPr/>
        </p:nvGrpSpPr>
        <p:grpSpPr>
          <a:xfrm rot="13330112">
            <a:off x="5500530" y="3771405"/>
            <a:ext cx="432048" cy="144016"/>
            <a:chOff x="3851920" y="4077072"/>
            <a:chExt cx="432048" cy="144016"/>
          </a:xfrm>
        </p:grpSpPr>
        <p:sp>
          <p:nvSpPr>
            <p:cNvPr id="63" name="62 - Ορθογώνιο"/>
            <p:cNvSpPr/>
            <p:nvPr/>
          </p:nvSpPr>
          <p:spPr>
            <a:xfrm>
              <a:off x="3923928" y="4077072"/>
              <a:ext cx="216024" cy="14401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64" name="41 - Ομάδα"/>
            <p:cNvGrpSpPr/>
            <p:nvPr/>
          </p:nvGrpSpPr>
          <p:grpSpPr>
            <a:xfrm>
              <a:off x="3851920" y="4077072"/>
              <a:ext cx="432048" cy="144016"/>
              <a:chOff x="4499992" y="1052736"/>
              <a:chExt cx="432048" cy="144016"/>
            </a:xfrm>
          </p:grpSpPr>
          <p:sp>
            <p:nvSpPr>
              <p:cNvPr id="65" name="64 - Ορθογώνιο"/>
              <p:cNvSpPr/>
              <p:nvPr/>
            </p:nvSpPr>
            <p:spPr>
              <a:xfrm>
                <a:off x="4788024" y="1052736"/>
                <a:ext cx="144016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66" name="65 - Ευθεία γραμμή σύνδεσης"/>
              <p:cNvCxnSpPr/>
              <p:nvPr/>
            </p:nvCxnSpPr>
            <p:spPr>
              <a:xfrm>
                <a:off x="4572000" y="1196752"/>
                <a:ext cx="216024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66 - Ορθογώνιο"/>
              <p:cNvSpPr/>
              <p:nvPr/>
            </p:nvSpPr>
            <p:spPr>
              <a:xfrm>
                <a:off x="4499992" y="1052736"/>
                <a:ext cx="72008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57262E-6 L 0.18125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8 0.04464 L -0.06996 -0.02867 " pathEditMode="relative" ptsTypes="AA">
                                      <p:cBhvr>
                                        <p:cTn id="2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7.46531E-6 L 0.07084 -0.09435 " pathEditMode="relative" ptsTypes="AA">
                                      <p:cBhvr>
                                        <p:cTn id="2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80111E-6 L 0.18107 0.09435 " pathEditMode="relative" ptsTypes="AA">
                                      <p:cBhvr>
                                        <p:cTn id="2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4.49584E-6 L -0.07864 0.12581 " pathEditMode="relative" ptsTypes="AA">
                                      <p:cBhvr>
                                        <p:cTn id="27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064787"/>
            <a:ext cx="6444208" cy="479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46 - Επεξήγηση με στρογγυλεμένο παραλληλόγραμμο"/>
          <p:cNvSpPr/>
          <p:nvPr/>
        </p:nvSpPr>
        <p:spPr>
          <a:xfrm>
            <a:off x="971600" y="4797152"/>
            <a:ext cx="1872208" cy="792088"/>
          </a:xfrm>
          <a:prstGeom prst="wedgeRoundRectCallout">
            <a:avLst>
              <a:gd name="adj1" fmla="val 39279"/>
              <a:gd name="adj2" fmla="val -79582"/>
              <a:gd name="adj3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Από 30</a:t>
            </a:r>
            <a:r>
              <a:rPr lang="en-US" sz="1400" dirty="0" smtClean="0"/>
              <a:t>:b2:f3:e0:21:81</a:t>
            </a:r>
          </a:p>
          <a:p>
            <a:pPr algn="ctr"/>
            <a:r>
              <a:rPr lang="el-GR" sz="1400" dirty="0" smtClean="0"/>
              <a:t>Προς ????????????</a:t>
            </a:r>
            <a:endParaRPr lang="el-GR" sz="1400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0" y="0"/>
          <a:ext cx="3131840" cy="1524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1640"/>
                <a:gridCol w="1800200"/>
              </a:tblGrid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Επίπεδα</a:t>
                      </a:r>
                      <a:r>
                        <a:rPr lang="el-GR" sz="1400" baseline="0" dirty="0" smtClean="0"/>
                        <a:t> </a:t>
                      </a:r>
                      <a:r>
                        <a:rPr lang="en-US" sz="1400" baseline="0" dirty="0" smtClean="0"/>
                        <a:t>TCP/IP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Εφαρμογής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δεδομένα</a:t>
                      </a:r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Μεταφοράς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τμήμα</a:t>
                      </a:r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Διαδικτύου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err="1" smtClean="0"/>
                        <a:t>πακετο</a:t>
                      </a:r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Ζεύξης Δικτύου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err="1" smtClean="0"/>
                        <a:t>πλαισιο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7 - Ομάδα"/>
          <p:cNvGrpSpPr/>
          <p:nvPr/>
        </p:nvGrpSpPr>
        <p:grpSpPr>
          <a:xfrm>
            <a:off x="1547664" y="980728"/>
            <a:ext cx="504056" cy="144016"/>
            <a:chOff x="3203848" y="332656"/>
            <a:chExt cx="504056" cy="144016"/>
          </a:xfrm>
        </p:grpSpPr>
        <p:sp>
          <p:nvSpPr>
            <p:cNvPr id="6" name="5 - Ορθογώνιο"/>
            <p:cNvSpPr/>
            <p:nvPr/>
          </p:nvSpPr>
          <p:spPr>
            <a:xfrm>
              <a:off x="3203848" y="332656"/>
              <a:ext cx="432048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" name="6 - Ορθογώνιο"/>
            <p:cNvSpPr/>
            <p:nvPr/>
          </p:nvSpPr>
          <p:spPr>
            <a:xfrm>
              <a:off x="3635896" y="332656"/>
              <a:ext cx="72008" cy="14401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" name="14 - Ομάδα"/>
          <p:cNvGrpSpPr/>
          <p:nvPr/>
        </p:nvGrpSpPr>
        <p:grpSpPr>
          <a:xfrm>
            <a:off x="1403648" y="1340768"/>
            <a:ext cx="936104" cy="144016"/>
            <a:chOff x="2987824" y="404664"/>
            <a:chExt cx="936104" cy="144016"/>
          </a:xfrm>
        </p:grpSpPr>
        <p:sp>
          <p:nvSpPr>
            <p:cNvPr id="9" name="8 - Ορθογώνιο"/>
            <p:cNvSpPr/>
            <p:nvPr/>
          </p:nvSpPr>
          <p:spPr>
            <a:xfrm>
              <a:off x="2987824" y="404664"/>
              <a:ext cx="72008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1" name="10 - Ευθεία γραμμή σύνδεσης"/>
            <p:cNvCxnSpPr>
              <a:stCxn id="9" idx="2"/>
            </p:cNvCxnSpPr>
            <p:nvPr/>
          </p:nvCxnSpPr>
          <p:spPr>
            <a:xfrm>
              <a:off x="3023828" y="548680"/>
              <a:ext cx="684076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- Ορθογώνιο"/>
            <p:cNvSpPr/>
            <p:nvPr/>
          </p:nvSpPr>
          <p:spPr>
            <a:xfrm>
              <a:off x="3707904" y="404664"/>
              <a:ext cx="216024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" name="18 - Ομάδα"/>
          <p:cNvGrpSpPr/>
          <p:nvPr/>
        </p:nvGrpSpPr>
        <p:grpSpPr>
          <a:xfrm>
            <a:off x="1547664" y="692696"/>
            <a:ext cx="432048" cy="144016"/>
            <a:chOff x="3491880" y="404664"/>
            <a:chExt cx="432048" cy="144016"/>
          </a:xfrm>
        </p:grpSpPr>
        <p:sp>
          <p:nvSpPr>
            <p:cNvPr id="16" name="15 - Ορθογώνιο"/>
            <p:cNvSpPr/>
            <p:nvPr/>
          </p:nvSpPr>
          <p:spPr>
            <a:xfrm>
              <a:off x="3491880" y="404664"/>
              <a:ext cx="360040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16 - Ορθογώνιο"/>
            <p:cNvSpPr/>
            <p:nvPr/>
          </p:nvSpPr>
          <p:spPr>
            <a:xfrm>
              <a:off x="3851920" y="404664"/>
              <a:ext cx="72008" cy="14401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8" name="17 - Ορθογώνιο"/>
          <p:cNvSpPr/>
          <p:nvPr/>
        </p:nvSpPr>
        <p:spPr>
          <a:xfrm>
            <a:off x="1547664" y="404664"/>
            <a:ext cx="36004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8" name="19 - Ομάδα"/>
          <p:cNvGrpSpPr/>
          <p:nvPr/>
        </p:nvGrpSpPr>
        <p:grpSpPr>
          <a:xfrm>
            <a:off x="1835696" y="4437112"/>
            <a:ext cx="936104" cy="144016"/>
            <a:chOff x="2987824" y="404664"/>
            <a:chExt cx="936104" cy="144016"/>
          </a:xfrm>
        </p:grpSpPr>
        <p:sp>
          <p:nvSpPr>
            <p:cNvPr id="21" name="20 - Ορθογώνιο"/>
            <p:cNvSpPr/>
            <p:nvPr/>
          </p:nvSpPr>
          <p:spPr>
            <a:xfrm>
              <a:off x="2987824" y="404664"/>
              <a:ext cx="72008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2" name="21 - Ευθεία γραμμή σύνδεσης"/>
            <p:cNvCxnSpPr>
              <a:stCxn id="21" idx="2"/>
            </p:cNvCxnSpPr>
            <p:nvPr/>
          </p:nvCxnSpPr>
          <p:spPr>
            <a:xfrm>
              <a:off x="3023828" y="548680"/>
              <a:ext cx="684076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22 - Ορθογώνιο"/>
            <p:cNvSpPr/>
            <p:nvPr/>
          </p:nvSpPr>
          <p:spPr>
            <a:xfrm>
              <a:off x="3707904" y="404664"/>
              <a:ext cx="216024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" name="23 - Ομάδα"/>
          <p:cNvGrpSpPr/>
          <p:nvPr/>
        </p:nvGrpSpPr>
        <p:grpSpPr>
          <a:xfrm>
            <a:off x="1979712" y="4005064"/>
            <a:ext cx="504056" cy="144016"/>
            <a:chOff x="3203848" y="332656"/>
            <a:chExt cx="504056" cy="144016"/>
          </a:xfrm>
        </p:grpSpPr>
        <p:sp>
          <p:nvSpPr>
            <p:cNvPr id="25" name="24 - Ορθογώνιο"/>
            <p:cNvSpPr/>
            <p:nvPr/>
          </p:nvSpPr>
          <p:spPr>
            <a:xfrm>
              <a:off x="3203848" y="332656"/>
              <a:ext cx="432048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25 - Ορθογώνιο"/>
            <p:cNvSpPr/>
            <p:nvPr/>
          </p:nvSpPr>
          <p:spPr>
            <a:xfrm>
              <a:off x="3635896" y="332656"/>
              <a:ext cx="72008" cy="14401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aphicFrame>
        <p:nvGraphicFramePr>
          <p:cNvPr id="43" name="42 - Πίνακας"/>
          <p:cNvGraphicFramePr>
            <a:graphicFrameLocks noGrp="1"/>
          </p:cNvGraphicFramePr>
          <p:nvPr/>
        </p:nvGraphicFramePr>
        <p:xfrm>
          <a:off x="3131840" y="0"/>
          <a:ext cx="331236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188"/>
                <a:gridCol w="1387945"/>
                <a:gridCol w="77523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IP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err="1" smtClean="0">
                          <a:solidFill>
                            <a:schemeClr val="bg1"/>
                          </a:solidFill>
                        </a:rPr>
                        <a:t>mac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192.168.2.3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20:a2:f3:00:22:11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dynamic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192.168.2.6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20:a2:f3:45:24:51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dynamic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192.168.2.255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FF:FF:FF:FF:FF:FF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static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46" name="45 - Επεξήγηση με στρογγυλεμένο παραλληλόγραμμο"/>
          <p:cNvSpPr/>
          <p:nvPr/>
        </p:nvSpPr>
        <p:spPr>
          <a:xfrm>
            <a:off x="1547664" y="2852936"/>
            <a:ext cx="1512168" cy="648072"/>
          </a:xfrm>
          <a:prstGeom prst="wedgeRoundRectCallout">
            <a:avLst>
              <a:gd name="adj1" fmla="val 10028"/>
              <a:gd name="adj2" fmla="val 11676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Από 192.168.2.1 προς 192.168.2.5</a:t>
            </a:r>
            <a:endParaRPr lang="el-GR" sz="1200" dirty="0">
              <a:solidFill>
                <a:schemeClr val="tx1"/>
              </a:solidFill>
            </a:endParaRPr>
          </a:p>
        </p:txBody>
      </p:sp>
      <p:graphicFrame>
        <p:nvGraphicFramePr>
          <p:cNvPr id="56" name="55 - Πίνακας"/>
          <p:cNvGraphicFramePr>
            <a:graphicFrameLocks noGrp="1"/>
          </p:cNvGraphicFramePr>
          <p:nvPr/>
        </p:nvGraphicFramePr>
        <p:xfrm>
          <a:off x="6372200" y="0"/>
          <a:ext cx="2771800" cy="2025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950"/>
                <a:gridCol w="692950"/>
                <a:gridCol w="1385900"/>
              </a:tblGrid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l-GR" sz="1100" dirty="0" smtClean="0"/>
                        <a:t>Τύπος Υλικού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100" dirty="0" smtClean="0"/>
                        <a:t>Τύπος </a:t>
                      </a:r>
                      <a:r>
                        <a:rPr lang="el-GR" sz="1100" dirty="0" err="1" smtClean="0"/>
                        <a:t>πρωτ</a:t>
                      </a:r>
                      <a:r>
                        <a:rPr lang="el-GR" sz="1100" dirty="0" smtClean="0"/>
                        <a:t>/</a:t>
                      </a:r>
                      <a:r>
                        <a:rPr lang="el-GR" sz="1100" dirty="0" err="1" smtClean="0"/>
                        <a:t>λου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336541">
                <a:tc>
                  <a:txBody>
                    <a:bodyPr/>
                    <a:lstStyle/>
                    <a:p>
                      <a:pPr algn="ctr"/>
                      <a:r>
                        <a:rPr lang="el-GR" sz="1100" dirty="0" smtClean="0"/>
                        <a:t>Μήκος</a:t>
                      </a:r>
                      <a:r>
                        <a:rPr lang="el-GR" sz="1100" baseline="0" dirty="0" smtClean="0"/>
                        <a:t> </a:t>
                      </a:r>
                      <a:r>
                        <a:rPr lang="en-US" sz="1100" baseline="0" dirty="0" smtClean="0"/>
                        <a:t>MAC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100" dirty="0" smtClean="0"/>
                        <a:t>Μήκος</a:t>
                      </a:r>
                      <a:r>
                        <a:rPr lang="el-GR" sz="1100" baseline="0" dirty="0" smtClean="0"/>
                        <a:t> </a:t>
                      </a:r>
                      <a:r>
                        <a:rPr lang="en-US" sz="1100" baseline="0" dirty="0" smtClean="0"/>
                        <a:t>IP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Κωδ.λειτουρ</a:t>
                      </a:r>
                      <a:r>
                        <a:rPr lang="el-G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2679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MAC</a:t>
                      </a:r>
                      <a:r>
                        <a:rPr lang="en-US" sz="1100" baseline="0" dirty="0" smtClean="0"/>
                        <a:t>  </a:t>
                      </a:r>
                      <a:r>
                        <a:rPr lang="el-GR" sz="1100" baseline="0" dirty="0" smtClean="0"/>
                        <a:t>πομπού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67946">
                <a:tc gridSpan="2">
                  <a:txBody>
                    <a:bodyPr/>
                    <a:lstStyle/>
                    <a:p>
                      <a:pPr algn="ctr"/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IP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l-GR" sz="1100" baseline="0" dirty="0" smtClean="0"/>
                        <a:t>πομπού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AC00"/>
                    </a:solidFill>
                  </a:tcPr>
                </a:tc>
              </a:tr>
              <a:tr h="267946">
                <a:tc gridSpan="2">
                  <a:txBody>
                    <a:bodyPr/>
                    <a:lstStyle/>
                    <a:p>
                      <a:pPr algn="ctr"/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AC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MAC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267946">
                <a:tc gridSpan="3">
                  <a:txBody>
                    <a:bodyPr/>
                    <a:lstStyle/>
                    <a:p>
                      <a:pPr algn="ctr"/>
                      <a:r>
                        <a:rPr lang="el-GR" sz="1100" dirty="0" smtClean="0"/>
                        <a:t>δέκτη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IP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l-GR" sz="1100" baseline="0" dirty="0" smtClean="0"/>
                        <a:t>δέκτη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8" name="57 - Πίνακας"/>
          <p:cNvGraphicFramePr>
            <a:graphicFrameLocks noGrp="1"/>
          </p:cNvGraphicFramePr>
          <p:nvPr/>
        </p:nvGraphicFramePr>
        <p:xfrm>
          <a:off x="6372200" y="0"/>
          <a:ext cx="2771800" cy="2025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950"/>
                <a:gridCol w="692950"/>
                <a:gridCol w="1385900"/>
              </a:tblGrid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(</a:t>
                      </a:r>
                      <a:r>
                        <a:rPr lang="en-US" sz="1100" dirty="0" err="1" smtClean="0"/>
                        <a:t>ethernet</a:t>
                      </a:r>
                      <a:r>
                        <a:rPr lang="en-US" sz="1100" dirty="0" smtClean="0"/>
                        <a:t>) 1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0800(IP)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33654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(</a:t>
                      </a:r>
                      <a:r>
                        <a:rPr lang="el-GR" sz="1100" dirty="0" smtClean="0"/>
                        <a:t>Μήκος</a:t>
                      </a:r>
                      <a:r>
                        <a:rPr lang="el-GR" sz="1100" baseline="0" dirty="0" smtClean="0"/>
                        <a:t> </a:t>
                      </a:r>
                      <a:r>
                        <a:rPr lang="en-US" sz="1100" baseline="0" dirty="0" smtClean="0"/>
                        <a:t>MAC) 6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(</a:t>
                      </a:r>
                      <a:r>
                        <a:rPr lang="el-GR" sz="1100" dirty="0" smtClean="0"/>
                        <a:t>Μήκος</a:t>
                      </a:r>
                      <a:r>
                        <a:rPr lang="el-GR" sz="1100" baseline="0" dirty="0" smtClean="0"/>
                        <a:t> </a:t>
                      </a:r>
                      <a:r>
                        <a:rPr lang="en-US" sz="1100" baseline="0" dirty="0" smtClean="0"/>
                        <a:t>IP) 4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Κωδ.λειτουρ</a:t>
                      </a:r>
                      <a:r>
                        <a:rPr lang="el-G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</a:t>
                      </a:r>
                    </a:p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(reply)</a:t>
                      </a:r>
                      <a:endParaRPr lang="el-G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2679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20:a2:f3:11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:22:32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192.168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AC00"/>
                    </a:solidFill>
                  </a:tcPr>
                </a:tc>
              </a:tr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.2.5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AC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P[0p[30:b2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2679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:f3:e0:21:81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192.168.2.1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2" name="61 - Ορθογώνιο"/>
          <p:cNvSpPr/>
          <p:nvPr/>
        </p:nvSpPr>
        <p:spPr>
          <a:xfrm rot="2700000">
            <a:off x="6762067" y="3098787"/>
            <a:ext cx="144016" cy="144016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74" name="73 - Ομάδα"/>
          <p:cNvGrpSpPr/>
          <p:nvPr/>
        </p:nvGrpSpPr>
        <p:grpSpPr>
          <a:xfrm rot="18722247">
            <a:off x="6558439" y="3088337"/>
            <a:ext cx="504056" cy="144016"/>
            <a:chOff x="1691680" y="1988840"/>
            <a:chExt cx="504056" cy="144016"/>
          </a:xfrm>
        </p:grpSpPr>
        <p:cxnSp>
          <p:nvCxnSpPr>
            <p:cNvPr id="69" name="68 - Ευθεία γραμμή σύνδεσης"/>
            <p:cNvCxnSpPr/>
            <p:nvPr/>
          </p:nvCxnSpPr>
          <p:spPr>
            <a:xfrm>
              <a:off x="1835696" y="2132856"/>
              <a:ext cx="360040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" name="72 - Ομάδα"/>
            <p:cNvGrpSpPr/>
            <p:nvPr/>
          </p:nvGrpSpPr>
          <p:grpSpPr>
            <a:xfrm>
              <a:off x="1691680" y="1988840"/>
              <a:ext cx="504056" cy="144016"/>
              <a:chOff x="6012160" y="2996952"/>
              <a:chExt cx="504056" cy="144016"/>
            </a:xfrm>
          </p:grpSpPr>
          <p:sp>
            <p:nvSpPr>
              <p:cNvPr id="64" name="63 - Ορθογώνιο"/>
              <p:cNvSpPr/>
              <p:nvPr/>
            </p:nvSpPr>
            <p:spPr>
              <a:xfrm>
                <a:off x="6012160" y="2996952"/>
                <a:ext cx="144016" cy="144016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1" name="70 - Ορθογώνιο"/>
              <p:cNvSpPr/>
              <p:nvPr/>
            </p:nvSpPr>
            <p:spPr>
              <a:xfrm>
                <a:off x="6444208" y="2996952"/>
                <a:ext cx="72008" cy="144016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2" name="71 - Ορθογώνιο"/>
              <p:cNvSpPr/>
              <p:nvPr/>
            </p:nvSpPr>
            <p:spPr>
              <a:xfrm>
                <a:off x="6228184" y="2996952"/>
                <a:ext cx="144016" cy="144016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75" name="74 - Ομάδα"/>
          <p:cNvGrpSpPr/>
          <p:nvPr/>
        </p:nvGrpSpPr>
        <p:grpSpPr>
          <a:xfrm>
            <a:off x="5292080" y="4005064"/>
            <a:ext cx="504056" cy="144016"/>
            <a:chOff x="1691680" y="1988840"/>
            <a:chExt cx="504056" cy="144016"/>
          </a:xfrm>
        </p:grpSpPr>
        <p:cxnSp>
          <p:nvCxnSpPr>
            <p:cNvPr id="76" name="75 - Ευθεία γραμμή σύνδεσης"/>
            <p:cNvCxnSpPr/>
            <p:nvPr/>
          </p:nvCxnSpPr>
          <p:spPr>
            <a:xfrm>
              <a:off x="1835696" y="2132856"/>
              <a:ext cx="360040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72 - Ομάδα"/>
            <p:cNvGrpSpPr/>
            <p:nvPr/>
          </p:nvGrpSpPr>
          <p:grpSpPr>
            <a:xfrm>
              <a:off x="1691680" y="1988840"/>
              <a:ext cx="504056" cy="144016"/>
              <a:chOff x="6012160" y="2996952"/>
              <a:chExt cx="504056" cy="144016"/>
            </a:xfrm>
          </p:grpSpPr>
          <p:sp>
            <p:nvSpPr>
              <p:cNvPr id="78" name="77 - Ορθογώνιο"/>
              <p:cNvSpPr/>
              <p:nvPr/>
            </p:nvSpPr>
            <p:spPr>
              <a:xfrm>
                <a:off x="6012160" y="2996952"/>
                <a:ext cx="144016" cy="144016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9" name="78 - Ορθογώνιο"/>
              <p:cNvSpPr/>
              <p:nvPr/>
            </p:nvSpPr>
            <p:spPr>
              <a:xfrm>
                <a:off x="6444208" y="2996952"/>
                <a:ext cx="72008" cy="144016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0" name="79 - Ορθογώνιο"/>
              <p:cNvSpPr/>
              <p:nvPr/>
            </p:nvSpPr>
            <p:spPr>
              <a:xfrm>
                <a:off x="6228184" y="2996952"/>
                <a:ext cx="144016" cy="144016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8.32562E-7 L -0.04722 0.25162 " pathEditMode="relative" ptsTypes="AA">
                                      <p:cBhvr>
                                        <p:cTn id="1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9408E-6 L -0.09461 0.13621 " pathEditMode="relative" ptsTypes="AA">
                                      <p:cBhvr>
                                        <p:cTn id="3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92 0.00254 L -0.17257 0.0025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064787"/>
            <a:ext cx="6444208" cy="479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46 - Επεξήγηση με στρογγυλεμένο παραλληλόγραμμο"/>
          <p:cNvSpPr/>
          <p:nvPr/>
        </p:nvSpPr>
        <p:spPr>
          <a:xfrm>
            <a:off x="971600" y="4797152"/>
            <a:ext cx="1872208" cy="792088"/>
          </a:xfrm>
          <a:prstGeom prst="wedgeRoundRectCallout">
            <a:avLst>
              <a:gd name="adj1" fmla="val 39279"/>
              <a:gd name="adj2" fmla="val -79582"/>
              <a:gd name="adj3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Από 30</a:t>
            </a:r>
            <a:r>
              <a:rPr lang="en-US" sz="1400" dirty="0" smtClean="0"/>
              <a:t>:b2:f3:e0:21:81</a:t>
            </a:r>
          </a:p>
          <a:p>
            <a:pPr algn="ctr"/>
            <a:r>
              <a:rPr lang="el-GR" sz="1400" dirty="0" smtClean="0"/>
              <a:t>Προς ????????????</a:t>
            </a:r>
            <a:endParaRPr lang="el-GR" sz="1400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0" y="0"/>
          <a:ext cx="3131840" cy="1524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1640"/>
                <a:gridCol w="1800200"/>
              </a:tblGrid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Επίπεδα</a:t>
                      </a:r>
                      <a:r>
                        <a:rPr lang="el-GR" sz="1400" baseline="0" dirty="0" smtClean="0"/>
                        <a:t> </a:t>
                      </a:r>
                      <a:r>
                        <a:rPr lang="en-US" sz="1400" baseline="0" dirty="0" smtClean="0"/>
                        <a:t>TCP/IP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Εφαρμογής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δεδομένα</a:t>
                      </a:r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Μεταφοράς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τμήμα</a:t>
                      </a:r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Διαδικτύου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err="1" smtClean="0"/>
                        <a:t>πακετο</a:t>
                      </a:r>
                      <a:endParaRPr lang="el-GR" sz="1400" dirty="0"/>
                    </a:p>
                  </a:txBody>
                  <a:tcPr/>
                </a:tc>
              </a:tr>
              <a:tr h="2393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Ζεύξης Δικτύου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err="1" smtClean="0"/>
                        <a:t>πλαισιο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7 - Ομάδα"/>
          <p:cNvGrpSpPr/>
          <p:nvPr/>
        </p:nvGrpSpPr>
        <p:grpSpPr>
          <a:xfrm>
            <a:off x="1547664" y="980728"/>
            <a:ext cx="504056" cy="144016"/>
            <a:chOff x="3203848" y="332656"/>
            <a:chExt cx="504056" cy="144016"/>
          </a:xfrm>
        </p:grpSpPr>
        <p:sp>
          <p:nvSpPr>
            <p:cNvPr id="6" name="5 - Ορθογώνιο"/>
            <p:cNvSpPr/>
            <p:nvPr/>
          </p:nvSpPr>
          <p:spPr>
            <a:xfrm>
              <a:off x="3203848" y="332656"/>
              <a:ext cx="432048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" name="6 - Ορθογώνιο"/>
            <p:cNvSpPr/>
            <p:nvPr/>
          </p:nvSpPr>
          <p:spPr>
            <a:xfrm>
              <a:off x="3635896" y="332656"/>
              <a:ext cx="72008" cy="14401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" name="14 - Ομάδα"/>
          <p:cNvGrpSpPr/>
          <p:nvPr/>
        </p:nvGrpSpPr>
        <p:grpSpPr>
          <a:xfrm>
            <a:off x="1403648" y="1340768"/>
            <a:ext cx="936104" cy="144016"/>
            <a:chOff x="2987824" y="404664"/>
            <a:chExt cx="936104" cy="144016"/>
          </a:xfrm>
        </p:grpSpPr>
        <p:sp>
          <p:nvSpPr>
            <p:cNvPr id="9" name="8 - Ορθογώνιο"/>
            <p:cNvSpPr/>
            <p:nvPr/>
          </p:nvSpPr>
          <p:spPr>
            <a:xfrm>
              <a:off x="2987824" y="404664"/>
              <a:ext cx="72008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1" name="10 - Ευθεία γραμμή σύνδεσης"/>
            <p:cNvCxnSpPr>
              <a:stCxn id="9" idx="2"/>
            </p:cNvCxnSpPr>
            <p:nvPr/>
          </p:nvCxnSpPr>
          <p:spPr>
            <a:xfrm>
              <a:off x="3023828" y="548680"/>
              <a:ext cx="684076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- Ορθογώνιο"/>
            <p:cNvSpPr/>
            <p:nvPr/>
          </p:nvSpPr>
          <p:spPr>
            <a:xfrm>
              <a:off x="3707904" y="404664"/>
              <a:ext cx="216024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" name="18 - Ομάδα"/>
          <p:cNvGrpSpPr/>
          <p:nvPr/>
        </p:nvGrpSpPr>
        <p:grpSpPr>
          <a:xfrm>
            <a:off x="1547664" y="692696"/>
            <a:ext cx="432048" cy="144016"/>
            <a:chOff x="3491880" y="404664"/>
            <a:chExt cx="432048" cy="144016"/>
          </a:xfrm>
        </p:grpSpPr>
        <p:sp>
          <p:nvSpPr>
            <p:cNvPr id="16" name="15 - Ορθογώνιο"/>
            <p:cNvSpPr/>
            <p:nvPr/>
          </p:nvSpPr>
          <p:spPr>
            <a:xfrm>
              <a:off x="3491880" y="404664"/>
              <a:ext cx="360040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16 - Ορθογώνιο"/>
            <p:cNvSpPr/>
            <p:nvPr/>
          </p:nvSpPr>
          <p:spPr>
            <a:xfrm>
              <a:off x="3851920" y="404664"/>
              <a:ext cx="72008" cy="14401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8" name="17 - Ορθογώνιο"/>
          <p:cNvSpPr/>
          <p:nvPr/>
        </p:nvSpPr>
        <p:spPr>
          <a:xfrm>
            <a:off x="1547664" y="404664"/>
            <a:ext cx="36004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8" name="19 - Ομάδα"/>
          <p:cNvGrpSpPr/>
          <p:nvPr/>
        </p:nvGrpSpPr>
        <p:grpSpPr>
          <a:xfrm>
            <a:off x="1835696" y="4437112"/>
            <a:ext cx="936104" cy="144016"/>
            <a:chOff x="2987824" y="404664"/>
            <a:chExt cx="936104" cy="144016"/>
          </a:xfrm>
        </p:grpSpPr>
        <p:sp>
          <p:nvSpPr>
            <p:cNvPr id="21" name="20 - Ορθογώνιο"/>
            <p:cNvSpPr/>
            <p:nvPr/>
          </p:nvSpPr>
          <p:spPr>
            <a:xfrm>
              <a:off x="2987824" y="404664"/>
              <a:ext cx="72008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2" name="21 - Ευθεία γραμμή σύνδεσης"/>
            <p:cNvCxnSpPr>
              <a:stCxn id="21" idx="2"/>
            </p:cNvCxnSpPr>
            <p:nvPr/>
          </p:nvCxnSpPr>
          <p:spPr>
            <a:xfrm>
              <a:off x="3023828" y="548680"/>
              <a:ext cx="684076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22 - Ορθογώνιο"/>
            <p:cNvSpPr/>
            <p:nvPr/>
          </p:nvSpPr>
          <p:spPr>
            <a:xfrm>
              <a:off x="3707904" y="404664"/>
              <a:ext cx="216024" cy="144016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" name="23 - Ομάδα"/>
          <p:cNvGrpSpPr/>
          <p:nvPr/>
        </p:nvGrpSpPr>
        <p:grpSpPr>
          <a:xfrm>
            <a:off x="1979712" y="4005064"/>
            <a:ext cx="504056" cy="144016"/>
            <a:chOff x="3203848" y="332656"/>
            <a:chExt cx="504056" cy="144016"/>
          </a:xfrm>
        </p:grpSpPr>
        <p:sp>
          <p:nvSpPr>
            <p:cNvPr id="25" name="24 - Ορθογώνιο"/>
            <p:cNvSpPr/>
            <p:nvPr/>
          </p:nvSpPr>
          <p:spPr>
            <a:xfrm>
              <a:off x="3203848" y="332656"/>
              <a:ext cx="432048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25 - Ορθογώνιο"/>
            <p:cNvSpPr/>
            <p:nvPr/>
          </p:nvSpPr>
          <p:spPr>
            <a:xfrm>
              <a:off x="3635896" y="332656"/>
              <a:ext cx="72008" cy="14401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aphicFrame>
        <p:nvGraphicFramePr>
          <p:cNvPr id="43" name="42 - Πίνακας"/>
          <p:cNvGraphicFramePr>
            <a:graphicFrameLocks noGrp="1"/>
          </p:cNvGraphicFramePr>
          <p:nvPr/>
        </p:nvGraphicFramePr>
        <p:xfrm>
          <a:off x="3081018" y="38515"/>
          <a:ext cx="331236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188"/>
                <a:gridCol w="1387945"/>
                <a:gridCol w="77523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IP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err="1" smtClean="0">
                          <a:solidFill>
                            <a:schemeClr val="bg1"/>
                          </a:solidFill>
                        </a:rPr>
                        <a:t>mac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192.168.2.3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20:a2:f3:00:22:11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dynamic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192.168.2.6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20:a2:f3:45:24:51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dynamic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192.168.2.255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FF:FF:FF:FF:FF:FF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static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46" name="45 - Επεξήγηση με στρογγυλεμένο παραλληλόγραμμο"/>
          <p:cNvSpPr/>
          <p:nvPr/>
        </p:nvSpPr>
        <p:spPr>
          <a:xfrm>
            <a:off x="1547664" y="2852936"/>
            <a:ext cx="1512168" cy="648072"/>
          </a:xfrm>
          <a:prstGeom prst="wedgeRoundRectCallout">
            <a:avLst>
              <a:gd name="adj1" fmla="val 10028"/>
              <a:gd name="adj2" fmla="val 11676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Από 192.168.2.1 προς 192.168.2.5</a:t>
            </a:r>
            <a:endParaRPr lang="el-GR" sz="1200" dirty="0">
              <a:solidFill>
                <a:schemeClr val="tx1"/>
              </a:solidFill>
            </a:endParaRPr>
          </a:p>
        </p:txBody>
      </p:sp>
      <p:graphicFrame>
        <p:nvGraphicFramePr>
          <p:cNvPr id="58" name="57 - Πίνακας"/>
          <p:cNvGraphicFramePr>
            <a:graphicFrameLocks noGrp="1"/>
          </p:cNvGraphicFramePr>
          <p:nvPr/>
        </p:nvGraphicFramePr>
        <p:xfrm>
          <a:off x="6372200" y="0"/>
          <a:ext cx="2771800" cy="2025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950"/>
                <a:gridCol w="692950"/>
                <a:gridCol w="1385900"/>
              </a:tblGrid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(</a:t>
                      </a:r>
                      <a:r>
                        <a:rPr lang="en-US" sz="1100" dirty="0" err="1" smtClean="0"/>
                        <a:t>ethernet</a:t>
                      </a:r>
                      <a:r>
                        <a:rPr lang="en-US" sz="1100" dirty="0" smtClean="0"/>
                        <a:t>) 1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0800(IP)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33654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(</a:t>
                      </a:r>
                      <a:r>
                        <a:rPr lang="el-GR" sz="1100" dirty="0" smtClean="0"/>
                        <a:t>Μήκος</a:t>
                      </a:r>
                      <a:r>
                        <a:rPr lang="el-GR" sz="1100" baseline="0" dirty="0" smtClean="0"/>
                        <a:t> </a:t>
                      </a:r>
                      <a:r>
                        <a:rPr lang="en-US" sz="1100" baseline="0" dirty="0" smtClean="0"/>
                        <a:t>MAC) 6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(</a:t>
                      </a:r>
                      <a:r>
                        <a:rPr lang="el-GR" sz="1100" dirty="0" smtClean="0"/>
                        <a:t>Μήκος</a:t>
                      </a:r>
                      <a:r>
                        <a:rPr lang="el-GR" sz="1100" baseline="0" dirty="0" smtClean="0"/>
                        <a:t> </a:t>
                      </a:r>
                      <a:r>
                        <a:rPr lang="en-US" sz="1100" baseline="0" dirty="0" smtClean="0"/>
                        <a:t>IP) 4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Κωδ.λειτουρ</a:t>
                      </a:r>
                      <a:r>
                        <a:rPr lang="el-G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</a:t>
                      </a:r>
                    </a:p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(reply)</a:t>
                      </a:r>
                      <a:endParaRPr lang="el-G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2679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20:a2:f3:11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:22:32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192.168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AC00"/>
                    </a:solidFill>
                  </a:tcPr>
                </a:tc>
              </a:tr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.2.5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AC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P[0p[30:b2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2679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:f3:e0:21:81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192.168.2.1</a:t>
                      </a:r>
                      <a:endParaRPr lang="el-G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5" name="74 - Ομάδα"/>
          <p:cNvGrpSpPr/>
          <p:nvPr/>
        </p:nvGrpSpPr>
        <p:grpSpPr>
          <a:xfrm>
            <a:off x="3563888" y="4077072"/>
            <a:ext cx="504056" cy="144016"/>
            <a:chOff x="1691680" y="1988840"/>
            <a:chExt cx="504056" cy="144016"/>
          </a:xfrm>
        </p:grpSpPr>
        <p:cxnSp>
          <p:nvCxnSpPr>
            <p:cNvPr id="76" name="75 - Ευθεία γραμμή σύνδεσης"/>
            <p:cNvCxnSpPr/>
            <p:nvPr/>
          </p:nvCxnSpPr>
          <p:spPr>
            <a:xfrm>
              <a:off x="1835696" y="2132856"/>
              <a:ext cx="360040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72 - Ομάδα"/>
            <p:cNvGrpSpPr/>
            <p:nvPr/>
          </p:nvGrpSpPr>
          <p:grpSpPr>
            <a:xfrm>
              <a:off x="1691680" y="1988840"/>
              <a:ext cx="504056" cy="144016"/>
              <a:chOff x="6012160" y="2996952"/>
              <a:chExt cx="504056" cy="144016"/>
            </a:xfrm>
          </p:grpSpPr>
          <p:sp>
            <p:nvSpPr>
              <p:cNvPr id="78" name="77 - Ορθογώνιο"/>
              <p:cNvSpPr/>
              <p:nvPr/>
            </p:nvSpPr>
            <p:spPr>
              <a:xfrm>
                <a:off x="6012160" y="2996952"/>
                <a:ext cx="144016" cy="144016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9" name="78 - Ορθογώνιο"/>
              <p:cNvSpPr/>
              <p:nvPr/>
            </p:nvSpPr>
            <p:spPr>
              <a:xfrm>
                <a:off x="6444208" y="2996952"/>
                <a:ext cx="72008" cy="144016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0" name="79 - Ορθογώνιο"/>
              <p:cNvSpPr/>
              <p:nvPr/>
            </p:nvSpPr>
            <p:spPr>
              <a:xfrm>
                <a:off x="6228184" y="2996952"/>
                <a:ext cx="144016" cy="144016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aphicFrame>
        <p:nvGraphicFramePr>
          <p:cNvPr id="40" name="39 - Πίνακας"/>
          <p:cNvGraphicFramePr>
            <a:graphicFrameLocks noGrp="1"/>
          </p:cNvGraphicFramePr>
          <p:nvPr/>
        </p:nvGraphicFramePr>
        <p:xfrm>
          <a:off x="3059832" y="0"/>
          <a:ext cx="331236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188"/>
                <a:gridCol w="1387945"/>
                <a:gridCol w="77523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IP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err="1" smtClean="0">
                          <a:solidFill>
                            <a:schemeClr val="bg1"/>
                          </a:solidFill>
                        </a:rPr>
                        <a:t>mac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192.168.2.3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20:a2:f3:00:22:11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dynamic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192.168.2.6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20:a2:f3:45:24:51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dynamic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192.168.2.5</a:t>
                      </a:r>
                      <a:endParaRPr lang="el-GR" sz="12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20:a2:f3:11:22:32</a:t>
                      </a:r>
                      <a:endParaRPr lang="el-GR" sz="12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dynamic</a:t>
                      </a:r>
                      <a:endParaRPr lang="el-GR" sz="12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192.168.2.255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FF:FF:FF:FF:FF:FF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static</a:t>
                      </a:r>
                      <a:endParaRPr lang="el-GR" sz="120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41" name="40 - Επεξήγηση με στρογγυλεμένο παραλληλόγραμμο"/>
          <p:cNvSpPr/>
          <p:nvPr/>
        </p:nvSpPr>
        <p:spPr>
          <a:xfrm>
            <a:off x="1043608" y="4869160"/>
            <a:ext cx="1872208" cy="936104"/>
          </a:xfrm>
          <a:prstGeom prst="wedgeRoundRectCallout">
            <a:avLst>
              <a:gd name="adj1" fmla="val 34176"/>
              <a:gd name="adj2" fmla="val -81305"/>
              <a:gd name="adj3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Από 30</a:t>
            </a:r>
            <a:r>
              <a:rPr lang="en-US" sz="1400" dirty="0" smtClean="0"/>
              <a:t>:b2:f3:e0:21:81</a:t>
            </a:r>
          </a:p>
          <a:p>
            <a:pPr algn="ctr"/>
            <a:r>
              <a:rPr lang="el-GR" sz="1400" dirty="0" smtClean="0"/>
              <a:t>Προς </a:t>
            </a:r>
            <a:r>
              <a:rPr lang="en-US" sz="1400" dirty="0" smtClean="0"/>
              <a:t> 20:a2:f3:11:22:32</a:t>
            </a:r>
            <a:endParaRPr lang="el-GR" sz="1400" dirty="0"/>
          </a:p>
        </p:txBody>
      </p:sp>
      <p:grpSp>
        <p:nvGrpSpPr>
          <p:cNvPr id="52" name="51 - Ομάδα"/>
          <p:cNvGrpSpPr/>
          <p:nvPr/>
        </p:nvGrpSpPr>
        <p:grpSpPr>
          <a:xfrm>
            <a:off x="1835696" y="4437112"/>
            <a:ext cx="936104" cy="144016"/>
            <a:chOff x="251520" y="3212976"/>
            <a:chExt cx="936104" cy="144016"/>
          </a:xfrm>
        </p:grpSpPr>
        <p:grpSp>
          <p:nvGrpSpPr>
            <p:cNvPr id="42" name="19 - Ομάδα"/>
            <p:cNvGrpSpPr/>
            <p:nvPr/>
          </p:nvGrpSpPr>
          <p:grpSpPr>
            <a:xfrm>
              <a:off x="251520" y="3212976"/>
              <a:ext cx="936104" cy="144016"/>
              <a:chOff x="2987824" y="404664"/>
              <a:chExt cx="936104" cy="144016"/>
            </a:xfrm>
          </p:grpSpPr>
          <p:sp>
            <p:nvSpPr>
              <p:cNvPr id="44" name="43 - Ορθογώνιο"/>
              <p:cNvSpPr/>
              <p:nvPr/>
            </p:nvSpPr>
            <p:spPr>
              <a:xfrm>
                <a:off x="2987824" y="404664"/>
                <a:ext cx="72008" cy="144016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45" name="44 - Ευθεία γραμμή σύνδεσης"/>
              <p:cNvCxnSpPr>
                <a:stCxn id="44" idx="2"/>
              </p:cNvCxnSpPr>
              <p:nvPr/>
            </p:nvCxnSpPr>
            <p:spPr>
              <a:xfrm>
                <a:off x="3023828" y="548680"/>
                <a:ext cx="684076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47 - Ορθογώνιο"/>
              <p:cNvSpPr/>
              <p:nvPr/>
            </p:nvSpPr>
            <p:spPr>
              <a:xfrm>
                <a:off x="3707904" y="404664"/>
                <a:ext cx="216024" cy="144016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9" name="23 - Ομάδα"/>
            <p:cNvGrpSpPr/>
            <p:nvPr/>
          </p:nvGrpSpPr>
          <p:grpSpPr>
            <a:xfrm>
              <a:off x="395536" y="3212976"/>
              <a:ext cx="504056" cy="144016"/>
              <a:chOff x="3203848" y="332656"/>
              <a:chExt cx="504056" cy="144016"/>
            </a:xfrm>
          </p:grpSpPr>
          <p:sp>
            <p:nvSpPr>
              <p:cNvPr id="50" name="49 - Ορθογώνιο"/>
              <p:cNvSpPr/>
              <p:nvPr/>
            </p:nvSpPr>
            <p:spPr>
              <a:xfrm>
                <a:off x="3203848" y="332656"/>
                <a:ext cx="432048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1" name="50 - Ορθογώνιο"/>
              <p:cNvSpPr/>
              <p:nvPr/>
            </p:nvSpPr>
            <p:spPr>
              <a:xfrm>
                <a:off x="3635896" y="332656"/>
                <a:ext cx="72008" cy="14401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53" name="52 - Ομάδα"/>
          <p:cNvGrpSpPr/>
          <p:nvPr/>
        </p:nvGrpSpPr>
        <p:grpSpPr>
          <a:xfrm rot="18921598">
            <a:off x="5927740" y="4169154"/>
            <a:ext cx="936104" cy="144016"/>
            <a:chOff x="251520" y="3212976"/>
            <a:chExt cx="936104" cy="144016"/>
          </a:xfrm>
        </p:grpSpPr>
        <p:grpSp>
          <p:nvGrpSpPr>
            <p:cNvPr id="54" name="19 - Ομάδα"/>
            <p:cNvGrpSpPr/>
            <p:nvPr/>
          </p:nvGrpSpPr>
          <p:grpSpPr>
            <a:xfrm>
              <a:off x="251520" y="3212976"/>
              <a:ext cx="936104" cy="144016"/>
              <a:chOff x="2987824" y="404664"/>
              <a:chExt cx="936104" cy="144016"/>
            </a:xfrm>
          </p:grpSpPr>
          <p:sp>
            <p:nvSpPr>
              <p:cNvPr id="60" name="59 - Ορθογώνιο"/>
              <p:cNvSpPr/>
              <p:nvPr/>
            </p:nvSpPr>
            <p:spPr>
              <a:xfrm>
                <a:off x="2987824" y="404664"/>
                <a:ext cx="72008" cy="144016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61" name="60 - Ευθεία γραμμή σύνδεσης"/>
              <p:cNvCxnSpPr>
                <a:stCxn id="60" idx="2"/>
              </p:cNvCxnSpPr>
              <p:nvPr/>
            </p:nvCxnSpPr>
            <p:spPr>
              <a:xfrm>
                <a:off x="3023828" y="548680"/>
                <a:ext cx="684076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62 - Ορθογώνιο"/>
              <p:cNvSpPr/>
              <p:nvPr/>
            </p:nvSpPr>
            <p:spPr>
              <a:xfrm>
                <a:off x="3707904" y="404664"/>
                <a:ext cx="216024" cy="144016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5" name="23 - Ομάδα"/>
            <p:cNvGrpSpPr/>
            <p:nvPr/>
          </p:nvGrpSpPr>
          <p:grpSpPr>
            <a:xfrm>
              <a:off x="395536" y="3212976"/>
              <a:ext cx="504056" cy="144016"/>
              <a:chOff x="3203848" y="332656"/>
              <a:chExt cx="504056" cy="144016"/>
            </a:xfrm>
          </p:grpSpPr>
          <p:sp>
            <p:nvSpPr>
              <p:cNvPr id="57" name="56 - Ορθογώνιο"/>
              <p:cNvSpPr/>
              <p:nvPr/>
            </p:nvSpPr>
            <p:spPr>
              <a:xfrm>
                <a:off x="3203848" y="332656"/>
                <a:ext cx="432048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9" name="58 - Ορθογώνιο"/>
              <p:cNvSpPr/>
              <p:nvPr/>
            </p:nvSpPr>
            <p:spPr>
              <a:xfrm>
                <a:off x="3635896" y="332656"/>
                <a:ext cx="72008" cy="14401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aphicFrame>
        <p:nvGraphicFramePr>
          <p:cNvPr id="65" name="64 - Πίνακας"/>
          <p:cNvGraphicFramePr>
            <a:graphicFrameLocks noGrp="1"/>
          </p:cNvGraphicFramePr>
          <p:nvPr/>
        </p:nvGraphicFramePr>
        <p:xfrm>
          <a:off x="0" y="4653136"/>
          <a:ext cx="2771800" cy="2025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950"/>
                <a:gridCol w="692950"/>
                <a:gridCol w="1385900"/>
              </a:tblGrid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l-GR" sz="1100" dirty="0" smtClean="0"/>
                        <a:t>Τύπος Υλικού</a:t>
                      </a:r>
                      <a:endParaRPr lang="el-GR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100" dirty="0" smtClean="0"/>
                        <a:t>Τύπος </a:t>
                      </a:r>
                      <a:r>
                        <a:rPr lang="el-GR" sz="1100" dirty="0" err="1" smtClean="0"/>
                        <a:t>πρωτ</a:t>
                      </a:r>
                      <a:r>
                        <a:rPr lang="el-GR" sz="1100" dirty="0" smtClean="0"/>
                        <a:t>/</a:t>
                      </a:r>
                      <a:r>
                        <a:rPr lang="el-GR" sz="1100" dirty="0" err="1" smtClean="0"/>
                        <a:t>λου</a:t>
                      </a:r>
                      <a:endParaRPr lang="el-GR" sz="1100" dirty="0"/>
                    </a:p>
                  </a:txBody>
                  <a:tcPr/>
                </a:tc>
              </a:tr>
              <a:tr h="336541">
                <a:tc>
                  <a:txBody>
                    <a:bodyPr/>
                    <a:lstStyle/>
                    <a:p>
                      <a:pPr algn="ctr"/>
                      <a:r>
                        <a:rPr lang="el-GR" sz="1100" dirty="0" smtClean="0"/>
                        <a:t>Μήκος</a:t>
                      </a:r>
                      <a:r>
                        <a:rPr lang="el-GR" sz="1100" baseline="0" dirty="0" smtClean="0"/>
                        <a:t> </a:t>
                      </a:r>
                      <a:r>
                        <a:rPr lang="en-US" sz="1100" baseline="0" dirty="0" smtClean="0"/>
                        <a:t>MAC</a:t>
                      </a:r>
                      <a:endParaRPr lang="el-G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100" dirty="0" smtClean="0"/>
                        <a:t>Μήκος</a:t>
                      </a:r>
                      <a:r>
                        <a:rPr lang="el-GR" sz="1100" baseline="0" dirty="0" smtClean="0"/>
                        <a:t> </a:t>
                      </a:r>
                      <a:r>
                        <a:rPr lang="en-US" sz="1100" baseline="0" dirty="0" smtClean="0"/>
                        <a:t>IP</a:t>
                      </a:r>
                      <a:endParaRPr lang="el-G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Κωδ.λειτουρ</a:t>
                      </a:r>
                      <a:r>
                        <a:rPr lang="el-G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  <a:tr h="267946">
                <a:tc gridSpan="3">
                  <a:txBody>
                    <a:bodyPr/>
                    <a:lstStyle/>
                    <a:p>
                      <a:pPr algn="ctr"/>
                      <a:r>
                        <a:rPr lang="el-GR" sz="1100" dirty="0" smtClean="0"/>
                        <a:t>3</a:t>
                      </a:r>
                      <a:r>
                        <a:rPr lang="en-US" sz="1100" dirty="0" smtClean="0"/>
                        <a:t>0:b2:f3:e3</a:t>
                      </a:r>
                      <a:endParaRPr lang="el-GR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:21:81</a:t>
                      </a:r>
                      <a:endParaRPr lang="el-GR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192.168</a:t>
                      </a:r>
                      <a:endParaRPr lang="el-GR" sz="1100" dirty="0"/>
                    </a:p>
                  </a:txBody>
                  <a:tcPr>
                    <a:solidFill>
                      <a:srgbClr val="E2AC00"/>
                    </a:solidFill>
                  </a:tcPr>
                </a:tc>
              </a:tr>
              <a:tr h="2679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.2.1</a:t>
                      </a:r>
                      <a:endParaRPr lang="el-GR" sz="1100" dirty="0"/>
                    </a:p>
                  </a:txBody>
                  <a:tcPr>
                    <a:solidFill>
                      <a:srgbClr val="E2AC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00:00</a:t>
                      </a:r>
                      <a:endParaRPr lang="el-GR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679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:00:00:00:00</a:t>
                      </a:r>
                      <a:endParaRPr lang="el-GR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192.168.2.5</a:t>
                      </a:r>
                      <a:endParaRPr lang="el-GR" sz="11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-4.54209E-6 L -6.94444E-6 0.0525 " pathEditMode="relative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7.40056E-7 L 0.33854 7.40056E-7 " pathEditMode="relative" ptsTypes="AA">
                                      <p:cBhvr>
                                        <p:cTn id="3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19 -0.01319 L 0.10764 -0.16004 " pathEditMode="relative" ptsTypes="AA">
                                      <p:cBhvr>
                                        <p:cTn id="4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2000232" y="1714488"/>
            <a:ext cx="66437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Τον συνδετικό κρίκο ανάμεσα στα δυο επίπεδα, απαντώντας στο ερώτημα “ποια είναι η</a:t>
            </a:r>
            <a:r>
              <a:rPr lang="en-US" dirty="0" smtClean="0"/>
              <a:t>  </a:t>
            </a:r>
            <a:r>
              <a:rPr lang="el-GR" dirty="0" smtClean="0"/>
              <a:t>φυσική διεύθυνση (MAC) του κόμβου με τη συγκεκριμένη διεύθυνση IP;” αναλαμβάνει το</a:t>
            </a:r>
            <a:r>
              <a:rPr lang="en-US" dirty="0" smtClean="0"/>
              <a:t> </a:t>
            </a:r>
            <a:r>
              <a:rPr lang="el-GR" b="1" dirty="0" smtClean="0"/>
              <a:t>πρωτόκολλο ανάλυσης διευθύνσεων </a:t>
            </a:r>
            <a:r>
              <a:rPr lang="en-US" b="1" dirty="0" smtClean="0"/>
              <a:t>ARP </a:t>
            </a:r>
            <a:r>
              <a:rPr lang="en-US" dirty="0" smtClean="0"/>
              <a:t>(Address Resolution Protocol).</a:t>
            </a:r>
            <a:endParaRPr lang="el-GR" dirty="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/>
              <a:t>το</a:t>
            </a:r>
            <a:r>
              <a:rPr lang="en-US" sz="3200" dirty="0" smtClean="0"/>
              <a:t> </a:t>
            </a:r>
            <a:r>
              <a:rPr lang="el-GR" sz="3200" dirty="0" smtClean="0"/>
              <a:t>πρωτόκολλο ανάλυσης διευθύνσεων </a:t>
            </a:r>
            <a:r>
              <a:rPr lang="en-US" sz="3200" dirty="0" smtClean="0"/>
              <a:t>ARP (Address Resolution Protocol</a:t>
            </a:r>
            <a:endParaRPr lang="el-GR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3214686"/>
            <a:ext cx="3214710" cy="3153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000240"/>
            <a:ext cx="5957637" cy="3838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</a:t>
            </a:r>
            <a:r>
              <a:rPr lang="el-GR" dirty="0" smtClean="0"/>
              <a:t>πακέτο (ερώτημα) </a:t>
            </a:r>
            <a:endParaRPr lang="el-G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142984"/>
            <a:ext cx="8162883" cy="5063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e13effd24ddfb9c2d6d24ed676b4b52c5476c"/>
</p:tagLst>
</file>

<file path=ppt/theme/theme1.xml><?xml version="1.0" encoding="utf-8"?>
<a:theme xmlns:a="http://schemas.openxmlformats.org/drawingml/2006/main" name="YANNIS">
  <a:themeElements>
    <a:clrScheme name="Chal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yann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al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YANNIS</Template>
  <TotalTime>1213</TotalTime>
  <Words>1275</Words>
  <Application>Microsoft Office PowerPoint</Application>
  <PresentationFormat>Προβολή στην οθόνη (4:3)</PresentationFormat>
  <Paragraphs>326</Paragraphs>
  <Slides>30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1" baseType="lpstr">
      <vt:lpstr>YANNIS</vt:lpstr>
      <vt:lpstr>Arp και DHCP</vt:lpstr>
      <vt:lpstr>Διαφάνεια 2</vt:lpstr>
      <vt:lpstr>Διαφάνεια 3</vt:lpstr>
      <vt:lpstr>Διαφάνεια 4</vt:lpstr>
      <vt:lpstr>Διαφάνεια 5</vt:lpstr>
      <vt:lpstr>Διαφάνεια 6</vt:lpstr>
      <vt:lpstr>το πρωτόκολλο ανάλυσης διευθύνσεων ARP (Address Resolution Protocol</vt:lpstr>
      <vt:lpstr>Διαφάνεια 8</vt:lpstr>
      <vt:lpstr>Arp πακέτο (ερώτημα) </vt:lpstr>
      <vt:lpstr>Arp (απάντηση)</vt:lpstr>
      <vt:lpstr>Διαφάνεια 11</vt:lpstr>
      <vt:lpstr>Το πρωτόκολλο RARP</vt:lpstr>
      <vt:lpstr>Λογισμικά εκκίνησης σταθμών εργασίας δικτύων</vt:lpstr>
      <vt:lpstr>πρωτόκολλο δυναμικής διευθέτησης (απόδοσης ρυθμίσεων) υπολογιστή DHCP</vt:lpstr>
      <vt:lpstr>DHCP  τύποι εκχώρησης ρυθμίσεων</vt:lpstr>
      <vt:lpstr>Τα πλεονεκτήματα του DHCP</vt:lpstr>
      <vt:lpstr>Τι ρυθμίσεις παρέχει το DHCP</vt:lpstr>
      <vt:lpstr>Εκκίνηση ΗΥ με DHCP</vt:lpstr>
      <vt:lpstr>Εκκίνηση με DHCP</vt:lpstr>
      <vt:lpstr>DHCP εκκίνηση 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3.Τοπικά δίκτυα</dc:title>
  <dc:creator>Yannis</dc:creator>
  <cp:lastModifiedBy>Yannis</cp:lastModifiedBy>
  <cp:revision>146</cp:revision>
  <dcterms:created xsi:type="dcterms:W3CDTF">2016-11-06T21:54:52Z</dcterms:created>
  <dcterms:modified xsi:type="dcterms:W3CDTF">2021-02-10T11:28:31Z</dcterms:modified>
</cp:coreProperties>
</file>