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712" autoAdjust="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4/1/2017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4/1/2017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3.4 Διευθύνσεις IP και Ονοματολογία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95678" y="2285992"/>
            <a:ext cx="5548322" cy="571504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3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</a:t>
            </a:r>
            <a:r>
              <a:rPr lang="el-GR" sz="2000" dirty="0" err="1" smtClean="0"/>
              <a:t>Καφάλαιο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μηχάνημα στο διαδίκτυο προσδιορίζεται από την </a:t>
            </a:r>
            <a:r>
              <a:rPr lang="en-US" dirty="0" smtClean="0"/>
              <a:t>IP </a:t>
            </a:r>
            <a:r>
              <a:rPr lang="el-GR" dirty="0" smtClean="0"/>
              <a:t>και η δρομολόγηση των πακέτων στηρίζεται στους αριθμούς που διαβάζονται στις  </a:t>
            </a:r>
            <a:r>
              <a:rPr lang="en-US" dirty="0" smtClean="0"/>
              <a:t>IP</a:t>
            </a:r>
            <a:r>
              <a:rPr lang="el-GR" dirty="0" smtClean="0"/>
              <a:t> προορισμού και αποστολέα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τους ανθρώπους </a:t>
            </a:r>
            <a:r>
              <a:rPr lang="el-GR" dirty="0" smtClean="0"/>
              <a:t>είναι πιο </a:t>
            </a:r>
            <a:r>
              <a:rPr lang="el-GR" dirty="0" smtClean="0"/>
              <a:t>βολικά τα ονόματα. Έτσι από την αρχή του Διαδικτύου και της ανάπτυξης της </a:t>
            </a:r>
            <a:r>
              <a:rPr lang="el-GR" dirty="0" smtClean="0"/>
              <a:t>ομάδας πρωτοκόλλων </a:t>
            </a:r>
            <a:r>
              <a:rPr lang="el-GR" dirty="0" smtClean="0"/>
              <a:t>του TCP/IP χρησιμοποιήθηκαν </a:t>
            </a:r>
            <a:r>
              <a:rPr lang="el-GR" b="1" dirty="0" smtClean="0"/>
              <a:t>απλά μονολεκτικά ονόματα με τα </a:t>
            </a:r>
            <a:r>
              <a:rPr lang="el-GR" b="1" dirty="0" smtClean="0"/>
              <a:t>οποία </a:t>
            </a:r>
            <a:r>
              <a:rPr lang="el-GR" dirty="0" smtClean="0"/>
              <a:t>αναφέρονταν </a:t>
            </a:r>
            <a:r>
              <a:rPr lang="el-GR" dirty="0" smtClean="0"/>
              <a:t>στους διασυνδεδεμένους υπολογιστές.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 τα πρώτα χρόνια του διαδικτύου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υπάρχει μια </a:t>
            </a:r>
            <a:r>
              <a:rPr lang="el-GR" sz="2800" dirty="0" smtClean="0"/>
              <a:t>λίστα αντιστοιχίας </a:t>
            </a:r>
            <a:r>
              <a:rPr lang="el-GR" sz="2800" dirty="0" smtClean="0"/>
              <a:t>ή μετάφρασης ονομάτων σε διευθύνσεις IP την οποία θα συμβουλεύονταν </a:t>
            </a:r>
            <a:r>
              <a:rPr lang="el-GR" sz="2800" dirty="0" smtClean="0"/>
              <a:t>τα πρωτόκολλα </a:t>
            </a:r>
            <a:r>
              <a:rPr lang="el-GR" sz="2800" dirty="0" smtClean="0"/>
              <a:t>ώστε να χρησιμοποιούν την αντίστοιχη αριθμητική διεύθυνση</a:t>
            </a:r>
            <a:r>
              <a:rPr lang="el-GR" sz="2800" dirty="0" smtClean="0"/>
              <a:t>.</a:t>
            </a:r>
          </a:p>
          <a:p>
            <a:r>
              <a:rPr lang="el-GR" sz="2800" dirty="0" smtClean="0"/>
              <a:t>Το ρόλο </a:t>
            </a:r>
            <a:r>
              <a:rPr lang="el-GR" sz="2800" dirty="0" smtClean="0"/>
              <a:t>της λίστας </a:t>
            </a:r>
            <a:r>
              <a:rPr lang="el-GR" sz="2800" dirty="0" smtClean="0"/>
              <a:t>αυτής ανέλαβε το αρχείο HOSTS.TXT αντίγραφο του οποίου είχε στη διάθεσή </a:t>
            </a:r>
            <a:r>
              <a:rPr lang="el-GR" sz="2800" dirty="0" smtClean="0"/>
              <a:t>του κάθε </a:t>
            </a:r>
            <a:r>
              <a:rPr lang="el-GR" sz="2800" dirty="0" smtClean="0"/>
              <a:t>υπολογιστής του δικτύου.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Αρχείο </a:t>
            </a:r>
            <a:r>
              <a:rPr lang="en-US" dirty="0" smtClean="0"/>
              <a:t>h</a:t>
            </a:r>
            <a:r>
              <a:rPr lang="en-US" dirty="0" smtClean="0"/>
              <a:t>osts.txt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1214422"/>
            <a:ext cx="7010400" cy="4572000"/>
          </a:xfrm>
        </p:spPr>
        <p:txBody>
          <a:bodyPr/>
          <a:lstStyle/>
          <a:p>
            <a:r>
              <a:rPr lang="el-GR" sz="2800" dirty="0" smtClean="0"/>
              <a:t>Το πρωτότυπο </a:t>
            </a:r>
            <a:r>
              <a:rPr lang="el-GR" sz="2800" b="1" dirty="0" smtClean="0"/>
              <a:t>ενημερωνόταν </a:t>
            </a:r>
            <a:r>
              <a:rPr lang="el-GR" sz="2800" dirty="0" smtClean="0"/>
              <a:t>κεντρικά από </a:t>
            </a:r>
            <a:r>
              <a:rPr lang="el-GR" sz="2800" dirty="0" smtClean="0"/>
              <a:t>έναν διαχειριστικό </a:t>
            </a:r>
            <a:r>
              <a:rPr lang="el-GR" sz="2800" dirty="0" smtClean="0"/>
              <a:t>κόμβο και διανέμονταν ένα αντίγραφό </a:t>
            </a:r>
            <a:r>
              <a:rPr lang="el-GR" sz="2800" dirty="0" smtClean="0"/>
              <a:t>του </a:t>
            </a:r>
            <a:r>
              <a:rPr lang="el-GR" sz="2800" dirty="0" smtClean="0"/>
              <a:t>σε όλους τους άλλους</a:t>
            </a:r>
            <a:r>
              <a:rPr lang="el-GR" sz="2800" dirty="0" smtClean="0"/>
              <a:t>.</a:t>
            </a:r>
          </a:p>
          <a:p>
            <a:r>
              <a:rPr lang="el-GR" sz="2800" dirty="0" smtClean="0"/>
              <a:t>Το </a:t>
            </a:r>
            <a:r>
              <a:rPr lang="el-GR" sz="2800" dirty="0" smtClean="0"/>
              <a:t>αρχείο αυτό </a:t>
            </a:r>
            <a:r>
              <a:rPr lang="el-GR" sz="2800" dirty="0" smtClean="0"/>
              <a:t>υπάρχει και στους σημερινούς υπολογιστές παρότι δεν ενημερώνεται και </a:t>
            </a:r>
            <a:r>
              <a:rPr lang="el-GR" sz="2800" dirty="0" smtClean="0"/>
              <a:t>δεν χρησιμοποιείται </a:t>
            </a:r>
            <a:r>
              <a:rPr lang="el-GR" sz="2800" dirty="0" smtClean="0"/>
              <a:t>συνήθως</a:t>
            </a:r>
            <a:r>
              <a:rPr lang="el-GR" sz="2800" dirty="0" smtClean="0"/>
              <a:t>.</a:t>
            </a:r>
          </a:p>
          <a:p>
            <a:r>
              <a:rPr lang="el-GR" sz="2800" dirty="0" smtClean="0"/>
              <a:t>Σε υπολογιστή με </a:t>
            </a:r>
            <a:r>
              <a:rPr lang="el-GR" sz="2800" dirty="0" err="1" smtClean="0"/>
              <a:t>windows</a:t>
            </a:r>
            <a:r>
              <a:rPr lang="el-GR" sz="2800" dirty="0" smtClean="0"/>
              <a:t> είναι </a:t>
            </a:r>
            <a:r>
              <a:rPr lang="el-GR" sz="2800" dirty="0" smtClean="0"/>
              <a:t>το </a:t>
            </a:r>
            <a:r>
              <a:rPr lang="en-US" sz="2800" dirty="0" smtClean="0"/>
              <a:t>%</a:t>
            </a:r>
            <a:r>
              <a:rPr lang="en-US" sz="2800" dirty="0" err="1" smtClean="0"/>
              <a:t>SystemRoot</a:t>
            </a:r>
            <a:r>
              <a:rPr lang="en-US" sz="2800" dirty="0" smtClean="0"/>
              <a:t>%\</a:t>
            </a:r>
            <a:r>
              <a:rPr lang="en-US" sz="2800" dirty="0" smtClean="0"/>
              <a:t>System32\drivers\etc\hosts</a:t>
            </a:r>
            <a:endParaRPr lang="el-GR" sz="2800" dirty="0" smtClean="0"/>
          </a:p>
          <a:p>
            <a:r>
              <a:rPr lang="el-GR" sz="2800" dirty="0" smtClean="0"/>
              <a:t>σε υπολογιστή </a:t>
            </a:r>
            <a:r>
              <a:rPr lang="el-GR" sz="2800" dirty="0" smtClean="0"/>
              <a:t>με </a:t>
            </a:r>
            <a:r>
              <a:rPr lang="en-US" sz="2800" dirty="0" err="1" smtClean="0"/>
              <a:t>unix</a:t>
            </a:r>
            <a:r>
              <a:rPr lang="en-US" sz="2800" dirty="0" smtClean="0"/>
              <a:t>/</a:t>
            </a:r>
            <a:r>
              <a:rPr lang="en-US" sz="2800" dirty="0" err="1" smtClean="0"/>
              <a:t>linux</a:t>
            </a:r>
            <a:r>
              <a:rPr lang="en-US" sz="2800" dirty="0" smtClean="0"/>
              <a:t> </a:t>
            </a:r>
            <a:r>
              <a:rPr lang="el-GR" sz="2800" dirty="0" smtClean="0"/>
              <a:t>το /</a:t>
            </a:r>
            <a:r>
              <a:rPr lang="en-US" sz="2800" dirty="0" smtClean="0"/>
              <a:t>etc/hosts.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τον καιρό και την μεγάλη αύξηση του αριθμού των κόμβων του Διαδικτύου, </a:t>
            </a:r>
            <a:r>
              <a:rPr lang="el-GR" dirty="0" smtClean="0"/>
              <a:t>τη δυναμική </a:t>
            </a:r>
            <a:r>
              <a:rPr lang="el-GR" dirty="0" smtClean="0"/>
              <a:t>σύνδεση αλλά και αποσύνδεση των κόμβων, ο επίπεδος χώρος ονομάτων και </a:t>
            </a:r>
            <a:r>
              <a:rPr lang="el-GR" dirty="0" smtClean="0"/>
              <a:t>το αρχείο </a:t>
            </a:r>
            <a:r>
              <a:rPr lang="el-GR" dirty="0" smtClean="0"/>
              <a:t>HOSTS.TXT δεν επαρκούσαν </a:t>
            </a:r>
            <a:r>
              <a:rPr lang="el-GR" dirty="0" smtClean="0"/>
              <a:t>για </a:t>
            </a:r>
            <a:r>
              <a:rPr lang="el-GR" dirty="0" smtClean="0"/>
              <a:t>να δώσουν μια σαφή και </a:t>
            </a:r>
            <a:r>
              <a:rPr lang="el-GR" dirty="0" smtClean="0"/>
              <a:t>προπάντων </a:t>
            </a:r>
            <a:r>
              <a:rPr lang="el-GR" dirty="0" err="1" smtClean="0"/>
              <a:t>επικαιροποιημένη</a:t>
            </a:r>
            <a:r>
              <a:rPr lang="el-GR" dirty="0" smtClean="0"/>
              <a:t> </a:t>
            </a:r>
            <a:r>
              <a:rPr lang="el-GR" dirty="0" smtClean="0"/>
              <a:t>εικόνα των υπολογιστών του δικτύου.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η Υπηρεσία Ονομάτων</a:t>
            </a:r>
            <a:br>
              <a:rPr lang="el-GR" sz="3200" dirty="0" smtClean="0"/>
            </a:br>
            <a:r>
              <a:rPr lang="en-US" sz="3200" dirty="0" err="1" smtClean="0"/>
              <a:t>Περιοχών</a:t>
            </a:r>
            <a:r>
              <a:rPr lang="en-US" sz="3200" dirty="0" smtClean="0"/>
              <a:t> (Domain Name System - DNS)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σύστημα ονομάτων το οποίο δεν </a:t>
            </a:r>
            <a:r>
              <a:rPr lang="el-GR" dirty="0" smtClean="0"/>
              <a:t>είναι επίπεδο </a:t>
            </a:r>
            <a:r>
              <a:rPr lang="el-GR" dirty="0" smtClean="0"/>
              <a:t>αλλά </a:t>
            </a:r>
            <a:endParaRPr lang="el-GR" dirty="0" smtClean="0"/>
          </a:p>
          <a:p>
            <a:pPr lvl="1"/>
            <a:r>
              <a:rPr lang="el-GR" b="1" dirty="0" smtClean="0"/>
              <a:t>ιεραρχικά δομημένο,</a:t>
            </a:r>
          </a:p>
          <a:p>
            <a:pPr lvl="1"/>
            <a:r>
              <a:rPr lang="el-GR" b="1" dirty="0" smtClean="0"/>
              <a:t>οργανωμένο </a:t>
            </a:r>
            <a:r>
              <a:rPr lang="el-GR" b="1" dirty="0" smtClean="0"/>
              <a:t>σε περιοχές </a:t>
            </a:r>
            <a:endParaRPr lang="el-GR" b="1" dirty="0" smtClean="0"/>
          </a:p>
          <a:p>
            <a:pPr lvl="1"/>
            <a:r>
              <a:rPr lang="el-GR" b="1" dirty="0" smtClean="0"/>
              <a:t>Και </a:t>
            </a:r>
            <a:r>
              <a:rPr lang="el-GR" b="1" dirty="0" err="1" smtClean="0"/>
              <a:t>υποπεριοχές</a:t>
            </a:r>
            <a:r>
              <a:rPr lang="el-GR" b="1" dirty="0" smtClean="0"/>
              <a:t> </a:t>
            </a:r>
            <a:r>
              <a:rPr lang="el-GR" b="1" dirty="0" smtClean="0"/>
              <a:t>σε διάφορα </a:t>
            </a:r>
            <a:r>
              <a:rPr lang="el-GR" b="1" dirty="0" smtClean="0"/>
              <a:t>επίπεδα</a:t>
            </a:r>
            <a:r>
              <a:rPr lang="el-GR" b="1" dirty="0" smtClean="0"/>
              <a:t>.</a:t>
            </a:r>
            <a:endParaRPr lang="el-GR" b="1" dirty="0" smtClean="0"/>
          </a:p>
          <a:p>
            <a:pPr>
              <a:buNone/>
            </a:pPr>
            <a:endParaRPr lang="el-G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571480"/>
            <a:ext cx="7391400" cy="5643602"/>
          </a:xfrm>
        </p:spPr>
        <p:txBody>
          <a:bodyPr/>
          <a:lstStyle/>
          <a:p>
            <a:pPr>
              <a:buNone/>
            </a:pPr>
            <a:r>
              <a:rPr lang="el-GR" sz="2400" dirty="0" smtClean="0"/>
              <a:t>Η μορφή ενός τέτοιου ονόματος είναι:</a:t>
            </a:r>
          </a:p>
          <a:p>
            <a:pPr lvl="1"/>
            <a:r>
              <a:rPr lang="el-GR" sz="2000" b="1" dirty="0" err="1" smtClean="0"/>
              <a:t>υπολογιστής.υποπεριοχή</a:t>
            </a:r>
            <a:r>
              <a:rPr lang="el-GR" sz="2000" b="1" dirty="0" smtClean="0"/>
              <a:t>_</a:t>
            </a:r>
            <a:r>
              <a:rPr lang="en-US" sz="2000" b="1" dirty="0" smtClean="0"/>
              <a:t>n. ... .</a:t>
            </a:r>
            <a:r>
              <a:rPr lang="el-GR" sz="2000" b="1" dirty="0" smtClean="0"/>
              <a:t>υποπεριοχή1.περιοχή.περι</a:t>
            </a:r>
            <a:r>
              <a:rPr lang="en-US" sz="2000" b="1" dirty="0" smtClean="0"/>
              <a:t>o</a:t>
            </a:r>
            <a:r>
              <a:rPr lang="el-GR" sz="2000" b="1" dirty="0" err="1" smtClean="0"/>
              <a:t>χή</a:t>
            </a:r>
            <a:r>
              <a:rPr lang="el-GR" sz="2000" b="1" dirty="0" smtClean="0"/>
              <a:t>_</a:t>
            </a:r>
            <a:r>
              <a:rPr lang="en-US" sz="2000" b="1" dirty="0" smtClean="0"/>
              <a:t>TLD</a:t>
            </a:r>
          </a:p>
          <a:p>
            <a:pPr lvl="1"/>
            <a:r>
              <a:rPr lang="en-US" sz="2000" i="1" dirty="0" smtClean="0"/>
              <a:t>(TLD = Top Level Domain - </a:t>
            </a:r>
            <a:r>
              <a:rPr lang="el-GR" sz="2000" i="1" dirty="0" smtClean="0"/>
              <a:t>περιοχή </a:t>
            </a:r>
            <a:r>
              <a:rPr lang="el-GR" sz="2000" i="1" dirty="0" smtClean="0"/>
              <a:t>ανώτατου </a:t>
            </a:r>
            <a:r>
              <a:rPr lang="el-GR" sz="2000" i="1" dirty="0" smtClean="0"/>
              <a:t>επιπέδου</a:t>
            </a:r>
            <a:r>
              <a:rPr lang="el-GR" sz="2000" i="1" dirty="0" smtClean="0"/>
              <a:t>)</a:t>
            </a:r>
          </a:p>
          <a:p>
            <a:r>
              <a:rPr lang="el-GR" sz="2400" i="1" dirty="0" smtClean="0"/>
              <a:t>Πχ το πλήρες όνομα του 1</a:t>
            </a:r>
            <a:r>
              <a:rPr lang="el-GR" sz="2400" i="1" baseline="30000" dirty="0" smtClean="0"/>
              <a:t>ου</a:t>
            </a:r>
            <a:r>
              <a:rPr lang="el-GR" sz="2400" i="1" dirty="0" smtClean="0"/>
              <a:t> ΕΠΑΛ ΥΜΗΤΤΟΥ είναι:</a:t>
            </a:r>
          </a:p>
          <a:p>
            <a:pPr>
              <a:buNone/>
            </a:pPr>
            <a:r>
              <a:rPr lang="en-US" sz="2400" i="1" dirty="0" smtClean="0"/>
              <a:t>     1epal-ymitt.att.sch.gr</a:t>
            </a:r>
          </a:p>
          <a:p>
            <a:pPr lvl="1"/>
            <a:r>
              <a:rPr lang="el-GR" sz="2000" b="1" dirty="0" smtClean="0"/>
              <a:t>.</a:t>
            </a:r>
            <a:r>
              <a:rPr lang="el-GR" sz="2000" b="1" dirty="0" err="1" smtClean="0"/>
              <a:t>gr</a:t>
            </a:r>
            <a:r>
              <a:rPr lang="el-GR" sz="2000" b="1" dirty="0" smtClean="0"/>
              <a:t> </a:t>
            </a:r>
            <a:r>
              <a:rPr lang="el-GR" sz="2000" dirty="0" smtClean="0"/>
              <a:t>Όνομα περιοχής ανώτατου επιπέδου (TLD), Ελλάδα.</a:t>
            </a:r>
          </a:p>
          <a:p>
            <a:pPr lvl="1"/>
            <a:r>
              <a:rPr lang="el-GR" sz="2000" b="1" dirty="0" smtClean="0"/>
              <a:t>.</a:t>
            </a:r>
            <a:r>
              <a:rPr lang="el-GR" sz="2000" b="1" dirty="0" err="1" smtClean="0"/>
              <a:t>sch.gr</a:t>
            </a:r>
            <a:r>
              <a:rPr lang="el-GR" sz="2000" b="1" dirty="0" smtClean="0"/>
              <a:t> </a:t>
            </a:r>
            <a:r>
              <a:rPr lang="el-GR" sz="2000" dirty="0" smtClean="0"/>
              <a:t>όνομα περιοχής, το σχολικό δίκτυο (.</a:t>
            </a:r>
            <a:r>
              <a:rPr lang="el-GR" sz="2000" dirty="0" err="1" smtClean="0"/>
              <a:t>sch</a:t>
            </a:r>
            <a:r>
              <a:rPr lang="el-GR" sz="2000" dirty="0" smtClean="0"/>
              <a:t>.)</a:t>
            </a:r>
          </a:p>
          <a:p>
            <a:pPr lvl="1"/>
            <a:r>
              <a:rPr lang="en-US" sz="2000" b="1" dirty="0" smtClean="0"/>
              <a:t>.att. </a:t>
            </a:r>
            <a:r>
              <a:rPr lang="el-GR" sz="2000" dirty="0" smtClean="0"/>
              <a:t>όνομα </a:t>
            </a:r>
            <a:r>
              <a:rPr lang="el-GR" sz="2000" dirty="0" err="1" smtClean="0"/>
              <a:t>υποπεριοχής</a:t>
            </a:r>
            <a:r>
              <a:rPr lang="el-GR" sz="2000" dirty="0" smtClean="0"/>
              <a:t>, </a:t>
            </a:r>
            <a:r>
              <a:rPr lang="el-GR" sz="2000" dirty="0" smtClean="0"/>
              <a:t>Αττική</a:t>
            </a:r>
            <a:endParaRPr lang="el-GR" sz="2000" dirty="0" smtClean="0"/>
          </a:p>
          <a:p>
            <a:pPr lvl="1"/>
            <a:r>
              <a:rPr lang="el-GR" sz="2000" b="1" dirty="0" smtClean="0"/>
              <a:t>1epal-</a:t>
            </a:r>
            <a:r>
              <a:rPr lang="en-US" sz="2000" b="1" dirty="0" err="1" smtClean="0"/>
              <a:t>ymitt</a:t>
            </a:r>
            <a:r>
              <a:rPr lang="el-GR" sz="2000" b="1" dirty="0" smtClean="0"/>
              <a:t>. </a:t>
            </a:r>
            <a:r>
              <a:rPr lang="el-GR" sz="2000" dirty="0" smtClean="0"/>
              <a:t>το όνομα ή ψευδώνυμο (</a:t>
            </a:r>
            <a:r>
              <a:rPr lang="el-GR" sz="2000" dirty="0" err="1" smtClean="0"/>
              <a:t>alias</a:t>
            </a:r>
            <a:r>
              <a:rPr lang="el-GR" sz="2000" dirty="0" smtClean="0"/>
              <a:t>) του υπολογιστή</a:t>
            </a:r>
            <a:endParaRPr lang="el-GR" sz="2000" i="1" dirty="0" smtClean="0"/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13b4cedd5aa010365b6b689837ab2222e061b0"/>
</p:tagLst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880</TotalTime>
  <Words>323</Words>
  <Application>Microsoft Office PowerPoint</Application>
  <PresentationFormat>Προβολή στην οθόνη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YANNIS</vt:lpstr>
      <vt:lpstr>3.4 Διευθύνσεις IP και Ονοματολογία</vt:lpstr>
      <vt:lpstr>Διαφάνεια 2</vt:lpstr>
      <vt:lpstr>Διαφάνεια 3</vt:lpstr>
      <vt:lpstr>Από τα πρώτα χρόνια του διαδικτύου</vt:lpstr>
      <vt:lpstr>Αρχείο hosts.txt</vt:lpstr>
      <vt:lpstr>Διαφάνεια 6</vt:lpstr>
      <vt:lpstr>η Υπηρεσία Ονομάτων Περιοχών (Domain Name System - DNS)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3.Τοπικά δίκτυα</dc:title>
  <dc:creator>Yannis</dc:creator>
  <cp:lastModifiedBy>Yannis</cp:lastModifiedBy>
  <cp:revision>123</cp:revision>
  <dcterms:created xsi:type="dcterms:W3CDTF">2016-11-06T21:54:52Z</dcterms:created>
  <dcterms:modified xsi:type="dcterms:W3CDTF">2017-01-04T13:24:01Z</dcterms:modified>
</cp:coreProperties>
</file>