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1" r:id="rId21"/>
    <p:sldId id="262" r:id="rId22"/>
  </p:sldIdLst>
  <p:sldSz cx="9144000" cy="6858000" type="screen4x3"/>
  <p:notesSz cx="6858000" cy="9144000"/>
  <p:custDataLst>
    <p:tags r:id="rId2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1C4038-E609-4909-8CC9-357E327713DE}" type="datetimeFigureOut">
              <a:rPr lang="el-GR" smtClean="0"/>
              <a:pPr/>
              <a:t>28/1/2021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EDECEB-6096-4A22-921D-32A7E2EC8E7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3.6 Δρομολόγηση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Κεφάλαιο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grpSp>
        <p:nvGrpSpPr>
          <p:cNvPr id="13" name="15 - Ομάδα"/>
          <p:cNvGrpSpPr/>
          <p:nvPr/>
        </p:nvGrpSpPr>
        <p:grpSpPr>
          <a:xfrm>
            <a:off x="2915816" y="3645024"/>
            <a:ext cx="648072" cy="72008"/>
            <a:chOff x="1475656" y="3356992"/>
            <a:chExt cx="648072" cy="72008"/>
          </a:xfrm>
        </p:grpSpPr>
        <p:sp>
          <p:nvSpPr>
            <p:cNvPr id="27" name="26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6" name="25 - Ορθογώνιο"/>
          <p:cNvSpPr/>
          <p:nvPr/>
        </p:nvSpPr>
        <p:spPr>
          <a:xfrm>
            <a:off x="3131840" y="3861048"/>
            <a:ext cx="144016" cy="720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0" name="29 - Πίνακας"/>
          <p:cNvGraphicFramePr>
            <a:graphicFrameLocks noGrp="1"/>
          </p:cNvGraphicFramePr>
          <p:nvPr/>
        </p:nvGraphicFramePr>
        <p:xfrm>
          <a:off x="2339752" y="1412776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b="0" dirty="0" smtClean="0"/>
                        <a:t>(</a:t>
                      </a:r>
                      <a:r>
                        <a:rPr lang="en-US" sz="1100" b="0" dirty="0" err="1" smtClean="0"/>
                        <a:t>Ethrnet</a:t>
                      </a:r>
                      <a:r>
                        <a:rPr lang="en-US" sz="1100" b="0" dirty="0" smtClean="0"/>
                        <a:t>)</a:t>
                      </a:r>
                      <a:endParaRPr lang="el-GR" sz="11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0800 </a:t>
                      </a:r>
                      <a:r>
                        <a:rPr lang="en-US" sz="1100" b="0" dirty="0" smtClean="0"/>
                        <a:t>(IP)</a:t>
                      </a:r>
                      <a:endParaRPr lang="el-GR" sz="1100" b="0" dirty="0"/>
                    </a:p>
                  </a:txBody>
                  <a:tcPr/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MAC)</a:t>
                      </a:r>
                      <a:r>
                        <a:rPr lang="en-US" sz="1100" b="1" baseline="0" dirty="0" smtClean="0"/>
                        <a:t> 6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IP) </a:t>
                      </a:r>
                      <a:r>
                        <a:rPr lang="en-US" sz="1100" b="1" baseline="0" dirty="0" smtClean="0"/>
                        <a:t> 4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(request)</a:t>
                      </a:r>
                      <a:endParaRPr lang="el-G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78-10-42-6b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-45-00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72.16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</a:t>
                      </a:r>
                      <a:r>
                        <a:rPr lang="el-GR" sz="1100" dirty="0" smtClean="0"/>
                        <a:t>0</a:t>
                      </a:r>
                      <a:r>
                        <a:rPr lang="en-US" sz="1100" dirty="0" smtClean="0"/>
                        <a:t>.1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:00:00:00:00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72.16.2.1</a:t>
                      </a:r>
                      <a:endParaRPr lang="el-GR" sz="11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grpSp>
        <p:nvGrpSpPr>
          <p:cNvPr id="13" name="15 - Ομάδα"/>
          <p:cNvGrpSpPr/>
          <p:nvPr/>
        </p:nvGrpSpPr>
        <p:grpSpPr>
          <a:xfrm>
            <a:off x="2915816" y="3645024"/>
            <a:ext cx="648072" cy="72008"/>
            <a:chOff x="1475656" y="3356992"/>
            <a:chExt cx="648072" cy="72008"/>
          </a:xfrm>
        </p:grpSpPr>
        <p:sp>
          <p:nvSpPr>
            <p:cNvPr id="27" name="26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grpSp>
        <p:nvGrpSpPr>
          <p:cNvPr id="14" name="34 - Ομάδα"/>
          <p:cNvGrpSpPr/>
          <p:nvPr/>
        </p:nvGrpSpPr>
        <p:grpSpPr>
          <a:xfrm>
            <a:off x="3059832" y="3861048"/>
            <a:ext cx="288032" cy="72008"/>
            <a:chOff x="3059832" y="3861048"/>
            <a:chExt cx="288032" cy="72008"/>
          </a:xfrm>
        </p:grpSpPr>
        <p:sp>
          <p:nvSpPr>
            <p:cNvPr id="26" name="25 - Ορθογώνιο"/>
            <p:cNvSpPr/>
            <p:nvPr/>
          </p:nvSpPr>
          <p:spPr>
            <a:xfrm>
              <a:off x="3131840" y="3861048"/>
              <a:ext cx="144016" cy="7200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" name="33 - Ορθογώνιο"/>
            <p:cNvSpPr/>
            <p:nvPr/>
          </p:nvSpPr>
          <p:spPr>
            <a:xfrm>
              <a:off x="3059832" y="3861048"/>
              <a:ext cx="288032" cy="7200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6" name="35 - Επεξήγηση με στρογγυλεμένο παραλληλόγραμμο"/>
          <p:cNvSpPr/>
          <p:nvPr/>
        </p:nvSpPr>
        <p:spPr>
          <a:xfrm>
            <a:off x="3275856" y="2852936"/>
            <a:ext cx="1368152" cy="288032"/>
          </a:xfrm>
          <a:prstGeom prst="wedgeRoundRectCallout">
            <a:avLst>
              <a:gd name="adj1" fmla="val -43183"/>
              <a:gd name="adj2" fmla="val 2981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Προς </a:t>
            </a:r>
            <a:r>
              <a:rPr lang="en-US" sz="1100" dirty="0" smtClean="0"/>
              <a:t>ff-ff-ff-ff-ff-ff</a:t>
            </a:r>
            <a:endParaRPr lang="el-GR" sz="1100" dirty="0"/>
          </a:p>
        </p:txBody>
      </p:sp>
      <p:grpSp>
        <p:nvGrpSpPr>
          <p:cNvPr id="15" name="36 - Ομάδα"/>
          <p:cNvGrpSpPr/>
          <p:nvPr/>
        </p:nvGrpSpPr>
        <p:grpSpPr>
          <a:xfrm rot="6559587">
            <a:off x="3585298" y="4280723"/>
            <a:ext cx="358051" cy="98696"/>
            <a:chOff x="3059832" y="3861048"/>
            <a:chExt cx="288032" cy="72008"/>
          </a:xfrm>
        </p:grpSpPr>
        <p:sp>
          <p:nvSpPr>
            <p:cNvPr id="38" name="37 - Ορθογώνιο"/>
            <p:cNvSpPr/>
            <p:nvPr/>
          </p:nvSpPr>
          <p:spPr>
            <a:xfrm>
              <a:off x="3131840" y="3861048"/>
              <a:ext cx="144016" cy="7200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9" name="38 - Ορθογώνιο"/>
            <p:cNvSpPr/>
            <p:nvPr/>
          </p:nvSpPr>
          <p:spPr>
            <a:xfrm>
              <a:off x="3059832" y="3861048"/>
              <a:ext cx="288032" cy="7200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6" name="39 - Ομάδα"/>
          <p:cNvGrpSpPr/>
          <p:nvPr/>
        </p:nvGrpSpPr>
        <p:grpSpPr>
          <a:xfrm rot="3792830">
            <a:off x="4106299" y="4129433"/>
            <a:ext cx="358051" cy="98696"/>
            <a:chOff x="3059832" y="3861048"/>
            <a:chExt cx="288032" cy="72008"/>
          </a:xfrm>
        </p:grpSpPr>
        <p:sp>
          <p:nvSpPr>
            <p:cNvPr id="41" name="40 - Ορθογώνιο"/>
            <p:cNvSpPr/>
            <p:nvPr/>
          </p:nvSpPr>
          <p:spPr>
            <a:xfrm>
              <a:off x="3131840" y="3861048"/>
              <a:ext cx="144016" cy="7200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3059832" y="3861048"/>
              <a:ext cx="288032" cy="7200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9" name="42 - Ομάδα"/>
          <p:cNvGrpSpPr/>
          <p:nvPr/>
        </p:nvGrpSpPr>
        <p:grpSpPr>
          <a:xfrm rot="21402613">
            <a:off x="4214497" y="3727225"/>
            <a:ext cx="358051" cy="98696"/>
            <a:chOff x="3059832" y="3861048"/>
            <a:chExt cx="288032" cy="72008"/>
          </a:xfrm>
        </p:grpSpPr>
        <p:sp>
          <p:nvSpPr>
            <p:cNvPr id="44" name="43 - Ορθογώνιο"/>
            <p:cNvSpPr/>
            <p:nvPr/>
          </p:nvSpPr>
          <p:spPr>
            <a:xfrm>
              <a:off x="3131840" y="3861048"/>
              <a:ext cx="144016" cy="7200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3059832" y="3861048"/>
              <a:ext cx="288032" cy="7200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5.92593E-6 L 0.04722 -5.92593E-6 " pathEditMode="relative" ptsTypes="A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0.02593 L -0.03767 0.13102 " pathEditMode="relative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1667 L 0.03923 0.12176 " pathEditMode="relative" ptsTypes="AA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14815E-6 L 0.08663 -0.01064 " pathEditMode="relative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grpSp>
        <p:nvGrpSpPr>
          <p:cNvPr id="13" name="15 - Ομάδα"/>
          <p:cNvGrpSpPr/>
          <p:nvPr/>
        </p:nvGrpSpPr>
        <p:grpSpPr>
          <a:xfrm>
            <a:off x="2915816" y="3645024"/>
            <a:ext cx="648072" cy="72008"/>
            <a:chOff x="1475656" y="3356992"/>
            <a:chExt cx="648072" cy="72008"/>
          </a:xfrm>
        </p:grpSpPr>
        <p:sp>
          <p:nvSpPr>
            <p:cNvPr id="27" name="26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grpSp>
        <p:nvGrpSpPr>
          <p:cNvPr id="14" name="42 - Ομάδα"/>
          <p:cNvGrpSpPr/>
          <p:nvPr/>
        </p:nvGrpSpPr>
        <p:grpSpPr>
          <a:xfrm rot="10509618">
            <a:off x="4935565" y="3659952"/>
            <a:ext cx="358051" cy="98696"/>
            <a:chOff x="3059832" y="3861048"/>
            <a:chExt cx="288032" cy="72008"/>
          </a:xfrm>
        </p:grpSpPr>
        <p:sp>
          <p:nvSpPr>
            <p:cNvPr id="44" name="43 - Ορθογώνιο"/>
            <p:cNvSpPr/>
            <p:nvPr/>
          </p:nvSpPr>
          <p:spPr>
            <a:xfrm>
              <a:off x="3131840" y="3861048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3059832" y="3861048"/>
              <a:ext cx="288032" cy="7200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-0.23629 0.0210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grpSp>
        <p:nvGrpSpPr>
          <p:cNvPr id="13" name="29 - Ομάδα"/>
          <p:cNvGrpSpPr/>
          <p:nvPr/>
        </p:nvGrpSpPr>
        <p:grpSpPr>
          <a:xfrm>
            <a:off x="2915816" y="3717032"/>
            <a:ext cx="864096" cy="216024"/>
            <a:chOff x="2915816" y="3717032"/>
            <a:chExt cx="864096" cy="216024"/>
          </a:xfrm>
        </p:grpSpPr>
        <p:grpSp>
          <p:nvGrpSpPr>
            <p:cNvPr id="14" name="15 - Ομάδα"/>
            <p:cNvGrpSpPr/>
            <p:nvPr/>
          </p:nvGrpSpPr>
          <p:grpSpPr>
            <a:xfrm>
              <a:off x="2987824" y="3789040"/>
              <a:ext cx="648072" cy="72008"/>
              <a:chOff x="1475656" y="3356992"/>
              <a:chExt cx="648072" cy="72008"/>
            </a:xfrm>
          </p:grpSpPr>
          <p:sp>
            <p:nvSpPr>
              <p:cNvPr id="27" name="26 - Ορθογώνιο"/>
              <p:cNvSpPr/>
              <p:nvPr/>
            </p:nvSpPr>
            <p:spPr>
              <a:xfrm>
                <a:off x="1475656" y="3356992"/>
                <a:ext cx="504056" cy="7200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" name="27 - Ορθογώνιο"/>
              <p:cNvSpPr/>
              <p:nvPr/>
            </p:nvSpPr>
            <p:spPr>
              <a:xfrm>
                <a:off x="1979712" y="3356992"/>
                <a:ext cx="144016" cy="7200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6" name="25 - Ορθογώνιο"/>
            <p:cNvSpPr/>
            <p:nvPr/>
          </p:nvSpPr>
          <p:spPr>
            <a:xfrm>
              <a:off x="2915816" y="3717032"/>
              <a:ext cx="792088" cy="21602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3707904" y="3717032"/>
              <a:ext cx="72008" cy="21602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54 - Ομάδα"/>
          <p:cNvGrpSpPr/>
          <p:nvPr/>
        </p:nvGrpSpPr>
        <p:grpSpPr>
          <a:xfrm>
            <a:off x="0" y="2564904"/>
            <a:ext cx="6084168" cy="2304256"/>
            <a:chOff x="0" y="1844824"/>
            <a:chExt cx="6084168" cy="2304256"/>
          </a:xfrm>
        </p:grpSpPr>
        <p:grpSp>
          <p:nvGrpSpPr>
            <p:cNvPr id="16" name="46 - Ομάδα"/>
            <p:cNvGrpSpPr/>
            <p:nvPr/>
          </p:nvGrpSpPr>
          <p:grpSpPr>
            <a:xfrm>
              <a:off x="0" y="1844824"/>
              <a:ext cx="6084168" cy="2304256"/>
              <a:chOff x="0" y="1844824"/>
              <a:chExt cx="6084168" cy="2304256"/>
            </a:xfrm>
          </p:grpSpPr>
          <p:sp>
            <p:nvSpPr>
              <p:cNvPr id="32" name="31 - Έλλειψη"/>
              <p:cNvSpPr/>
              <p:nvPr/>
            </p:nvSpPr>
            <p:spPr>
              <a:xfrm>
                <a:off x="0" y="1844824"/>
                <a:ext cx="6084168" cy="2304256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9" name="45 - Ομάδα"/>
              <p:cNvGrpSpPr/>
              <p:nvPr/>
            </p:nvGrpSpPr>
            <p:grpSpPr>
              <a:xfrm>
                <a:off x="0" y="2492896"/>
                <a:ext cx="5652120" cy="576064"/>
                <a:chOff x="0" y="2492896"/>
                <a:chExt cx="5652120" cy="576064"/>
              </a:xfrm>
            </p:grpSpPr>
            <p:sp>
              <p:nvSpPr>
                <p:cNvPr id="33" name="32 - Ορθογώνιο"/>
                <p:cNvSpPr/>
                <p:nvPr/>
              </p:nvSpPr>
              <p:spPr>
                <a:xfrm>
                  <a:off x="611560" y="2564904"/>
                  <a:ext cx="2592288" cy="432048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400" dirty="0" smtClean="0"/>
                    <a:t>Από:10.23.4.5 </a:t>
                  </a:r>
                </a:p>
                <a:p>
                  <a:pPr algn="ctr"/>
                  <a:r>
                    <a:rPr lang="el-GR" sz="1400" dirty="0" smtClean="0"/>
                    <a:t>προς 192.168.2.5</a:t>
                  </a:r>
                  <a:endParaRPr lang="el-GR" sz="1400" dirty="0"/>
                </a:p>
              </p:txBody>
            </p:sp>
            <p:sp>
              <p:nvSpPr>
                <p:cNvPr id="36" name="35 - Ορθογώνιο"/>
                <p:cNvSpPr/>
                <p:nvPr/>
              </p:nvSpPr>
              <p:spPr>
                <a:xfrm>
                  <a:off x="611560" y="2492896"/>
                  <a:ext cx="5040560" cy="576064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7" name="36 - Ορθογώνιο"/>
                <p:cNvSpPr/>
                <p:nvPr/>
              </p:nvSpPr>
              <p:spPr>
                <a:xfrm>
                  <a:off x="3275856" y="2492896"/>
                  <a:ext cx="2376264" cy="576064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400" dirty="0" smtClean="0"/>
                    <a:t>Από 78-10-42-6β-45-00  </a:t>
                  </a:r>
                </a:p>
                <a:p>
                  <a:pPr algn="ctr"/>
                  <a:r>
                    <a:rPr lang="el-GR" sz="1400" dirty="0" smtClean="0"/>
                    <a:t>προς  58-94-6β-75-φ1-24</a:t>
                  </a:r>
                  <a:endParaRPr lang="el-GR" sz="1400" dirty="0"/>
                </a:p>
              </p:txBody>
            </p:sp>
            <p:cxnSp>
              <p:nvCxnSpPr>
                <p:cNvPr id="40" name="39 - Ευθεία γραμμή σύνδεσης"/>
                <p:cNvCxnSpPr/>
                <p:nvPr/>
              </p:nvCxnSpPr>
              <p:spPr>
                <a:xfrm flipH="1">
                  <a:off x="323528" y="2492896"/>
                  <a:ext cx="36004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40 - Ευθεία γραμμή σύνδεσης"/>
                <p:cNvCxnSpPr/>
                <p:nvPr/>
              </p:nvCxnSpPr>
              <p:spPr>
                <a:xfrm flipH="1">
                  <a:off x="0" y="3068960"/>
                  <a:ext cx="683568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9" name="48 - Ευθεία γραμμή σύνδεσης"/>
            <p:cNvCxnSpPr/>
            <p:nvPr/>
          </p:nvCxnSpPr>
          <p:spPr>
            <a:xfrm flipH="1">
              <a:off x="0" y="2780928"/>
              <a:ext cx="61156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- Ευθεία γραμμή σύνδεσης"/>
            <p:cNvCxnSpPr/>
            <p:nvPr/>
          </p:nvCxnSpPr>
          <p:spPr>
            <a:xfrm flipH="1">
              <a:off x="0" y="2924944"/>
              <a:ext cx="61156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- Ευθεία γραμμή σύνδεσης"/>
            <p:cNvCxnSpPr/>
            <p:nvPr/>
          </p:nvCxnSpPr>
          <p:spPr>
            <a:xfrm flipH="1">
              <a:off x="179512" y="2636912"/>
              <a:ext cx="432048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96296E-6 L -0.06302 -0.12616 " pathEditMode="relative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grpSp>
        <p:nvGrpSpPr>
          <p:cNvPr id="13" name="29 - Ομάδα"/>
          <p:cNvGrpSpPr/>
          <p:nvPr/>
        </p:nvGrpSpPr>
        <p:grpSpPr>
          <a:xfrm>
            <a:off x="2915816" y="3717032"/>
            <a:ext cx="864096" cy="216024"/>
            <a:chOff x="2915816" y="3717032"/>
            <a:chExt cx="864096" cy="216024"/>
          </a:xfrm>
        </p:grpSpPr>
        <p:grpSp>
          <p:nvGrpSpPr>
            <p:cNvPr id="14" name="15 - Ομάδα"/>
            <p:cNvGrpSpPr/>
            <p:nvPr/>
          </p:nvGrpSpPr>
          <p:grpSpPr>
            <a:xfrm>
              <a:off x="2987824" y="3789040"/>
              <a:ext cx="648072" cy="72008"/>
              <a:chOff x="1475656" y="3356992"/>
              <a:chExt cx="648072" cy="72008"/>
            </a:xfrm>
          </p:grpSpPr>
          <p:sp>
            <p:nvSpPr>
              <p:cNvPr id="27" name="26 - Ορθογώνιο"/>
              <p:cNvSpPr/>
              <p:nvPr/>
            </p:nvSpPr>
            <p:spPr>
              <a:xfrm>
                <a:off x="1475656" y="3356992"/>
                <a:ext cx="504056" cy="7200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" name="27 - Ορθογώνιο"/>
              <p:cNvSpPr/>
              <p:nvPr/>
            </p:nvSpPr>
            <p:spPr>
              <a:xfrm>
                <a:off x="1979712" y="3356992"/>
                <a:ext cx="144016" cy="7200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6" name="25 - Ορθογώνιο"/>
            <p:cNvSpPr/>
            <p:nvPr/>
          </p:nvSpPr>
          <p:spPr>
            <a:xfrm>
              <a:off x="2915816" y="3717032"/>
              <a:ext cx="792088" cy="21602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3707904" y="3717032"/>
              <a:ext cx="72008" cy="21602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30" name="29 - Πίνακας"/>
          <p:cNvGraphicFramePr>
            <a:graphicFrameLocks noGrp="1"/>
          </p:cNvGraphicFramePr>
          <p:nvPr/>
        </p:nvGraphicFramePr>
        <p:xfrm>
          <a:off x="2195736" y="1844824"/>
          <a:ext cx="4896544" cy="148336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936104"/>
                <a:gridCol w="1137726"/>
                <a:gridCol w="1036915"/>
                <a:gridCol w="993711"/>
                <a:gridCol w="792088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Πίνακας</a:t>
                      </a:r>
                      <a:r>
                        <a:rPr lang="el-GR" sz="1200" baseline="0" dirty="0" smtClean="0"/>
                        <a:t> Δρομολόγησης του </a:t>
                      </a:r>
                      <a:r>
                        <a:rPr lang="en-US" sz="1200" baseline="0" dirty="0" smtClean="0"/>
                        <a:t>R2</a:t>
                      </a:r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Δίκτυο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μασκα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Εμεση</a:t>
                      </a:r>
                      <a:r>
                        <a:rPr lang="el-GR" sz="1200" dirty="0" smtClean="0"/>
                        <a:t>/</a:t>
                      </a:r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δρομογητής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διεπαφή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192.168.2.0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255.255.255.0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baseline="0" dirty="0" smtClean="0"/>
                        <a:t>    -------------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72.16.0.0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255.255.0.0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  ----------------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1/</a:t>
                      </a:r>
                      <a:r>
                        <a:rPr lang="el-GR" sz="1200" dirty="0" smtClean="0"/>
                        <a:t>πύλη</a:t>
                      </a:r>
                      <a:endParaRPr lang="el-G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31 - TextBox"/>
          <p:cNvSpPr txBox="1"/>
          <p:nvPr/>
        </p:nvSpPr>
        <p:spPr>
          <a:xfrm>
            <a:off x="5076056" y="38610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l-GR" sz="11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724128" y="378904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19687 -0.02107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grpSp>
        <p:nvGrpSpPr>
          <p:cNvPr id="13" name="15 - Ομάδα"/>
          <p:cNvGrpSpPr/>
          <p:nvPr/>
        </p:nvGrpSpPr>
        <p:grpSpPr>
          <a:xfrm rot="21248364">
            <a:off x="5582094" y="3461898"/>
            <a:ext cx="648072" cy="72008"/>
            <a:chOff x="1475656" y="3356992"/>
            <a:chExt cx="648072" cy="72008"/>
          </a:xfrm>
        </p:grpSpPr>
        <p:sp>
          <p:nvSpPr>
            <p:cNvPr id="27" name="26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38" name="37 - Πίνακας"/>
          <p:cNvGraphicFramePr>
            <a:graphicFrameLocks noGrp="1"/>
          </p:cNvGraphicFramePr>
          <p:nvPr/>
        </p:nvGraphicFramePr>
        <p:xfrm>
          <a:off x="3491880" y="1700808"/>
          <a:ext cx="3744416" cy="14833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131521"/>
                <a:gridCol w="1643019"/>
                <a:gridCol w="969876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err="1" smtClean="0"/>
                        <a:t>πινακας</a:t>
                      </a:r>
                      <a:r>
                        <a:rPr lang="el-GR" sz="1400" baseline="0" dirty="0" smtClean="0"/>
                        <a:t> του </a:t>
                      </a:r>
                      <a:r>
                        <a:rPr lang="en-US" sz="1400" baseline="0" dirty="0" smtClean="0"/>
                        <a:t>R2</a:t>
                      </a:r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192.168.2.3</a:t>
                      </a:r>
                      <a:endParaRPr lang="el-GR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68-b5-99-18-00-0a</a:t>
                      </a:r>
                      <a:endParaRPr lang="el-GR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</a:t>
                      </a:r>
                      <a:endParaRPr lang="el-GR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192.168.2.4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68-B5-99-25-30-16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192.168.2.5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dirty="0" smtClean="0"/>
                        <a:t>48-a5-99-32-d0-01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dynamic</a:t>
                      </a:r>
                      <a:endParaRPr lang="el-GR" sz="14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41 - TextBox"/>
          <p:cNvSpPr txBox="1"/>
          <p:nvPr/>
        </p:nvSpPr>
        <p:spPr>
          <a:xfrm>
            <a:off x="5076056" y="38610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l-GR" sz="11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24128" y="378904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076056" y="38610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l-GR" sz="11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24128" y="378904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endParaRPr lang="el-GR" sz="1100" dirty="0"/>
          </a:p>
        </p:txBody>
      </p:sp>
      <p:grpSp>
        <p:nvGrpSpPr>
          <p:cNvPr id="13" name="29 - Ομάδα"/>
          <p:cNvGrpSpPr/>
          <p:nvPr/>
        </p:nvGrpSpPr>
        <p:grpSpPr>
          <a:xfrm rot="20969227">
            <a:off x="5592567" y="3434009"/>
            <a:ext cx="864096" cy="216024"/>
            <a:chOff x="2915816" y="3717032"/>
            <a:chExt cx="864096" cy="216024"/>
          </a:xfrm>
        </p:grpSpPr>
        <p:grpSp>
          <p:nvGrpSpPr>
            <p:cNvPr id="14" name="15 - Ομάδα"/>
            <p:cNvGrpSpPr/>
            <p:nvPr/>
          </p:nvGrpSpPr>
          <p:grpSpPr>
            <a:xfrm>
              <a:off x="2987824" y="3789040"/>
              <a:ext cx="648072" cy="72008"/>
              <a:chOff x="1475656" y="3356992"/>
              <a:chExt cx="648072" cy="72008"/>
            </a:xfrm>
          </p:grpSpPr>
          <p:sp>
            <p:nvSpPr>
              <p:cNvPr id="33" name="32 - Ορθογώνιο"/>
              <p:cNvSpPr/>
              <p:nvPr/>
            </p:nvSpPr>
            <p:spPr>
              <a:xfrm>
                <a:off x="1475656" y="3356992"/>
                <a:ext cx="504056" cy="7200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4" name="33 - Ορθογώνιο"/>
              <p:cNvSpPr/>
              <p:nvPr/>
            </p:nvSpPr>
            <p:spPr>
              <a:xfrm>
                <a:off x="1979712" y="3356992"/>
                <a:ext cx="144016" cy="7200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0" name="29 - Ορθογώνιο"/>
            <p:cNvSpPr/>
            <p:nvPr/>
          </p:nvSpPr>
          <p:spPr>
            <a:xfrm>
              <a:off x="2915816" y="3717032"/>
              <a:ext cx="792088" cy="21602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3707904" y="3717032"/>
              <a:ext cx="72008" cy="21602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52 - Ομάδα"/>
          <p:cNvGrpSpPr/>
          <p:nvPr/>
        </p:nvGrpSpPr>
        <p:grpSpPr>
          <a:xfrm>
            <a:off x="3774630" y="2708920"/>
            <a:ext cx="5040560" cy="576064"/>
            <a:chOff x="3774630" y="2708920"/>
            <a:chExt cx="5040560" cy="576064"/>
          </a:xfrm>
        </p:grpSpPr>
        <p:sp>
          <p:nvSpPr>
            <p:cNvPr id="38" name="37 - TextBox"/>
            <p:cNvSpPr txBox="1"/>
            <p:nvPr/>
          </p:nvSpPr>
          <p:spPr>
            <a:xfrm>
              <a:off x="4566718" y="2708920"/>
              <a:ext cx="15841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 smtClean="0"/>
                <a:t>Ip</a:t>
              </a:r>
              <a:r>
                <a:rPr lang="en-US" sz="1100" dirty="0" smtClean="0"/>
                <a:t>=</a:t>
              </a:r>
              <a:r>
                <a:rPr lang="el-GR" sz="1100" dirty="0" smtClean="0"/>
                <a:t>200</a:t>
              </a:r>
              <a:r>
                <a:rPr lang="en-US" sz="1100" dirty="0" smtClean="0"/>
                <a:t>.</a:t>
              </a:r>
              <a:r>
                <a:rPr lang="el-GR" sz="1100" dirty="0" smtClean="0"/>
                <a:t>17</a:t>
              </a:r>
              <a:r>
                <a:rPr lang="en-US" sz="1100" dirty="0" smtClean="0"/>
                <a:t>.</a:t>
              </a:r>
              <a:r>
                <a:rPr lang="el-GR" sz="1100" dirty="0" smtClean="0"/>
                <a:t>40</a:t>
              </a:r>
              <a:r>
                <a:rPr lang="en-US" sz="1100" dirty="0" smtClean="0"/>
                <a:t>.1/16</a:t>
              </a:r>
            </a:p>
            <a:p>
              <a:r>
                <a:rPr lang="en-US" sz="1100" dirty="0" smtClean="0"/>
                <a:t>Mac=a8-b4-6b-45-f5-24</a:t>
              </a:r>
              <a:endParaRPr lang="el-GR" sz="1100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774630" y="2780928"/>
              <a:ext cx="2592288" cy="432048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sz="1400" dirty="0" smtClean="0"/>
                <a:t>Από:10.23.4.5 </a:t>
              </a:r>
            </a:p>
            <a:p>
              <a:pPr algn="ctr"/>
              <a:r>
                <a:rPr lang="el-GR" sz="1400" dirty="0" smtClean="0"/>
                <a:t>προς 192.168.2.5</a:t>
              </a:r>
              <a:endParaRPr lang="el-GR" sz="1400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3774630" y="2708920"/>
              <a:ext cx="5040560" cy="576064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6438926" y="2708920"/>
              <a:ext cx="2376264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dirty="0" smtClean="0"/>
                <a:t>Από</a:t>
              </a:r>
              <a:r>
                <a:rPr lang="en-US" sz="1400" dirty="0" smtClean="0"/>
                <a:t>68-B5-a9-88-12-0b</a:t>
              </a:r>
              <a:endParaRPr lang="el-GR" sz="1400" dirty="0" smtClean="0"/>
            </a:p>
            <a:p>
              <a:pPr algn="ctr"/>
              <a:r>
                <a:rPr lang="el-GR" sz="1400" dirty="0" smtClean="0"/>
                <a:t>προς </a:t>
              </a:r>
              <a:r>
                <a:rPr lang="en-US" sz="1400" dirty="0" smtClean="0"/>
                <a:t>48-a5-99-32-d0-01</a:t>
              </a:r>
              <a:endParaRPr lang="el-GR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699792" y="407707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Mac=78-10</a:t>
            </a:r>
            <a:r>
              <a:rPr lang="el-GR" sz="1100" dirty="0" smtClean="0"/>
              <a:t>-</a:t>
            </a:r>
            <a:r>
              <a:rPr lang="en-US" sz="1100" dirty="0" smtClean="0"/>
              <a:t>42-6b-45-00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31" name="30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1978"/>
              <a:gd name="adj2" fmla="val -452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076056" y="38610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l-GR" sz="1100" dirty="0"/>
          </a:p>
        </p:txBody>
      </p:sp>
      <p:grpSp>
        <p:nvGrpSpPr>
          <p:cNvPr id="10" name="29 - Ομάδα"/>
          <p:cNvGrpSpPr/>
          <p:nvPr/>
        </p:nvGrpSpPr>
        <p:grpSpPr>
          <a:xfrm rot="3968777">
            <a:off x="6141652" y="4263867"/>
            <a:ext cx="864096" cy="216024"/>
            <a:chOff x="2915816" y="3717032"/>
            <a:chExt cx="864096" cy="216024"/>
          </a:xfrm>
        </p:grpSpPr>
        <p:grpSp>
          <p:nvGrpSpPr>
            <p:cNvPr id="13" name="15 - Ομάδα"/>
            <p:cNvGrpSpPr/>
            <p:nvPr/>
          </p:nvGrpSpPr>
          <p:grpSpPr>
            <a:xfrm>
              <a:off x="2987824" y="3789040"/>
              <a:ext cx="648072" cy="72008"/>
              <a:chOff x="1475656" y="3356992"/>
              <a:chExt cx="648072" cy="72008"/>
            </a:xfrm>
          </p:grpSpPr>
          <p:sp>
            <p:nvSpPr>
              <p:cNvPr id="40" name="39 - Ορθογώνιο"/>
              <p:cNvSpPr/>
              <p:nvPr/>
            </p:nvSpPr>
            <p:spPr>
              <a:xfrm>
                <a:off x="1475656" y="3356992"/>
                <a:ext cx="504056" cy="7200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" name="40 - Ορθογώνιο"/>
              <p:cNvSpPr/>
              <p:nvPr/>
            </p:nvSpPr>
            <p:spPr>
              <a:xfrm>
                <a:off x="1979712" y="3356992"/>
                <a:ext cx="144016" cy="7200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7" name="36 - Ορθογώνιο"/>
            <p:cNvSpPr/>
            <p:nvPr/>
          </p:nvSpPr>
          <p:spPr>
            <a:xfrm>
              <a:off x="2915816" y="3717032"/>
              <a:ext cx="792088" cy="21602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9" name="38 - Ορθογώνιο"/>
            <p:cNvSpPr/>
            <p:nvPr/>
          </p:nvSpPr>
          <p:spPr>
            <a:xfrm>
              <a:off x="3707904" y="3717032"/>
              <a:ext cx="72008" cy="21602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7.40741E-7 L 0.08664 0.19954 " pathEditMode="relative" ptsTypes="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/>
              <a:t>Στην περίπτωση αυτή οι υπολογιστές προέλευσης και προορισμού βρίσκονται στο ίδιο</a:t>
            </a:r>
            <a:r>
              <a:rPr lang="en-US" sz="2400" dirty="0" smtClean="0"/>
              <a:t> </a:t>
            </a:r>
            <a:r>
              <a:rPr lang="el-GR" sz="2400" dirty="0" smtClean="0"/>
              <a:t>δίκτυο, δεν μεσολαβεί δρομολογητής και η διαδικασία χαρακτηρίζεται </a:t>
            </a:r>
            <a:r>
              <a:rPr lang="el-GR" sz="2400" b="1" dirty="0" smtClean="0"/>
              <a:t>άμεση</a:t>
            </a:r>
            <a:r>
              <a:rPr lang="en-US" sz="2400" b="1" dirty="0" smtClean="0"/>
              <a:t> </a:t>
            </a:r>
            <a:r>
              <a:rPr lang="el-GR" sz="2400" b="1" dirty="0" smtClean="0"/>
              <a:t>δρομολόγηση</a:t>
            </a:r>
            <a:endParaRPr lang="en-US" sz="2400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/>
              <a:t>Όταν οι</a:t>
            </a:r>
            <a:r>
              <a:rPr lang="en-US" sz="2400" dirty="0" smtClean="0"/>
              <a:t> </a:t>
            </a:r>
            <a:r>
              <a:rPr lang="el-GR" sz="2400" dirty="0" smtClean="0"/>
              <a:t>υπολογιστές προέλευσης και προορισμού δεν βρίσκονται στο ίδιο δίκτυο και μεσολαβούν</a:t>
            </a:r>
            <a:r>
              <a:rPr lang="en-US" sz="2400" dirty="0" smtClean="0"/>
              <a:t> </a:t>
            </a:r>
            <a:r>
              <a:rPr lang="el-GR" sz="2400" dirty="0" smtClean="0"/>
              <a:t>ανάμεσά τους ένας ή περισσότεροι δρομολογητές τότε η διαδικασία χαρακτηρίζεται</a:t>
            </a:r>
            <a:r>
              <a:rPr lang="en-US" sz="2400" dirty="0" smtClean="0"/>
              <a:t> </a:t>
            </a:r>
            <a:r>
              <a:rPr lang="el-GR" sz="2400" b="1" dirty="0" smtClean="0"/>
              <a:t>έμμεση δρομολόγηση</a:t>
            </a:r>
            <a:endParaRPr lang="el-GR" sz="24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Άμεση και Έμμεση δρομολόγηση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9775" y="290513"/>
            <a:ext cx="5124450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5334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Δρομολόγηση είναι το έργο της μετακίνησης (προώθησης, διεκπεραίωσης) της πληροφορίας από την αφετηρία μέσω ενός διαδικτύου και παράδοσης στον προορισμό της.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 smtClean="0"/>
              <a:t>Η δρομολόγηση περιλαμβάνει δυο διακριτές δραστηριότητες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 smtClean="0"/>
              <a:t>· τον προσδιορισμό της καλύτερης διαδρομής από την αφετηρία έως τον προορισμό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 smtClean="0"/>
              <a:t>Και · την μεταφορά (προώθηση - IP </a:t>
            </a:r>
            <a:r>
              <a:rPr lang="el-GR" sz="2000" dirty="0" err="1" smtClean="0"/>
              <a:t>forwarding</a:t>
            </a:r>
            <a:r>
              <a:rPr lang="el-GR" sz="2000" dirty="0" smtClean="0"/>
              <a:t>) της ομαδοποιημένης, σε </a:t>
            </a:r>
            <a:r>
              <a:rPr lang="el-GR" sz="2000" dirty="0" err="1" smtClean="0"/>
              <a:t>πακέτα,πληροφορίας</a:t>
            </a:r>
            <a:r>
              <a:rPr lang="el-GR" sz="2000" dirty="0" smtClean="0"/>
              <a:t> στον προορισμό της, διαμέσου του Διαδικτύου.</a:t>
            </a:r>
            <a:endParaRPr lang="el-GR" sz="20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δρομολόγηση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214422"/>
            <a:ext cx="7010400" cy="521497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l-GR" sz="2000" dirty="0" smtClean="0"/>
              <a:t>Αντιμετωπίζουν την επίλυση του σύνθετου προβλήματος του προσδιορισμού της βέλτιστης διαδρομής 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l-GR" sz="2000" dirty="0" smtClean="0"/>
              <a:t>Η εκτίμηση της βέλτιστης διαδρομής προς τον προορισμό γίνεται από τους </a:t>
            </a:r>
            <a:r>
              <a:rPr lang="el-GR" sz="2000" b="1" dirty="0" smtClean="0"/>
              <a:t>αλγόριθμους </a:t>
            </a:r>
            <a:r>
              <a:rPr lang="el-GR" sz="2000" dirty="0" smtClean="0"/>
              <a:t>που χρησιμοποιούνται από τα πρωτόκολλα δρομολόγησης.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l-GR" sz="2000" dirty="0" smtClean="0"/>
              <a:t>χρησιμοποιούν μετρήσιμα χαρακτηριστικά για να εκτιμήσουν ποια διαδρομή είναι καλύτερη για ένα πακέτο όπως: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l-GR" sz="1800" dirty="0" smtClean="0"/>
              <a:t>το εύρος ζώνης (ταχύτητα) των γραμμών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l-GR" sz="1800" dirty="0" smtClean="0"/>
              <a:t>η σχετική απόσταση (αριθμός των αλμάτων ή κόμβων)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πρωτόκολλα δρομολόγησης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δεν εγγυάται ότι μπορεί να αντιμετωπίσει τα</a:t>
            </a:r>
            <a:r>
              <a:rPr lang="en-US" dirty="0" smtClean="0"/>
              <a:t> </a:t>
            </a:r>
            <a:r>
              <a:rPr lang="el-GR" dirty="0" smtClean="0"/>
              <a:t>παρακάτω προβλήματα: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Επανάληψη αυτοδύναμου πακέτου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Επίδοση με καθυστέρηση ή εκτός σειράς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Αλλοίωση δεδομένων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Απώλεια αυτοδύναμου πακέτου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πρωτόκολλα δρομολόγησης </a:t>
            </a:r>
            <a:r>
              <a:rPr lang="en-US" dirty="0" smtClean="0"/>
              <a:t>TCP/IP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00166" y="304800"/>
            <a:ext cx="7262834" cy="838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διαδικασία της δρομολόγησης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643010" y="1428736"/>
            <a:ext cx="750099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buFont typeface="Arial" pitchFamily="34" charset="0"/>
              <a:buChar char="•"/>
            </a:pPr>
            <a:r>
              <a:rPr lang="el-GR" dirty="0"/>
              <a:t>Ο αρχικός υπολογιστής,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l-GR" dirty="0" smtClean="0"/>
              <a:t>αποστολέας</a:t>
            </a:r>
            <a:r>
              <a:rPr lang="el-GR" dirty="0"/>
              <a:t>, ο οποίος δημιουργεί τα αυτοδύναμα πακέτα (</a:t>
            </a:r>
            <a:r>
              <a:rPr lang="el-GR" dirty="0" err="1"/>
              <a:t>datagrams</a:t>
            </a:r>
            <a:r>
              <a:rPr lang="el-GR" dirty="0"/>
              <a:t>), εξετάζει </a:t>
            </a:r>
            <a:r>
              <a:rPr lang="el-GR" dirty="0" smtClean="0"/>
              <a:t>την</a:t>
            </a:r>
            <a:r>
              <a:rPr lang="en-US" dirty="0" smtClean="0"/>
              <a:t> </a:t>
            </a:r>
            <a:r>
              <a:rPr lang="el-GR" dirty="0" smtClean="0"/>
              <a:t>διεύθυνση </a:t>
            </a:r>
            <a:r>
              <a:rPr lang="el-GR" dirty="0"/>
              <a:t>IP προορισμού</a:t>
            </a:r>
            <a:r>
              <a:rPr lang="el-GR" dirty="0" smtClean="0"/>
              <a:t>.</a:t>
            </a:r>
            <a:endParaRPr lang="en-US" dirty="0" smtClean="0"/>
          </a:p>
          <a:p>
            <a:pPr marL="263525" indent="-263525">
              <a:spcBef>
                <a:spcPts val="600"/>
              </a:spcBef>
              <a:buFont typeface="Arial" pitchFamily="34" charset="0"/>
              <a:buChar char="•"/>
            </a:pPr>
            <a:r>
              <a:rPr lang="el-GR" dirty="0" smtClean="0"/>
              <a:t>Εάν </a:t>
            </a:r>
            <a:r>
              <a:rPr lang="el-GR" dirty="0"/>
              <a:t>δεν είναι τοπική (δεν έχει ως προορισμό υπολογιστή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l-GR" dirty="0" smtClean="0"/>
              <a:t>οποίος </a:t>
            </a:r>
            <a:r>
              <a:rPr lang="el-GR" dirty="0"/>
              <a:t>βρίσκεται στο ίδιο δίκτυο) τότε ο αποστολέας αναζητά έναν δρομολογητή ο </a:t>
            </a:r>
            <a:r>
              <a:rPr lang="el-GR" dirty="0" smtClean="0"/>
              <a:t>οποίος (ελπίζει </a:t>
            </a:r>
            <a:r>
              <a:rPr lang="el-GR" dirty="0"/>
              <a:t>να) βρίσκεται στη σωστή κατεύθυνση προς τον προορισμό και στέλνει τα πακέτα </a:t>
            </a:r>
            <a:r>
              <a:rPr lang="el-GR" dirty="0" smtClean="0"/>
              <a:t>σε</a:t>
            </a:r>
            <a:r>
              <a:rPr lang="en-US" dirty="0" smtClean="0"/>
              <a:t> </a:t>
            </a:r>
            <a:r>
              <a:rPr lang="el-GR" dirty="0" smtClean="0"/>
              <a:t>αυτόν</a:t>
            </a:r>
            <a:r>
              <a:rPr lang="el-GR" dirty="0"/>
              <a:t>. </a:t>
            </a:r>
            <a:endParaRPr lang="en-US" dirty="0" smtClean="0"/>
          </a:p>
          <a:p>
            <a:pPr marL="263525" indent="-263525">
              <a:spcBef>
                <a:spcPts val="600"/>
              </a:spcBef>
              <a:buFont typeface="Arial" pitchFamily="34" charset="0"/>
              <a:buChar char="•"/>
            </a:pPr>
            <a:r>
              <a:rPr lang="el-GR" dirty="0" smtClean="0"/>
              <a:t>Ο </a:t>
            </a:r>
            <a:r>
              <a:rPr lang="el-GR" dirty="0"/>
              <a:t>δρομολογητής ουσιαστικά εκτελεί την ίδια διαδικασία. Κάθε δρομολογητής </a:t>
            </a:r>
            <a:r>
              <a:rPr lang="el-GR" dirty="0" smtClean="0"/>
              <a:t>κατά</a:t>
            </a:r>
            <a:r>
              <a:rPr lang="en-US" dirty="0" smtClean="0"/>
              <a:t> </a:t>
            </a:r>
            <a:r>
              <a:rPr lang="el-GR" dirty="0" smtClean="0"/>
              <a:t>μήκος </a:t>
            </a:r>
            <a:r>
              <a:rPr lang="el-GR" dirty="0"/>
              <a:t>της διαδρομής επαναλαμβάνει τη διαδικασία μέχρι το πακέτο να φτάσει σε </a:t>
            </a:r>
            <a:r>
              <a:rPr lang="el-GR" dirty="0" smtClean="0"/>
              <a:t>έναν</a:t>
            </a:r>
            <a:r>
              <a:rPr lang="en-US" dirty="0" smtClean="0"/>
              <a:t> </a:t>
            </a:r>
            <a:r>
              <a:rPr lang="el-GR" dirty="0" smtClean="0"/>
              <a:t>δρομολογητή </a:t>
            </a:r>
            <a:r>
              <a:rPr lang="el-GR" dirty="0"/>
              <a:t>ο οποίος βρίσκεται στο ίδιο φυσικό δίκτυο με τον υπολογιστή στον </a:t>
            </a:r>
            <a:r>
              <a:rPr lang="el-GR" dirty="0" smtClean="0"/>
              <a:t>οποίο</a:t>
            </a:r>
            <a:r>
              <a:rPr lang="en-US" dirty="0" smtClean="0"/>
              <a:t> </a:t>
            </a:r>
            <a:r>
              <a:rPr lang="el-GR" dirty="0" smtClean="0"/>
              <a:t>ανήκει </a:t>
            </a:r>
            <a:r>
              <a:rPr lang="el-GR" dirty="0"/>
              <a:t>η διεύθυνση προορισμού. </a:t>
            </a:r>
            <a:endParaRPr lang="en-US" dirty="0" smtClean="0"/>
          </a:p>
          <a:p>
            <a:pPr marL="263525" indent="-263525">
              <a:spcBef>
                <a:spcPts val="600"/>
              </a:spcBef>
              <a:buFont typeface="Arial" pitchFamily="34" charset="0"/>
              <a:buChar char="•"/>
            </a:pPr>
            <a:r>
              <a:rPr lang="el-GR" dirty="0" smtClean="0"/>
              <a:t>Εκεί </a:t>
            </a:r>
            <a:r>
              <a:rPr lang="el-GR" dirty="0"/>
              <a:t>παραδίδεται το πακέτο.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756592" y="188640"/>
            <a:ext cx="8229600" cy="1143000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l-GR" b="1" dirty="0" smtClean="0"/>
              <a:t>Δρομολόγησης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339752" y="1196752"/>
            <a:ext cx="4191000" cy="1944216"/>
          </a:xfrm>
        </p:spPr>
        <p:txBody>
          <a:bodyPr/>
          <a:lstStyle/>
          <a:p>
            <a:pPr algn="just"/>
            <a:r>
              <a:rPr lang="el-GR" sz="2800" dirty="0" smtClean="0">
                <a:solidFill>
                  <a:srgbClr val="C00000"/>
                </a:solidFill>
              </a:rPr>
              <a:t>Στο πιο κάτω διαδίκτυο</a:t>
            </a:r>
          </a:p>
          <a:p>
            <a:pPr algn="just"/>
            <a:r>
              <a:rPr lang="el-GR" sz="2800" dirty="0" smtClean="0">
                <a:solidFill>
                  <a:srgbClr val="C00000"/>
                </a:solidFill>
              </a:rPr>
              <a:t>έρχεται ένα πακέτο στον </a:t>
            </a:r>
            <a:r>
              <a:rPr lang="el-GR" sz="2800" dirty="0" err="1" smtClean="0">
                <a:solidFill>
                  <a:srgbClr val="C00000"/>
                </a:solidFill>
              </a:rPr>
              <a:t>ρουτερ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R1 </a:t>
            </a:r>
            <a:r>
              <a:rPr lang="el-GR" sz="2800" dirty="0" smtClean="0">
                <a:solidFill>
                  <a:srgbClr val="C00000"/>
                </a:solidFill>
              </a:rPr>
              <a:t>και προορίζεται να πάει στο </a:t>
            </a:r>
            <a:r>
              <a:rPr lang="en-US" sz="2800" dirty="0" smtClean="0">
                <a:solidFill>
                  <a:srgbClr val="C00000"/>
                </a:solidFill>
              </a:rPr>
              <a:t>Pc4</a:t>
            </a:r>
            <a:endParaRPr lang="el-GR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355976" y="299695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843808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Mac=78-14-6b-45-f5-24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grpSp>
        <p:nvGrpSpPr>
          <p:cNvPr id="10" name="15 - Ομάδα"/>
          <p:cNvGrpSpPr/>
          <p:nvPr/>
        </p:nvGrpSpPr>
        <p:grpSpPr>
          <a:xfrm>
            <a:off x="1619672" y="4149080"/>
            <a:ext cx="648072" cy="72008"/>
            <a:chOff x="1475656" y="3356992"/>
            <a:chExt cx="648072" cy="72008"/>
          </a:xfrm>
        </p:grpSpPr>
        <p:sp>
          <p:nvSpPr>
            <p:cNvPr id="13" name="12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" name="14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47074"/>
              <a:gd name="adj2" fmla="val -3261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331640" y="299695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6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19" name="18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843808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Mac=78-14-6b-45-f5-24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grpSp>
        <p:nvGrpSpPr>
          <p:cNvPr id="10" name="15 - Ομάδα"/>
          <p:cNvGrpSpPr/>
          <p:nvPr/>
        </p:nvGrpSpPr>
        <p:grpSpPr>
          <a:xfrm>
            <a:off x="1619672" y="4149080"/>
            <a:ext cx="648072" cy="72008"/>
            <a:chOff x="1475656" y="3356992"/>
            <a:chExt cx="648072" cy="72008"/>
          </a:xfrm>
        </p:grpSpPr>
        <p:sp>
          <p:nvSpPr>
            <p:cNvPr id="13" name="12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aphicFrame>
        <p:nvGraphicFramePr>
          <p:cNvPr id="19" name="18 - Πίνακας"/>
          <p:cNvGraphicFramePr>
            <a:graphicFrameLocks noGrp="1"/>
          </p:cNvGraphicFramePr>
          <p:nvPr/>
        </p:nvGraphicFramePr>
        <p:xfrm>
          <a:off x="107504" y="1268760"/>
          <a:ext cx="4968552" cy="22250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008112"/>
                <a:gridCol w="1137726"/>
                <a:gridCol w="1036915"/>
                <a:gridCol w="993711"/>
                <a:gridCol w="792088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Πίνακας</a:t>
                      </a:r>
                      <a:r>
                        <a:rPr lang="el-GR" sz="1200" baseline="0" dirty="0" smtClean="0"/>
                        <a:t> Δρομολόγησης του </a:t>
                      </a:r>
                      <a:r>
                        <a:rPr lang="en-US" sz="1200" baseline="0" dirty="0" smtClean="0"/>
                        <a:t>R1</a:t>
                      </a:r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Δίκτυο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μασκα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Εμεση</a:t>
                      </a:r>
                      <a:r>
                        <a:rPr lang="el-GR" sz="1200" dirty="0" smtClean="0"/>
                        <a:t>/</a:t>
                      </a:r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δρομογητής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διεπαφή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200.17.0.0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255.255.255.0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baseline="0" dirty="0" smtClean="0"/>
                        <a:t>    -------------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72.16.0.0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255.255.0.0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  ----------------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3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192.168.2.0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255.255.255..0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εμμεση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72.16.2.1/16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3</a:t>
                      </a:r>
                      <a:endParaRPr lang="el-G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10.0.0.0/8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255.0.0.0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αμεση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-----------------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1/πύλη</a:t>
                      </a:r>
                      <a:endParaRPr lang="el-G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19 - Έλλειψη"/>
          <p:cNvSpPr/>
          <p:nvPr/>
        </p:nvSpPr>
        <p:spPr>
          <a:xfrm>
            <a:off x="3203848" y="2708920"/>
            <a:ext cx="108012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Έλλειψη"/>
          <p:cNvSpPr/>
          <p:nvPr/>
        </p:nvSpPr>
        <p:spPr>
          <a:xfrm>
            <a:off x="0" y="2708920"/>
            <a:ext cx="122413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sp>
        <p:nvSpPr>
          <p:cNvPr id="26" name="25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47074"/>
              <a:gd name="adj2" fmla="val -3261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  <p:sp>
        <p:nvSpPr>
          <p:cNvPr id="27" name="26 - Έλλειψη"/>
          <p:cNvSpPr/>
          <p:nvPr/>
        </p:nvSpPr>
        <p:spPr>
          <a:xfrm>
            <a:off x="4211960" y="2636912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Επεξήγηση με σύννεφο"/>
          <p:cNvSpPr/>
          <p:nvPr/>
        </p:nvSpPr>
        <p:spPr>
          <a:xfrm>
            <a:off x="5508104" y="620688"/>
            <a:ext cx="1800200" cy="720080"/>
          </a:xfrm>
          <a:prstGeom prst="cloudCallout">
            <a:avLst>
              <a:gd name="adj1" fmla="val 21496"/>
              <a:gd name="adj2" fmla="val 3362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LAN2</a:t>
            </a:r>
          </a:p>
          <a:p>
            <a:pPr algn="ctr"/>
            <a:r>
              <a:rPr lang="en-US" sz="1200" dirty="0" smtClean="0"/>
              <a:t>192.168.2.0/24</a:t>
            </a:r>
          </a:p>
        </p:txBody>
      </p:sp>
      <p:sp>
        <p:nvSpPr>
          <p:cNvPr id="3" name="2 - Επεξήγηση με σύννεφο"/>
          <p:cNvSpPr/>
          <p:nvPr/>
        </p:nvSpPr>
        <p:spPr>
          <a:xfrm>
            <a:off x="3275856" y="476672"/>
            <a:ext cx="1800200" cy="720080"/>
          </a:xfrm>
          <a:prstGeom prst="cloudCallout">
            <a:avLst>
              <a:gd name="adj1" fmla="val -53"/>
              <a:gd name="adj2" fmla="val 3593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LAN1</a:t>
            </a:r>
          </a:p>
          <a:p>
            <a:pPr algn="ctr"/>
            <a:r>
              <a:rPr lang="en-US" sz="1200" dirty="0" smtClean="0"/>
              <a:t>72.16.0.0/16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380312" y="332656"/>
            <a:ext cx="17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=192.168.2.2/24</a:t>
            </a:r>
          </a:p>
          <a:p>
            <a:r>
              <a:rPr lang="en-US" sz="1100" dirty="0" smtClean="0"/>
              <a:t>Mac=68-B5-99-F9-0E-0B</a:t>
            </a:r>
            <a:endParaRPr lang="el-GR" sz="1100" dirty="0"/>
          </a:p>
        </p:txBody>
      </p:sp>
      <p:sp>
        <p:nvSpPr>
          <p:cNvPr id="5" name="4 - TextBox"/>
          <p:cNvSpPr txBox="1"/>
          <p:nvPr/>
        </p:nvSpPr>
        <p:spPr>
          <a:xfrm>
            <a:off x="7559824" y="198884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=192.168.2.3/24</a:t>
            </a:r>
          </a:p>
          <a:p>
            <a:r>
              <a:rPr lang="en-US" sz="1100" dirty="0" smtClean="0"/>
              <a:t>Mac=68-B5-99-18-00-0a</a:t>
            </a:r>
            <a:endParaRPr lang="el-GR" sz="1100" dirty="0"/>
          </a:p>
        </p:txBody>
      </p:sp>
      <p:sp>
        <p:nvSpPr>
          <p:cNvPr id="6" name="5 - TextBox"/>
          <p:cNvSpPr txBox="1"/>
          <p:nvPr/>
        </p:nvSpPr>
        <p:spPr>
          <a:xfrm>
            <a:off x="7559824" y="371703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=192.168.2.4/24</a:t>
            </a:r>
          </a:p>
          <a:p>
            <a:r>
              <a:rPr lang="en-US" sz="1100" dirty="0" smtClean="0"/>
              <a:t>Mac=68-B5-99-25-30-16</a:t>
            </a:r>
            <a:endParaRPr lang="el-GR" sz="1100" dirty="0"/>
          </a:p>
        </p:txBody>
      </p:sp>
      <p:sp>
        <p:nvSpPr>
          <p:cNvPr id="7" name="6 - TextBox"/>
          <p:cNvSpPr txBox="1"/>
          <p:nvPr/>
        </p:nvSpPr>
        <p:spPr>
          <a:xfrm>
            <a:off x="7559824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=192.168.2.5/24</a:t>
            </a:r>
          </a:p>
          <a:p>
            <a:r>
              <a:rPr lang="en-US" sz="1100" dirty="0" smtClean="0"/>
              <a:t>Mac=48-a5-99-32-d0-01</a:t>
            </a:r>
            <a:endParaRPr lang="el-GR" sz="1100" dirty="0"/>
          </a:p>
        </p:txBody>
      </p:sp>
      <p:sp>
        <p:nvSpPr>
          <p:cNvPr id="8" name="7 - TextBox"/>
          <p:cNvSpPr txBox="1"/>
          <p:nvPr/>
        </p:nvSpPr>
        <p:spPr>
          <a:xfrm>
            <a:off x="5724128" y="393305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=192.168.2.1/24</a:t>
            </a:r>
          </a:p>
          <a:p>
            <a:r>
              <a:rPr lang="en-US" sz="1100" dirty="0" smtClean="0"/>
              <a:t>Mac=68-B5-a9-88-12-0b</a:t>
            </a:r>
            <a:endParaRPr lang="el-GR" sz="1100" dirty="0"/>
          </a:p>
        </p:txBody>
      </p:sp>
      <p:sp>
        <p:nvSpPr>
          <p:cNvPr id="9" name="8 - TextBox"/>
          <p:cNvSpPr txBox="1"/>
          <p:nvPr/>
        </p:nvSpPr>
        <p:spPr>
          <a:xfrm>
            <a:off x="4211960" y="40770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=72.16.2.1/16</a:t>
            </a:r>
          </a:p>
          <a:p>
            <a:r>
              <a:rPr lang="en-US" sz="1100" dirty="0" smtClean="0"/>
              <a:t>Mac=58-94-6b-75-f1-24</a:t>
            </a:r>
            <a:endParaRPr lang="el-GR" sz="11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843808" y="4077072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=72.16.0.1/16</a:t>
            </a:r>
          </a:p>
          <a:p>
            <a:r>
              <a:rPr lang="en-US" sz="1100" dirty="0" smtClean="0"/>
              <a:t>Mac=78-1</a:t>
            </a:r>
            <a:r>
              <a:rPr lang="el-GR" sz="1100" dirty="0" smtClean="0"/>
              <a:t>-</a:t>
            </a:r>
            <a:r>
              <a:rPr lang="en-US" sz="1100" dirty="0" smtClean="0"/>
              <a:t>4-6b-45-f5-24</a:t>
            </a:r>
            <a:endParaRPr lang="el-GR" sz="11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43808" y="609329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=72.16.3.5/16</a:t>
            </a:r>
          </a:p>
          <a:p>
            <a:r>
              <a:rPr lang="en-US" sz="1100" dirty="0" smtClean="0"/>
              <a:t>Mac=58-94-6b-50-e1-14</a:t>
            </a:r>
            <a:endParaRPr lang="el-GR" sz="11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0" y="0"/>
            <a:ext cx="1800200" cy="720080"/>
          </a:xfrm>
          <a:prstGeom prst="cloudCallout">
            <a:avLst>
              <a:gd name="adj1" fmla="val 30731"/>
              <a:gd name="adj2" fmla="val 880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</a:t>
            </a:r>
            <a:r>
              <a:rPr lang="el-GR" sz="1200" dirty="0" smtClean="0"/>
              <a:t>3</a:t>
            </a:r>
            <a:endParaRPr lang="en-US" sz="1200" dirty="0" smtClean="0"/>
          </a:p>
          <a:p>
            <a:pPr algn="ctr"/>
            <a:r>
              <a:rPr lang="el-GR" sz="1200" dirty="0" smtClean="0"/>
              <a:t>200</a:t>
            </a:r>
            <a:r>
              <a:rPr lang="en-US" sz="1200" dirty="0" smtClean="0"/>
              <a:t>.1</a:t>
            </a:r>
            <a:r>
              <a:rPr lang="el-GR" sz="1200" dirty="0" smtClean="0"/>
              <a:t>7</a:t>
            </a:r>
            <a:r>
              <a:rPr lang="en-US" sz="1200" dirty="0" smtClean="0"/>
              <a:t>.</a:t>
            </a:r>
            <a:r>
              <a:rPr lang="el-GR" sz="1200" dirty="0" smtClean="0"/>
              <a:t>40</a:t>
            </a:r>
            <a:r>
              <a:rPr lang="en-US" sz="1200" dirty="0" smtClean="0"/>
              <a:t>.0/</a:t>
            </a:r>
            <a:r>
              <a:rPr lang="el-GR" sz="1200" dirty="0" smtClean="0"/>
              <a:t>24</a:t>
            </a:r>
            <a:endParaRPr lang="en-US" sz="12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403648" y="321297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Ip</a:t>
            </a:r>
            <a:r>
              <a:rPr lang="en-US" sz="1100" dirty="0" smtClean="0"/>
              <a:t>=</a:t>
            </a:r>
            <a:r>
              <a:rPr lang="el-GR" sz="1100" dirty="0" smtClean="0"/>
              <a:t>200</a:t>
            </a:r>
            <a:r>
              <a:rPr lang="en-US" sz="1100" dirty="0" smtClean="0"/>
              <a:t>.</a:t>
            </a:r>
            <a:r>
              <a:rPr lang="el-GR" sz="1100" dirty="0" smtClean="0"/>
              <a:t>17</a:t>
            </a:r>
            <a:r>
              <a:rPr lang="en-US" sz="1100" dirty="0" smtClean="0"/>
              <a:t>.</a:t>
            </a:r>
            <a:r>
              <a:rPr lang="el-GR" sz="1100" dirty="0" smtClean="0"/>
              <a:t>40</a:t>
            </a:r>
            <a:r>
              <a:rPr lang="en-US" sz="1100" dirty="0" smtClean="0"/>
              <a:t>.1/16</a:t>
            </a:r>
          </a:p>
          <a:p>
            <a:r>
              <a:rPr lang="en-US" sz="1100" dirty="0" smtClean="0"/>
              <a:t>Mac=a8-b4-6b-45-f5-24</a:t>
            </a:r>
            <a:endParaRPr lang="el-GR" sz="1100" dirty="0"/>
          </a:p>
        </p:txBody>
      </p:sp>
      <p:grpSp>
        <p:nvGrpSpPr>
          <p:cNvPr id="10" name="21 - Ομάδα"/>
          <p:cNvGrpSpPr/>
          <p:nvPr/>
        </p:nvGrpSpPr>
        <p:grpSpPr>
          <a:xfrm>
            <a:off x="1979712" y="3429000"/>
            <a:ext cx="1080120" cy="549642"/>
            <a:chOff x="1979712" y="3429000"/>
            <a:chExt cx="1080120" cy="549642"/>
          </a:xfrm>
        </p:grpSpPr>
        <p:sp>
          <p:nvSpPr>
            <p:cNvPr id="23" name="22 - TextBox"/>
            <p:cNvSpPr txBox="1"/>
            <p:nvPr/>
          </p:nvSpPr>
          <p:spPr>
            <a:xfrm>
              <a:off x="1979712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1</a:t>
              </a:r>
              <a:endParaRPr lang="el-GR" sz="11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2411760" y="342900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2</a:t>
              </a:r>
              <a:endParaRPr lang="el-GR" sz="11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2843808" y="3717032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 smtClean="0"/>
                <a:t>3</a:t>
              </a:r>
              <a:endParaRPr lang="el-GR" sz="1100" dirty="0"/>
            </a:p>
          </p:txBody>
        </p:sp>
      </p:grpSp>
      <p:grpSp>
        <p:nvGrpSpPr>
          <p:cNvPr id="13" name="15 - Ομάδα"/>
          <p:cNvGrpSpPr/>
          <p:nvPr/>
        </p:nvGrpSpPr>
        <p:grpSpPr>
          <a:xfrm>
            <a:off x="2915816" y="3645024"/>
            <a:ext cx="648072" cy="72008"/>
            <a:chOff x="1475656" y="3356992"/>
            <a:chExt cx="648072" cy="72008"/>
          </a:xfrm>
        </p:grpSpPr>
        <p:sp>
          <p:nvSpPr>
            <p:cNvPr id="27" name="26 - Ορθογώνιο"/>
            <p:cNvSpPr/>
            <p:nvPr/>
          </p:nvSpPr>
          <p:spPr>
            <a:xfrm>
              <a:off x="1475656" y="3356992"/>
              <a:ext cx="504056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979712" y="3356992"/>
              <a:ext cx="144016" cy="72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29" name="28 - Πίνακας"/>
          <p:cNvGraphicFramePr>
            <a:graphicFrameLocks noGrp="1"/>
          </p:cNvGraphicFramePr>
          <p:nvPr/>
        </p:nvGraphicFramePr>
        <p:xfrm>
          <a:off x="1475656" y="2060848"/>
          <a:ext cx="3336031" cy="1112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87759"/>
                <a:gridCol w="1584176"/>
                <a:gridCol w="864096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err="1" smtClean="0"/>
                        <a:t>πινακας</a:t>
                      </a:r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72.16.3.5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58-94-6b-50-e4-14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72.16.5.5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84-35-00-d4-45-01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29 - Επεξήγηση με παραλληλόγραμμο"/>
          <p:cNvSpPr/>
          <p:nvPr/>
        </p:nvSpPr>
        <p:spPr>
          <a:xfrm>
            <a:off x="395536" y="5373216"/>
            <a:ext cx="1656184" cy="360040"/>
          </a:xfrm>
          <a:prstGeom prst="wedgeRectCallout">
            <a:avLst>
              <a:gd name="adj1" fmla="val 22815"/>
              <a:gd name="adj2" fmla="val -4909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Από </a:t>
            </a:r>
            <a:r>
              <a:rPr lang="en-US" sz="1200" dirty="0" smtClean="0"/>
              <a:t> 10.23.4.5</a:t>
            </a:r>
          </a:p>
          <a:p>
            <a:pPr algn="ctr"/>
            <a:r>
              <a:rPr lang="el-GR" sz="1200" dirty="0" smtClean="0"/>
              <a:t>Προς  192.168.2.5/24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ae52e0a8f24314351d5f9345915dd9bd529fea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53</TotalTime>
  <Words>986</Words>
  <Application>Microsoft Office PowerPoint</Application>
  <PresentationFormat>Προβολή στην οθόνη (4:3)</PresentationFormat>
  <Paragraphs>434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Yannis</vt:lpstr>
      <vt:lpstr>Συγκέντρωση</vt:lpstr>
      <vt:lpstr>1_Συγκέντρωση</vt:lpstr>
      <vt:lpstr>3.6 Δρομολόγηση</vt:lpstr>
      <vt:lpstr>Τι είναι η δρομολόγηση</vt:lpstr>
      <vt:lpstr>πρωτόκολλα δρομολόγησης</vt:lpstr>
      <vt:lpstr>Τα πρωτόκολλα δρομολόγησης TCP/IP</vt:lpstr>
      <vt:lpstr>Η διαδικασία της δρομολόγησης</vt:lpstr>
      <vt:lpstr>Παράδειγμα Δρομολόγησης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Άμεση και Έμμεση δρομολόγηση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 Δρομολόγηση</dc:title>
  <dc:creator>Yannis</dc:creator>
  <cp:lastModifiedBy>Yannis</cp:lastModifiedBy>
  <cp:revision>10</cp:revision>
  <dcterms:created xsi:type="dcterms:W3CDTF">2017-01-06T14:50:13Z</dcterms:created>
  <dcterms:modified xsi:type="dcterms:W3CDTF">2021-01-28T11:47:32Z</dcterms:modified>
</cp:coreProperties>
</file>