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71" r:id="rId3"/>
    <p:sldId id="274" r:id="rId4"/>
    <p:sldId id="272" r:id="rId5"/>
    <p:sldId id="273" r:id="rId6"/>
    <p:sldId id="266" r:id="rId7"/>
    <p:sldId id="269" r:id="rId8"/>
    <p:sldId id="270" r:id="rId9"/>
    <p:sldId id="277" r:id="rId10"/>
    <p:sldId id="280" r:id="rId11"/>
    <p:sldId id="281" r:id="rId12"/>
    <p:sldId id="282" r:id="rId13"/>
    <p:sldId id="283" r:id="rId14"/>
    <p:sldId id="284" r:id="rId15"/>
    <p:sldId id="285" r:id="rId16"/>
    <p:sldId id="275" r:id="rId17"/>
    <p:sldId id="276" r:id="rId18"/>
    <p:sldId id="286" r:id="rId19"/>
    <p:sldId id="287" r:id="rId20"/>
    <p:sldId id="288" r:id="rId21"/>
    <p:sldId id="289" r:id="rId22"/>
  </p:sldIdLst>
  <p:sldSz cx="9144000" cy="6858000" type="screen4x3"/>
  <p:notesSz cx="6858000" cy="9144000"/>
  <p:custDataLst>
    <p:tags r:id="rId2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6/11/2016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6/11/2016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ΕΠΙΠΕΔΟ ΔΙΚΤΥΟΥ–ΔΙΑΔΙΚΤΥΩΣΗ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0" y="2819400"/>
            <a:ext cx="4191000" cy="2895616"/>
          </a:xfrm>
        </p:spPr>
        <p:txBody>
          <a:bodyPr/>
          <a:lstStyle/>
          <a:p>
            <a:r>
              <a:rPr lang="el-GR" b="1" i="1" dirty="0" smtClean="0"/>
              <a:t>ΚΕΦΑΛΑΙΟ </a:t>
            </a:r>
            <a:r>
              <a:rPr lang="en-US" b="1" i="1" dirty="0" smtClean="0"/>
              <a:t>3o</a:t>
            </a:r>
            <a:endParaRPr lang="el-GR" b="1" i="1" dirty="0" smtClean="0"/>
          </a:p>
          <a:p>
            <a:r>
              <a:rPr lang="el-GR" b="1" i="1" dirty="0" smtClean="0"/>
              <a:t>Ενότητες</a:t>
            </a:r>
          </a:p>
          <a:p>
            <a:r>
              <a:rPr lang="el-GR" b="1" i="1" dirty="0" smtClean="0"/>
              <a:t>3.1.</a:t>
            </a:r>
            <a:r>
              <a:rPr lang="en-US" b="1" i="1" dirty="0" smtClean="0"/>
              <a:t>4</a:t>
            </a:r>
          </a:p>
          <a:p>
            <a:r>
              <a:rPr lang="en-US" b="1" i="1" dirty="0" smtClean="0"/>
              <a:t>3.1.5</a:t>
            </a:r>
          </a:p>
          <a:p>
            <a:r>
              <a:rPr lang="en-US" b="1" i="1" dirty="0" smtClean="0"/>
              <a:t>3.1.6</a:t>
            </a:r>
            <a:endParaRPr lang="el-G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17347" y="214290"/>
          <a:ext cx="9026653" cy="6436533"/>
        </p:xfrm>
        <a:graphic>
          <a:graphicData uri="http://schemas.openxmlformats.org/drawingml/2006/table">
            <a:tbl>
              <a:tblPr/>
              <a:tblGrid>
                <a:gridCol w="554442"/>
                <a:gridCol w="114000"/>
                <a:gridCol w="497018"/>
                <a:gridCol w="135782"/>
                <a:gridCol w="611018"/>
                <a:gridCol w="93350"/>
                <a:gridCol w="611018"/>
                <a:gridCol w="101835"/>
                <a:gridCol w="113152"/>
                <a:gridCol w="113152"/>
                <a:gridCol w="554442"/>
                <a:gridCol w="316824"/>
                <a:gridCol w="294193"/>
                <a:gridCol w="271564"/>
                <a:gridCol w="260247"/>
                <a:gridCol w="90520"/>
                <a:gridCol w="67891"/>
                <a:gridCol w="611018"/>
                <a:gridCol w="84864"/>
                <a:gridCol w="611018"/>
                <a:gridCol w="93350"/>
                <a:gridCol w="611018"/>
                <a:gridCol w="93350"/>
                <a:gridCol w="110323"/>
                <a:gridCol w="110323"/>
                <a:gridCol w="611018"/>
                <a:gridCol w="263077"/>
                <a:gridCol w="313994"/>
                <a:gridCol w="313994"/>
                <a:gridCol w="152754"/>
                <a:gridCol w="246104"/>
              </a:tblGrid>
              <a:tr h="338924"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διαθέσιμες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79141"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Διευθύνσεις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4η οκτάδα 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Διευθύνσεις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δικτυο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Αν επεκτείνουμε τη μάσκα κατά 1 bit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Αν επεκτείνουμε τη μάσκα κατά 2 bit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3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8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Υποδίκτ. 4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Από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4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Μασκα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10101000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F32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1111111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Έως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192.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168.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B6606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8472" marR="8472" marT="84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5225" y="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6353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5225" y="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3.1.6.β</a:t>
            </a:r>
            <a:endParaRPr lang="el-GR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095135" cy="291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0" y="4286256"/>
            <a:ext cx="75723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Υπολογίζουμε τον αριθμό των  </a:t>
            </a:r>
            <a:r>
              <a:rPr lang="en-US" dirty="0" smtClean="0"/>
              <a:t>Bit </a:t>
            </a:r>
            <a:r>
              <a:rPr lang="el-GR" dirty="0" smtClean="0"/>
              <a:t>της μάσκας με 0 (χρησιμοποιώντας τον πίνακα) έτσι ώστε να υπάρχουν 50+2 =52 διευθύνσεις.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μάσκα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με 2δικη και 10δική μορφή.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Από τα επιπλέον </a:t>
            </a:r>
            <a:r>
              <a:rPr lang="en-US" dirty="0" smtClean="0"/>
              <a:t>Bit </a:t>
            </a:r>
            <a:r>
              <a:rPr lang="el-GR" dirty="0" smtClean="0"/>
              <a:t>της νέας  μάσκας  υπολογίζουμε τον αριθμό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βάσει του τύπου 2</a:t>
            </a:r>
            <a:r>
              <a:rPr lang="el-GR" baseline="30000" dirty="0" smtClean="0"/>
              <a:t>ν</a:t>
            </a:r>
            <a:r>
              <a:rPr lang="el-G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διεύθυνση 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 και διευθύνσεις εκπομπής με δυαδική μορφή και δεκαδική </a:t>
            </a:r>
            <a:r>
              <a:rPr lang="el-GR" dirty="0" err="1" smtClean="0"/>
              <a:t>μορφη</a:t>
            </a:r>
            <a:r>
              <a:rPr lang="el-GR" dirty="0" smtClean="0"/>
              <a:t> για κάθε </a:t>
            </a:r>
            <a:r>
              <a:rPr lang="el-GR" dirty="0" err="1" smtClean="0"/>
              <a:t>υποδίκτυο</a:t>
            </a:r>
            <a:r>
              <a:rPr lang="el-GR" dirty="0" smtClean="0"/>
              <a:t>.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5225" y="415290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5225" y="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785926"/>
            <a:ext cx="7087247" cy="1876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1857356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για να απαριθμηθούν </a:t>
            </a:r>
            <a:r>
              <a:rPr lang="el-GR" b="1" dirty="0" smtClean="0"/>
              <a:t>50 υπολογιστές, </a:t>
            </a:r>
            <a:r>
              <a:rPr lang="el-GR" dirty="0" smtClean="0"/>
              <a:t>απαιτούνται </a:t>
            </a:r>
            <a:r>
              <a:rPr lang="el-GR" b="1" dirty="0" smtClean="0"/>
              <a:t>έξι(6) </a:t>
            </a:r>
            <a:r>
              <a:rPr lang="el-GR" b="1" dirty="0" err="1" smtClean="0"/>
              <a:t>bit</a:t>
            </a:r>
            <a:r>
              <a:rPr lang="el-GR" b="1" dirty="0" smtClean="0"/>
              <a:t> (26 = 64). </a:t>
            </a:r>
            <a:r>
              <a:rPr lang="el-GR" dirty="0" smtClean="0"/>
              <a:t>Συνεπώς για το </a:t>
            </a:r>
            <a:r>
              <a:rPr lang="el-GR" dirty="0" err="1" smtClean="0"/>
              <a:t>Subnet_ID</a:t>
            </a:r>
            <a:r>
              <a:rPr lang="el-GR" dirty="0" smtClean="0"/>
              <a:t> διατίθενται 8-6=</a:t>
            </a:r>
            <a:r>
              <a:rPr lang="el-GR" b="1" dirty="0" smtClean="0"/>
              <a:t>2 </a:t>
            </a:r>
            <a:r>
              <a:rPr lang="el-GR" b="1" dirty="0" err="1" smtClean="0"/>
              <a:t>bit</a:t>
            </a:r>
            <a:endParaRPr lang="el-GR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857628"/>
            <a:ext cx="7484074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3.1.6 γ</a:t>
            </a:r>
            <a:endParaRPr lang="el-GR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7221913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5225" y="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1571604" y="3714752"/>
            <a:ext cx="7572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Υπολογίζουμε τον αριθμό των  επιπλέον </a:t>
            </a:r>
            <a:r>
              <a:rPr lang="en-US" dirty="0" smtClean="0"/>
              <a:t>Bit </a:t>
            </a:r>
            <a:r>
              <a:rPr lang="el-GR" dirty="0" smtClean="0"/>
              <a:t>της μάσκας με 1 (χρησιμοποιώντας τον πίνακα) έτσι ώστε να υπάρχουν 24 </a:t>
            </a:r>
            <a:r>
              <a:rPr lang="el-GR" dirty="0" err="1" smtClean="0"/>
              <a:t>υποδίκτυα</a:t>
            </a:r>
            <a:r>
              <a:rPr lang="el-G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μάσκα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με 2δικη και 10δική μορφή.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διεύθυνση 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 και διευθύνσεις εκπομπής με δυαδική μορφή και δεκαδική μορφή για κάθε </a:t>
            </a:r>
            <a:r>
              <a:rPr lang="el-GR" dirty="0" err="1" smtClean="0"/>
              <a:t>υποδίκτυο</a:t>
            </a:r>
            <a:r>
              <a:rPr lang="el-G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14282" y="2714620"/>
          <a:ext cx="8143932" cy="3929096"/>
        </p:xfrm>
        <a:graphic>
          <a:graphicData uri="http://schemas.openxmlformats.org/drawingml/2006/table">
            <a:tbl>
              <a:tblPr/>
              <a:tblGrid>
                <a:gridCol w="904881"/>
                <a:gridCol w="904881"/>
                <a:gridCol w="167571"/>
                <a:gridCol w="904881"/>
                <a:gridCol w="167571"/>
                <a:gridCol w="904881"/>
                <a:gridCol w="150814"/>
                <a:gridCol w="904881"/>
                <a:gridCol w="351898"/>
                <a:gridCol w="2781673"/>
              </a:tblGrid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α/α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1η οκτάδα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2η οκτάδα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3η οκτάδα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4η οκτάδα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δίκτυο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10101100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00011001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00000000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μάσκα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11111111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Σε 10δική μορφή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υποδικτ.1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10101100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00011001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υποδικτ.2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10101100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00011001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υποδικτ.3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10101100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00011001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υποδικτ.4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10101100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00011001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7221913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5225" y="0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Ειδικές διευθύνσεις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762520"/>
          </a:xfrm>
        </p:spPr>
        <p:txBody>
          <a:bodyPr/>
          <a:lstStyle/>
          <a:p>
            <a:r>
              <a:rPr lang="el-GR" sz="2400" b="1" dirty="0" smtClean="0"/>
              <a:t>Διεύθυνση δικτύου</a:t>
            </a:r>
            <a:endParaRPr lang="en-US" sz="2400" b="1" dirty="0" smtClean="0"/>
          </a:p>
          <a:p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Πχ 192.168.1.0</a:t>
            </a:r>
          </a:p>
          <a:p>
            <a:r>
              <a:rPr lang="el-GR" sz="2400" b="1" dirty="0" smtClean="0"/>
              <a:t>Διεύθυνση εκπομπής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 Πχ 192.168.1.255</a:t>
            </a:r>
          </a:p>
          <a:p>
            <a:r>
              <a:rPr lang="el-GR" sz="2400" b="1" dirty="0" smtClean="0"/>
              <a:t>Διευθύνσεις </a:t>
            </a:r>
            <a:r>
              <a:rPr lang="el-GR" sz="2400" b="1" dirty="0" err="1" smtClean="0"/>
              <a:t>πολυδιανομής</a:t>
            </a:r>
            <a:r>
              <a:rPr lang="el-GR" sz="2400" b="1" dirty="0" smtClean="0"/>
              <a:t> </a:t>
            </a:r>
            <a:r>
              <a:rPr lang="el-GR" sz="2400" dirty="0" smtClean="0"/>
              <a:t>(κλάση </a:t>
            </a:r>
            <a:r>
              <a:rPr lang="en-US" sz="2400" dirty="0" smtClean="0"/>
              <a:t>D)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Πχ. 224.0.0.2 “ακούνε” όλοι οι δρομολογητές του </a:t>
            </a:r>
            <a:r>
              <a:rPr lang="el-GR" sz="2400" dirty="0" err="1" smtClean="0"/>
              <a:t>υποδικτύου</a:t>
            </a:r>
            <a:endParaRPr lang="el-GR" sz="2400" dirty="0" smtClean="0"/>
          </a:p>
          <a:p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214546" y="1928802"/>
            <a:ext cx="321471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ID  (</a:t>
            </a:r>
            <a:r>
              <a:rPr lang="el-GR" dirty="0" err="1" smtClean="0">
                <a:solidFill>
                  <a:schemeClr val="tx1"/>
                </a:solidFill>
              </a:rPr>
              <a:t>αναγνωρ.δικτύου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429256" y="1928802"/>
            <a:ext cx="1714512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000000000000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214546" y="3286124"/>
            <a:ext cx="3214710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ID  (</a:t>
            </a:r>
            <a:r>
              <a:rPr lang="el-GR" dirty="0" err="1" smtClean="0">
                <a:solidFill>
                  <a:schemeClr val="tx1"/>
                </a:solidFill>
              </a:rPr>
              <a:t>αναγνωρ.δικτύου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429256" y="3286124"/>
            <a:ext cx="1714512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11111111111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 smtClean="0"/>
              <a:t>Άλλες ειδικές διευθύνσεις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Διεύθυνση </a:t>
            </a:r>
            <a:r>
              <a:rPr lang="el-GR" b="1" dirty="0" err="1" smtClean="0"/>
              <a:t>επανατροφοδότησης</a:t>
            </a:r>
            <a:r>
              <a:rPr lang="el-GR" b="1" dirty="0" smtClean="0"/>
              <a:t> </a:t>
            </a:r>
            <a:r>
              <a:rPr lang="el-GR" dirty="0" smtClean="0"/>
              <a:t>(</a:t>
            </a:r>
            <a:r>
              <a:rPr lang="el-GR" dirty="0" err="1" smtClean="0"/>
              <a:t>Loopback</a:t>
            </a:r>
            <a:r>
              <a:rPr lang="el-GR" dirty="0" smtClean="0"/>
              <a:t>), 127.0.0.0/8 και συνήθως 127.0.0.1/32</a:t>
            </a:r>
          </a:p>
          <a:p>
            <a:r>
              <a:rPr lang="en-US" b="1" dirty="0" smtClean="0"/>
              <a:t>0.0.0.0/8 (Limited source):</a:t>
            </a:r>
            <a:endParaRPr lang="el-GR" b="1" dirty="0" smtClean="0"/>
          </a:p>
          <a:p>
            <a:r>
              <a:rPr lang="en-US" b="1" dirty="0" smtClean="0"/>
              <a:t>169.254.0.0/16 (Link local):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dirty="0" smtClean="0"/>
              <a:t>Αταξική δρομολόγηση (CIDR3), </a:t>
            </a:r>
            <a:r>
              <a:rPr lang="el-GR" sz="2400" dirty="0" err="1" smtClean="0"/>
              <a:t>υπερδικτύωση</a:t>
            </a:r>
            <a:r>
              <a:rPr lang="el-GR" sz="2400" dirty="0" smtClean="0"/>
              <a:t> και μάσκες μεταβλητού μήκους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Εφόσον μια διεύθυνση IP συνοδεύεται από τη μάσκα της, </a:t>
            </a:r>
            <a:r>
              <a:rPr lang="el-GR" sz="2400" b="1" dirty="0" smtClean="0"/>
              <a:t>παύει να ισχύει η τάξη/κλάση</a:t>
            </a:r>
            <a:r>
              <a:rPr lang="el-GR" sz="2400" dirty="0" smtClean="0"/>
              <a:t> </a:t>
            </a:r>
            <a:r>
              <a:rPr lang="el-GR" sz="2400" dirty="0" smtClean="0"/>
              <a:t>της διεύθυνσης</a:t>
            </a:r>
            <a:r>
              <a:rPr lang="el-GR" sz="2400" dirty="0" smtClean="0"/>
              <a:t>, όπως αυτή ορίστηκε αρχικά, και το αναγνωριστικό του δικτύου είναι αυτό </a:t>
            </a:r>
            <a:r>
              <a:rPr lang="el-GR" sz="2400" dirty="0" smtClean="0"/>
              <a:t>που ορίζει </a:t>
            </a:r>
            <a:r>
              <a:rPr lang="el-GR" sz="2400" dirty="0" smtClean="0"/>
              <a:t>η συνοδός μάσκα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Όλος ο χώρος των διευθύνσεων IPv4 αντιμετωπίζεται από τα πρωτόκολλα </a:t>
            </a:r>
            <a:r>
              <a:rPr lang="el-GR" sz="2400" dirty="0" smtClean="0"/>
              <a:t>δρομολόγησης ως </a:t>
            </a:r>
            <a:r>
              <a:rPr lang="el-GR" sz="2400" dirty="0" smtClean="0"/>
              <a:t>ενιαίος χώρος, χωρίς τάξεις/κλάσεις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(</a:t>
            </a:r>
            <a:r>
              <a:rPr lang="el-GR" sz="2400" dirty="0" err="1" smtClean="0"/>
              <a:t>Classless</a:t>
            </a:r>
            <a:r>
              <a:rPr lang="el-GR" sz="2400" dirty="0" smtClean="0"/>
              <a:t> </a:t>
            </a:r>
            <a:r>
              <a:rPr lang="el-GR" sz="2400" dirty="0" err="1" smtClean="0"/>
              <a:t>Inter</a:t>
            </a:r>
            <a:r>
              <a:rPr lang="el-GR" sz="2400" dirty="0" smtClean="0"/>
              <a:t> </a:t>
            </a:r>
            <a:r>
              <a:rPr lang="el-GR" sz="2400" dirty="0" err="1" smtClean="0"/>
              <a:t>Domain</a:t>
            </a:r>
            <a:r>
              <a:rPr lang="el-GR" sz="2400" dirty="0" smtClean="0"/>
              <a:t> </a:t>
            </a:r>
            <a:r>
              <a:rPr lang="el-GR" sz="2400" dirty="0" err="1" smtClean="0"/>
              <a:t>Routing</a:t>
            </a:r>
            <a:r>
              <a:rPr lang="el-GR" sz="2400" dirty="0" smtClean="0"/>
              <a:t> - CIDR).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l-GR" dirty="0" err="1" smtClean="0"/>
              <a:t>υπερδικτύωσης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1142984"/>
            <a:ext cx="7786710" cy="4572000"/>
          </a:xfrm>
        </p:spPr>
        <p:txBody>
          <a:bodyPr/>
          <a:lstStyle/>
          <a:p>
            <a:r>
              <a:rPr lang="el-GR" sz="2800" dirty="0" smtClean="0"/>
              <a:t>π.χ. σε μια εταιρεία με αυξημένες ανάγκες </a:t>
            </a:r>
            <a:r>
              <a:rPr lang="el-GR" sz="2800" dirty="0" smtClean="0"/>
              <a:t>δικτύωσης δίδονται 4 συνεχόμενα δίκτυα </a:t>
            </a:r>
            <a:r>
              <a:rPr lang="en-US" sz="2800" dirty="0" smtClean="0"/>
              <a:t>C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Για να αντιμετωπίζονται όμως ως ενιαίο δίκτυο, δυο ψηφία (2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 = 4) από το </a:t>
            </a:r>
            <a:r>
              <a:rPr lang="el-GR" sz="2800" dirty="0" smtClean="0"/>
              <a:t>αναγνωριστικό δικτύου </a:t>
            </a:r>
            <a:r>
              <a:rPr lang="el-GR" sz="2800" dirty="0" smtClean="0"/>
              <a:t>(</a:t>
            </a:r>
            <a:r>
              <a:rPr lang="el-GR" sz="2800" dirty="0" err="1" smtClean="0"/>
              <a:t>Net_ID</a:t>
            </a:r>
            <a:r>
              <a:rPr lang="el-GR" sz="2800" dirty="0" smtClean="0"/>
              <a:t>) παραχωρούνται στο αναγνωριστικό υπολογιστή (</a:t>
            </a:r>
            <a:r>
              <a:rPr lang="el-GR" sz="2800" dirty="0" err="1" smtClean="0"/>
              <a:t>Host_ID</a:t>
            </a:r>
            <a:r>
              <a:rPr lang="el-GR" sz="2800" dirty="0" smtClean="0"/>
              <a:t>) και η </a:t>
            </a:r>
            <a:r>
              <a:rPr lang="el-GR" sz="2800" dirty="0" smtClean="0"/>
              <a:t>συνοδός μάσκα </a:t>
            </a:r>
            <a:r>
              <a:rPr lang="el-GR" sz="2800" dirty="0" smtClean="0"/>
              <a:t>γίνεται </a:t>
            </a:r>
            <a:r>
              <a:rPr lang="el-GR" sz="2800" b="1" dirty="0" smtClean="0"/>
              <a:t>255.255.252.0 (11111111.11111111.111111</a:t>
            </a:r>
            <a:r>
              <a:rPr lang="el-GR" sz="2800" b="1" dirty="0" smtClean="0">
                <a:solidFill>
                  <a:srgbClr val="FF0000"/>
                </a:solidFill>
              </a:rPr>
              <a:t>00</a:t>
            </a:r>
            <a:r>
              <a:rPr lang="el-GR" sz="2800" b="1" dirty="0" smtClean="0"/>
              <a:t>.00000000)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3.1.4 Μάσκα δικτύου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2405066"/>
          </a:xfrm>
        </p:spPr>
        <p:txBody>
          <a:bodyPr/>
          <a:lstStyle/>
          <a:p>
            <a:r>
              <a:rPr lang="el-GR" sz="2400" dirty="0" smtClean="0"/>
              <a:t>Η μάσκα δικτύου είναι ένας </a:t>
            </a:r>
            <a:r>
              <a:rPr lang="el-GR" sz="2400" b="1" dirty="0" smtClean="0"/>
              <a:t>δυαδικός αριθμός 32 ψηφίων, ο οποίος συνοδεύει μια </a:t>
            </a:r>
            <a:r>
              <a:rPr lang="el-GR" sz="2400" dirty="0" smtClean="0"/>
              <a:t>διεύθυνση IP και διευκρινίζει ποια ψηφία της διεύθυνσης ανήκουν στο αναγνωριστικό του δικτύου (</a:t>
            </a:r>
            <a:r>
              <a:rPr lang="el-GR" sz="2400" dirty="0" err="1" smtClean="0"/>
              <a:t>Net</a:t>
            </a:r>
            <a:r>
              <a:rPr lang="el-GR" sz="2400" dirty="0" smtClean="0"/>
              <a:t> ID - </a:t>
            </a:r>
            <a:r>
              <a:rPr lang="el-GR" sz="2400" dirty="0" err="1" smtClean="0"/>
              <a:t>prefix</a:t>
            </a:r>
            <a:r>
              <a:rPr lang="el-GR" sz="2400" dirty="0" smtClean="0"/>
              <a:t>) και ποια στο αναγνωριστικό του υπολογιστή (</a:t>
            </a:r>
            <a:r>
              <a:rPr lang="el-GR" sz="2400" dirty="0" err="1" smtClean="0"/>
              <a:t>Host</a:t>
            </a:r>
            <a:r>
              <a:rPr lang="el-GR" sz="2400" dirty="0" smtClean="0"/>
              <a:t> ID - </a:t>
            </a:r>
            <a:r>
              <a:rPr lang="el-GR" sz="2400" dirty="0" err="1" smtClean="0"/>
              <a:t>suffix</a:t>
            </a:r>
            <a:r>
              <a:rPr lang="el-GR" sz="2400" dirty="0" smtClean="0"/>
              <a:t>) μέσα στο συγκεκριμένο δίκτυο.</a:t>
            </a:r>
            <a:endParaRPr lang="el-G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6551" y="4000504"/>
            <a:ext cx="7587449" cy="190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l-GR" dirty="0" err="1" smtClean="0"/>
              <a:t>υπερδικτύωσης</a:t>
            </a:r>
            <a:r>
              <a:rPr lang="el-GR" dirty="0" smtClean="0"/>
              <a:t> (συνέχεια)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1404934"/>
          </a:xfrm>
        </p:spPr>
        <p:txBody>
          <a:bodyPr/>
          <a:lstStyle/>
          <a:p>
            <a:r>
              <a:rPr lang="el-GR" sz="2400" dirty="0" smtClean="0"/>
              <a:t>Π.χ. το δίκτυο 192.168.128.0/22 δηλαδή με μάσκα 255.255.252.0 περιλαμβάνει </a:t>
            </a:r>
            <a:r>
              <a:rPr lang="el-GR" sz="2400" dirty="0" smtClean="0"/>
              <a:t>τις διευθύνσεις </a:t>
            </a:r>
            <a:r>
              <a:rPr lang="el-GR" sz="2400" dirty="0" smtClean="0"/>
              <a:t>από 192.168.128.0 – 192.168.131.255</a:t>
            </a:r>
            <a:endParaRPr lang="el-G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214686"/>
            <a:ext cx="7302437" cy="2033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304800"/>
            <a:ext cx="7715272" cy="838200"/>
          </a:xfrm>
        </p:spPr>
        <p:txBody>
          <a:bodyPr/>
          <a:lstStyle/>
          <a:p>
            <a:r>
              <a:rPr lang="el-GR" sz="3200" dirty="0" smtClean="0"/>
              <a:t>Μεταβλητού </a:t>
            </a:r>
            <a:r>
              <a:rPr lang="el-GR" sz="3200" dirty="0" smtClean="0"/>
              <a:t>μήκους μάσκες </a:t>
            </a:r>
            <a:r>
              <a:rPr lang="el-GR" sz="3200" dirty="0" err="1" smtClean="0"/>
              <a:t>υποδικτύωσης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1262058"/>
          </a:xfrm>
        </p:spPr>
        <p:txBody>
          <a:bodyPr/>
          <a:lstStyle/>
          <a:p>
            <a:r>
              <a:rPr lang="el-GR" dirty="0" smtClean="0"/>
              <a:t>Να εφαρμόσουμε δηλαδή </a:t>
            </a:r>
            <a:r>
              <a:rPr lang="el-GR" dirty="0" err="1" smtClean="0"/>
              <a:t>υποδικτύωση</a:t>
            </a:r>
            <a:r>
              <a:rPr lang="el-GR" dirty="0" smtClean="0"/>
              <a:t> σε </a:t>
            </a:r>
            <a:r>
              <a:rPr lang="el-GR" dirty="0" err="1" smtClean="0"/>
              <a:t>υποδίκτυο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5" y="2786058"/>
            <a:ext cx="653225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μορφή CIDR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-82550">
              <a:buNone/>
            </a:pPr>
            <a:r>
              <a:rPr lang="el-GR" sz="2800" dirty="0" smtClean="0"/>
              <a:t>Εναλλακτικός τρόπος γραφής μιας μάσκας είναι η μορφή CIDR. </a:t>
            </a:r>
          </a:p>
          <a:p>
            <a:r>
              <a:rPr lang="el-GR" sz="2800" dirty="0" smtClean="0"/>
              <a:t>Μετά τη διεύθυνση IP ακολουθεί πλάγια κάθετος και ένας αριθμός ο οποίος δηλώνει τους άσους της μάσκας ή αλλιώς τα ψηφία της διεύθυνσης που προσδιορίζουν το αναγνωριστικό δικτύου (</a:t>
            </a:r>
            <a:r>
              <a:rPr lang="el-GR" sz="2800" dirty="0" err="1" smtClean="0"/>
              <a:t>prefix</a:t>
            </a:r>
            <a:r>
              <a:rPr lang="el-GR" sz="2800" dirty="0" smtClean="0"/>
              <a:t>),</a:t>
            </a:r>
          </a:p>
          <a:p>
            <a:r>
              <a:rPr lang="el-GR" sz="2800" dirty="0" smtClean="0"/>
              <a:t>π.χ. </a:t>
            </a:r>
            <a:r>
              <a:rPr lang="el-GR" sz="2800" b="1" dirty="0" smtClean="0"/>
              <a:t>192.168.1.12 / 24</a:t>
            </a:r>
          </a:p>
          <a:p>
            <a:pPr>
              <a:buNone/>
            </a:pPr>
            <a:r>
              <a:rPr lang="el-GR" sz="2800" dirty="0" smtClean="0"/>
              <a:t>Δηλ. ανήκει σε δίκτυο με μάσκα 255.255.255.0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Διεύθυνση δικτύου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2190752"/>
          </a:xfrm>
        </p:spPr>
        <p:txBody>
          <a:bodyPr/>
          <a:lstStyle/>
          <a:p>
            <a:r>
              <a:rPr lang="el-GR" sz="2400" dirty="0" smtClean="0"/>
              <a:t>Η πράξη του </a:t>
            </a:r>
            <a:r>
              <a:rPr lang="el-GR" sz="2400" b="1" dirty="0" smtClean="0"/>
              <a:t>Λογικού ΚΑΙ (</a:t>
            </a:r>
            <a:r>
              <a:rPr lang="el-GR" sz="2400" b="1" i="1" dirty="0" smtClean="0"/>
              <a:t>AND), </a:t>
            </a:r>
            <a:r>
              <a:rPr lang="el-GR" sz="2400" dirty="0" smtClean="0"/>
              <a:t>ψηφίο προς ψηφίο (</a:t>
            </a:r>
            <a:r>
              <a:rPr lang="el-GR" sz="2400" dirty="0" err="1" smtClean="0"/>
              <a:t>bitwise</a:t>
            </a:r>
            <a:r>
              <a:rPr lang="el-GR" sz="2400" dirty="0" smtClean="0"/>
              <a:t>), μεταξύ της </a:t>
            </a:r>
            <a:r>
              <a:rPr lang="el-GR" sz="2400" b="1" dirty="0" smtClean="0"/>
              <a:t>διεύθυνσης IP </a:t>
            </a:r>
            <a:r>
              <a:rPr lang="el-GR" sz="2400" dirty="0" smtClean="0"/>
              <a:t>και</a:t>
            </a:r>
            <a:r>
              <a:rPr lang="el-GR" sz="2400" b="1" i="1" dirty="0" smtClean="0"/>
              <a:t> </a:t>
            </a:r>
            <a:r>
              <a:rPr lang="el-GR" sz="2400" dirty="0" smtClean="0"/>
              <a:t>της </a:t>
            </a:r>
            <a:r>
              <a:rPr lang="el-GR" sz="2400" b="1" dirty="0" smtClean="0"/>
              <a:t>μάσκας </a:t>
            </a:r>
            <a:r>
              <a:rPr lang="el-GR" sz="2400" dirty="0" smtClean="0"/>
              <a:t>δικτύου δίνει τη </a:t>
            </a:r>
            <a:r>
              <a:rPr lang="el-G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διεύθυνση του δικτύου</a:t>
            </a:r>
            <a:r>
              <a:rPr lang="el-GR" sz="2400" dirty="0" smtClean="0"/>
              <a:t> στο οποίο ανήκει ο υπολογιστής με τη συγκεκριμένη διεύθυνση </a:t>
            </a:r>
            <a:r>
              <a:rPr lang="en-US" sz="2400" dirty="0" smtClean="0"/>
              <a:t>IP.</a:t>
            </a:r>
            <a:endParaRPr lang="el-G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786190"/>
            <a:ext cx="7905761" cy="178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Προκαθορισμένες μάσκες δικτύων τάξης A, B, C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911" y="2071678"/>
            <a:ext cx="8454174" cy="27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214290"/>
            <a:ext cx="6870700" cy="684213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4000" dirty="0" smtClean="0">
                <a:solidFill>
                  <a:schemeClr val="tx1"/>
                </a:solidFill>
              </a:rPr>
              <a:t>Το πρόβλημα</a:t>
            </a:r>
            <a:r>
              <a:rPr lang="en-US" sz="4000" dirty="0" smtClean="0">
                <a:solidFill>
                  <a:schemeClr val="tx1"/>
                </a:solidFill>
              </a:rPr>
              <a:t>:</a:t>
            </a:r>
            <a:r>
              <a:rPr lang="el-GR" sz="4000" dirty="0" smtClean="0">
                <a:solidFill>
                  <a:schemeClr val="tx1"/>
                </a:solidFill>
              </a:rPr>
              <a:t> </a:t>
            </a:r>
            <a:br>
              <a:rPr lang="el-GR" sz="4000" dirty="0" smtClean="0">
                <a:solidFill>
                  <a:schemeClr val="tx1"/>
                </a:solidFill>
              </a:rPr>
            </a:br>
            <a:r>
              <a:rPr lang="el-GR" sz="4000" dirty="0" smtClean="0">
                <a:solidFill>
                  <a:schemeClr val="tx1"/>
                </a:solidFill>
              </a:rPr>
              <a:t>Σπατάλη διευθύνσεων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47800" y="1285860"/>
            <a:ext cx="7696200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 έχουμε ένα δίκτυο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 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με 10 υπολογιστές και θέλουμε να το συνδέσουμε στο </a:t>
            </a: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Ιντερνετ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πρέπει να δεσμεύσουμε μια διεύθυνση δικτύου με τους λιγότερους υπολογιστές. 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l-G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Άρα μια διεύθυνση κλάσης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l-G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Όμως και πάλι έχουμε δεσμεύσει 256-2ειδικές=254 διευθύνσεις από τις οποίες θα χρησιμοποιήσουμε μόνο τις 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47800" y="1500174"/>
            <a:ext cx="7696200" cy="5081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 έχουμε ένα δίκτυο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 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με 256 υπολογιστές και θέλουμε να το συνδέσουμε στο </a:t>
            </a:r>
            <a:r>
              <a:rPr kumimoji="0" lang="el-G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Ιντερνετ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πρέπει να δεσμεύσουμε μια διεύθυνση δικτύου με τους λιγότερους υπολογιστές.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Δεν επαρκούν οι υπολογιστές των δικτύων κλάσης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άρα υποχρεωτικά θα πάρουμε μια διεύθυνση δικτύου κλάσης Β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Έτσι όμως θα έχουμε δεσμεύσει 2</a:t>
            </a:r>
            <a:r>
              <a:rPr kumimoji="0" lang="el-GR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el-G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ειδικές=65534 διευθύνσεις από τις οποίες θα χρησιμοποιήσουμε μόνο τις 256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480" y="214290"/>
            <a:ext cx="6870700" cy="114300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Το πρόβλημα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el-GR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l-GR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Σπατάλη διευθύνσεων</a:t>
            </a:r>
            <a:endParaRPr kumimoji="0" lang="el-GR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152400"/>
            <a:ext cx="6870700" cy="7556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Η λύση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57356" y="1000108"/>
            <a:ext cx="6523056" cy="271464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 να αποφευχθεί η μεγάλη σπατάλη διευθύνσεων έχει επινοηθεί η τεχνική της </a:t>
            </a:r>
            <a:r>
              <a:rPr kumimoji="0" lang="el-G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υποδικτύωσης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τεχνική αυτή βασίζεται στη λογική της χρήσης τμήματος της διεύθυνσης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 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 τη δημιουργία </a:t>
            </a:r>
            <a:r>
              <a:rPr kumimoji="0" lang="el-G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υποδικτύων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τμήμα αυτό το παίρνουμε από το τμήμα που αφορά την διεύθυνση των υπολογιστών.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75013" y="4221163"/>
            <a:ext cx="2160587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Δίκτυο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435600" y="4221163"/>
            <a:ext cx="2663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Υπολογιστής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275013" y="5157788"/>
            <a:ext cx="2160587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Δίκτυο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435600" y="5157788"/>
            <a:ext cx="1368425" cy="3603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Υποδίκτυο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04025" y="5157788"/>
            <a:ext cx="1295400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Υπολογιστής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182938" y="3814763"/>
            <a:ext cx="193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Χωρίς υποδίκτυο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111500" y="4678363"/>
            <a:ext cx="1604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Με υποδίκτυο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3276600" y="5805488"/>
            <a:ext cx="215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435600" y="5589588"/>
            <a:ext cx="769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32</a:t>
            </a:r>
            <a:r>
              <a:rPr lang="en-US"/>
              <a:t>bit</a:t>
            </a:r>
            <a:endParaRPr lang="el-GR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156325" y="580548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3.1.6.α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075938" cy="28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" y="4071942"/>
            <a:ext cx="7286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Υπολογίζουμε τον αριθμό των επιπλέον </a:t>
            </a:r>
            <a:r>
              <a:rPr lang="en-US" dirty="0" smtClean="0"/>
              <a:t>Bit </a:t>
            </a:r>
            <a:r>
              <a:rPr lang="el-GR" dirty="0" smtClean="0"/>
              <a:t>της μάσκας με 1 (χρησιμοποιώντας τον πίνακα)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μάσκα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με 2δικη και 10δική μορφή.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Από το νέο αναγνωριστικό υπολογιστή υπολογίζουμε τον αριθμό των υπολογιστών σε κάθε </a:t>
            </a:r>
            <a:r>
              <a:rPr lang="el-GR" dirty="0" err="1" smtClean="0"/>
              <a:t>υποδίκτυο</a:t>
            </a:r>
            <a:r>
              <a:rPr lang="el-GR" dirty="0" smtClean="0"/>
              <a:t> (αφαιρούμε τη διεύθυνση </a:t>
            </a:r>
            <a:r>
              <a:rPr lang="el-GR" dirty="0" err="1" smtClean="0"/>
              <a:t>υποδικτύου</a:t>
            </a:r>
            <a:r>
              <a:rPr lang="el-GR" dirty="0" smtClean="0"/>
              <a:t> και τη διεύθυνση εκπομπής.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Γράφουμε τη διεύθυνση  των </a:t>
            </a:r>
            <a:r>
              <a:rPr lang="el-GR" dirty="0" err="1" smtClean="0"/>
              <a:t>υποδικτύων</a:t>
            </a:r>
            <a:r>
              <a:rPr lang="el-GR" dirty="0" smtClean="0"/>
              <a:t>  και διευθύνσεις εκπομπής με δυαδική μορφή και δεκαδική </a:t>
            </a:r>
            <a:r>
              <a:rPr lang="el-GR" dirty="0" err="1" smtClean="0"/>
              <a:t>μορφη</a:t>
            </a:r>
            <a:r>
              <a:rPr lang="el-GR" dirty="0" smtClean="0"/>
              <a:t> για κάθε </a:t>
            </a:r>
            <a:r>
              <a:rPr lang="el-GR" dirty="0" err="1" smtClean="0"/>
              <a:t>υποδίκτυο</a:t>
            </a:r>
            <a:r>
              <a:rPr lang="el-GR" dirty="0" smtClean="0"/>
              <a:t>.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929066"/>
            <a:ext cx="16287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553968345c534a7e3ac22cc586cda5682b379"/>
</p:tagLst>
</file>

<file path=ppt/theme/theme1.xml><?xml version="1.0" encoding="utf-8"?>
<a:theme xmlns:a="http://schemas.openxmlformats.org/drawingml/2006/main" name="kimolie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1324</Words>
  <Application>Microsoft Office PowerPoint</Application>
  <PresentationFormat>Προβολή στην οθόνη (4:3)</PresentationFormat>
  <Paragraphs>543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kimolies</vt:lpstr>
      <vt:lpstr>ΕΠΙΠΕΔΟ ΔΙΚΤΥΟΥ–ΔΙΑΔΙΚΤΥΩΣΗ </vt:lpstr>
      <vt:lpstr>3.1.4 Μάσκα δικτύου</vt:lpstr>
      <vt:lpstr>Η μορφή CIDR</vt:lpstr>
      <vt:lpstr>Διεύθυνση δικτύου</vt:lpstr>
      <vt:lpstr>Προκαθορισμένες μάσκες δικτύων τάξης A, B, C</vt:lpstr>
      <vt:lpstr>Το πρόβλημα:  Σπατάλη διευθύνσεων</vt:lpstr>
      <vt:lpstr>Διαφάνεια 7</vt:lpstr>
      <vt:lpstr>Διαφάνεια 8</vt:lpstr>
      <vt:lpstr>Παράδειγμα 3.1.6.α</vt:lpstr>
      <vt:lpstr>Διαφάνεια 10</vt:lpstr>
      <vt:lpstr>Διαφάνεια 11</vt:lpstr>
      <vt:lpstr>Παράδειγμα 3.1.6.β</vt:lpstr>
      <vt:lpstr>Διαφάνεια 13</vt:lpstr>
      <vt:lpstr>Παραδειγμα 3.1.6 γ</vt:lpstr>
      <vt:lpstr>Διαφάνεια 15</vt:lpstr>
      <vt:lpstr>Ειδικές διευθύνσεις</vt:lpstr>
      <vt:lpstr>Άλλες ειδικές διευθύνσεις</vt:lpstr>
      <vt:lpstr>Αταξική δρομολόγηση (CIDR3), υπερδικτύωση και μάσκες μεταβλητού μήκους</vt:lpstr>
      <vt:lpstr>Παράδειγμα υπερδικτύωσης</vt:lpstr>
      <vt:lpstr>Παράδειγμα υπερδικτύωσης (συνέχεια)</vt:lpstr>
      <vt:lpstr>Μεταβλητού μήκους μάσκες υποδικτύωσης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Υλικό Υπολογιστών (Hardware)</dc:title>
  <dc:creator>Yannis</dc:creator>
  <cp:lastModifiedBy>Yannis</cp:lastModifiedBy>
  <cp:revision>139</cp:revision>
  <dcterms:created xsi:type="dcterms:W3CDTF">2014-09-25T19:34:16Z</dcterms:created>
  <dcterms:modified xsi:type="dcterms:W3CDTF">2016-11-06T13:10:16Z</dcterms:modified>
</cp:coreProperties>
</file>