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</p:sldIdLst>
  <p:sldSz cx="9144000" cy="6858000" type="screen4x3"/>
  <p:notesSz cx="6858000" cy="9144000"/>
  <p:custDataLst>
    <p:tags r:id="rId10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3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DABA7E-2432-45E4-A02A-B27200DC82E1}" type="datetimeFigureOut">
              <a:rPr lang="el-GR" smtClean="0"/>
              <a:pPr/>
              <a:t>17/1/2017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EC95B6-44B8-47BC-A242-028A6780295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8229600" cy="1143000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2819400"/>
            <a:ext cx="4191000" cy="1295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17/1/2017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05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34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17/1/2017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010400" y="304800"/>
            <a:ext cx="1752600" cy="57912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752600" y="304800"/>
            <a:ext cx="5105400" cy="57912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17/1/2017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17/1/2017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17/1/2017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752600" y="1524000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34000" y="1524000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17/1/2017</a:t>
            </a:fld>
            <a:endParaRPr lang="el-G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17/1/2017</a:t>
            </a:fld>
            <a:endParaRPr lang="el-G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17/1/2017</a:t>
            </a:fld>
            <a:endParaRPr lang="el-G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17/1/2017</a:t>
            </a:fld>
            <a:endParaRPr lang="el-G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17/1/2017</a:t>
            </a:fld>
            <a:endParaRPr lang="el-G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  <a:endParaRPr lang="el-GR" noProof="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17/1/2017</a:t>
            </a:fld>
            <a:endParaRPr lang="el-G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04800"/>
            <a:ext cx="7010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τον τίτλο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524000"/>
            <a:ext cx="7010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05000" y="6400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fld id="{576B64E0-078E-430C-9FE8-D731AF77BF39}" type="datetimeFigureOut">
              <a:rPr lang="el-GR" smtClean="0"/>
              <a:pPr/>
              <a:t>17/1/2017</a:t>
            </a:fld>
            <a:endParaRPr lang="el-G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6413" y="6400800"/>
            <a:ext cx="2084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endParaRPr lang="el-G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400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000" dirty="0" smtClean="0"/>
              <a:t>Κεφάλαιο 4. Επίπεδο μεταφοράς</a:t>
            </a:r>
            <a:endParaRPr lang="el-GR" sz="40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3595678" y="2285992"/>
            <a:ext cx="5548322" cy="1928826"/>
          </a:xfrm>
        </p:spPr>
        <p:txBody>
          <a:bodyPr/>
          <a:lstStyle/>
          <a:p>
            <a:pPr algn="l">
              <a:spcBef>
                <a:spcPts val="600"/>
              </a:spcBef>
              <a:spcAft>
                <a:spcPts val="0"/>
              </a:spcAft>
            </a:pPr>
            <a:r>
              <a:rPr lang="el-GR" sz="2000" dirty="0" smtClean="0"/>
              <a:t>4.1.</a:t>
            </a:r>
            <a:r>
              <a:rPr lang="en-US" sz="2000" dirty="0" smtClean="0"/>
              <a:t>1</a:t>
            </a:r>
            <a:r>
              <a:rPr lang="el-GR" sz="2000" dirty="0" smtClean="0"/>
              <a:t> Πρωτόκολλο </a:t>
            </a:r>
            <a:r>
              <a:rPr lang="en-US" sz="2000" dirty="0" smtClean="0"/>
              <a:t>UDP </a:t>
            </a:r>
            <a:r>
              <a:rPr lang="en-US" sz="2000" dirty="0" smtClean="0"/>
              <a:t>- </a:t>
            </a:r>
            <a:r>
              <a:rPr lang="el-GR" sz="2000" dirty="0" smtClean="0"/>
              <a:t>Δομή πακέτου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2024063"/>
            <a:ext cx="6191250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UDP (User Datagram Protocol)</a:t>
            </a:r>
            <a:endParaRPr lang="el-GR" dirty="0"/>
          </a:p>
        </p:txBody>
      </p:sp>
      <p:sp>
        <p:nvSpPr>
          <p:cNvPr id="6" name="5 - Ορθογώνιο"/>
          <p:cNvSpPr/>
          <p:nvPr/>
        </p:nvSpPr>
        <p:spPr>
          <a:xfrm>
            <a:off x="1857356" y="5286388"/>
            <a:ext cx="59491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UDP έχει μέγεθος επικεφαλίδας μόνο 8 </a:t>
            </a:r>
            <a:r>
              <a:rPr lang="el-GR" sz="2400" dirty="0" err="1" smtClean="0"/>
              <a:t>octets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dirty="0" smtClean="0"/>
              <a:t>οι πληροφορίες από όπου αποτελείται η επικεφαλίδα ενός </a:t>
            </a:r>
            <a:r>
              <a:rPr lang="el-GR" sz="2800" dirty="0" err="1" smtClean="0"/>
              <a:t>datagram</a:t>
            </a:r>
            <a:r>
              <a:rPr lang="el-GR" sz="2800" dirty="0" smtClean="0"/>
              <a:t> είναι</a:t>
            </a:r>
            <a:r>
              <a:rPr lang="el-GR" sz="2800" dirty="0" smtClean="0"/>
              <a:t>: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85918" y="1357298"/>
            <a:ext cx="7010400" cy="5334000"/>
          </a:xfrm>
        </p:spPr>
        <p:txBody>
          <a:bodyPr/>
          <a:lstStyle/>
          <a:p>
            <a:r>
              <a:rPr lang="el-GR" sz="2400" dirty="0" smtClean="0"/>
              <a:t>Ο </a:t>
            </a:r>
            <a:r>
              <a:rPr lang="el-GR" sz="2400" b="1" dirty="0" smtClean="0"/>
              <a:t>αριθμός Θύρας Προέλευσης </a:t>
            </a:r>
            <a:r>
              <a:rPr lang="el-GR" sz="2400" dirty="0" smtClean="0"/>
              <a:t>και ο</a:t>
            </a:r>
            <a:r>
              <a:rPr lang="el-GR" sz="2400" b="1" dirty="0" smtClean="0"/>
              <a:t> αριθμός Θύρας Προορισμού. </a:t>
            </a:r>
            <a:r>
              <a:rPr lang="el-GR" sz="2400" dirty="0" smtClean="0"/>
              <a:t>(</a:t>
            </a:r>
            <a:r>
              <a:rPr lang="el-GR" sz="2400" dirty="0" err="1" smtClean="0"/>
              <a:t>Source</a:t>
            </a:r>
            <a:r>
              <a:rPr lang="el-GR" sz="2400" dirty="0" smtClean="0"/>
              <a:t> </a:t>
            </a:r>
            <a:r>
              <a:rPr lang="el-GR" sz="2400" dirty="0" err="1" smtClean="0"/>
              <a:t>Port</a:t>
            </a:r>
            <a:r>
              <a:rPr lang="el-GR" sz="2400" dirty="0" smtClean="0"/>
              <a:t> </a:t>
            </a:r>
            <a:r>
              <a:rPr lang="el-GR" sz="2400" dirty="0" smtClean="0"/>
              <a:t>&amp; </a:t>
            </a:r>
            <a:r>
              <a:rPr lang="en-US" sz="2400" dirty="0" smtClean="0"/>
              <a:t>Destination </a:t>
            </a:r>
            <a:r>
              <a:rPr lang="en-US" sz="2400" dirty="0" smtClean="0"/>
              <a:t>Port</a:t>
            </a:r>
            <a:r>
              <a:rPr lang="en-US" sz="2400" dirty="0" smtClean="0"/>
              <a:t>)</a:t>
            </a:r>
            <a:endParaRPr lang="el-GR" sz="2400" dirty="0" smtClean="0"/>
          </a:p>
          <a:p>
            <a:r>
              <a:rPr lang="el-GR" sz="2400" dirty="0" smtClean="0"/>
              <a:t>Το </a:t>
            </a:r>
            <a:r>
              <a:rPr lang="el-GR" sz="2400" b="1" dirty="0" smtClean="0"/>
              <a:t>μήκος του </a:t>
            </a:r>
            <a:r>
              <a:rPr lang="el-GR" sz="2400" b="1" dirty="0" err="1" smtClean="0"/>
              <a:t>datagram</a:t>
            </a:r>
            <a:r>
              <a:rPr lang="el-GR" sz="2400" b="1" dirty="0" smtClean="0"/>
              <a:t> (</a:t>
            </a:r>
            <a:r>
              <a:rPr lang="el-GR" sz="2400" b="1" dirty="0" err="1" smtClean="0"/>
              <a:t>Length</a:t>
            </a:r>
            <a:r>
              <a:rPr lang="el-GR" sz="2400" dirty="0" smtClean="0"/>
              <a:t>). </a:t>
            </a:r>
            <a:r>
              <a:rPr lang="el-GR" sz="2400" dirty="0" err="1" smtClean="0"/>
              <a:t>To</a:t>
            </a:r>
            <a:r>
              <a:rPr lang="el-GR" sz="2400" dirty="0" smtClean="0"/>
              <a:t> ελάχιστο μήκος είναι 8 </a:t>
            </a:r>
            <a:r>
              <a:rPr lang="el-GR" sz="2400" dirty="0" err="1" smtClean="0"/>
              <a:t>octets</a:t>
            </a:r>
            <a:r>
              <a:rPr lang="el-GR" sz="2400" dirty="0" smtClean="0"/>
              <a:t> δηλαδή μόνο </a:t>
            </a:r>
            <a:r>
              <a:rPr lang="el-GR" sz="2400" dirty="0" smtClean="0"/>
              <a:t>η επικεφαλίδα</a:t>
            </a:r>
            <a:r>
              <a:rPr lang="el-GR" sz="2400" dirty="0" smtClean="0"/>
              <a:t>, και το μέγιστο μέγεθος φτάνει τα 64534 </a:t>
            </a:r>
            <a:r>
              <a:rPr lang="el-GR" sz="2400" dirty="0" err="1" smtClean="0"/>
              <a:t>octets</a:t>
            </a:r>
            <a:r>
              <a:rPr lang="el-GR" sz="2400" dirty="0" smtClean="0"/>
              <a:t> (64Kb) μαζί με </a:t>
            </a:r>
            <a:r>
              <a:rPr lang="el-GR" sz="2400" dirty="0" smtClean="0"/>
              <a:t>την επικεφαλίδα.</a:t>
            </a:r>
          </a:p>
          <a:p>
            <a:r>
              <a:rPr lang="el-GR" sz="2400" dirty="0" smtClean="0"/>
              <a:t>Το </a:t>
            </a:r>
            <a:r>
              <a:rPr lang="el-GR" sz="2400" b="1" dirty="0" smtClean="0"/>
              <a:t>Άθροισμα Έλεγχου (</a:t>
            </a:r>
            <a:r>
              <a:rPr lang="el-GR" sz="2400" b="1" dirty="0" err="1" smtClean="0"/>
              <a:t>Checksum</a:t>
            </a:r>
            <a:r>
              <a:rPr lang="el-GR" sz="2400" b="1" dirty="0" smtClean="0"/>
              <a:t>). </a:t>
            </a:r>
            <a:r>
              <a:rPr lang="el-GR" sz="2400" dirty="0" smtClean="0"/>
              <a:t>Είναι προαιρετικό πεδίο 16-bit το </a:t>
            </a:r>
            <a:r>
              <a:rPr lang="el-GR" sz="2400" dirty="0" smtClean="0"/>
              <a:t>οποίο χρησιμοποιείται </a:t>
            </a:r>
            <a:r>
              <a:rPr lang="el-GR" sz="2400" dirty="0" smtClean="0"/>
              <a:t>για επαλήθευση της ορθότητας του </a:t>
            </a:r>
            <a:r>
              <a:rPr lang="el-GR" sz="2400" dirty="0" err="1" smtClean="0"/>
              <a:t>datagram</a:t>
            </a:r>
            <a:r>
              <a:rPr lang="el-GR" sz="2400" dirty="0" smtClean="0"/>
              <a:t> κατά την </a:t>
            </a:r>
            <a:r>
              <a:rPr lang="el-GR" sz="2400" dirty="0" smtClean="0"/>
              <a:t>παραλαβή</a:t>
            </a:r>
            <a:r>
              <a:rPr lang="el-GR" sz="2400" dirty="0" smtClean="0"/>
              <a:t> του στην πλευρά του παραλήπτη. Υπολογίζει το άθροισμα τη κεφαλίδας και </a:t>
            </a:r>
            <a:r>
              <a:rPr lang="el-GR" sz="2400" dirty="0" smtClean="0"/>
              <a:t>των δεδομένων </a:t>
            </a:r>
            <a:r>
              <a:rPr lang="el-GR" sz="2400" dirty="0" smtClean="0"/>
              <a:t>και η λειτουργία του είναι παρόμοια με του TCP.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είναι ένα σχετικά απλούστερο πρωτόκολλο </a:t>
            </a:r>
            <a:r>
              <a:rPr lang="el-GR" dirty="0" smtClean="0"/>
              <a:t>σε</a:t>
            </a:r>
            <a:r>
              <a:rPr lang="en-US" dirty="0" smtClean="0"/>
              <a:t> </a:t>
            </a:r>
            <a:r>
              <a:rPr lang="el-GR" dirty="0" smtClean="0"/>
              <a:t>σχέση </a:t>
            </a:r>
            <a:r>
              <a:rPr lang="el-GR" dirty="0" smtClean="0"/>
              <a:t>με το </a:t>
            </a:r>
            <a:r>
              <a:rPr lang="en-US" dirty="0" smtClean="0"/>
              <a:t>TCP</a:t>
            </a:r>
          </a:p>
          <a:p>
            <a:r>
              <a:rPr lang="el-GR" dirty="0" smtClean="0"/>
              <a:t>δεν γίνεται εγκατάσταση σύνδεσης μεταξύ των δύο </a:t>
            </a:r>
            <a:r>
              <a:rPr lang="el-GR" dirty="0" smtClean="0"/>
              <a:t>άκρων</a:t>
            </a:r>
            <a:endParaRPr lang="en-US" dirty="0" smtClean="0"/>
          </a:p>
          <a:p>
            <a:r>
              <a:rPr lang="el-GR" dirty="0" smtClean="0"/>
              <a:t>δεν διασπάται το μήνυμα σε μικρότερα </a:t>
            </a:r>
            <a:r>
              <a:rPr lang="el-GR" dirty="0" smtClean="0"/>
              <a:t>τμήματα</a:t>
            </a:r>
            <a:endParaRPr lang="en-US" dirty="0" smtClean="0"/>
          </a:p>
          <a:p>
            <a:r>
              <a:rPr lang="el-GR" dirty="0" smtClean="0"/>
              <a:t>δ</a:t>
            </a:r>
            <a:r>
              <a:rPr lang="el-GR" dirty="0" smtClean="0"/>
              <a:t>εν εγγυάται </a:t>
            </a:r>
            <a:r>
              <a:rPr lang="el-GR" dirty="0" smtClean="0"/>
              <a:t>κανείς ότι δεν θα χαθεί ή </a:t>
            </a:r>
            <a:r>
              <a:rPr lang="el-GR" dirty="0" smtClean="0"/>
              <a:t>θα καταστραφεί.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απλότητα της δομής του και η </a:t>
            </a:r>
            <a:r>
              <a:rPr lang="el-GR" dirty="0" smtClean="0"/>
              <a:t>έλλειψη ελέγχων </a:t>
            </a:r>
            <a:r>
              <a:rPr lang="el-GR" dirty="0" smtClean="0"/>
              <a:t>προσδίδει στο UDP το πλεονέκτημα της αύξησης στην ταχύτητα μετάδοσης </a:t>
            </a:r>
            <a:r>
              <a:rPr lang="el-GR" dirty="0" smtClean="0"/>
              <a:t>των δεδομένων</a:t>
            </a:r>
          </a:p>
          <a:p>
            <a:r>
              <a:rPr lang="el-GR" dirty="0" smtClean="0"/>
              <a:t>μείωσης χρησιμοποίησης των </a:t>
            </a:r>
            <a:r>
              <a:rPr lang="el-GR" dirty="0" smtClean="0"/>
              <a:t>πόρων του </a:t>
            </a:r>
            <a:r>
              <a:rPr lang="el-GR" dirty="0" smtClean="0"/>
              <a:t>δικτύου για μη ωφέλιμες εργασίες.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14480" y="571480"/>
            <a:ext cx="7010400" cy="2976570"/>
          </a:xfrm>
        </p:spPr>
        <p:txBody>
          <a:bodyPr/>
          <a:lstStyle/>
          <a:p>
            <a:r>
              <a:rPr lang="el-GR" sz="2400" dirty="0" smtClean="0"/>
              <a:t>Επομένως όπως έχει ήδη περιγραφεί το TCP είναι κατάλληλο για εφαρμογές που </a:t>
            </a:r>
            <a:r>
              <a:rPr lang="el-GR" sz="2400" dirty="0" smtClean="0"/>
              <a:t>απαιτούν την </a:t>
            </a:r>
            <a:r>
              <a:rPr lang="el-GR" sz="2400" dirty="0" smtClean="0"/>
              <a:t>αξιόπιστη μεταφορά των δεδομένων. </a:t>
            </a:r>
            <a:endParaRPr lang="el-GR" sz="2400" dirty="0" smtClean="0"/>
          </a:p>
          <a:p>
            <a:r>
              <a:rPr lang="el-GR" sz="2400" dirty="0" smtClean="0"/>
              <a:t>Αντίθετα </a:t>
            </a:r>
            <a:r>
              <a:rPr lang="el-GR" sz="2400" dirty="0" smtClean="0"/>
              <a:t>το UDP χρησιμοποιείται σε </a:t>
            </a:r>
            <a:r>
              <a:rPr lang="el-GR" sz="2400" dirty="0" smtClean="0"/>
              <a:t>εφαρμογές όπου </a:t>
            </a:r>
            <a:r>
              <a:rPr lang="el-GR" sz="2400" dirty="0" smtClean="0"/>
              <a:t>δεν έχει τόση σημασία η πληρότητα της μεταφοράς των δεδομένων σε σύγκριση </a:t>
            </a:r>
            <a:r>
              <a:rPr lang="el-GR" sz="2400" dirty="0" smtClean="0"/>
              <a:t>με την </a:t>
            </a:r>
            <a:r>
              <a:rPr lang="el-GR" sz="2400" dirty="0" smtClean="0"/>
              <a:t>ταχύτητα που θα παραληφθούν</a:t>
            </a:r>
            <a:r>
              <a:rPr lang="el-GR" sz="2400" dirty="0" smtClean="0"/>
              <a:t>.</a:t>
            </a:r>
          </a:p>
        </p:txBody>
      </p:sp>
      <p:sp>
        <p:nvSpPr>
          <p:cNvPr id="4" name="3 - Ορθογώνιο"/>
          <p:cNvSpPr/>
          <p:nvPr/>
        </p:nvSpPr>
        <p:spPr>
          <a:xfrm>
            <a:off x="2285984" y="385762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 smtClean="0"/>
              <a:t>αυτές οι οποίες μεταδίδουν σε πραγματικό χρόνο ροές </a:t>
            </a:r>
            <a:r>
              <a:rPr lang="el-GR" dirty="0" err="1" smtClean="0"/>
              <a:t>video</a:t>
            </a:r>
            <a:r>
              <a:rPr lang="el-GR" dirty="0" smtClean="0"/>
              <a:t> και ήχου (</a:t>
            </a:r>
            <a:r>
              <a:rPr lang="el-GR" dirty="0" err="1" smtClean="0"/>
              <a:t>real</a:t>
            </a:r>
            <a:r>
              <a:rPr lang="el-GR" dirty="0" smtClean="0"/>
              <a:t>-</a:t>
            </a:r>
            <a:r>
              <a:rPr lang="el-GR" dirty="0" err="1" smtClean="0"/>
              <a:t>time</a:t>
            </a:r>
            <a:endParaRPr lang="el-GR" dirty="0" smtClean="0"/>
          </a:p>
          <a:p>
            <a:r>
              <a:rPr lang="en-US" dirty="0" smtClean="0"/>
              <a:t>audio/vide</a:t>
            </a:r>
            <a:r>
              <a:rPr lang="el-GR" dirty="0" smtClean="0"/>
              <a:t>ο), όπως </a:t>
            </a:r>
            <a:r>
              <a:rPr lang="en-US" dirty="0" smtClean="0"/>
              <a:t>IPTV, VoIP.</a:t>
            </a:r>
            <a:endParaRPr lang="el-GR" dirty="0"/>
          </a:p>
        </p:txBody>
      </p:sp>
      <p:sp>
        <p:nvSpPr>
          <p:cNvPr id="5" name="4 - Ορθογώνιο"/>
          <p:cNvSpPr/>
          <p:nvPr/>
        </p:nvSpPr>
        <p:spPr>
          <a:xfrm>
            <a:off x="1785918" y="3500438"/>
            <a:ext cx="25634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Τέτοιες εφαρμογές είναι:</a:t>
            </a:r>
            <a:endParaRPr lang="el-GR" dirty="0"/>
          </a:p>
        </p:txBody>
      </p:sp>
      <p:sp>
        <p:nvSpPr>
          <p:cNvPr id="6" name="5 - Ορθογώνιο"/>
          <p:cNvSpPr/>
          <p:nvPr/>
        </p:nvSpPr>
        <p:spPr>
          <a:xfrm>
            <a:off x="2357422" y="50006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 err="1" smtClean="0"/>
              <a:t>Servers</a:t>
            </a:r>
            <a:r>
              <a:rPr lang="el-GR" dirty="0" smtClean="0"/>
              <a:t>, οι οποίοι απαντούν σε μικρά αιτήματα ενός τεράστιου αριθμού από</a:t>
            </a:r>
          </a:p>
          <a:p>
            <a:r>
              <a:rPr lang="el-GR" dirty="0" smtClean="0"/>
              <a:t>πελάτες/</a:t>
            </a:r>
            <a:r>
              <a:rPr lang="el-GR" dirty="0" err="1" smtClean="0"/>
              <a:t>clients</a:t>
            </a:r>
            <a:r>
              <a:rPr lang="el-GR" dirty="0" smtClean="0"/>
              <a:t>, όπως στα δικτυακά </a:t>
            </a:r>
            <a:r>
              <a:rPr lang="el-GR" dirty="0" err="1" smtClean="0"/>
              <a:t>online</a:t>
            </a:r>
            <a:r>
              <a:rPr lang="el-GR" dirty="0" smtClean="0"/>
              <a:t> παιχνίδια.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643042" y="571480"/>
            <a:ext cx="7500958" cy="5857916"/>
          </a:xfrm>
        </p:spPr>
        <p:txBody>
          <a:bodyPr/>
          <a:lstStyle/>
          <a:p>
            <a:r>
              <a:rPr lang="el-GR" sz="2400" dirty="0" smtClean="0"/>
              <a:t>Παρόλα αυτά αν απαιτείται να λυθούν και θέματα </a:t>
            </a:r>
            <a:r>
              <a:rPr lang="el-GR" sz="2400" b="1" dirty="0" smtClean="0"/>
              <a:t>αξιοπιστίας, ελέγχου ροής, </a:t>
            </a:r>
            <a:r>
              <a:rPr lang="el-GR" sz="2400" b="1" dirty="0" smtClean="0"/>
              <a:t>τεμαχισμού </a:t>
            </a:r>
            <a:r>
              <a:rPr lang="el-GR" sz="2400" dirty="0" smtClean="0"/>
              <a:t>των </a:t>
            </a:r>
            <a:r>
              <a:rPr lang="el-GR" sz="2400" dirty="0" smtClean="0"/>
              <a:t>πακέτων κ.λπ., τότε </a:t>
            </a:r>
            <a:r>
              <a:rPr lang="el-GR" sz="2400" b="1" dirty="0" smtClean="0">
                <a:solidFill>
                  <a:srgbClr val="FF0000"/>
                </a:solidFill>
              </a:rPr>
              <a:t>αναλαμβάνει το επίπεδο εφαρμογής</a:t>
            </a:r>
            <a:r>
              <a:rPr lang="el-GR" sz="2400" b="1" dirty="0" smtClean="0"/>
              <a:t> </a:t>
            </a:r>
            <a:r>
              <a:rPr lang="el-GR" sz="2400" dirty="0" smtClean="0"/>
              <a:t>να διαχειριστεί αυτά </a:t>
            </a:r>
            <a:r>
              <a:rPr lang="el-GR" sz="2400" dirty="0" smtClean="0"/>
              <a:t>τα ζητήματα.</a:t>
            </a:r>
          </a:p>
          <a:p>
            <a:r>
              <a:rPr lang="el-GR" sz="2400" dirty="0" smtClean="0"/>
              <a:t>Επίσης πρέπει να σημειωθεί το πρόβλημα </a:t>
            </a:r>
            <a:r>
              <a:rPr lang="el-GR" sz="2400" b="1" dirty="0" smtClean="0"/>
              <a:t>δικτυακής συμφόρησης</a:t>
            </a:r>
            <a:r>
              <a:rPr lang="el-GR" sz="2400" dirty="0" smtClean="0"/>
              <a:t> που πρέπει </a:t>
            </a:r>
            <a:r>
              <a:rPr lang="el-GR" sz="2400" dirty="0" smtClean="0"/>
              <a:t>να </a:t>
            </a:r>
            <a:r>
              <a:rPr lang="el-GR" sz="2400" b="1" dirty="0" smtClean="0">
                <a:solidFill>
                  <a:srgbClr val="FF0000"/>
                </a:solidFill>
              </a:rPr>
              <a:t>αναλάβει </a:t>
            </a:r>
            <a:r>
              <a:rPr lang="el-GR" sz="2400" b="1" dirty="0" smtClean="0">
                <a:solidFill>
                  <a:srgbClr val="FF0000"/>
                </a:solidFill>
              </a:rPr>
              <a:t>το επίπεδο εφαρμογής </a:t>
            </a:r>
            <a:r>
              <a:rPr lang="el-GR" sz="2400" dirty="0" smtClean="0"/>
              <a:t>στην περίπτωση κατά την οποία ένας αποστολέας </a:t>
            </a:r>
            <a:r>
              <a:rPr lang="el-GR" sz="2400" dirty="0" smtClean="0"/>
              <a:t>UDP πλημμυρίσει </a:t>
            </a:r>
            <a:r>
              <a:rPr lang="el-GR" sz="2400" dirty="0" smtClean="0"/>
              <a:t>το δίκτυο με </a:t>
            </a:r>
            <a:r>
              <a:rPr lang="el-GR" sz="2400" dirty="0" smtClean="0"/>
              <a:t>πακέτα</a:t>
            </a:r>
          </a:p>
          <a:p>
            <a:r>
              <a:rPr lang="el-GR" sz="2400" dirty="0" smtClean="0"/>
              <a:t>Επίσης είναι απαραίτητο οι συσκευές του </a:t>
            </a:r>
            <a:r>
              <a:rPr lang="el-GR" sz="2400" dirty="0" smtClean="0"/>
              <a:t>ενδιάμεσου δικτύου </a:t>
            </a:r>
            <a:r>
              <a:rPr lang="el-GR" sz="2400" dirty="0" smtClean="0"/>
              <a:t>(Δρομολογητές) να χρησιμοποιούν τεχνικές έλεγχου, που αποθηκεύουν </a:t>
            </a:r>
            <a:r>
              <a:rPr lang="el-GR" sz="2400" dirty="0" smtClean="0"/>
              <a:t>προσωρινά ή </a:t>
            </a:r>
            <a:r>
              <a:rPr lang="el-GR" sz="2400" dirty="0" smtClean="0"/>
              <a:t>απορρίπτουν τα πακέτα UDP ώστε να αποφευχθεί πιθανή κατάρρευση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b1b1ae1adfe713c88971e02b592bdd6fb63f9"/>
</p:tagLst>
</file>

<file path=ppt/theme/theme1.xml><?xml version="1.0" encoding="utf-8"?>
<a:theme xmlns:a="http://schemas.openxmlformats.org/drawingml/2006/main" name="YANNIS">
  <a:themeElements>
    <a:clrScheme name="Chalk desig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yann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halk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YANNIS</Template>
  <TotalTime>1323</TotalTime>
  <Words>377</Words>
  <Application>Microsoft Office PowerPoint</Application>
  <PresentationFormat>Προβολή στην οθόνη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YANNIS</vt:lpstr>
      <vt:lpstr>Κεφάλαιο 4. Επίπεδο μεταφοράς</vt:lpstr>
      <vt:lpstr>UDP (User Datagram Protocol)</vt:lpstr>
      <vt:lpstr>οι πληροφορίες από όπου αποτελείται η επικεφαλίδα ενός datagram είναι:</vt:lpstr>
      <vt:lpstr>Διαφάνεια 4</vt:lpstr>
      <vt:lpstr>Διαφάνεια 5</vt:lpstr>
      <vt:lpstr>Διαφάνεια 6</vt:lpstr>
      <vt:lpstr>Διαφάνεια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Κεφάλαιο 4.Τοπικά δίκτυα</dc:title>
  <dc:creator>Yannis</dc:creator>
  <cp:lastModifiedBy>Yannis</cp:lastModifiedBy>
  <cp:revision>135</cp:revision>
  <dcterms:created xsi:type="dcterms:W3CDTF">2015-10-03T10:24:52Z</dcterms:created>
  <dcterms:modified xsi:type="dcterms:W3CDTF">2017-01-17T22:10:14Z</dcterms:modified>
</cp:coreProperties>
</file>