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4/2/2017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4/2/2017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Κεφάλαιο 5. ΕΠΕΚΤΕΙΝΟΝΤΑΣ ΤΟ ΔΙΚΤΥΟ - ΔΙΚΤΥΑ ΕΥΡΕΙΑΣ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0"/>
              </a:spcAft>
            </a:pPr>
            <a:r>
              <a:rPr lang="el-GR" sz="2000" b="1" dirty="0" smtClean="0"/>
              <a:t>Εισαγωγή στα Δίκτυα Ευρείας περιοχής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14554"/>
            <a:ext cx="50673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00240"/>
            <a:ext cx="9158318" cy="239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00240"/>
            <a:ext cx="9144000" cy="239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 (Wide Area Network)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Η επέκταση των τοπικών δικτύων και ο σχηματισμός δικτύων WAN επιτυγχάνεται με τη χρήση κατάλληλων </a:t>
            </a:r>
            <a:r>
              <a:rPr lang="el-GR" sz="2400" b="1" dirty="0" smtClean="0"/>
              <a:t>γραμμών σύνδεσης </a:t>
            </a:r>
            <a:r>
              <a:rPr lang="el-GR" sz="2400" dirty="0" smtClean="0"/>
              <a:t>και στοιχείων, όπως </a:t>
            </a:r>
            <a:r>
              <a:rPr lang="el-GR" sz="2400" b="1" dirty="0" err="1" smtClean="0"/>
              <a:t>modem</a:t>
            </a:r>
            <a:r>
              <a:rPr lang="el-GR" sz="2400" dirty="0" smtClean="0"/>
              <a:t>, </a:t>
            </a:r>
            <a:r>
              <a:rPr lang="el-GR" sz="2400" b="1" dirty="0" smtClean="0"/>
              <a:t>γέφυρες</a:t>
            </a:r>
            <a:r>
              <a:rPr lang="el-GR" sz="2400" dirty="0" smtClean="0"/>
              <a:t>, </a:t>
            </a:r>
            <a:r>
              <a:rPr lang="el-GR" sz="2400" b="1" dirty="0" smtClean="0"/>
              <a:t>δρομολογητές</a:t>
            </a:r>
            <a:r>
              <a:rPr lang="el-GR" sz="2400" dirty="0" smtClean="0"/>
              <a:t>, </a:t>
            </a:r>
            <a:r>
              <a:rPr lang="el-GR" sz="2400" dirty="0" err="1" smtClean="0"/>
              <a:t>κ.</a:t>
            </a:r>
            <a:r>
              <a:rPr lang="el-GR" sz="2400" dirty="0" err="1" smtClean="0"/>
              <a:t>α</a:t>
            </a:r>
            <a:endParaRPr lang="en-US" sz="2400" dirty="0" smtClean="0"/>
          </a:p>
          <a:p>
            <a:r>
              <a:rPr lang="el-GR" sz="2400" dirty="0" smtClean="0"/>
              <a:t>Για την ανάπτυξη γραμμών WAN μπορεί να χρησιμοποιούνται </a:t>
            </a:r>
            <a:r>
              <a:rPr lang="el-GR" sz="2400" b="1" dirty="0" smtClean="0"/>
              <a:t>δίκτυα μεταγωγής</a:t>
            </a:r>
            <a:r>
              <a:rPr lang="en-US" sz="2400" b="1" dirty="0" smtClean="0"/>
              <a:t> </a:t>
            </a:r>
            <a:r>
              <a:rPr lang="el-GR" sz="2400" b="1" dirty="0" smtClean="0"/>
              <a:t>(κυκλώματος, πακέτου)</a:t>
            </a:r>
            <a:r>
              <a:rPr lang="el-GR" sz="2400" dirty="0" smtClean="0"/>
              <a:t>, </a:t>
            </a:r>
            <a:r>
              <a:rPr lang="el-GR" sz="2400" b="1" dirty="0" smtClean="0"/>
              <a:t>δορυφορικές συνδέσεις</a:t>
            </a:r>
            <a:r>
              <a:rPr lang="el-GR" sz="2400" dirty="0" smtClean="0"/>
              <a:t>, </a:t>
            </a:r>
            <a:r>
              <a:rPr lang="el-GR" sz="2400" b="1" dirty="0" err="1" smtClean="0"/>
              <a:t>μικροκυματικές</a:t>
            </a:r>
            <a:r>
              <a:rPr lang="el-GR" sz="2400" b="1" dirty="0" smtClean="0"/>
              <a:t> συνδέσεις</a:t>
            </a:r>
            <a:r>
              <a:rPr lang="el-GR" sz="2400" dirty="0" smtClean="0"/>
              <a:t>, </a:t>
            </a:r>
            <a:r>
              <a:rPr lang="el-GR" sz="2400" b="1" dirty="0" smtClean="0"/>
              <a:t>οπτικές ίνες</a:t>
            </a:r>
            <a:r>
              <a:rPr lang="el-GR" sz="2400" dirty="0" smtClean="0"/>
              <a:t>,</a:t>
            </a:r>
            <a:r>
              <a:rPr lang="en-US" sz="2400" dirty="0" smtClean="0"/>
              <a:t> </a:t>
            </a:r>
            <a:r>
              <a:rPr lang="el-GR" sz="2400" dirty="0" smtClean="0"/>
              <a:t>ακόμα και συστήματα </a:t>
            </a:r>
            <a:r>
              <a:rPr lang="el-GR" sz="2400" b="1" dirty="0" smtClean="0"/>
              <a:t>καλωδιακής </a:t>
            </a:r>
            <a:r>
              <a:rPr lang="el-GR" sz="2400" b="1" dirty="0" smtClean="0"/>
              <a:t>τηλεόραση</a:t>
            </a:r>
            <a:r>
              <a:rPr lang="el-GR" sz="2400" dirty="0" smtClean="0"/>
              <a:t>ς κ.α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3"/>
          <p:cNvGrpSpPr>
            <a:grpSpLocks/>
          </p:cNvGrpSpPr>
          <p:nvPr/>
        </p:nvGrpSpPr>
        <p:grpSpPr bwMode="auto">
          <a:xfrm>
            <a:off x="4343400" y="1285860"/>
            <a:ext cx="4443442" cy="2257460"/>
            <a:chOff x="3120" y="1248"/>
            <a:chExt cx="3024" cy="1488"/>
          </a:xfrm>
        </p:grpSpPr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3120" y="1248"/>
              <a:ext cx="3024" cy="720"/>
              <a:chOff x="192" y="3792"/>
              <a:chExt cx="3024" cy="720"/>
            </a:xfrm>
          </p:grpSpPr>
          <p:grpSp>
            <p:nvGrpSpPr>
              <p:cNvPr id="9" name="Group 49"/>
              <p:cNvGrpSpPr>
                <a:grpSpLocks/>
              </p:cNvGrpSpPr>
              <p:nvPr/>
            </p:nvGrpSpPr>
            <p:grpSpPr bwMode="auto">
              <a:xfrm>
                <a:off x="192" y="3792"/>
                <a:ext cx="2448" cy="432"/>
                <a:chOff x="192" y="3792"/>
                <a:chExt cx="2448" cy="432"/>
              </a:xfrm>
            </p:grpSpPr>
            <p:grpSp>
              <p:nvGrpSpPr>
                <p:cNvPr id="16" name="Group 50"/>
                <p:cNvGrpSpPr>
                  <a:grpSpLocks/>
                </p:cNvGrpSpPr>
                <p:nvPr/>
              </p:nvGrpSpPr>
              <p:grpSpPr bwMode="auto">
                <a:xfrm>
                  <a:off x="192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29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30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31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7" name="Group 54"/>
                <p:cNvGrpSpPr>
                  <a:grpSpLocks/>
                </p:cNvGrpSpPr>
                <p:nvPr/>
              </p:nvGrpSpPr>
              <p:grpSpPr bwMode="auto">
                <a:xfrm>
                  <a:off x="816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26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7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8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8" name="Group 58"/>
                <p:cNvGrpSpPr>
                  <a:grpSpLocks/>
                </p:cNvGrpSpPr>
                <p:nvPr/>
              </p:nvGrpSpPr>
              <p:grpSpPr bwMode="auto">
                <a:xfrm>
                  <a:off x="1440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23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4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5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9" name="Group 62"/>
                <p:cNvGrpSpPr>
                  <a:grpSpLocks/>
                </p:cNvGrpSpPr>
                <p:nvPr/>
              </p:nvGrpSpPr>
              <p:grpSpPr bwMode="auto">
                <a:xfrm>
                  <a:off x="2064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20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1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22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10" name="Line 66"/>
              <p:cNvSpPr>
                <a:spLocks noChangeShapeType="1"/>
              </p:cNvSpPr>
              <p:nvPr/>
            </p:nvSpPr>
            <p:spPr bwMode="auto">
              <a:xfrm>
                <a:off x="288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" name="Line 67"/>
              <p:cNvSpPr>
                <a:spLocks noChangeShapeType="1"/>
              </p:cNvSpPr>
              <p:nvPr/>
            </p:nvSpPr>
            <p:spPr bwMode="auto">
              <a:xfrm>
                <a:off x="912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" name="Line 68"/>
              <p:cNvSpPr>
                <a:spLocks noChangeShapeType="1"/>
              </p:cNvSpPr>
              <p:nvPr/>
            </p:nvSpPr>
            <p:spPr bwMode="auto">
              <a:xfrm>
                <a:off x="1536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" name="Line 69"/>
              <p:cNvSpPr>
                <a:spLocks noChangeShapeType="1"/>
              </p:cNvSpPr>
              <p:nvPr/>
            </p:nvSpPr>
            <p:spPr bwMode="auto">
              <a:xfrm>
                <a:off x="2160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" name="Line 70"/>
              <p:cNvSpPr>
                <a:spLocks noChangeShapeType="1"/>
              </p:cNvSpPr>
              <p:nvPr/>
            </p:nvSpPr>
            <p:spPr bwMode="auto">
              <a:xfrm>
                <a:off x="288" y="441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" name="Rectangle 71"/>
              <p:cNvSpPr>
                <a:spLocks noChangeArrowheads="1"/>
              </p:cNvSpPr>
              <p:nvPr/>
            </p:nvSpPr>
            <p:spPr bwMode="auto">
              <a:xfrm>
                <a:off x="2832" y="4272"/>
                <a:ext cx="384" cy="24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" name="Line 74"/>
            <p:cNvSpPr>
              <a:spLocks noChangeShapeType="1"/>
            </p:cNvSpPr>
            <p:nvPr/>
          </p:nvSpPr>
          <p:spPr bwMode="auto">
            <a:xfrm>
              <a:off x="5472" y="273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Line 75"/>
            <p:cNvSpPr>
              <a:spLocks noChangeShapeType="1"/>
            </p:cNvSpPr>
            <p:nvPr/>
          </p:nvSpPr>
          <p:spPr bwMode="auto">
            <a:xfrm flipV="1">
              <a:off x="6048" y="19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Line 91"/>
            <p:cNvSpPr>
              <a:spLocks noChangeShapeType="1"/>
            </p:cNvSpPr>
            <p:nvPr/>
          </p:nvSpPr>
          <p:spPr bwMode="auto">
            <a:xfrm flipV="1">
              <a:off x="6048" y="19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2" name="Line 94"/>
          <p:cNvSpPr>
            <a:spLocks noChangeShapeType="1"/>
          </p:cNvSpPr>
          <p:nvPr/>
        </p:nvSpPr>
        <p:spPr bwMode="auto">
          <a:xfrm flipV="1">
            <a:off x="5410199" y="4627014"/>
            <a:ext cx="45719" cy="36410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" name="Line 95"/>
          <p:cNvSpPr>
            <a:spLocks noChangeShapeType="1"/>
          </p:cNvSpPr>
          <p:nvPr/>
        </p:nvSpPr>
        <p:spPr bwMode="auto">
          <a:xfrm flipH="1" flipV="1">
            <a:off x="7239000" y="3497601"/>
            <a:ext cx="775839" cy="4571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grpSp>
        <p:nvGrpSpPr>
          <p:cNvPr id="34" name="Group 92"/>
          <p:cNvGrpSpPr>
            <a:grpSpLocks/>
          </p:cNvGrpSpPr>
          <p:nvPr/>
        </p:nvGrpSpPr>
        <p:grpSpPr bwMode="auto">
          <a:xfrm>
            <a:off x="3886200" y="2505060"/>
            <a:ext cx="3244418" cy="2257460"/>
            <a:chOff x="2832" y="2016"/>
            <a:chExt cx="2208" cy="1488"/>
          </a:xfrm>
        </p:grpSpPr>
        <p:sp>
          <p:nvSpPr>
            <p:cNvPr id="35" name="Oval 77"/>
            <p:cNvSpPr>
              <a:spLocks noChangeArrowheads="1"/>
            </p:cNvSpPr>
            <p:nvPr/>
          </p:nvSpPr>
          <p:spPr bwMode="auto">
            <a:xfrm>
              <a:off x="3504" y="2016"/>
              <a:ext cx="624" cy="480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6" name="Group 89"/>
            <p:cNvGrpSpPr>
              <a:grpSpLocks/>
            </p:cNvGrpSpPr>
            <p:nvPr/>
          </p:nvGrpSpPr>
          <p:grpSpPr bwMode="auto">
            <a:xfrm>
              <a:off x="2832" y="2064"/>
              <a:ext cx="2208" cy="1440"/>
              <a:chOff x="2832" y="2064"/>
              <a:chExt cx="2208" cy="1440"/>
            </a:xfrm>
          </p:grpSpPr>
          <p:sp>
            <p:nvSpPr>
              <p:cNvPr id="37" name="Oval 76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" name="Oval 78"/>
              <p:cNvSpPr>
                <a:spLocks noChangeArrowheads="1"/>
              </p:cNvSpPr>
              <p:nvPr/>
            </p:nvSpPr>
            <p:spPr bwMode="auto">
              <a:xfrm>
                <a:off x="2832" y="2256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" name="Oval 79"/>
              <p:cNvSpPr>
                <a:spLocks noChangeArrowheads="1"/>
              </p:cNvSpPr>
              <p:nvPr/>
            </p:nvSpPr>
            <p:spPr bwMode="auto">
              <a:xfrm>
                <a:off x="2928" y="2736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" name="Oval 80"/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" name="Oval 81"/>
              <p:cNvSpPr>
                <a:spLocks noChangeArrowheads="1"/>
              </p:cNvSpPr>
              <p:nvPr/>
            </p:nvSpPr>
            <p:spPr bwMode="auto">
              <a:xfrm>
                <a:off x="3648" y="3024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" name="Oval 82"/>
              <p:cNvSpPr>
                <a:spLocks noChangeArrowheads="1"/>
              </p:cNvSpPr>
              <p:nvPr/>
            </p:nvSpPr>
            <p:spPr bwMode="auto">
              <a:xfrm>
                <a:off x="4032" y="2928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3" name="Oval 83"/>
              <p:cNvSpPr>
                <a:spLocks noChangeArrowheads="1"/>
              </p:cNvSpPr>
              <p:nvPr/>
            </p:nvSpPr>
            <p:spPr bwMode="auto">
              <a:xfrm>
                <a:off x="4272" y="2688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4" name="Oval 84"/>
              <p:cNvSpPr>
                <a:spLocks noChangeArrowheads="1"/>
              </p:cNvSpPr>
              <p:nvPr/>
            </p:nvSpPr>
            <p:spPr bwMode="auto">
              <a:xfrm>
                <a:off x="4416" y="2400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5" name="Oval 85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6" name="Oval 86"/>
              <p:cNvSpPr>
                <a:spLocks noChangeArrowheads="1"/>
              </p:cNvSpPr>
              <p:nvPr/>
            </p:nvSpPr>
            <p:spPr bwMode="auto">
              <a:xfrm>
                <a:off x="3888" y="2064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7" name="Oval 87"/>
              <p:cNvSpPr>
                <a:spLocks noChangeArrowheads="1"/>
              </p:cNvSpPr>
              <p:nvPr/>
            </p:nvSpPr>
            <p:spPr bwMode="auto">
              <a:xfrm>
                <a:off x="2880" y="2496"/>
                <a:ext cx="624" cy="480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8" name="Oval 88"/>
              <p:cNvSpPr>
                <a:spLocks noChangeArrowheads="1"/>
              </p:cNvSpPr>
              <p:nvPr/>
            </p:nvSpPr>
            <p:spPr bwMode="auto">
              <a:xfrm>
                <a:off x="3216" y="2352"/>
                <a:ext cx="1488" cy="768"/>
              </a:xfrm>
              <a:prstGeom prst="ellipse">
                <a:avLst/>
              </a:prstGeom>
              <a:solidFill>
                <a:srgbClr val="CC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49" name="WordArt 96"/>
          <p:cNvSpPr>
            <a:spLocks noChangeArrowheads="1" noChangeShapeType="1" noTextEdit="1"/>
          </p:cNvSpPr>
          <p:nvPr/>
        </p:nvSpPr>
        <p:spPr bwMode="auto">
          <a:xfrm>
            <a:off x="4800600" y="3185970"/>
            <a:ext cx="1551678" cy="5097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WAN</a:t>
            </a:r>
            <a:endParaRPr lang="el-G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0" name="WordArt 97"/>
          <p:cNvSpPr>
            <a:spLocks noChangeArrowheads="1" noChangeShapeType="1" noTextEdit="1"/>
          </p:cNvSpPr>
          <p:nvPr/>
        </p:nvSpPr>
        <p:spPr bwMode="auto">
          <a:xfrm>
            <a:off x="2643175" y="6301091"/>
            <a:ext cx="960982" cy="3140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LAN</a:t>
            </a:r>
            <a:endParaRPr lang="el-G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1" name="WordArt 98"/>
          <p:cNvSpPr>
            <a:spLocks noChangeArrowheads="1" noChangeShapeType="1" noTextEdit="1"/>
          </p:cNvSpPr>
          <p:nvPr/>
        </p:nvSpPr>
        <p:spPr bwMode="auto">
          <a:xfrm>
            <a:off x="7419976" y="2240195"/>
            <a:ext cx="960982" cy="31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LAN</a:t>
            </a:r>
            <a:endParaRPr lang="el-GR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grpSp>
        <p:nvGrpSpPr>
          <p:cNvPr id="52" name="Group 90"/>
          <p:cNvGrpSpPr>
            <a:grpSpLocks/>
          </p:cNvGrpSpPr>
          <p:nvPr/>
        </p:nvGrpSpPr>
        <p:grpSpPr bwMode="auto">
          <a:xfrm>
            <a:off x="0" y="5000636"/>
            <a:ext cx="5357818" cy="1285884"/>
            <a:chOff x="192" y="3648"/>
            <a:chExt cx="3600" cy="864"/>
          </a:xfrm>
        </p:grpSpPr>
        <p:grpSp>
          <p:nvGrpSpPr>
            <p:cNvPr id="53" name="Group 47"/>
            <p:cNvGrpSpPr>
              <a:grpSpLocks/>
            </p:cNvGrpSpPr>
            <p:nvPr/>
          </p:nvGrpSpPr>
          <p:grpSpPr bwMode="auto">
            <a:xfrm>
              <a:off x="192" y="3792"/>
              <a:ext cx="3024" cy="720"/>
              <a:chOff x="192" y="3792"/>
              <a:chExt cx="3024" cy="720"/>
            </a:xfrm>
          </p:grpSpPr>
          <p:grpSp>
            <p:nvGrpSpPr>
              <p:cNvPr id="56" name="Group 22"/>
              <p:cNvGrpSpPr>
                <a:grpSpLocks/>
              </p:cNvGrpSpPr>
              <p:nvPr/>
            </p:nvGrpSpPr>
            <p:grpSpPr bwMode="auto">
              <a:xfrm>
                <a:off x="192" y="3792"/>
                <a:ext cx="2448" cy="432"/>
                <a:chOff x="192" y="3792"/>
                <a:chExt cx="2448" cy="432"/>
              </a:xfrm>
            </p:grpSpPr>
            <p:grpSp>
              <p:nvGrpSpPr>
                <p:cNvPr id="63" name="Group 8"/>
                <p:cNvGrpSpPr>
                  <a:grpSpLocks/>
                </p:cNvGrpSpPr>
                <p:nvPr/>
              </p:nvGrpSpPr>
              <p:grpSpPr bwMode="auto">
                <a:xfrm>
                  <a:off x="192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76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4" name="Group 9"/>
                <p:cNvGrpSpPr>
                  <a:grpSpLocks/>
                </p:cNvGrpSpPr>
                <p:nvPr/>
              </p:nvGrpSpPr>
              <p:grpSpPr bwMode="auto">
                <a:xfrm>
                  <a:off x="816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7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4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5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5" name="Group 13"/>
                <p:cNvGrpSpPr>
                  <a:grpSpLocks/>
                </p:cNvGrpSpPr>
                <p:nvPr/>
              </p:nvGrpSpPr>
              <p:grpSpPr bwMode="auto">
                <a:xfrm>
                  <a:off x="1440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70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1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2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6" name="Group 17"/>
                <p:cNvGrpSpPr>
                  <a:grpSpLocks/>
                </p:cNvGrpSpPr>
                <p:nvPr/>
              </p:nvGrpSpPr>
              <p:grpSpPr bwMode="auto">
                <a:xfrm>
                  <a:off x="2064" y="3792"/>
                  <a:ext cx="576" cy="432"/>
                  <a:chOff x="384" y="2832"/>
                  <a:chExt cx="576" cy="432"/>
                </a:xfrm>
              </p:grpSpPr>
              <p:sp>
                <p:nvSpPr>
                  <p:cNvPr id="6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2832"/>
                    <a:ext cx="384" cy="336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8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216"/>
                    <a:ext cx="576" cy="48"/>
                  </a:xfrm>
                  <a:prstGeom prst="rect">
                    <a:avLst/>
                  </a:prstGeom>
                  <a:solidFill>
                    <a:srgbClr val="99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9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880"/>
                    <a:ext cx="288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57" name="Line 41"/>
              <p:cNvSpPr>
                <a:spLocks noChangeShapeType="1"/>
              </p:cNvSpPr>
              <p:nvPr/>
            </p:nvSpPr>
            <p:spPr bwMode="auto">
              <a:xfrm>
                <a:off x="288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8" name="Line 42"/>
              <p:cNvSpPr>
                <a:spLocks noChangeShapeType="1"/>
              </p:cNvSpPr>
              <p:nvPr/>
            </p:nvSpPr>
            <p:spPr bwMode="auto">
              <a:xfrm>
                <a:off x="912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9" name="Line 43"/>
              <p:cNvSpPr>
                <a:spLocks noChangeShapeType="1"/>
              </p:cNvSpPr>
              <p:nvPr/>
            </p:nvSpPr>
            <p:spPr bwMode="auto">
              <a:xfrm>
                <a:off x="1536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0" name="Line 44"/>
              <p:cNvSpPr>
                <a:spLocks noChangeShapeType="1"/>
              </p:cNvSpPr>
              <p:nvPr/>
            </p:nvSpPr>
            <p:spPr bwMode="auto">
              <a:xfrm>
                <a:off x="2160" y="42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1" name="Line 45"/>
              <p:cNvSpPr>
                <a:spLocks noChangeShapeType="1"/>
              </p:cNvSpPr>
              <p:nvPr/>
            </p:nvSpPr>
            <p:spPr bwMode="auto">
              <a:xfrm>
                <a:off x="288" y="4416"/>
                <a:ext cx="25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62" name="Rectangle 46"/>
              <p:cNvSpPr>
                <a:spLocks noChangeArrowheads="1"/>
              </p:cNvSpPr>
              <p:nvPr/>
            </p:nvSpPr>
            <p:spPr bwMode="auto">
              <a:xfrm>
                <a:off x="2832" y="4272"/>
                <a:ext cx="384" cy="24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54" name="Line 72"/>
            <p:cNvSpPr>
              <a:spLocks noChangeShapeType="1"/>
            </p:cNvSpPr>
            <p:nvPr/>
          </p:nvSpPr>
          <p:spPr bwMode="auto">
            <a:xfrm>
              <a:off x="3216" y="441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5" name="Line 73"/>
            <p:cNvSpPr>
              <a:spLocks noChangeShapeType="1"/>
            </p:cNvSpPr>
            <p:nvPr/>
          </p:nvSpPr>
          <p:spPr bwMode="auto">
            <a:xfrm flipV="1">
              <a:off x="3792" y="364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Ως προς το χρήστη, το WAN εμφανίζεται να λειτουργεί κατά τον ίδιο ακριβώς τρόπο με το</a:t>
            </a:r>
            <a:r>
              <a:rPr lang="en-US" dirty="0" smtClean="0"/>
              <a:t> LAN.</a:t>
            </a:r>
          </a:p>
          <a:p>
            <a:r>
              <a:rPr lang="el-GR" dirty="0" smtClean="0"/>
              <a:t>Επειδή είναι αρκετά δύσκολο π.χ. για μια εταιρεία να εγκαταστήσει και να διαχειριστεί από</a:t>
            </a:r>
            <a:r>
              <a:rPr lang="en-US" dirty="0" smtClean="0"/>
              <a:t> </a:t>
            </a:r>
            <a:r>
              <a:rPr lang="el-GR" dirty="0" smtClean="0"/>
              <a:t>μόνη της τις γραμμές WAN, συνήθως τις νοικιάζει από τηλεπικοινωνιακό φορέα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Οι τεχνολογίες, που χρησιμοποιούνται στις υπηρεσίες δικτύων ευρείας περιοχής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>
                <a:solidFill>
                  <a:srgbClr val="002060"/>
                </a:solidFill>
              </a:rPr>
              <a:t>· Επιλεγόμενες τηλεφωνικές γραμμές</a:t>
            </a:r>
          </a:p>
          <a:p>
            <a:r>
              <a:rPr lang="el-GR" sz="2800" dirty="0" smtClean="0">
                <a:solidFill>
                  <a:srgbClr val="002060"/>
                </a:solidFill>
              </a:rPr>
              <a:t>· Μόνιμες ή μισθωμένες γραμμές</a:t>
            </a:r>
          </a:p>
          <a:p>
            <a:r>
              <a:rPr lang="el-GR" sz="2800" dirty="0" smtClean="0">
                <a:solidFill>
                  <a:srgbClr val="0070C0"/>
                </a:solidFill>
              </a:rPr>
              <a:t>· Χ.25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· Frame Relay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· ISDN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· ATM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· </a:t>
            </a:r>
            <a:r>
              <a:rPr lang="en-US" sz="2800" dirty="0" err="1" smtClean="0">
                <a:solidFill>
                  <a:srgbClr val="002060"/>
                </a:solidFill>
              </a:rPr>
              <a:t>xDSL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l-GR" sz="2800" dirty="0" smtClean="0">
                <a:solidFill>
                  <a:srgbClr val="002060"/>
                </a:solidFill>
              </a:rPr>
              <a:t>· Τεχνολογίες </a:t>
            </a:r>
            <a:r>
              <a:rPr lang="en-US" sz="2800" dirty="0" smtClean="0">
                <a:solidFill>
                  <a:srgbClr val="002060"/>
                </a:solidFill>
              </a:rPr>
              <a:t>FTTH </a:t>
            </a:r>
            <a:r>
              <a:rPr lang="el-GR" sz="2800" dirty="0" smtClean="0">
                <a:solidFill>
                  <a:srgbClr val="002060"/>
                </a:solidFill>
              </a:rPr>
              <a:t>και </a:t>
            </a:r>
            <a:r>
              <a:rPr lang="en-US" sz="2800" dirty="0" smtClean="0">
                <a:solidFill>
                  <a:srgbClr val="002060"/>
                </a:solidFill>
              </a:rPr>
              <a:t>Metro Ethernet</a:t>
            </a:r>
          </a:p>
          <a:p>
            <a:r>
              <a:rPr lang="el-GR" sz="2800" dirty="0" smtClean="0">
                <a:solidFill>
                  <a:srgbClr val="002060"/>
                </a:solidFill>
              </a:rPr>
              <a:t>· Ασύρματες και δορυφορικές ζεύξεις</a:t>
            </a:r>
            <a:endParaRPr lang="el-GR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5.1 Εγκατεστημένο Τηλεφωνικό Δίκτυο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285860"/>
            <a:ext cx="7010400" cy="5572140"/>
          </a:xfrm>
        </p:spPr>
        <p:txBody>
          <a:bodyPr/>
          <a:lstStyle/>
          <a:p>
            <a:r>
              <a:rPr lang="el-GR" sz="2400" dirty="0" smtClean="0"/>
              <a:t>μια κανονική τηλεφωνική εγκατάσταση αποτελείται από </a:t>
            </a:r>
            <a:r>
              <a:rPr lang="el-GR" sz="2400" dirty="0" smtClean="0"/>
              <a:t>ένα ζευγάρι </a:t>
            </a:r>
            <a:r>
              <a:rPr lang="el-GR" sz="2400" dirty="0" smtClean="0"/>
              <a:t>από χάλκινα καλώδια που εγκαθιστά στο σπίτι μας μια τηλεφωνική εταιρεία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Οι ανθρώπινες φωνές στις κανονικές συνομιλίες μπορούν να μεταφερθούν στην </a:t>
            </a:r>
            <a:r>
              <a:rPr lang="el-GR" sz="2400" dirty="0" smtClean="0"/>
              <a:t>περιοχή συχνοτήτων </a:t>
            </a:r>
            <a:r>
              <a:rPr lang="el-GR" sz="2400" dirty="0" smtClean="0"/>
              <a:t>από 0 έως 3.400 </a:t>
            </a:r>
            <a:r>
              <a:rPr lang="el-GR" sz="2400" dirty="0" err="1" smtClean="0"/>
              <a:t>Hertz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το </a:t>
            </a:r>
            <a:r>
              <a:rPr lang="el-GR" sz="2400" dirty="0" smtClean="0"/>
              <a:t>τηλεφωνικό σύστημα </a:t>
            </a:r>
            <a:r>
              <a:rPr lang="el-GR" sz="2400" dirty="0" smtClean="0"/>
              <a:t>μπορεί να πακετάρει πολλά καλώδια σ’ έναν πολύ μικρό χώρο χωρίς να </a:t>
            </a:r>
            <a:r>
              <a:rPr lang="el-GR" sz="2400" dirty="0" smtClean="0"/>
              <a:t>ανησυχεί για </a:t>
            </a:r>
            <a:r>
              <a:rPr lang="el-GR" sz="2400" dirty="0" smtClean="0"/>
              <a:t>παρεμβολές (</a:t>
            </a:r>
            <a:r>
              <a:rPr lang="el-GR" sz="2400" dirty="0" err="1" smtClean="0"/>
              <a:t>interference</a:t>
            </a:r>
            <a:r>
              <a:rPr lang="el-GR" sz="2400" dirty="0" smtClean="0"/>
              <a:t>) ανάμεσα στις γραμμές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Τα σύγχρονα μηχανήματα, </a:t>
            </a:r>
            <a:r>
              <a:rPr lang="el-GR" sz="2400" dirty="0" smtClean="0"/>
              <a:t>που στέλνουν </a:t>
            </a:r>
            <a:r>
              <a:rPr lang="el-GR" sz="2400" dirty="0" smtClean="0"/>
              <a:t>ψηφιακά και όχι αναλογικά δεδομένα, μπορούν να </a:t>
            </a:r>
            <a:r>
              <a:rPr lang="el-GR" sz="2400" dirty="0" smtClean="0"/>
              <a:t>χρησιμοποιήσουν με ασφάλεια </a:t>
            </a:r>
            <a:r>
              <a:rPr lang="el-GR" sz="2400" dirty="0" smtClean="0"/>
              <a:t>πολύ περισσότερη από τη χωρητικότητα της τηλεφωνικής γραμμής.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5194af69f4b46e455939efc46ace1d9a126e4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1487</TotalTime>
  <Words>263</Words>
  <Application>Microsoft Office PowerPoint</Application>
  <PresentationFormat>Προβολή στην οθόνη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YANNIS</vt:lpstr>
      <vt:lpstr>Κεφάλαιο 5. ΕΠΕΚΤΕΙΝΟΝΤΑΣ ΤΟ ΔΙΚΤΥΟ - ΔΙΚΤΥΑ ΕΥΡΕΙΑΣ </vt:lpstr>
      <vt:lpstr>Διαφάνεια 2</vt:lpstr>
      <vt:lpstr>WAN (Wide Area Network)</vt:lpstr>
      <vt:lpstr>Διαφάνεια 4</vt:lpstr>
      <vt:lpstr>Διαφάνεια 5</vt:lpstr>
      <vt:lpstr>Οι τεχνολογίες, που χρησιμοποιούνται στις υπηρεσίες δικτύων ευρείας περιοχής</vt:lpstr>
      <vt:lpstr>5.1 Εγκατεστημένο Τηλεφωνικό Δίκτυο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Yannis</cp:lastModifiedBy>
  <cp:revision>148</cp:revision>
  <dcterms:created xsi:type="dcterms:W3CDTF">2015-10-03T10:24:52Z</dcterms:created>
  <dcterms:modified xsi:type="dcterms:W3CDTF">2017-02-04T21:49:09Z</dcterms:modified>
</cp:coreProperties>
</file>