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notesMasterIdLst>
    <p:notesMasterId r:id="rId19"/>
  </p:notesMasterIdLst>
  <p:sldIdLst>
    <p:sldId id="256" r:id="rId2"/>
    <p:sldId id="347" r:id="rId3"/>
    <p:sldId id="360" r:id="rId4"/>
    <p:sldId id="349" r:id="rId5"/>
    <p:sldId id="350" r:id="rId6"/>
    <p:sldId id="351" r:id="rId7"/>
    <p:sldId id="352" r:id="rId8"/>
    <p:sldId id="361" r:id="rId9"/>
    <p:sldId id="362" r:id="rId10"/>
    <p:sldId id="363" r:id="rId11"/>
    <p:sldId id="364" r:id="rId12"/>
    <p:sldId id="366" r:id="rId13"/>
    <p:sldId id="365" r:id="rId14"/>
    <p:sldId id="353" r:id="rId15"/>
    <p:sldId id="367" r:id="rId16"/>
    <p:sldId id="368" r:id="rId17"/>
    <p:sldId id="369"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B530"/>
    <a:srgbClr val="5555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131" autoAdjust="0"/>
  </p:normalViewPr>
  <p:slideViewPr>
    <p:cSldViewPr snapToGrid="0">
      <p:cViewPr varScale="1">
        <p:scale>
          <a:sx n="52" d="100"/>
          <a:sy n="52" d="100"/>
        </p:scale>
        <p:origin x="13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557943-2FEB-4AC5-BABF-CB474B68747F}" type="doc">
      <dgm:prSet loTypeId="urn:microsoft.com/office/officeart/2005/8/layout/process1" loCatId="process" qsTypeId="urn:microsoft.com/office/officeart/2005/8/quickstyle/simple1" qsCatId="simple" csTypeId="urn:microsoft.com/office/officeart/2005/8/colors/colorful1" csCatId="colorful" phldr="1"/>
      <dgm:spPr/>
    </dgm:pt>
    <dgm:pt modelId="{B5D7FFDB-5D56-4FE5-B0C7-08EE62D44A54}">
      <dgm:prSet phldrT="[Κείμενο]"/>
      <dgm:spPr/>
      <dgm:t>
        <a:bodyPr/>
        <a:lstStyle/>
        <a:p>
          <a:r>
            <a:rPr lang="el-GR" dirty="0"/>
            <a:t>Κατανόηση</a:t>
          </a:r>
        </a:p>
      </dgm:t>
    </dgm:pt>
    <dgm:pt modelId="{0D49D15A-6831-4F30-A34A-852DF6099624}" type="parTrans" cxnId="{803B0C07-3AA1-4FAF-8FCC-52A937DB34FA}">
      <dgm:prSet/>
      <dgm:spPr/>
      <dgm:t>
        <a:bodyPr/>
        <a:lstStyle/>
        <a:p>
          <a:endParaRPr lang="el-GR"/>
        </a:p>
      </dgm:t>
    </dgm:pt>
    <dgm:pt modelId="{42E8D31C-0EAB-4133-BC5A-FDD620F54EB4}" type="sibTrans" cxnId="{803B0C07-3AA1-4FAF-8FCC-52A937DB34FA}">
      <dgm:prSet/>
      <dgm:spPr/>
      <dgm:t>
        <a:bodyPr/>
        <a:lstStyle/>
        <a:p>
          <a:endParaRPr lang="el-GR"/>
        </a:p>
      </dgm:t>
    </dgm:pt>
    <dgm:pt modelId="{08E9B94F-59F0-45F4-BBE1-D2C2019C4F9B}">
      <dgm:prSet phldrT="[Κείμενο]"/>
      <dgm:spPr/>
      <dgm:t>
        <a:bodyPr/>
        <a:lstStyle/>
        <a:p>
          <a:r>
            <a:rPr lang="el-GR" dirty="0"/>
            <a:t>Ανάλυση</a:t>
          </a:r>
        </a:p>
      </dgm:t>
    </dgm:pt>
    <dgm:pt modelId="{1D77390E-0AAB-4DC2-AA5A-6E21AB45B6AA}" type="parTrans" cxnId="{3B71ACB3-3505-44AC-9FD3-BE49D61BB0FB}">
      <dgm:prSet/>
      <dgm:spPr/>
      <dgm:t>
        <a:bodyPr/>
        <a:lstStyle/>
        <a:p>
          <a:endParaRPr lang="el-GR"/>
        </a:p>
      </dgm:t>
    </dgm:pt>
    <dgm:pt modelId="{46EEDFB4-C75E-4176-ABCB-83EFEB3EC1E7}" type="sibTrans" cxnId="{3B71ACB3-3505-44AC-9FD3-BE49D61BB0FB}">
      <dgm:prSet/>
      <dgm:spPr/>
      <dgm:t>
        <a:bodyPr/>
        <a:lstStyle/>
        <a:p>
          <a:endParaRPr lang="el-GR"/>
        </a:p>
      </dgm:t>
    </dgm:pt>
    <dgm:pt modelId="{F3C62944-A3BA-44BC-8083-75B788FBDF3E}">
      <dgm:prSet phldrT="[Κείμενο]"/>
      <dgm:spPr/>
      <dgm:t>
        <a:bodyPr/>
        <a:lstStyle/>
        <a:p>
          <a:r>
            <a:rPr lang="el-GR" dirty="0"/>
            <a:t>Επίλυση</a:t>
          </a:r>
        </a:p>
      </dgm:t>
    </dgm:pt>
    <dgm:pt modelId="{00A5BCD6-A6F4-4424-82AA-A1E9A35E6E9F}" type="parTrans" cxnId="{F13848A2-72E9-49AC-9715-DD1701C8B188}">
      <dgm:prSet/>
      <dgm:spPr/>
      <dgm:t>
        <a:bodyPr/>
        <a:lstStyle/>
        <a:p>
          <a:endParaRPr lang="el-GR"/>
        </a:p>
      </dgm:t>
    </dgm:pt>
    <dgm:pt modelId="{B475E517-7606-404E-B4E8-9E64A30A34DC}" type="sibTrans" cxnId="{F13848A2-72E9-49AC-9715-DD1701C8B188}">
      <dgm:prSet/>
      <dgm:spPr/>
      <dgm:t>
        <a:bodyPr/>
        <a:lstStyle/>
        <a:p>
          <a:endParaRPr lang="el-GR"/>
        </a:p>
      </dgm:t>
    </dgm:pt>
    <dgm:pt modelId="{9EF8CE9F-46B1-47F3-89E0-ACF2E47F7191}" type="pres">
      <dgm:prSet presAssocID="{8B557943-2FEB-4AC5-BABF-CB474B68747F}" presName="Name0" presStyleCnt="0">
        <dgm:presLayoutVars>
          <dgm:dir/>
          <dgm:resizeHandles val="exact"/>
        </dgm:presLayoutVars>
      </dgm:prSet>
      <dgm:spPr/>
    </dgm:pt>
    <dgm:pt modelId="{988A3BE0-562B-455A-99CB-7889081EC0EA}" type="pres">
      <dgm:prSet presAssocID="{B5D7FFDB-5D56-4FE5-B0C7-08EE62D44A54}" presName="node" presStyleLbl="node1" presStyleIdx="0" presStyleCnt="3">
        <dgm:presLayoutVars>
          <dgm:bulletEnabled val="1"/>
        </dgm:presLayoutVars>
      </dgm:prSet>
      <dgm:spPr/>
    </dgm:pt>
    <dgm:pt modelId="{2DEBC29C-7120-4C52-8FF7-EA45C38753B7}" type="pres">
      <dgm:prSet presAssocID="{42E8D31C-0EAB-4133-BC5A-FDD620F54EB4}" presName="sibTrans" presStyleLbl="sibTrans2D1" presStyleIdx="0" presStyleCnt="2"/>
      <dgm:spPr/>
    </dgm:pt>
    <dgm:pt modelId="{47783DBD-3D3E-4C20-BE2E-C7DC885DDA34}" type="pres">
      <dgm:prSet presAssocID="{42E8D31C-0EAB-4133-BC5A-FDD620F54EB4}" presName="connectorText" presStyleLbl="sibTrans2D1" presStyleIdx="0" presStyleCnt="2"/>
      <dgm:spPr/>
    </dgm:pt>
    <dgm:pt modelId="{F8CC05EC-BCB7-457E-B324-FFCAF0E3D3AE}" type="pres">
      <dgm:prSet presAssocID="{08E9B94F-59F0-45F4-BBE1-D2C2019C4F9B}" presName="node" presStyleLbl="node1" presStyleIdx="1" presStyleCnt="3">
        <dgm:presLayoutVars>
          <dgm:bulletEnabled val="1"/>
        </dgm:presLayoutVars>
      </dgm:prSet>
      <dgm:spPr/>
    </dgm:pt>
    <dgm:pt modelId="{0A62D5A4-47B1-4396-97B9-1D22FAD5C41F}" type="pres">
      <dgm:prSet presAssocID="{46EEDFB4-C75E-4176-ABCB-83EFEB3EC1E7}" presName="sibTrans" presStyleLbl="sibTrans2D1" presStyleIdx="1" presStyleCnt="2"/>
      <dgm:spPr/>
    </dgm:pt>
    <dgm:pt modelId="{9CE071E6-44AE-4FC1-A5BF-EEE6221055E3}" type="pres">
      <dgm:prSet presAssocID="{46EEDFB4-C75E-4176-ABCB-83EFEB3EC1E7}" presName="connectorText" presStyleLbl="sibTrans2D1" presStyleIdx="1" presStyleCnt="2"/>
      <dgm:spPr/>
    </dgm:pt>
    <dgm:pt modelId="{DE619F1B-387E-4B2E-9861-84348B4A2339}" type="pres">
      <dgm:prSet presAssocID="{F3C62944-A3BA-44BC-8083-75B788FBDF3E}" presName="node" presStyleLbl="node1" presStyleIdx="2" presStyleCnt="3">
        <dgm:presLayoutVars>
          <dgm:bulletEnabled val="1"/>
        </dgm:presLayoutVars>
      </dgm:prSet>
      <dgm:spPr/>
    </dgm:pt>
  </dgm:ptLst>
  <dgm:cxnLst>
    <dgm:cxn modelId="{BADBEA01-16ED-49F0-B255-6CD6CF86107E}" type="presOf" srcId="{46EEDFB4-C75E-4176-ABCB-83EFEB3EC1E7}" destId="{9CE071E6-44AE-4FC1-A5BF-EEE6221055E3}" srcOrd="1" destOrd="0" presId="urn:microsoft.com/office/officeart/2005/8/layout/process1"/>
    <dgm:cxn modelId="{803B0C07-3AA1-4FAF-8FCC-52A937DB34FA}" srcId="{8B557943-2FEB-4AC5-BABF-CB474B68747F}" destId="{B5D7FFDB-5D56-4FE5-B0C7-08EE62D44A54}" srcOrd="0" destOrd="0" parTransId="{0D49D15A-6831-4F30-A34A-852DF6099624}" sibTransId="{42E8D31C-0EAB-4133-BC5A-FDD620F54EB4}"/>
    <dgm:cxn modelId="{C7DC3D09-2720-44DF-BEE1-47A3676BD734}" type="presOf" srcId="{42E8D31C-0EAB-4133-BC5A-FDD620F54EB4}" destId="{2DEBC29C-7120-4C52-8FF7-EA45C38753B7}" srcOrd="0" destOrd="0" presId="urn:microsoft.com/office/officeart/2005/8/layout/process1"/>
    <dgm:cxn modelId="{6E202412-A283-40B0-B924-BB2CE82E2FF9}" type="presOf" srcId="{08E9B94F-59F0-45F4-BBE1-D2C2019C4F9B}" destId="{F8CC05EC-BCB7-457E-B324-FFCAF0E3D3AE}" srcOrd="0" destOrd="0" presId="urn:microsoft.com/office/officeart/2005/8/layout/process1"/>
    <dgm:cxn modelId="{6860384A-6BB3-49EF-8A3E-1D9586BAFA98}" type="presOf" srcId="{8B557943-2FEB-4AC5-BABF-CB474B68747F}" destId="{9EF8CE9F-46B1-47F3-89E0-ACF2E47F7191}" srcOrd="0" destOrd="0" presId="urn:microsoft.com/office/officeart/2005/8/layout/process1"/>
    <dgm:cxn modelId="{9B4E4870-F0DA-427B-8B0B-F70DEB9879D5}" type="presOf" srcId="{F3C62944-A3BA-44BC-8083-75B788FBDF3E}" destId="{DE619F1B-387E-4B2E-9861-84348B4A2339}" srcOrd="0" destOrd="0" presId="urn:microsoft.com/office/officeart/2005/8/layout/process1"/>
    <dgm:cxn modelId="{97F5348D-B78E-4534-89E7-CC5F8FC5671A}" type="presOf" srcId="{46EEDFB4-C75E-4176-ABCB-83EFEB3EC1E7}" destId="{0A62D5A4-47B1-4396-97B9-1D22FAD5C41F}" srcOrd="0" destOrd="0" presId="urn:microsoft.com/office/officeart/2005/8/layout/process1"/>
    <dgm:cxn modelId="{034F2E9E-77C8-4950-A0D5-FE901506122C}" type="presOf" srcId="{B5D7FFDB-5D56-4FE5-B0C7-08EE62D44A54}" destId="{988A3BE0-562B-455A-99CB-7889081EC0EA}" srcOrd="0" destOrd="0" presId="urn:microsoft.com/office/officeart/2005/8/layout/process1"/>
    <dgm:cxn modelId="{F13848A2-72E9-49AC-9715-DD1701C8B188}" srcId="{8B557943-2FEB-4AC5-BABF-CB474B68747F}" destId="{F3C62944-A3BA-44BC-8083-75B788FBDF3E}" srcOrd="2" destOrd="0" parTransId="{00A5BCD6-A6F4-4424-82AA-A1E9A35E6E9F}" sibTransId="{B475E517-7606-404E-B4E8-9E64A30A34DC}"/>
    <dgm:cxn modelId="{ABDCDCB1-1E1A-48B0-B86C-9B51BDC8D398}" type="presOf" srcId="{42E8D31C-0EAB-4133-BC5A-FDD620F54EB4}" destId="{47783DBD-3D3E-4C20-BE2E-C7DC885DDA34}" srcOrd="1" destOrd="0" presId="urn:microsoft.com/office/officeart/2005/8/layout/process1"/>
    <dgm:cxn modelId="{3B71ACB3-3505-44AC-9FD3-BE49D61BB0FB}" srcId="{8B557943-2FEB-4AC5-BABF-CB474B68747F}" destId="{08E9B94F-59F0-45F4-BBE1-D2C2019C4F9B}" srcOrd="1" destOrd="0" parTransId="{1D77390E-0AAB-4DC2-AA5A-6E21AB45B6AA}" sibTransId="{46EEDFB4-C75E-4176-ABCB-83EFEB3EC1E7}"/>
    <dgm:cxn modelId="{8851A01E-335A-4253-AAED-DD81D7859E3C}" type="presParOf" srcId="{9EF8CE9F-46B1-47F3-89E0-ACF2E47F7191}" destId="{988A3BE0-562B-455A-99CB-7889081EC0EA}" srcOrd="0" destOrd="0" presId="urn:microsoft.com/office/officeart/2005/8/layout/process1"/>
    <dgm:cxn modelId="{6FBBED77-8D01-4AB0-B0C4-6D3248B60CD4}" type="presParOf" srcId="{9EF8CE9F-46B1-47F3-89E0-ACF2E47F7191}" destId="{2DEBC29C-7120-4C52-8FF7-EA45C38753B7}" srcOrd="1" destOrd="0" presId="urn:microsoft.com/office/officeart/2005/8/layout/process1"/>
    <dgm:cxn modelId="{65BB7FEA-9547-49D3-AE1B-828DF7CAD4B4}" type="presParOf" srcId="{2DEBC29C-7120-4C52-8FF7-EA45C38753B7}" destId="{47783DBD-3D3E-4C20-BE2E-C7DC885DDA34}" srcOrd="0" destOrd="0" presId="urn:microsoft.com/office/officeart/2005/8/layout/process1"/>
    <dgm:cxn modelId="{44103BAF-6BA1-41DA-817A-088FBD7D56FC}" type="presParOf" srcId="{9EF8CE9F-46B1-47F3-89E0-ACF2E47F7191}" destId="{F8CC05EC-BCB7-457E-B324-FFCAF0E3D3AE}" srcOrd="2" destOrd="0" presId="urn:microsoft.com/office/officeart/2005/8/layout/process1"/>
    <dgm:cxn modelId="{A3EECE8A-D46B-49C9-998E-2CBFE75B0F01}" type="presParOf" srcId="{9EF8CE9F-46B1-47F3-89E0-ACF2E47F7191}" destId="{0A62D5A4-47B1-4396-97B9-1D22FAD5C41F}" srcOrd="3" destOrd="0" presId="urn:microsoft.com/office/officeart/2005/8/layout/process1"/>
    <dgm:cxn modelId="{538017D9-9E33-4F02-ABAE-5E739CD53D6C}" type="presParOf" srcId="{0A62D5A4-47B1-4396-97B9-1D22FAD5C41F}" destId="{9CE071E6-44AE-4FC1-A5BF-EEE6221055E3}" srcOrd="0" destOrd="0" presId="urn:microsoft.com/office/officeart/2005/8/layout/process1"/>
    <dgm:cxn modelId="{C2308939-0497-4CDA-AD58-62614D7C8791}" type="presParOf" srcId="{9EF8CE9F-46B1-47F3-89E0-ACF2E47F7191}" destId="{DE619F1B-387E-4B2E-9861-84348B4A2339}"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565F31D-689F-4726-A6A3-2B715F733E03}" type="doc">
      <dgm:prSet loTypeId="urn:microsoft.com/office/officeart/2005/8/layout/orgChart1" loCatId="hierarchy" qsTypeId="urn:microsoft.com/office/officeart/2005/8/quickstyle/3d1" qsCatId="3D" csTypeId="urn:microsoft.com/office/officeart/2005/8/colors/colorful3" csCatId="colorful"/>
      <dgm:spPr/>
    </dgm:pt>
    <dgm:pt modelId="{AF10FE4A-C757-429F-AAD0-3B6BECFAF0AA}">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a:ln/>
              <a:effectLst/>
              <a:latin typeface="Arial" charset="0"/>
              <a:cs typeface="Arial" charset="0"/>
            </a:rPr>
            <a:t>Πάρτι</a:t>
          </a:r>
        </a:p>
      </dgm:t>
    </dgm:pt>
    <dgm:pt modelId="{3C23454C-6E9F-4417-9EDE-CADE227899FC}" type="parTrans" cxnId="{40C2AF17-E77E-469F-870B-F2B9F65B6E8D}">
      <dgm:prSet/>
      <dgm:spPr/>
      <dgm:t>
        <a:bodyPr/>
        <a:lstStyle/>
        <a:p>
          <a:endParaRPr lang="el-GR"/>
        </a:p>
      </dgm:t>
    </dgm:pt>
    <dgm:pt modelId="{3E8BBA50-3224-4F33-A2AB-ADC02909E980}" type="sibTrans" cxnId="{40C2AF17-E77E-469F-870B-F2B9F65B6E8D}">
      <dgm:prSet/>
      <dgm:spPr/>
      <dgm:t>
        <a:bodyPr/>
        <a:lstStyle/>
        <a:p>
          <a:endParaRPr lang="el-GR"/>
        </a:p>
      </dgm:t>
    </dgm:pt>
    <dgm:pt modelId="{11259AF3-34EB-4EBA-99DE-4D81FFCB8F12}">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a:ln/>
              <a:effectLst/>
              <a:latin typeface="Arial" charset="0"/>
              <a:cs typeface="Arial" charset="0"/>
            </a:rPr>
            <a:t>Φαγητό</a:t>
          </a:r>
        </a:p>
      </dgm:t>
    </dgm:pt>
    <dgm:pt modelId="{18020523-2DF4-4363-AECB-EF585C3AD156}" type="parTrans" cxnId="{7480043D-1C46-4E3F-AC71-E82933716BCC}">
      <dgm:prSet/>
      <dgm:spPr/>
      <dgm:t>
        <a:bodyPr/>
        <a:lstStyle/>
        <a:p>
          <a:endParaRPr lang="el-GR"/>
        </a:p>
      </dgm:t>
    </dgm:pt>
    <dgm:pt modelId="{CBCEDF6F-1EF6-416D-8FD4-FD7610B81461}" type="sibTrans" cxnId="{7480043D-1C46-4E3F-AC71-E82933716BCC}">
      <dgm:prSet/>
      <dgm:spPr/>
      <dgm:t>
        <a:bodyPr/>
        <a:lstStyle/>
        <a:p>
          <a:endParaRPr lang="el-GR"/>
        </a:p>
      </dgm:t>
    </dgm:pt>
    <dgm:pt modelId="{B2024400-FEF9-4FD1-93DA-9867B3833D92}">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a:ln/>
              <a:effectLst/>
              <a:latin typeface="Arial" charset="0"/>
              <a:cs typeface="Arial" charset="0"/>
            </a:rPr>
            <a:t>Ποτό</a:t>
          </a:r>
        </a:p>
      </dgm:t>
    </dgm:pt>
    <dgm:pt modelId="{2B7DCC0D-DA4C-48CC-B4CE-071EFD0D370D}" type="parTrans" cxnId="{0B6EDF59-C0C1-4777-9053-872D0AB7D339}">
      <dgm:prSet/>
      <dgm:spPr/>
      <dgm:t>
        <a:bodyPr/>
        <a:lstStyle/>
        <a:p>
          <a:endParaRPr lang="el-GR"/>
        </a:p>
      </dgm:t>
    </dgm:pt>
    <dgm:pt modelId="{0D244E74-DCB7-4737-8153-4F0FF0CC7E9E}" type="sibTrans" cxnId="{0B6EDF59-C0C1-4777-9053-872D0AB7D339}">
      <dgm:prSet/>
      <dgm:spPr/>
      <dgm:t>
        <a:bodyPr/>
        <a:lstStyle/>
        <a:p>
          <a:endParaRPr lang="el-GR"/>
        </a:p>
      </dgm:t>
    </dgm:pt>
    <dgm:pt modelId="{9D1324A3-F96C-42CB-A008-35F7C6488199}">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a:ln/>
              <a:effectLst/>
              <a:latin typeface="Arial" charset="0"/>
              <a:cs typeface="Arial" charset="0"/>
            </a:rPr>
            <a:t>Είδος</a:t>
          </a:r>
        </a:p>
      </dgm:t>
    </dgm:pt>
    <dgm:pt modelId="{752B2747-8FCB-47CB-9764-5C3AC9B4C77F}" type="parTrans" cxnId="{9C0E8A1F-0B19-4C3A-BF64-1EECCBEA638C}">
      <dgm:prSet/>
      <dgm:spPr/>
      <dgm:t>
        <a:bodyPr/>
        <a:lstStyle/>
        <a:p>
          <a:endParaRPr lang="el-GR"/>
        </a:p>
      </dgm:t>
    </dgm:pt>
    <dgm:pt modelId="{31D3FCD0-A60D-48B7-A35C-8438C43BA5A1}" type="sibTrans" cxnId="{9C0E8A1F-0B19-4C3A-BF64-1EECCBEA638C}">
      <dgm:prSet/>
      <dgm:spPr/>
      <dgm:t>
        <a:bodyPr/>
        <a:lstStyle/>
        <a:p>
          <a:endParaRPr lang="el-GR"/>
        </a:p>
      </dgm:t>
    </dgm:pt>
    <dgm:pt modelId="{2CA8ECBA-009E-4B9B-B752-32002BB5093D}">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a:ln/>
              <a:effectLst/>
              <a:latin typeface="Arial" charset="0"/>
              <a:cs typeface="Arial" charset="0"/>
            </a:rPr>
            <a:t>Αγορά</a:t>
          </a:r>
        </a:p>
      </dgm:t>
    </dgm:pt>
    <dgm:pt modelId="{DC846456-6AFE-4190-8436-457A65B5809C}" type="parTrans" cxnId="{FE8FA70A-54DC-4677-8627-124A9422EBEA}">
      <dgm:prSet/>
      <dgm:spPr/>
      <dgm:t>
        <a:bodyPr/>
        <a:lstStyle/>
        <a:p>
          <a:endParaRPr lang="el-GR"/>
        </a:p>
      </dgm:t>
    </dgm:pt>
    <dgm:pt modelId="{3C01AF94-E985-4E82-9D65-E9C75900D271}" type="sibTrans" cxnId="{FE8FA70A-54DC-4677-8627-124A9422EBEA}">
      <dgm:prSet/>
      <dgm:spPr/>
      <dgm:t>
        <a:bodyPr/>
        <a:lstStyle/>
        <a:p>
          <a:endParaRPr lang="el-GR"/>
        </a:p>
      </dgm:t>
    </dgm:pt>
    <dgm:pt modelId="{B07F325F-EAC6-4FAD-B3C9-25BC73F42053}">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a:ln/>
              <a:effectLst/>
              <a:latin typeface="Arial" charset="0"/>
              <a:cs typeface="Arial" charset="0"/>
            </a:rPr>
            <a:t>Ποσότητα</a:t>
          </a:r>
        </a:p>
      </dgm:t>
    </dgm:pt>
    <dgm:pt modelId="{8109B898-E5F9-44FA-9A51-E9E05114605F}" type="parTrans" cxnId="{4F12F577-B27B-4F9A-A62D-39A0A3AC3F48}">
      <dgm:prSet/>
      <dgm:spPr/>
      <dgm:t>
        <a:bodyPr/>
        <a:lstStyle/>
        <a:p>
          <a:endParaRPr lang="el-GR"/>
        </a:p>
      </dgm:t>
    </dgm:pt>
    <dgm:pt modelId="{F1ADCDB4-0663-4A91-AF12-19B81ED35871}" type="sibTrans" cxnId="{4F12F577-B27B-4F9A-A62D-39A0A3AC3F48}">
      <dgm:prSet/>
      <dgm:spPr/>
      <dgm:t>
        <a:bodyPr/>
        <a:lstStyle/>
        <a:p>
          <a:endParaRPr lang="el-GR"/>
        </a:p>
      </dgm:t>
    </dgm:pt>
    <dgm:pt modelId="{3C506B5E-2D2C-4992-822E-FC99FABE6E14}">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a:ln/>
              <a:effectLst/>
              <a:latin typeface="Arial" charset="0"/>
              <a:cs typeface="Arial" charset="0"/>
            </a:rPr>
            <a:t>Χώρος</a:t>
          </a:r>
        </a:p>
      </dgm:t>
    </dgm:pt>
    <dgm:pt modelId="{9344E11F-573D-45BA-8D35-537C9C7BE6C5}" type="parTrans" cxnId="{E3B20C2D-DFC0-413B-9FED-3EEC0FFCBA3C}">
      <dgm:prSet/>
      <dgm:spPr/>
      <dgm:t>
        <a:bodyPr/>
        <a:lstStyle/>
        <a:p>
          <a:endParaRPr lang="el-GR"/>
        </a:p>
      </dgm:t>
    </dgm:pt>
    <dgm:pt modelId="{BDD4CC3B-7C60-40E7-B3D4-85E79F905BA9}" type="sibTrans" cxnId="{E3B20C2D-DFC0-413B-9FED-3EEC0FFCBA3C}">
      <dgm:prSet/>
      <dgm:spPr/>
      <dgm:t>
        <a:bodyPr/>
        <a:lstStyle/>
        <a:p>
          <a:endParaRPr lang="el-GR"/>
        </a:p>
      </dgm:t>
    </dgm:pt>
    <dgm:pt modelId="{352443F6-49DF-4F6A-81F1-3E92398C5A92}">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a:ln/>
              <a:effectLst/>
              <a:latin typeface="Arial" charset="0"/>
              <a:cs typeface="Arial" charset="0"/>
            </a:rPr>
            <a:t>Συμφωνία</a:t>
          </a:r>
        </a:p>
      </dgm:t>
    </dgm:pt>
    <dgm:pt modelId="{FD1D57A8-F31A-47B5-9155-B3998AADE5BA}" type="parTrans" cxnId="{C4BBA956-3487-400A-B447-7237A6F0ED62}">
      <dgm:prSet/>
      <dgm:spPr/>
      <dgm:t>
        <a:bodyPr/>
        <a:lstStyle/>
        <a:p>
          <a:endParaRPr lang="el-GR"/>
        </a:p>
      </dgm:t>
    </dgm:pt>
    <dgm:pt modelId="{0A4E7C22-BF6A-4B30-A733-230337A5DF23}" type="sibTrans" cxnId="{C4BBA956-3487-400A-B447-7237A6F0ED62}">
      <dgm:prSet/>
      <dgm:spPr/>
      <dgm:t>
        <a:bodyPr/>
        <a:lstStyle/>
        <a:p>
          <a:endParaRPr lang="el-GR"/>
        </a:p>
      </dgm:t>
    </dgm:pt>
    <dgm:pt modelId="{EE71EA62-6E66-46F8-9AA1-A47DABA27F68}">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a:ln/>
              <a:effectLst/>
              <a:latin typeface="Arial" charset="0"/>
              <a:cs typeface="Arial" charset="0"/>
            </a:rPr>
            <a:t>Καθαριότητα</a:t>
          </a:r>
        </a:p>
      </dgm:t>
    </dgm:pt>
    <dgm:pt modelId="{3C73575F-D87D-450C-A616-C6914DE2EB48}" type="parTrans" cxnId="{2D0EB523-962E-404C-888C-E2A106D11484}">
      <dgm:prSet/>
      <dgm:spPr/>
      <dgm:t>
        <a:bodyPr/>
        <a:lstStyle/>
        <a:p>
          <a:endParaRPr lang="el-GR"/>
        </a:p>
      </dgm:t>
    </dgm:pt>
    <dgm:pt modelId="{2DE67947-789B-4DB6-A7C2-406CB2EA0CC8}" type="sibTrans" cxnId="{2D0EB523-962E-404C-888C-E2A106D11484}">
      <dgm:prSet/>
      <dgm:spPr/>
      <dgm:t>
        <a:bodyPr/>
        <a:lstStyle/>
        <a:p>
          <a:endParaRPr lang="el-GR"/>
        </a:p>
      </dgm:t>
    </dgm:pt>
    <dgm:pt modelId="{84B1BA4A-120D-4272-847D-C10D984A6B02}" type="pres">
      <dgm:prSet presAssocID="{0565F31D-689F-4726-A6A3-2B715F733E03}" presName="hierChild1" presStyleCnt="0">
        <dgm:presLayoutVars>
          <dgm:orgChart val="1"/>
          <dgm:chPref val="1"/>
          <dgm:dir/>
          <dgm:animOne val="branch"/>
          <dgm:animLvl val="lvl"/>
          <dgm:resizeHandles/>
        </dgm:presLayoutVars>
      </dgm:prSet>
      <dgm:spPr/>
    </dgm:pt>
    <dgm:pt modelId="{39D2FF01-AC8E-45E9-BFBA-B68F38F60236}" type="pres">
      <dgm:prSet presAssocID="{AF10FE4A-C757-429F-AAD0-3B6BECFAF0AA}" presName="hierRoot1" presStyleCnt="0">
        <dgm:presLayoutVars>
          <dgm:hierBranch/>
        </dgm:presLayoutVars>
      </dgm:prSet>
      <dgm:spPr/>
    </dgm:pt>
    <dgm:pt modelId="{67C5D0E4-17F4-425E-8DCD-E7D6753BC88C}" type="pres">
      <dgm:prSet presAssocID="{AF10FE4A-C757-429F-AAD0-3B6BECFAF0AA}" presName="rootComposite1" presStyleCnt="0"/>
      <dgm:spPr/>
    </dgm:pt>
    <dgm:pt modelId="{7FA694F9-5D2C-4FDA-B154-706230EE7F42}" type="pres">
      <dgm:prSet presAssocID="{AF10FE4A-C757-429F-AAD0-3B6BECFAF0AA}" presName="rootText1" presStyleLbl="node0" presStyleIdx="0" presStyleCnt="1" custLinFactNeighborX="3768" custLinFactNeighborY="-7537">
        <dgm:presLayoutVars>
          <dgm:chPref val="3"/>
        </dgm:presLayoutVars>
      </dgm:prSet>
      <dgm:spPr/>
    </dgm:pt>
    <dgm:pt modelId="{C162A85F-CA64-4721-BBB9-15C4C147B6F9}" type="pres">
      <dgm:prSet presAssocID="{AF10FE4A-C757-429F-AAD0-3B6BECFAF0AA}" presName="rootConnector1" presStyleLbl="node1" presStyleIdx="0" presStyleCnt="0"/>
      <dgm:spPr/>
    </dgm:pt>
    <dgm:pt modelId="{5683B4D5-5EDD-4E12-B1E0-A5F368776731}" type="pres">
      <dgm:prSet presAssocID="{AF10FE4A-C757-429F-AAD0-3B6BECFAF0AA}" presName="hierChild2" presStyleCnt="0"/>
      <dgm:spPr/>
    </dgm:pt>
    <dgm:pt modelId="{4A30F9F2-A482-4DD2-A879-A429B7762697}" type="pres">
      <dgm:prSet presAssocID="{18020523-2DF4-4363-AECB-EF585C3AD156}" presName="Name35" presStyleLbl="parChTrans1D2" presStyleIdx="0" presStyleCnt="3"/>
      <dgm:spPr/>
    </dgm:pt>
    <dgm:pt modelId="{BF694E3B-59BA-48BC-AEA2-A7DECDAF23AF}" type="pres">
      <dgm:prSet presAssocID="{11259AF3-34EB-4EBA-99DE-4D81FFCB8F12}" presName="hierRoot2" presStyleCnt="0">
        <dgm:presLayoutVars>
          <dgm:hierBranch/>
        </dgm:presLayoutVars>
      </dgm:prSet>
      <dgm:spPr/>
    </dgm:pt>
    <dgm:pt modelId="{67717653-2E8F-4123-B48C-8589D7BEA16B}" type="pres">
      <dgm:prSet presAssocID="{11259AF3-34EB-4EBA-99DE-4D81FFCB8F12}" presName="rootComposite" presStyleCnt="0"/>
      <dgm:spPr/>
    </dgm:pt>
    <dgm:pt modelId="{64E52AC9-FB4A-4894-A47B-D7756892F74C}" type="pres">
      <dgm:prSet presAssocID="{11259AF3-34EB-4EBA-99DE-4D81FFCB8F12}" presName="rootText" presStyleLbl="node2" presStyleIdx="0" presStyleCnt="3">
        <dgm:presLayoutVars>
          <dgm:chPref val="3"/>
        </dgm:presLayoutVars>
      </dgm:prSet>
      <dgm:spPr/>
    </dgm:pt>
    <dgm:pt modelId="{9005CAD3-373F-4F7A-87EC-0BA877AEC3F8}" type="pres">
      <dgm:prSet presAssocID="{11259AF3-34EB-4EBA-99DE-4D81FFCB8F12}" presName="rootConnector" presStyleLbl="node2" presStyleIdx="0" presStyleCnt="3"/>
      <dgm:spPr/>
    </dgm:pt>
    <dgm:pt modelId="{7DFDBCE4-B978-403C-855E-7A034B6DE886}" type="pres">
      <dgm:prSet presAssocID="{11259AF3-34EB-4EBA-99DE-4D81FFCB8F12}" presName="hierChild4" presStyleCnt="0"/>
      <dgm:spPr/>
    </dgm:pt>
    <dgm:pt modelId="{5CB0235D-95D6-4186-B38D-054FC1A141E3}" type="pres">
      <dgm:prSet presAssocID="{11259AF3-34EB-4EBA-99DE-4D81FFCB8F12}" presName="hierChild5" presStyleCnt="0"/>
      <dgm:spPr/>
    </dgm:pt>
    <dgm:pt modelId="{7B5C87F7-5DF8-4962-B9AE-1A8D02026533}" type="pres">
      <dgm:prSet presAssocID="{2B7DCC0D-DA4C-48CC-B4CE-071EFD0D370D}" presName="Name35" presStyleLbl="parChTrans1D2" presStyleIdx="1" presStyleCnt="3"/>
      <dgm:spPr/>
    </dgm:pt>
    <dgm:pt modelId="{ADB4814B-B38D-4081-8267-D6E8696F9704}" type="pres">
      <dgm:prSet presAssocID="{B2024400-FEF9-4FD1-93DA-9867B3833D92}" presName="hierRoot2" presStyleCnt="0">
        <dgm:presLayoutVars>
          <dgm:hierBranch/>
        </dgm:presLayoutVars>
      </dgm:prSet>
      <dgm:spPr/>
    </dgm:pt>
    <dgm:pt modelId="{9F3839EC-7FA8-4C0E-99EC-8B2F3F79F4DF}" type="pres">
      <dgm:prSet presAssocID="{B2024400-FEF9-4FD1-93DA-9867B3833D92}" presName="rootComposite" presStyleCnt="0"/>
      <dgm:spPr/>
    </dgm:pt>
    <dgm:pt modelId="{88DF37C0-8895-4F43-A42C-7363737FF75B}" type="pres">
      <dgm:prSet presAssocID="{B2024400-FEF9-4FD1-93DA-9867B3833D92}" presName="rootText" presStyleLbl="node2" presStyleIdx="1" presStyleCnt="3">
        <dgm:presLayoutVars>
          <dgm:chPref val="3"/>
        </dgm:presLayoutVars>
      </dgm:prSet>
      <dgm:spPr/>
    </dgm:pt>
    <dgm:pt modelId="{72655750-17F2-4578-91F0-806571E3EB88}" type="pres">
      <dgm:prSet presAssocID="{B2024400-FEF9-4FD1-93DA-9867B3833D92}" presName="rootConnector" presStyleLbl="node2" presStyleIdx="1" presStyleCnt="3"/>
      <dgm:spPr/>
    </dgm:pt>
    <dgm:pt modelId="{F52B4846-03AC-41F0-9440-E492008690E7}" type="pres">
      <dgm:prSet presAssocID="{B2024400-FEF9-4FD1-93DA-9867B3833D92}" presName="hierChild4" presStyleCnt="0"/>
      <dgm:spPr/>
    </dgm:pt>
    <dgm:pt modelId="{5A497C97-EBBE-4B13-8BCD-5D12292CBC21}" type="pres">
      <dgm:prSet presAssocID="{752B2747-8FCB-47CB-9764-5C3AC9B4C77F}" presName="Name35" presStyleLbl="parChTrans1D3" presStyleIdx="0" presStyleCnt="5"/>
      <dgm:spPr/>
    </dgm:pt>
    <dgm:pt modelId="{64ECFC3B-EFC4-4B8D-9B1C-F8D25E55C552}" type="pres">
      <dgm:prSet presAssocID="{9D1324A3-F96C-42CB-A008-35F7C6488199}" presName="hierRoot2" presStyleCnt="0">
        <dgm:presLayoutVars>
          <dgm:hierBranch val="r"/>
        </dgm:presLayoutVars>
      </dgm:prSet>
      <dgm:spPr/>
    </dgm:pt>
    <dgm:pt modelId="{11BB4C67-D7A0-4FD5-A1C7-C5E12FF69FB0}" type="pres">
      <dgm:prSet presAssocID="{9D1324A3-F96C-42CB-A008-35F7C6488199}" presName="rootComposite" presStyleCnt="0"/>
      <dgm:spPr/>
    </dgm:pt>
    <dgm:pt modelId="{7F2B4388-2BA6-42B4-9D3B-B49CFB54F1E4}" type="pres">
      <dgm:prSet presAssocID="{9D1324A3-F96C-42CB-A008-35F7C6488199}" presName="rootText" presStyleLbl="node3" presStyleIdx="0" presStyleCnt="5">
        <dgm:presLayoutVars>
          <dgm:chPref val="3"/>
        </dgm:presLayoutVars>
      </dgm:prSet>
      <dgm:spPr/>
    </dgm:pt>
    <dgm:pt modelId="{12A818DC-CBB2-4BE9-B229-8291AF17D487}" type="pres">
      <dgm:prSet presAssocID="{9D1324A3-F96C-42CB-A008-35F7C6488199}" presName="rootConnector" presStyleLbl="node3" presStyleIdx="0" presStyleCnt="5"/>
      <dgm:spPr/>
    </dgm:pt>
    <dgm:pt modelId="{368B275A-40BB-4F6D-ABD6-A5A7482761C6}" type="pres">
      <dgm:prSet presAssocID="{9D1324A3-F96C-42CB-A008-35F7C6488199}" presName="hierChild4" presStyleCnt="0"/>
      <dgm:spPr/>
    </dgm:pt>
    <dgm:pt modelId="{44777965-003C-4D74-B7DC-955B85B042B1}" type="pres">
      <dgm:prSet presAssocID="{9D1324A3-F96C-42CB-A008-35F7C6488199}" presName="hierChild5" presStyleCnt="0"/>
      <dgm:spPr/>
    </dgm:pt>
    <dgm:pt modelId="{CBDA20F6-CC39-4443-9F7E-5CFAC454442E}" type="pres">
      <dgm:prSet presAssocID="{DC846456-6AFE-4190-8436-457A65B5809C}" presName="Name35" presStyleLbl="parChTrans1D3" presStyleIdx="1" presStyleCnt="5"/>
      <dgm:spPr/>
    </dgm:pt>
    <dgm:pt modelId="{7C0F7F54-0F0F-415B-858E-A90D4DEA4592}" type="pres">
      <dgm:prSet presAssocID="{2CA8ECBA-009E-4B9B-B752-32002BB5093D}" presName="hierRoot2" presStyleCnt="0">
        <dgm:presLayoutVars>
          <dgm:hierBranch val="r"/>
        </dgm:presLayoutVars>
      </dgm:prSet>
      <dgm:spPr/>
    </dgm:pt>
    <dgm:pt modelId="{826BEDCF-EFB0-4BEA-9222-DFC95C98872D}" type="pres">
      <dgm:prSet presAssocID="{2CA8ECBA-009E-4B9B-B752-32002BB5093D}" presName="rootComposite" presStyleCnt="0"/>
      <dgm:spPr/>
    </dgm:pt>
    <dgm:pt modelId="{4BC6238D-18A9-48F4-A17B-AEFC71E89C70}" type="pres">
      <dgm:prSet presAssocID="{2CA8ECBA-009E-4B9B-B752-32002BB5093D}" presName="rootText" presStyleLbl="node3" presStyleIdx="1" presStyleCnt="5">
        <dgm:presLayoutVars>
          <dgm:chPref val="3"/>
        </dgm:presLayoutVars>
      </dgm:prSet>
      <dgm:spPr/>
    </dgm:pt>
    <dgm:pt modelId="{D56027FE-D313-47ED-B2F8-DD51D1D69374}" type="pres">
      <dgm:prSet presAssocID="{2CA8ECBA-009E-4B9B-B752-32002BB5093D}" presName="rootConnector" presStyleLbl="node3" presStyleIdx="1" presStyleCnt="5"/>
      <dgm:spPr/>
    </dgm:pt>
    <dgm:pt modelId="{91DE490C-47AD-4837-8C35-B49BBB18DD7E}" type="pres">
      <dgm:prSet presAssocID="{2CA8ECBA-009E-4B9B-B752-32002BB5093D}" presName="hierChild4" presStyleCnt="0"/>
      <dgm:spPr/>
    </dgm:pt>
    <dgm:pt modelId="{EF339ACD-5BAE-4F22-AC24-2459528DFE1F}" type="pres">
      <dgm:prSet presAssocID="{2CA8ECBA-009E-4B9B-B752-32002BB5093D}" presName="hierChild5" presStyleCnt="0"/>
      <dgm:spPr/>
    </dgm:pt>
    <dgm:pt modelId="{11E477E0-5011-44C9-A09B-A47270DCA95D}" type="pres">
      <dgm:prSet presAssocID="{8109B898-E5F9-44FA-9A51-E9E05114605F}" presName="Name35" presStyleLbl="parChTrans1D3" presStyleIdx="2" presStyleCnt="5"/>
      <dgm:spPr/>
    </dgm:pt>
    <dgm:pt modelId="{0499A889-A48B-4C03-85AD-4FBD9C731C25}" type="pres">
      <dgm:prSet presAssocID="{B07F325F-EAC6-4FAD-B3C9-25BC73F42053}" presName="hierRoot2" presStyleCnt="0">
        <dgm:presLayoutVars>
          <dgm:hierBranch val="r"/>
        </dgm:presLayoutVars>
      </dgm:prSet>
      <dgm:spPr/>
    </dgm:pt>
    <dgm:pt modelId="{42343440-8CE8-49E6-BD9D-5A03292E528D}" type="pres">
      <dgm:prSet presAssocID="{B07F325F-EAC6-4FAD-B3C9-25BC73F42053}" presName="rootComposite" presStyleCnt="0"/>
      <dgm:spPr/>
    </dgm:pt>
    <dgm:pt modelId="{40515A81-2E7D-422F-A37C-4DC06B1F6B68}" type="pres">
      <dgm:prSet presAssocID="{B07F325F-EAC6-4FAD-B3C9-25BC73F42053}" presName="rootText" presStyleLbl="node3" presStyleIdx="2" presStyleCnt="5">
        <dgm:presLayoutVars>
          <dgm:chPref val="3"/>
        </dgm:presLayoutVars>
      </dgm:prSet>
      <dgm:spPr/>
    </dgm:pt>
    <dgm:pt modelId="{5F26E923-023C-4BC0-AE9A-EDD655341C2B}" type="pres">
      <dgm:prSet presAssocID="{B07F325F-EAC6-4FAD-B3C9-25BC73F42053}" presName="rootConnector" presStyleLbl="node3" presStyleIdx="2" presStyleCnt="5"/>
      <dgm:spPr/>
    </dgm:pt>
    <dgm:pt modelId="{85FBE7D0-33B5-4877-B868-F9C2DC51A450}" type="pres">
      <dgm:prSet presAssocID="{B07F325F-EAC6-4FAD-B3C9-25BC73F42053}" presName="hierChild4" presStyleCnt="0"/>
      <dgm:spPr/>
    </dgm:pt>
    <dgm:pt modelId="{47F125F3-6B1E-4208-9E27-607A4DFDCB9A}" type="pres">
      <dgm:prSet presAssocID="{B07F325F-EAC6-4FAD-B3C9-25BC73F42053}" presName="hierChild5" presStyleCnt="0"/>
      <dgm:spPr/>
    </dgm:pt>
    <dgm:pt modelId="{B50056C6-F983-485C-9077-A47BB48BD18F}" type="pres">
      <dgm:prSet presAssocID="{B2024400-FEF9-4FD1-93DA-9867B3833D92}" presName="hierChild5" presStyleCnt="0"/>
      <dgm:spPr/>
    </dgm:pt>
    <dgm:pt modelId="{EC797E71-7698-4E63-9065-463852A8ECDE}" type="pres">
      <dgm:prSet presAssocID="{9344E11F-573D-45BA-8D35-537C9C7BE6C5}" presName="Name35" presStyleLbl="parChTrans1D2" presStyleIdx="2" presStyleCnt="3"/>
      <dgm:spPr/>
    </dgm:pt>
    <dgm:pt modelId="{DDFD6DAD-6C0F-4DFD-B10B-4E3B79C374EA}" type="pres">
      <dgm:prSet presAssocID="{3C506B5E-2D2C-4992-822E-FC99FABE6E14}" presName="hierRoot2" presStyleCnt="0">
        <dgm:presLayoutVars>
          <dgm:hierBranch/>
        </dgm:presLayoutVars>
      </dgm:prSet>
      <dgm:spPr/>
    </dgm:pt>
    <dgm:pt modelId="{C3443A4B-AECE-4BEA-A860-EDFAE79F4BE6}" type="pres">
      <dgm:prSet presAssocID="{3C506B5E-2D2C-4992-822E-FC99FABE6E14}" presName="rootComposite" presStyleCnt="0"/>
      <dgm:spPr/>
    </dgm:pt>
    <dgm:pt modelId="{8B53CCA1-B2C4-48F1-BE58-6A3197AF8F44}" type="pres">
      <dgm:prSet presAssocID="{3C506B5E-2D2C-4992-822E-FC99FABE6E14}" presName="rootText" presStyleLbl="node2" presStyleIdx="2" presStyleCnt="3">
        <dgm:presLayoutVars>
          <dgm:chPref val="3"/>
        </dgm:presLayoutVars>
      </dgm:prSet>
      <dgm:spPr/>
    </dgm:pt>
    <dgm:pt modelId="{637426F5-8B61-4D7E-8898-5786D76EA7FE}" type="pres">
      <dgm:prSet presAssocID="{3C506B5E-2D2C-4992-822E-FC99FABE6E14}" presName="rootConnector" presStyleLbl="node2" presStyleIdx="2" presStyleCnt="3"/>
      <dgm:spPr/>
    </dgm:pt>
    <dgm:pt modelId="{9B9F803A-6879-4CDF-9C2E-7BD9B897AB96}" type="pres">
      <dgm:prSet presAssocID="{3C506B5E-2D2C-4992-822E-FC99FABE6E14}" presName="hierChild4" presStyleCnt="0"/>
      <dgm:spPr/>
    </dgm:pt>
    <dgm:pt modelId="{DFF47BF4-AFF8-42FD-A8E2-F1D28ABEB002}" type="pres">
      <dgm:prSet presAssocID="{FD1D57A8-F31A-47B5-9155-B3998AADE5BA}" presName="Name35" presStyleLbl="parChTrans1D3" presStyleIdx="3" presStyleCnt="5"/>
      <dgm:spPr/>
    </dgm:pt>
    <dgm:pt modelId="{A03D66BB-93DC-45B4-AE2A-63D799A63D33}" type="pres">
      <dgm:prSet presAssocID="{352443F6-49DF-4F6A-81F1-3E92398C5A92}" presName="hierRoot2" presStyleCnt="0">
        <dgm:presLayoutVars>
          <dgm:hierBranch val="r"/>
        </dgm:presLayoutVars>
      </dgm:prSet>
      <dgm:spPr/>
    </dgm:pt>
    <dgm:pt modelId="{616D4198-E5D8-44FE-A875-28C18F026554}" type="pres">
      <dgm:prSet presAssocID="{352443F6-49DF-4F6A-81F1-3E92398C5A92}" presName="rootComposite" presStyleCnt="0"/>
      <dgm:spPr/>
    </dgm:pt>
    <dgm:pt modelId="{B6C9A871-4739-427B-ADFF-B1D8B6C53F46}" type="pres">
      <dgm:prSet presAssocID="{352443F6-49DF-4F6A-81F1-3E92398C5A92}" presName="rootText" presStyleLbl="node3" presStyleIdx="3" presStyleCnt="5">
        <dgm:presLayoutVars>
          <dgm:chPref val="3"/>
        </dgm:presLayoutVars>
      </dgm:prSet>
      <dgm:spPr/>
    </dgm:pt>
    <dgm:pt modelId="{2F99C535-540C-47C2-91AA-F76DC221DFEC}" type="pres">
      <dgm:prSet presAssocID="{352443F6-49DF-4F6A-81F1-3E92398C5A92}" presName="rootConnector" presStyleLbl="node3" presStyleIdx="3" presStyleCnt="5"/>
      <dgm:spPr/>
    </dgm:pt>
    <dgm:pt modelId="{D36720A1-E5D4-471B-B099-F30D45ACD0D9}" type="pres">
      <dgm:prSet presAssocID="{352443F6-49DF-4F6A-81F1-3E92398C5A92}" presName="hierChild4" presStyleCnt="0"/>
      <dgm:spPr/>
    </dgm:pt>
    <dgm:pt modelId="{5198D636-1EB1-4D0F-97A5-6EF87FE7E0F0}" type="pres">
      <dgm:prSet presAssocID="{352443F6-49DF-4F6A-81F1-3E92398C5A92}" presName="hierChild5" presStyleCnt="0"/>
      <dgm:spPr/>
    </dgm:pt>
    <dgm:pt modelId="{FC9E41D1-4193-4734-A7DC-9FA94E1EF08A}" type="pres">
      <dgm:prSet presAssocID="{3C73575F-D87D-450C-A616-C6914DE2EB48}" presName="Name35" presStyleLbl="parChTrans1D3" presStyleIdx="4" presStyleCnt="5"/>
      <dgm:spPr/>
    </dgm:pt>
    <dgm:pt modelId="{8DB73F94-3EC9-4939-97F5-9139093841C1}" type="pres">
      <dgm:prSet presAssocID="{EE71EA62-6E66-46F8-9AA1-A47DABA27F68}" presName="hierRoot2" presStyleCnt="0">
        <dgm:presLayoutVars>
          <dgm:hierBranch val="r"/>
        </dgm:presLayoutVars>
      </dgm:prSet>
      <dgm:spPr/>
    </dgm:pt>
    <dgm:pt modelId="{B65BD98A-5B51-414C-8698-7BE76C4D7A4E}" type="pres">
      <dgm:prSet presAssocID="{EE71EA62-6E66-46F8-9AA1-A47DABA27F68}" presName="rootComposite" presStyleCnt="0"/>
      <dgm:spPr/>
    </dgm:pt>
    <dgm:pt modelId="{DDB83AE6-8391-4FD0-BFA0-2577C2DAA7CA}" type="pres">
      <dgm:prSet presAssocID="{EE71EA62-6E66-46F8-9AA1-A47DABA27F68}" presName="rootText" presStyleLbl="node3" presStyleIdx="4" presStyleCnt="5">
        <dgm:presLayoutVars>
          <dgm:chPref val="3"/>
        </dgm:presLayoutVars>
      </dgm:prSet>
      <dgm:spPr/>
    </dgm:pt>
    <dgm:pt modelId="{920A5839-04C1-4689-8021-A788F8E76C92}" type="pres">
      <dgm:prSet presAssocID="{EE71EA62-6E66-46F8-9AA1-A47DABA27F68}" presName="rootConnector" presStyleLbl="node3" presStyleIdx="4" presStyleCnt="5"/>
      <dgm:spPr/>
    </dgm:pt>
    <dgm:pt modelId="{98B1FA3B-0287-4AD7-9140-67E21334ACBC}" type="pres">
      <dgm:prSet presAssocID="{EE71EA62-6E66-46F8-9AA1-A47DABA27F68}" presName="hierChild4" presStyleCnt="0"/>
      <dgm:spPr/>
    </dgm:pt>
    <dgm:pt modelId="{5E2BD7E3-9F58-4D24-B182-FBBD1FB3D72C}" type="pres">
      <dgm:prSet presAssocID="{EE71EA62-6E66-46F8-9AA1-A47DABA27F68}" presName="hierChild5" presStyleCnt="0"/>
      <dgm:spPr/>
    </dgm:pt>
    <dgm:pt modelId="{493837C8-BAE7-4A8E-86D6-0551F81C56F2}" type="pres">
      <dgm:prSet presAssocID="{3C506B5E-2D2C-4992-822E-FC99FABE6E14}" presName="hierChild5" presStyleCnt="0"/>
      <dgm:spPr/>
    </dgm:pt>
    <dgm:pt modelId="{F5F50C6B-3AAD-4C04-8D86-F604BD8B638A}" type="pres">
      <dgm:prSet presAssocID="{AF10FE4A-C757-429F-AAD0-3B6BECFAF0AA}" presName="hierChild3" presStyleCnt="0"/>
      <dgm:spPr/>
    </dgm:pt>
  </dgm:ptLst>
  <dgm:cxnLst>
    <dgm:cxn modelId="{FE8FA70A-54DC-4677-8627-124A9422EBEA}" srcId="{B2024400-FEF9-4FD1-93DA-9867B3833D92}" destId="{2CA8ECBA-009E-4B9B-B752-32002BB5093D}" srcOrd="1" destOrd="0" parTransId="{DC846456-6AFE-4190-8436-457A65B5809C}" sibTransId="{3C01AF94-E985-4E82-9D65-E9C75900D271}"/>
    <dgm:cxn modelId="{7913CE0A-E3DF-495E-9AA0-72B24D0EDF01}" type="presOf" srcId="{9D1324A3-F96C-42CB-A008-35F7C6488199}" destId="{7F2B4388-2BA6-42B4-9D3B-B49CFB54F1E4}" srcOrd="0" destOrd="0" presId="urn:microsoft.com/office/officeart/2005/8/layout/orgChart1"/>
    <dgm:cxn modelId="{A2511E0F-22AD-4F42-974C-6D25B5B64B38}" type="presOf" srcId="{352443F6-49DF-4F6A-81F1-3E92398C5A92}" destId="{B6C9A871-4739-427B-ADFF-B1D8B6C53F46}" srcOrd="0" destOrd="0" presId="urn:microsoft.com/office/officeart/2005/8/layout/orgChart1"/>
    <dgm:cxn modelId="{40C2AF17-E77E-469F-870B-F2B9F65B6E8D}" srcId="{0565F31D-689F-4726-A6A3-2B715F733E03}" destId="{AF10FE4A-C757-429F-AAD0-3B6BECFAF0AA}" srcOrd="0" destOrd="0" parTransId="{3C23454C-6E9F-4417-9EDE-CADE227899FC}" sibTransId="{3E8BBA50-3224-4F33-A2AB-ADC02909E980}"/>
    <dgm:cxn modelId="{99B93E1F-07FE-4946-BB7F-31A346677241}" type="presOf" srcId="{9344E11F-573D-45BA-8D35-537C9C7BE6C5}" destId="{EC797E71-7698-4E63-9065-463852A8ECDE}" srcOrd="0" destOrd="0" presId="urn:microsoft.com/office/officeart/2005/8/layout/orgChart1"/>
    <dgm:cxn modelId="{9C0E8A1F-0B19-4C3A-BF64-1EECCBEA638C}" srcId="{B2024400-FEF9-4FD1-93DA-9867B3833D92}" destId="{9D1324A3-F96C-42CB-A008-35F7C6488199}" srcOrd="0" destOrd="0" parTransId="{752B2747-8FCB-47CB-9764-5C3AC9B4C77F}" sibTransId="{31D3FCD0-A60D-48B7-A35C-8438C43BA5A1}"/>
    <dgm:cxn modelId="{2D0EB523-962E-404C-888C-E2A106D11484}" srcId="{3C506B5E-2D2C-4992-822E-FC99FABE6E14}" destId="{EE71EA62-6E66-46F8-9AA1-A47DABA27F68}" srcOrd="1" destOrd="0" parTransId="{3C73575F-D87D-450C-A616-C6914DE2EB48}" sibTransId="{2DE67947-789B-4DB6-A7C2-406CB2EA0CC8}"/>
    <dgm:cxn modelId="{E3B20C2D-DFC0-413B-9FED-3EEC0FFCBA3C}" srcId="{AF10FE4A-C757-429F-AAD0-3B6BECFAF0AA}" destId="{3C506B5E-2D2C-4992-822E-FC99FABE6E14}" srcOrd="2" destOrd="0" parTransId="{9344E11F-573D-45BA-8D35-537C9C7BE6C5}" sibTransId="{BDD4CC3B-7C60-40E7-B3D4-85E79F905BA9}"/>
    <dgm:cxn modelId="{331D7F32-04F3-4115-8CC0-6D4335639685}" type="presOf" srcId="{11259AF3-34EB-4EBA-99DE-4D81FFCB8F12}" destId="{9005CAD3-373F-4F7A-87EC-0BA877AEC3F8}" srcOrd="1" destOrd="0" presId="urn:microsoft.com/office/officeart/2005/8/layout/orgChart1"/>
    <dgm:cxn modelId="{D6318833-3491-4794-935B-8447D45707AA}" type="presOf" srcId="{FD1D57A8-F31A-47B5-9155-B3998AADE5BA}" destId="{DFF47BF4-AFF8-42FD-A8E2-F1D28ABEB002}" srcOrd="0" destOrd="0" presId="urn:microsoft.com/office/officeart/2005/8/layout/orgChart1"/>
    <dgm:cxn modelId="{6E9B7535-052F-4693-B023-0A4E48AA36C5}" type="presOf" srcId="{AF10FE4A-C757-429F-AAD0-3B6BECFAF0AA}" destId="{7FA694F9-5D2C-4FDA-B154-706230EE7F42}" srcOrd="0" destOrd="0" presId="urn:microsoft.com/office/officeart/2005/8/layout/orgChart1"/>
    <dgm:cxn modelId="{7480043D-1C46-4E3F-AC71-E82933716BCC}" srcId="{AF10FE4A-C757-429F-AAD0-3B6BECFAF0AA}" destId="{11259AF3-34EB-4EBA-99DE-4D81FFCB8F12}" srcOrd="0" destOrd="0" parTransId="{18020523-2DF4-4363-AECB-EF585C3AD156}" sibTransId="{CBCEDF6F-1EF6-416D-8FD4-FD7610B81461}"/>
    <dgm:cxn modelId="{93C15E3F-CC43-4A1B-81F7-949CC0A83A49}" type="presOf" srcId="{DC846456-6AFE-4190-8436-457A65B5809C}" destId="{CBDA20F6-CC39-4443-9F7E-5CFAC454442E}" srcOrd="0" destOrd="0" presId="urn:microsoft.com/office/officeart/2005/8/layout/orgChart1"/>
    <dgm:cxn modelId="{6F381B5F-127E-4E92-8A40-647ED98EFCCB}" type="presOf" srcId="{EE71EA62-6E66-46F8-9AA1-A47DABA27F68}" destId="{DDB83AE6-8391-4FD0-BFA0-2577C2DAA7CA}" srcOrd="0" destOrd="0" presId="urn:microsoft.com/office/officeart/2005/8/layout/orgChart1"/>
    <dgm:cxn modelId="{56310B64-EFA1-473B-A9BB-44F63C6C04B1}" type="presOf" srcId="{B2024400-FEF9-4FD1-93DA-9867B3833D92}" destId="{88DF37C0-8895-4F43-A42C-7363737FF75B}" srcOrd="0" destOrd="0" presId="urn:microsoft.com/office/officeart/2005/8/layout/orgChart1"/>
    <dgm:cxn modelId="{7195A944-0C09-40DA-A4BD-BAB13FE29E7E}" type="presOf" srcId="{B07F325F-EAC6-4FAD-B3C9-25BC73F42053}" destId="{40515A81-2E7D-422F-A37C-4DC06B1F6B68}" srcOrd="0" destOrd="0" presId="urn:microsoft.com/office/officeart/2005/8/layout/orgChart1"/>
    <dgm:cxn modelId="{0DA41348-88CD-4AA6-8B9C-BBCC69D3F541}" type="presOf" srcId="{2B7DCC0D-DA4C-48CC-B4CE-071EFD0D370D}" destId="{7B5C87F7-5DF8-4962-B9AE-1A8D02026533}" srcOrd="0" destOrd="0" presId="urn:microsoft.com/office/officeart/2005/8/layout/orgChart1"/>
    <dgm:cxn modelId="{8D759D54-7BB4-407D-9221-D42689FE4BB6}" type="presOf" srcId="{2CA8ECBA-009E-4B9B-B752-32002BB5093D}" destId="{4BC6238D-18A9-48F4-A17B-AEFC71E89C70}" srcOrd="0" destOrd="0" presId="urn:microsoft.com/office/officeart/2005/8/layout/orgChart1"/>
    <dgm:cxn modelId="{C4BBA956-3487-400A-B447-7237A6F0ED62}" srcId="{3C506B5E-2D2C-4992-822E-FC99FABE6E14}" destId="{352443F6-49DF-4F6A-81F1-3E92398C5A92}" srcOrd="0" destOrd="0" parTransId="{FD1D57A8-F31A-47B5-9155-B3998AADE5BA}" sibTransId="{0A4E7C22-BF6A-4B30-A733-230337A5DF23}"/>
    <dgm:cxn modelId="{90725777-B608-47FE-840C-4A40AD2E6FAB}" type="presOf" srcId="{AF10FE4A-C757-429F-AAD0-3B6BECFAF0AA}" destId="{C162A85F-CA64-4721-BBB9-15C4C147B6F9}" srcOrd="1" destOrd="0" presId="urn:microsoft.com/office/officeart/2005/8/layout/orgChart1"/>
    <dgm:cxn modelId="{4F12F577-B27B-4F9A-A62D-39A0A3AC3F48}" srcId="{B2024400-FEF9-4FD1-93DA-9867B3833D92}" destId="{B07F325F-EAC6-4FAD-B3C9-25BC73F42053}" srcOrd="2" destOrd="0" parTransId="{8109B898-E5F9-44FA-9A51-E9E05114605F}" sibTransId="{F1ADCDB4-0663-4A91-AF12-19B81ED35871}"/>
    <dgm:cxn modelId="{0B6EDF59-C0C1-4777-9053-872D0AB7D339}" srcId="{AF10FE4A-C757-429F-AAD0-3B6BECFAF0AA}" destId="{B2024400-FEF9-4FD1-93DA-9867B3833D92}" srcOrd="1" destOrd="0" parTransId="{2B7DCC0D-DA4C-48CC-B4CE-071EFD0D370D}" sibTransId="{0D244E74-DCB7-4737-8153-4F0FF0CC7E9E}"/>
    <dgm:cxn modelId="{4CC72995-4527-4701-9C14-97BF8ED70AA5}" type="presOf" srcId="{B07F325F-EAC6-4FAD-B3C9-25BC73F42053}" destId="{5F26E923-023C-4BC0-AE9A-EDD655341C2B}" srcOrd="1" destOrd="0" presId="urn:microsoft.com/office/officeart/2005/8/layout/orgChart1"/>
    <dgm:cxn modelId="{6E64919B-8C70-436E-8390-2C8C95F5F52C}" type="presOf" srcId="{0565F31D-689F-4726-A6A3-2B715F733E03}" destId="{84B1BA4A-120D-4272-847D-C10D984A6B02}" srcOrd="0" destOrd="0" presId="urn:microsoft.com/office/officeart/2005/8/layout/orgChart1"/>
    <dgm:cxn modelId="{B0E26D9D-4B93-4B06-98F4-1638E5322736}" type="presOf" srcId="{8109B898-E5F9-44FA-9A51-E9E05114605F}" destId="{11E477E0-5011-44C9-A09B-A47270DCA95D}" srcOrd="0" destOrd="0" presId="urn:microsoft.com/office/officeart/2005/8/layout/orgChart1"/>
    <dgm:cxn modelId="{5486E1A8-29DC-4604-94D7-82612F0A8F4D}" type="presOf" srcId="{352443F6-49DF-4F6A-81F1-3E92398C5A92}" destId="{2F99C535-540C-47C2-91AA-F76DC221DFEC}" srcOrd="1" destOrd="0" presId="urn:microsoft.com/office/officeart/2005/8/layout/orgChart1"/>
    <dgm:cxn modelId="{823B3EAB-BAF8-4504-A6E2-3B8961EA3F15}" type="presOf" srcId="{EE71EA62-6E66-46F8-9AA1-A47DABA27F68}" destId="{920A5839-04C1-4689-8021-A788F8E76C92}" srcOrd="1" destOrd="0" presId="urn:microsoft.com/office/officeart/2005/8/layout/orgChart1"/>
    <dgm:cxn modelId="{CB6289AC-CD32-41D4-9B41-022D504EF39A}" type="presOf" srcId="{2CA8ECBA-009E-4B9B-B752-32002BB5093D}" destId="{D56027FE-D313-47ED-B2F8-DD51D1D69374}" srcOrd="1" destOrd="0" presId="urn:microsoft.com/office/officeart/2005/8/layout/orgChart1"/>
    <dgm:cxn modelId="{68D60AAD-FB3F-4D39-A926-77A46EB2246B}" type="presOf" srcId="{18020523-2DF4-4363-AECB-EF585C3AD156}" destId="{4A30F9F2-A482-4DD2-A879-A429B7762697}" srcOrd="0" destOrd="0" presId="urn:microsoft.com/office/officeart/2005/8/layout/orgChart1"/>
    <dgm:cxn modelId="{10DD52B4-4358-4F43-9EC8-E031CC1970B8}" type="presOf" srcId="{11259AF3-34EB-4EBA-99DE-4D81FFCB8F12}" destId="{64E52AC9-FB4A-4894-A47B-D7756892F74C}" srcOrd="0" destOrd="0" presId="urn:microsoft.com/office/officeart/2005/8/layout/orgChart1"/>
    <dgm:cxn modelId="{FA55C4BD-ABA3-487A-9C1C-FE2DFC356F4F}" type="presOf" srcId="{9D1324A3-F96C-42CB-A008-35F7C6488199}" destId="{12A818DC-CBB2-4BE9-B229-8291AF17D487}" srcOrd="1" destOrd="0" presId="urn:microsoft.com/office/officeart/2005/8/layout/orgChart1"/>
    <dgm:cxn modelId="{6BFB44CF-EE6D-4BCE-AF92-AC34A6E7E353}" type="presOf" srcId="{3C73575F-D87D-450C-A616-C6914DE2EB48}" destId="{FC9E41D1-4193-4734-A7DC-9FA94E1EF08A}" srcOrd="0" destOrd="0" presId="urn:microsoft.com/office/officeart/2005/8/layout/orgChart1"/>
    <dgm:cxn modelId="{3E04B9E0-D666-440C-AA4C-0190B72990B5}" type="presOf" srcId="{3C506B5E-2D2C-4992-822E-FC99FABE6E14}" destId="{637426F5-8B61-4D7E-8898-5786D76EA7FE}" srcOrd="1" destOrd="0" presId="urn:microsoft.com/office/officeart/2005/8/layout/orgChart1"/>
    <dgm:cxn modelId="{8C5BC9E6-7350-4657-B6B4-7A0F788EAB40}" type="presOf" srcId="{B2024400-FEF9-4FD1-93DA-9867B3833D92}" destId="{72655750-17F2-4578-91F0-806571E3EB88}" srcOrd="1" destOrd="0" presId="urn:microsoft.com/office/officeart/2005/8/layout/orgChart1"/>
    <dgm:cxn modelId="{5FEBBFFB-D3DC-4B9B-804C-6B7C36867D3B}" type="presOf" srcId="{3C506B5E-2D2C-4992-822E-FC99FABE6E14}" destId="{8B53CCA1-B2C4-48F1-BE58-6A3197AF8F44}" srcOrd="0" destOrd="0" presId="urn:microsoft.com/office/officeart/2005/8/layout/orgChart1"/>
    <dgm:cxn modelId="{F0F1EBFF-A3CE-49BA-830E-9020108FB533}" type="presOf" srcId="{752B2747-8FCB-47CB-9764-5C3AC9B4C77F}" destId="{5A497C97-EBBE-4B13-8BCD-5D12292CBC21}" srcOrd="0" destOrd="0" presId="urn:microsoft.com/office/officeart/2005/8/layout/orgChart1"/>
    <dgm:cxn modelId="{740875ED-B2B1-4E86-8269-5FD81A554F97}" type="presParOf" srcId="{84B1BA4A-120D-4272-847D-C10D984A6B02}" destId="{39D2FF01-AC8E-45E9-BFBA-B68F38F60236}" srcOrd="0" destOrd="0" presId="urn:microsoft.com/office/officeart/2005/8/layout/orgChart1"/>
    <dgm:cxn modelId="{D915B934-4F6A-4D9D-AEB1-02185A6C047E}" type="presParOf" srcId="{39D2FF01-AC8E-45E9-BFBA-B68F38F60236}" destId="{67C5D0E4-17F4-425E-8DCD-E7D6753BC88C}" srcOrd="0" destOrd="0" presId="urn:microsoft.com/office/officeart/2005/8/layout/orgChart1"/>
    <dgm:cxn modelId="{03030D78-F5B3-440F-AA27-C90FE303CC83}" type="presParOf" srcId="{67C5D0E4-17F4-425E-8DCD-E7D6753BC88C}" destId="{7FA694F9-5D2C-4FDA-B154-706230EE7F42}" srcOrd="0" destOrd="0" presId="urn:microsoft.com/office/officeart/2005/8/layout/orgChart1"/>
    <dgm:cxn modelId="{98E28411-2A21-441D-BE18-D327E8B90248}" type="presParOf" srcId="{67C5D0E4-17F4-425E-8DCD-E7D6753BC88C}" destId="{C162A85F-CA64-4721-BBB9-15C4C147B6F9}" srcOrd="1" destOrd="0" presId="urn:microsoft.com/office/officeart/2005/8/layout/orgChart1"/>
    <dgm:cxn modelId="{F9E2A4B5-20D3-4A80-8F5E-0DD5AEF63C0D}" type="presParOf" srcId="{39D2FF01-AC8E-45E9-BFBA-B68F38F60236}" destId="{5683B4D5-5EDD-4E12-B1E0-A5F368776731}" srcOrd="1" destOrd="0" presId="urn:microsoft.com/office/officeart/2005/8/layout/orgChart1"/>
    <dgm:cxn modelId="{242FD3D2-75BC-4103-B1F4-788C78CDF9C9}" type="presParOf" srcId="{5683B4D5-5EDD-4E12-B1E0-A5F368776731}" destId="{4A30F9F2-A482-4DD2-A879-A429B7762697}" srcOrd="0" destOrd="0" presId="urn:microsoft.com/office/officeart/2005/8/layout/orgChart1"/>
    <dgm:cxn modelId="{E80A73F8-438E-46CB-BD83-AA04ED17F5A0}" type="presParOf" srcId="{5683B4D5-5EDD-4E12-B1E0-A5F368776731}" destId="{BF694E3B-59BA-48BC-AEA2-A7DECDAF23AF}" srcOrd="1" destOrd="0" presId="urn:microsoft.com/office/officeart/2005/8/layout/orgChart1"/>
    <dgm:cxn modelId="{EF8EBD5B-3F57-43A2-B76F-E6866C8E69C0}" type="presParOf" srcId="{BF694E3B-59BA-48BC-AEA2-A7DECDAF23AF}" destId="{67717653-2E8F-4123-B48C-8589D7BEA16B}" srcOrd="0" destOrd="0" presId="urn:microsoft.com/office/officeart/2005/8/layout/orgChart1"/>
    <dgm:cxn modelId="{7FA3A912-DC81-4E36-A6B4-03A1179A609E}" type="presParOf" srcId="{67717653-2E8F-4123-B48C-8589D7BEA16B}" destId="{64E52AC9-FB4A-4894-A47B-D7756892F74C}" srcOrd="0" destOrd="0" presId="urn:microsoft.com/office/officeart/2005/8/layout/orgChart1"/>
    <dgm:cxn modelId="{AF207C2D-4F86-4E56-B4E6-AD55C2865AB9}" type="presParOf" srcId="{67717653-2E8F-4123-B48C-8589D7BEA16B}" destId="{9005CAD3-373F-4F7A-87EC-0BA877AEC3F8}" srcOrd="1" destOrd="0" presId="urn:microsoft.com/office/officeart/2005/8/layout/orgChart1"/>
    <dgm:cxn modelId="{B57D05AF-9D6F-4234-A4F5-B5B3D9E3A6BD}" type="presParOf" srcId="{BF694E3B-59BA-48BC-AEA2-A7DECDAF23AF}" destId="{7DFDBCE4-B978-403C-855E-7A034B6DE886}" srcOrd="1" destOrd="0" presId="urn:microsoft.com/office/officeart/2005/8/layout/orgChart1"/>
    <dgm:cxn modelId="{CF3086DD-2651-4725-AADF-01871ED20ACB}" type="presParOf" srcId="{BF694E3B-59BA-48BC-AEA2-A7DECDAF23AF}" destId="{5CB0235D-95D6-4186-B38D-054FC1A141E3}" srcOrd="2" destOrd="0" presId="urn:microsoft.com/office/officeart/2005/8/layout/orgChart1"/>
    <dgm:cxn modelId="{20CAC881-1271-4F69-A32B-3C2B1279A80D}" type="presParOf" srcId="{5683B4D5-5EDD-4E12-B1E0-A5F368776731}" destId="{7B5C87F7-5DF8-4962-B9AE-1A8D02026533}" srcOrd="2" destOrd="0" presId="urn:microsoft.com/office/officeart/2005/8/layout/orgChart1"/>
    <dgm:cxn modelId="{D2B80E16-FC53-4DA8-87A6-024A8FE59D4F}" type="presParOf" srcId="{5683B4D5-5EDD-4E12-B1E0-A5F368776731}" destId="{ADB4814B-B38D-4081-8267-D6E8696F9704}" srcOrd="3" destOrd="0" presId="urn:microsoft.com/office/officeart/2005/8/layout/orgChart1"/>
    <dgm:cxn modelId="{65E4D7A8-7BE1-40C0-8F4C-57D5651B3B5C}" type="presParOf" srcId="{ADB4814B-B38D-4081-8267-D6E8696F9704}" destId="{9F3839EC-7FA8-4C0E-99EC-8B2F3F79F4DF}" srcOrd="0" destOrd="0" presId="urn:microsoft.com/office/officeart/2005/8/layout/orgChart1"/>
    <dgm:cxn modelId="{91A22165-2E7E-43AA-81EC-259630AA1CD6}" type="presParOf" srcId="{9F3839EC-7FA8-4C0E-99EC-8B2F3F79F4DF}" destId="{88DF37C0-8895-4F43-A42C-7363737FF75B}" srcOrd="0" destOrd="0" presId="urn:microsoft.com/office/officeart/2005/8/layout/orgChart1"/>
    <dgm:cxn modelId="{7718778B-A5B1-46A4-A707-27C88B61F372}" type="presParOf" srcId="{9F3839EC-7FA8-4C0E-99EC-8B2F3F79F4DF}" destId="{72655750-17F2-4578-91F0-806571E3EB88}" srcOrd="1" destOrd="0" presId="urn:microsoft.com/office/officeart/2005/8/layout/orgChart1"/>
    <dgm:cxn modelId="{0FDCE129-C70A-4E14-8647-74102A314BD3}" type="presParOf" srcId="{ADB4814B-B38D-4081-8267-D6E8696F9704}" destId="{F52B4846-03AC-41F0-9440-E492008690E7}" srcOrd="1" destOrd="0" presId="urn:microsoft.com/office/officeart/2005/8/layout/orgChart1"/>
    <dgm:cxn modelId="{0C63FF66-886B-46F7-A548-AD73E60E2F75}" type="presParOf" srcId="{F52B4846-03AC-41F0-9440-E492008690E7}" destId="{5A497C97-EBBE-4B13-8BCD-5D12292CBC21}" srcOrd="0" destOrd="0" presId="urn:microsoft.com/office/officeart/2005/8/layout/orgChart1"/>
    <dgm:cxn modelId="{AA4BB5B3-E0AD-48D8-A791-5D2A2EE086E9}" type="presParOf" srcId="{F52B4846-03AC-41F0-9440-E492008690E7}" destId="{64ECFC3B-EFC4-4B8D-9B1C-F8D25E55C552}" srcOrd="1" destOrd="0" presId="urn:microsoft.com/office/officeart/2005/8/layout/orgChart1"/>
    <dgm:cxn modelId="{D7FD70C7-51D6-4EE5-9A98-0632BBE9DEBE}" type="presParOf" srcId="{64ECFC3B-EFC4-4B8D-9B1C-F8D25E55C552}" destId="{11BB4C67-D7A0-4FD5-A1C7-C5E12FF69FB0}" srcOrd="0" destOrd="0" presId="urn:microsoft.com/office/officeart/2005/8/layout/orgChart1"/>
    <dgm:cxn modelId="{AB81533C-1E12-444C-8899-BF6CF553EECB}" type="presParOf" srcId="{11BB4C67-D7A0-4FD5-A1C7-C5E12FF69FB0}" destId="{7F2B4388-2BA6-42B4-9D3B-B49CFB54F1E4}" srcOrd="0" destOrd="0" presId="urn:microsoft.com/office/officeart/2005/8/layout/orgChart1"/>
    <dgm:cxn modelId="{F2335E19-889E-4E11-988A-31C32BAA398B}" type="presParOf" srcId="{11BB4C67-D7A0-4FD5-A1C7-C5E12FF69FB0}" destId="{12A818DC-CBB2-4BE9-B229-8291AF17D487}" srcOrd="1" destOrd="0" presId="urn:microsoft.com/office/officeart/2005/8/layout/orgChart1"/>
    <dgm:cxn modelId="{F0F8A5A1-FC03-4179-BE19-9F31696C6C95}" type="presParOf" srcId="{64ECFC3B-EFC4-4B8D-9B1C-F8D25E55C552}" destId="{368B275A-40BB-4F6D-ABD6-A5A7482761C6}" srcOrd="1" destOrd="0" presId="urn:microsoft.com/office/officeart/2005/8/layout/orgChart1"/>
    <dgm:cxn modelId="{276EDB3E-CF89-4A4E-8FC1-747077E12AB4}" type="presParOf" srcId="{64ECFC3B-EFC4-4B8D-9B1C-F8D25E55C552}" destId="{44777965-003C-4D74-B7DC-955B85B042B1}" srcOrd="2" destOrd="0" presId="urn:microsoft.com/office/officeart/2005/8/layout/orgChart1"/>
    <dgm:cxn modelId="{2ECD59CE-DA5D-4781-B9B3-87EBD1B35CD0}" type="presParOf" srcId="{F52B4846-03AC-41F0-9440-E492008690E7}" destId="{CBDA20F6-CC39-4443-9F7E-5CFAC454442E}" srcOrd="2" destOrd="0" presId="urn:microsoft.com/office/officeart/2005/8/layout/orgChart1"/>
    <dgm:cxn modelId="{F3A1DF81-7E8F-4C7E-A86C-25DB2F73BED2}" type="presParOf" srcId="{F52B4846-03AC-41F0-9440-E492008690E7}" destId="{7C0F7F54-0F0F-415B-858E-A90D4DEA4592}" srcOrd="3" destOrd="0" presId="urn:microsoft.com/office/officeart/2005/8/layout/orgChart1"/>
    <dgm:cxn modelId="{C83900AA-8A3F-4752-B111-6DDD3CE3FA8C}" type="presParOf" srcId="{7C0F7F54-0F0F-415B-858E-A90D4DEA4592}" destId="{826BEDCF-EFB0-4BEA-9222-DFC95C98872D}" srcOrd="0" destOrd="0" presId="urn:microsoft.com/office/officeart/2005/8/layout/orgChart1"/>
    <dgm:cxn modelId="{072FD331-FDE5-40D6-9F35-FFADA14FD9B5}" type="presParOf" srcId="{826BEDCF-EFB0-4BEA-9222-DFC95C98872D}" destId="{4BC6238D-18A9-48F4-A17B-AEFC71E89C70}" srcOrd="0" destOrd="0" presId="urn:microsoft.com/office/officeart/2005/8/layout/orgChart1"/>
    <dgm:cxn modelId="{39C14F50-F2B1-48CA-A210-0E696AAF06CE}" type="presParOf" srcId="{826BEDCF-EFB0-4BEA-9222-DFC95C98872D}" destId="{D56027FE-D313-47ED-B2F8-DD51D1D69374}" srcOrd="1" destOrd="0" presId="urn:microsoft.com/office/officeart/2005/8/layout/orgChart1"/>
    <dgm:cxn modelId="{FAED9C37-0288-457F-BD13-ADDE01E67CBA}" type="presParOf" srcId="{7C0F7F54-0F0F-415B-858E-A90D4DEA4592}" destId="{91DE490C-47AD-4837-8C35-B49BBB18DD7E}" srcOrd="1" destOrd="0" presId="urn:microsoft.com/office/officeart/2005/8/layout/orgChart1"/>
    <dgm:cxn modelId="{C9A97C47-823E-4F94-A04C-DEB5E33B62C6}" type="presParOf" srcId="{7C0F7F54-0F0F-415B-858E-A90D4DEA4592}" destId="{EF339ACD-5BAE-4F22-AC24-2459528DFE1F}" srcOrd="2" destOrd="0" presId="urn:microsoft.com/office/officeart/2005/8/layout/orgChart1"/>
    <dgm:cxn modelId="{760BCE77-3FF5-4575-974C-B2C7319EB2E9}" type="presParOf" srcId="{F52B4846-03AC-41F0-9440-E492008690E7}" destId="{11E477E0-5011-44C9-A09B-A47270DCA95D}" srcOrd="4" destOrd="0" presId="urn:microsoft.com/office/officeart/2005/8/layout/orgChart1"/>
    <dgm:cxn modelId="{4B01B3BD-03C5-457A-83F4-7A48A81A5A80}" type="presParOf" srcId="{F52B4846-03AC-41F0-9440-E492008690E7}" destId="{0499A889-A48B-4C03-85AD-4FBD9C731C25}" srcOrd="5" destOrd="0" presId="urn:microsoft.com/office/officeart/2005/8/layout/orgChart1"/>
    <dgm:cxn modelId="{3E297F1F-BD03-4273-B107-4F81CCA6F5CD}" type="presParOf" srcId="{0499A889-A48B-4C03-85AD-4FBD9C731C25}" destId="{42343440-8CE8-49E6-BD9D-5A03292E528D}" srcOrd="0" destOrd="0" presId="urn:microsoft.com/office/officeart/2005/8/layout/orgChart1"/>
    <dgm:cxn modelId="{2C04DFE4-24F9-44EA-80DC-26270F9F1543}" type="presParOf" srcId="{42343440-8CE8-49E6-BD9D-5A03292E528D}" destId="{40515A81-2E7D-422F-A37C-4DC06B1F6B68}" srcOrd="0" destOrd="0" presId="urn:microsoft.com/office/officeart/2005/8/layout/orgChart1"/>
    <dgm:cxn modelId="{EF652FD7-5291-4615-902B-8D7CFB267130}" type="presParOf" srcId="{42343440-8CE8-49E6-BD9D-5A03292E528D}" destId="{5F26E923-023C-4BC0-AE9A-EDD655341C2B}" srcOrd="1" destOrd="0" presId="urn:microsoft.com/office/officeart/2005/8/layout/orgChart1"/>
    <dgm:cxn modelId="{C8709872-36BA-424E-9AA0-349F72F03E7B}" type="presParOf" srcId="{0499A889-A48B-4C03-85AD-4FBD9C731C25}" destId="{85FBE7D0-33B5-4877-B868-F9C2DC51A450}" srcOrd="1" destOrd="0" presId="urn:microsoft.com/office/officeart/2005/8/layout/orgChart1"/>
    <dgm:cxn modelId="{0ED7215F-78FC-4E70-BF29-162E75F5CFBD}" type="presParOf" srcId="{0499A889-A48B-4C03-85AD-4FBD9C731C25}" destId="{47F125F3-6B1E-4208-9E27-607A4DFDCB9A}" srcOrd="2" destOrd="0" presId="urn:microsoft.com/office/officeart/2005/8/layout/orgChart1"/>
    <dgm:cxn modelId="{0A36C145-C8AA-42C8-9EFD-7E2459AD0545}" type="presParOf" srcId="{ADB4814B-B38D-4081-8267-D6E8696F9704}" destId="{B50056C6-F983-485C-9077-A47BB48BD18F}" srcOrd="2" destOrd="0" presId="urn:microsoft.com/office/officeart/2005/8/layout/orgChart1"/>
    <dgm:cxn modelId="{FE6CCBE8-8C0F-4CFF-9353-D9B71CC6897D}" type="presParOf" srcId="{5683B4D5-5EDD-4E12-B1E0-A5F368776731}" destId="{EC797E71-7698-4E63-9065-463852A8ECDE}" srcOrd="4" destOrd="0" presId="urn:microsoft.com/office/officeart/2005/8/layout/orgChart1"/>
    <dgm:cxn modelId="{A2343752-D720-4192-9913-B4DE79594F3F}" type="presParOf" srcId="{5683B4D5-5EDD-4E12-B1E0-A5F368776731}" destId="{DDFD6DAD-6C0F-4DFD-B10B-4E3B79C374EA}" srcOrd="5" destOrd="0" presId="urn:microsoft.com/office/officeart/2005/8/layout/orgChart1"/>
    <dgm:cxn modelId="{23DF56FC-A9D6-440F-BD42-AA16486E03C6}" type="presParOf" srcId="{DDFD6DAD-6C0F-4DFD-B10B-4E3B79C374EA}" destId="{C3443A4B-AECE-4BEA-A860-EDFAE79F4BE6}" srcOrd="0" destOrd="0" presId="urn:microsoft.com/office/officeart/2005/8/layout/orgChart1"/>
    <dgm:cxn modelId="{7EDA3A01-C4DE-4751-850B-A53791AAEB20}" type="presParOf" srcId="{C3443A4B-AECE-4BEA-A860-EDFAE79F4BE6}" destId="{8B53CCA1-B2C4-48F1-BE58-6A3197AF8F44}" srcOrd="0" destOrd="0" presId="urn:microsoft.com/office/officeart/2005/8/layout/orgChart1"/>
    <dgm:cxn modelId="{3BFC16D7-5D05-4A6A-BA2E-442B5F131BDE}" type="presParOf" srcId="{C3443A4B-AECE-4BEA-A860-EDFAE79F4BE6}" destId="{637426F5-8B61-4D7E-8898-5786D76EA7FE}" srcOrd="1" destOrd="0" presId="urn:microsoft.com/office/officeart/2005/8/layout/orgChart1"/>
    <dgm:cxn modelId="{1AAFB754-4C76-4924-8A5C-164F2439E141}" type="presParOf" srcId="{DDFD6DAD-6C0F-4DFD-B10B-4E3B79C374EA}" destId="{9B9F803A-6879-4CDF-9C2E-7BD9B897AB96}" srcOrd="1" destOrd="0" presId="urn:microsoft.com/office/officeart/2005/8/layout/orgChart1"/>
    <dgm:cxn modelId="{2C5BDDD4-8A36-450E-9F75-8E63C1E45687}" type="presParOf" srcId="{9B9F803A-6879-4CDF-9C2E-7BD9B897AB96}" destId="{DFF47BF4-AFF8-42FD-A8E2-F1D28ABEB002}" srcOrd="0" destOrd="0" presId="urn:microsoft.com/office/officeart/2005/8/layout/orgChart1"/>
    <dgm:cxn modelId="{15E8AED9-67F1-4E9A-9400-FB3B003A0281}" type="presParOf" srcId="{9B9F803A-6879-4CDF-9C2E-7BD9B897AB96}" destId="{A03D66BB-93DC-45B4-AE2A-63D799A63D33}" srcOrd="1" destOrd="0" presId="urn:microsoft.com/office/officeart/2005/8/layout/orgChart1"/>
    <dgm:cxn modelId="{C2EAF3D5-0920-47C6-B383-9A40463F9AAE}" type="presParOf" srcId="{A03D66BB-93DC-45B4-AE2A-63D799A63D33}" destId="{616D4198-E5D8-44FE-A875-28C18F026554}" srcOrd="0" destOrd="0" presId="urn:microsoft.com/office/officeart/2005/8/layout/orgChart1"/>
    <dgm:cxn modelId="{D5780EC9-F234-4239-A4A2-5C34837EBAA8}" type="presParOf" srcId="{616D4198-E5D8-44FE-A875-28C18F026554}" destId="{B6C9A871-4739-427B-ADFF-B1D8B6C53F46}" srcOrd="0" destOrd="0" presId="urn:microsoft.com/office/officeart/2005/8/layout/orgChart1"/>
    <dgm:cxn modelId="{4B395831-15E7-4A1E-B88B-E9C39682DC89}" type="presParOf" srcId="{616D4198-E5D8-44FE-A875-28C18F026554}" destId="{2F99C535-540C-47C2-91AA-F76DC221DFEC}" srcOrd="1" destOrd="0" presId="urn:microsoft.com/office/officeart/2005/8/layout/orgChart1"/>
    <dgm:cxn modelId="{80B49B4E-75EA-42DD-A576-C1C9A632F37F}" type="presParOf" srcId="{A03D66BB-93DC-45B4-AE2A-63D799A63D33}" destId="{D36720A1-E5D4-471B-B099-F30D45ACD0D9}" srcOrd="1" destOrd="0" presId="urn:microsoft.com/office/officeart/2005/8/layout/orgChart1"/>
    <dgm:cxn modelId="{A4BC194C-3CE6-4C9C-9DB9-B471B1097A0A}" type="presParOf" srcId="{A03D66BB-93DC-45B4-AE2A-63D799A63D33}" destId="{5198D636-1EB1-4D0F-97A5-6EF87FE7E0F0}" srcOrd="2" destOrd="0" presId="urn:microsoft.com/office/officeart/2005/8/layout/orgChart1"/>
    <dgm:cxn modelId="{28936824-4C4B-4C22-832B-48743DB93D5C}" type="presParOf" srcId="{9B9F803A-6879-4CDF-9C2E-7BD9B897AB96}" destId="{FC9E41D1-4193-4734-A7DC-9FA94E1EF08A}" srcOrd="2" destOrd="0" presId="urn:microsoft.com/office/officeart/2005/8/layout/orgChart1"/>
    <dgm:cxn modelId="{F460BD57-0436-4692-9C10-8119B3CD0517}" type="presParOf" srcId="{9B9F803A-6879-4CDF-9C2E-7BD9B897AB96}" destId="{8DB73F94-3EC9-4939-97F5-9139093841C1}" srcOrd="3" destOrd="0" presId="urn:microsoft.com/office/officeart/2005/8/layout/orgChart1"/>
    <dgm:cxn modelId="{F19DDAD1-D506-4AA3-B848-0EC96A3ED7DA}" type="presParOf" srcId="{8DB73F94-3EC9-4939-97F5-9139093841C1}" destId="{B65BD98A-5B51-414C-8698-7BE76C4D7A4E}" srcOrd="0" destOrd="0" presId="urn:microsoft.com/office/officeart/2005/8/layout/orgChart1"/>
    <dgm:cxn modelId="{CEED7406-E8CF-4F21-A80C-CE4D3ED74174}" type="presParOf" srcId="{B65BD98A-5B51-414C-8698-7BE76C4D7A4E}" destId="{DDB83AE6-8391-4FD0-BFA0-2577C2DAA7CA}" srcOrd="0" destOrd="0" presId="urn:microsoft.com/office/officeart/2005/8/layout/orgChart1"/>
    <dgm:cxn modelId="{1BFBE418-EF76-4B21-9FEE-9B3C378AA703}" type="presParOf" srcId="{B65BD98A-5B51-414C-8698-7BE76C4D7A4E}" destId="{920A5839-04C1-4689-8021-A788F8E76C92}" srcOrd="1" destOrd="0" presId="urn:microsoft.com/office/officeart/2005/8/layout/orgChart1"/>
    <dgm:cxn modelId="{4824E21C-35CA-4703-AFD1-20E521DC492B}" type="presParOf" srcId="{8DB73F94-3EC9-4939-97F5-9139093841C1}" destId="{98B1FA3B-0287-4AD7-9140-67E21334ACBC}" srcOrd="1" destOrd="0" presId="urn:microsoft.com/office/officeart/2005/8/layout/orgChart1"/>
    <dgm:cxn modelId="{A28AB01A-F863-48A8-97F7-F250FB919C18}" type="presParOf" srcId="{8DB73F94-3EC9-4939-97F5-9139093841C1}" destId="{5E2BD7E3-9F58-4D24-B182-FBBD1FB3D72C}" srcOrd="2" destOrd="0" presId="urn:microsoft.com/office/officeart/2005/8/layout/orgChart1"/>
    <dgm:cxn modelId="{482343C0-AA98-4DDD-8522-C9ED726679DA}" type="presParOf" srcId="{DDFD6DAD-6C0F-4DFD-B10B-4E3B79C374EA}" destId="{493837C8-BAE7-4A8E-86D6-0551F81C56F2}" srcOrd="2" destOrd="0" presId="urn:microsoft.com/office/officeart/2005/8/layout/orgChart1"/>
    <dgm:cxn modelId="{2FD86BAB-EE0C-4658-90E3-1159E5C3EBAE}" type="presParOf" srcId="{39D2FF01-AC8E-45E9-BFBA-B68F38F60236}" destId="{F5F50C6B-3AAD-4C04-8D86-F604BD8B638A}"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8A3BE0-562B-455A-99CB-7889081EC0EA}">
      <dsp:nvSpPr>
        <dsp:cNvPr id="0" name=""/>
        <dsp:cNvSpPr/>
      </dsp:nvSpPr>
      <dsp:spPr>
        <a:xfrm>
          <a:off x="7143" y="202898"/>
          <a:ext cx="2135187" cy="1281112"/>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l-GR" sz="2900" kern="1200" dirty="0"/>
            <a:t>Κατανόηση</a:t>
          </a:r>
        </a:p>
      </dsp:txBody>
      <dsp:txXfrm>
        <a:off x="44665" y="240420"/>
        <a:ext cx="2060143" cy="1206068"/>
      </dsp:txXfrm>
    </dsp:sp>
    <dsp:sp modelId="{2DEBC29C-7120-4C52-8FF7-EA45C38753B7}">
      <dsp:nvSpPr>
        <dsp:cNvPr id="0" name=""/>
        <dsp:cNvSpPr/>
      </dsp:nvSpPr>
      <dsp:spPr>
        <a:xfrm>
          <a:off x="2355850" y="578691"/>
          <a:ext cx="452659" cy="529526"/>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l-GR" sz="2300" kern="1200"/>
        </a:p>
      </dsp:txBody>
      <dsp:txXfrm>
        <a:off x="2355850" y="684596"/>
        <a:ext cx="316861" cy="317716"/>
      </dsp:txXfrm>
    </dsp:sp>
    <dsp:sp modelId="{F8CC05EC-BCB7-457E-B324-FFCAF0E3D3AE}">
      <dsp:nvSpPr>
        <dsp:cNvPr id="0" name=""/>
        <dsp:cNvSpPr/>
      </dsp:nvSpPr>
      <dsp:spPr>
        <a:xfrm>
          <a:off x="2996406" y="202898"/>
          <a:ext cx="2135187" cy="1281112"/>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l-GR" sz="2900" kern="1200" dirty="0"/>
            <a:t>Ανάλυση</a:t>
          </a:r>
        </a:p>
      </dsp:txBody>
      <dsp:txXfrm>
        <a:off x="3033928" y="240420"/>
        <a:ext cx="2060143" cy="1206068"/>
      </dsp:txXfrm>
    </dsp:sp>
    <dsp:sp modelId="{0A62D5A4-47B1-4396-97B9-1D22FAD5C41F}">
      <dsp:nvSpPr>
        <dsp:cNvPr id="0" name=""/>
        <dsp:cNvSpPr/>
      </dsp:nvSpPr>
      <dsp:spPr>
        <a:xfrm>
          <a:off x="5345112" y="578691"/>
          <a:ext cx="452659" cy="529526"/>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l-GR" sz="2300" kern="1200"/>
        </a:p>
      </dsp:txBody>
      <dsp:txXfrm>
        <a:off x="5345112" y="684596"/>
        <a:ext cx="316861" cy="317716"/>
      </dsp:txXfrm>
    </dsp:sp>
    <dsp:sp modelId="{DE619F1B-387E-4B2E-9861-84348B4A2339}">
      <dsp:nvSpPr>
        <dsp:cNvPr id="0" name=""/>
        <dsp:cNvSpPr/>
      </dsp:nvSpPr>
      <dsp:spPr>
        <a:xfrm>
          <a:off x="5985668" y="202898"/>
          <a:ext cx="2135187" cy="1281112"/>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l-GR" sz="2900" kern="1200" dirty="0"/>
            <a:t>Επίλυση</a:t>
          </a:r>
        </a:p>
      </dsp:txBody>
      <dsp:txXfrm>
        <a:off x="6023190" y="240420"/>
        <a:ext cx="2060143" cy="12060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9E41D1-4193-4734-A7DC-9FA94E1EF08A}">
      <dsp:nvSpPr>
        <dsp:cNvPr id="0" name=""/>
        <dsp:cNvSpPr/>
      </dsp:nvSpPr>
      <dsp:spPr>
        <a:xfrm>
          <a:off x="6116020" y="1805317"/>
          <a:ext cx="781373" cy="271220"/>
        </a:xfrm>
        <a:custGeom>
          <a:avLst/>
          <a:gdLst/>
          <a:ahLst/>
          <a:cxnLst/>
          <a:rect l="0" t="0" r="0" b="0"/>
          <a:pathLst>
            <a:path>
              <a:moveTo>
                <a:pt x="0" y="0"/>
              </a:moveTo>
              <a:lnTo>
                <a:pt x="0" y="135610"/>
              </a:lnTo>
              <a:lnTo>
                <a:pt x="781373" y="135610"/>
              </a:lnTo>
              <a:lnTo>
                <a:pt x="781373" y="271220"/>
              </a:lnTo>
            </a:path>
          </a:pathLst>
        </a:custGeom>
        <a:noFill/>
        <a:ln w="19050" cap="rnd" cmpd="sng"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DFF47BF4-AFF8-42FD-A8E2-F1D28ABEB002}">
      <dsp:nvSpPr>
        <dsp:cNvPr id="0" name=""/>
        <dsp:cNvSpPr/>
      </dsp:nvSpPr>
      <dsp:spPr>
        <a:xfrm>
          <a:off x="5334646" y="1805317"/>
          <a:ext cx="781373" cy="271220"/>
        </a:xfrm>
        <a:custGeom>
          <a:avLst/>
          <a:gdLst/>
          <a:ahLst/>
          <a:cxnLst/>
          <a:rect l="0" t="0" r="0" b="0"/>
          <a:pathLst>
            <a:path>
              <a:moveTo>
                <a:pt x="781373" y="0"/>
              </a:moveTo>
              <a:lnTo>
                <a:pt x="781373" y="135610"/>
              </a:lnTo>
              <a:lnTo>
                <a:pt x="0" y="135610"/>
              </a:lnTo>
              <a:lnTo>
                <a:pt x="0" y="271220"/>
              </a:lnTo>
            </a:path>
          </a:pathLst>
        </a:custGeom>
        <a:noFill/>
        <a:ln w="19050" cap="rnd" cmpd="sng"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EC797E71-7698-4E63-9065-463852A8ECDE}">
      <dsp:nvSpPr>
        <dsp:cNvPr id="0" name=""/>
        <dsp:cNvSpPr/>
      </dsp:nvSpPr>
      <dsp:spPr>
        <a:xfrm>
          <a:off x="3429878" y="839663"/>
          <a:ext cx="2686141" cy="319891"/>
        </a:xfrm>
        <a:custGeom>
          <a:avLst/>
          <a:gdLst/>
          <a:ahLst/>
          <a:cxnLst/>
          <a:rect l="0" t="0" r="0" b="0"/>
          <a:pathLst>
            <a:path>
              <a:moveTo>
                <a:pt x="0" y="0"/>
              </a:moveTo>
              <a:lnTo>
                <a:pt x="0" y="184281"/>
              </a:lnTo>
              <a:lnTo>
                <a:pt x="2686141" y="184281"/>
              </a:lnTo>
              <a:lnTo>
                <a:pt x="2686141" y="319891"/>
              </a:lnTo>
            </a:path>
          </a:pathLst>
        </a:custGeom>
        <a:noFill/>
        <a:ln w="19050" cap="rnd" cmpd="sng"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11E477E0-5011-44C9-A09B-A47270DCA95D}">
      <dsp:nvSpPr>
        <dsp:cNvPr id="0" name=""/>
        <dsp:cNvSpPr/>
      </dsp:nvSpPr>
      <dsp:spPr>
        <a:xfrm>
          <a:off x="2209154" y="1805317"/>
          <a:ext cx="1562746" cy="271220"/>
        </a:xfrm>
        <a:custGeom>
          <a:avLst/>
          <a:gdLst/>
          <a:ahLst/>
          <a:cxnLst/>
          <a:rect l="0" t="0" r="0" b="0"/>
          <a:pathLst>
            <a:path>
              <a:moveTo>
                <a:pt x="0" y="0"/>
              </a:moveTo>
              <a:lnTo>
                <a:pt x="0" y="135610"/>
              </a:lnTo>
              <a:lnTo>
                <a:pt x="1562746" y="135610"/>
              </a:lnTo>
              <a:lnTo>
                <a:pt x="1562746" y="271220"/>
              </a:lnTo>
            </a:path>
          </a:pathLst>
        </a:custGeom>
        <a:noFill/>
        <a:ln w="19050" cap="rnd" cmpd="sng"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BDA20F6-CC39-4443-9F7E-5CFAC454442E}">
      <dsp:nvSpPr>
        <dsp:cNvPr id="0" name=""/>
        <dsp:cNvSpPr/>
      </dsp:nvSpPr>
      <dsp:spPr>
        <a:xfrm>
          <a:off x="2163434" y="1805317"/>
          <a:ext cx="91440" cy="271220"/>
        </a:xfrm>
        <a:custGeom>
          <a:avLst/>
          <a:gdLst/>
          <a:ahLst/>
          <a:cxnLst/>
          <a:rect l="0" t="0" r="0" b="0"/>
          <a:pathLst>
            <a:path>
              <a:moveTo>
                <a:pt x="45720" y="0"/>
              </a:moveTo>
              <a:lnTo>
                <a:pt x="45720" y="271220"/>
              </a:lnTo>
            </a:path>
          </a:pathLst>
        </a:custGeom>
        <a:noFill/>
        <a:ln w="19050" cap="rnd" cmpd="sng"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5A497C97-EBBE-4B13-8BCD-5D12292CBC21}">
      <dsp:nvSpPr>
        <dsp:cNvPr id="0" name=""/>
        <dsp:cNvSpPr/>
      </dsp:nvSpPr>
      <dsp:spPr>
        <a:xfrm>
          <a:off x="646407" y="1805317"/>
          <a:ext cx="1562746" cy="271220"/>
        </a:xfrm>
        <a:custGeom>
          <a:avLst/>
          <a:gdLst/>
          <a:ahLst/>
          <a:cxnLst/>
          <a:rect l="0" t="0" r="0" b="0"/>
          <a:pathLst>
            <a:path>
              <a:moveTo>
                <a:pt x="1562746" y="0"/>
              </a:moveTo>
              <a:lnTo>
                <a:pt x="1562746" y="135610"/>
              </a:lnTo>
              <a:lnTo>
                <a:pt x="0" y="135610"/>
              </a:lnTo>
              <a:lnTo>
                <a:pt x="0" y="271220"/>
              </a:lnTo>
            </a:path>
          </a:pathLst>
        </a:custGeom>
        <a:noFill/>
        <a:ln w="19050" cap="rnd" cmpd="sng"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7B5C87F7-5DF8-4962-B9AE-1A8D02026533}">
      <dsp:nvSpPr>
        <dsp:cNvPr id="0" name=""/>
        <dsp:cNvSpPr/>
      </dsp:nvSpPr>
      <dsp:spPr>
        <a:xfrm>
          <a:off x="2209154" y="839663"/>
          <a:ext cx="1220724" cy="319891"/>
        </a:xfrm>
        <a:custGeom>
          <a:avLst/>
          <a:gdLst/>
          <a:ahLst/>
          <a:cxnLst/>
          <a:rect l="0" t="0" r="0" b="0"/>
          <a:pathLst>
            <a:path>
              <a:moveTo>
                <a:pt x="1220724" y="0"/>
              </a:moveTo>
              <a:lnTo>
                <a:pt x="1220724" y="184281"/>
              </a:lnTo>
              <a:lnTo>
                <a:pt x="0" y="184281"/>
              </a:lnTo>
              <a:lnTo>
                <a:pt x="0" y="319891"/>
              </a:lnTo>
            </a:path>
          </a:pathLst>
        </a:custGeom>
        <a:noFill/>
        <a:ln w="19050" cap="rnd" cmpd="sng"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4A30F9F2-A482-4DD2-A879-A429B7762697}">
      <dsp:nvSpPr>
        <dsp:cNvPr id="0" name=""/>
        <dsp:cNvSpPr/>
      </dsp:nvSpPr>
      <dsp:spPr>
        <a:xfrm>
          <a:off x="646407" y="839663"/>
          <a:ext cx="2783470" cy="319891"/>
        </a:xfrm>
        <a:custGeom>
          <a:avLst/>
          <a:gdLst/>
          <a:ahLst/>
          <a:cxnLst/>
          <a:rect l="0" t="0" r="0" b="0"/>
          <a:pathLst>
            <a:path>
              <a:moveTo>
                <a:pt x="2783470" y="0"/>
              </a:moveTo>
              <a:lnTo>
                <a:pt x="2783470" y="184281"/>
              </a:lnTo>
              <a:lnTo>
                <a:pt x="0" y="184281"/>
              </a:lnTo>
              <a:lnTo>
                <a:pt x="0" y="319891"/>
              </a:lnTo>
            </a:path>
          </a:pathLst>
        </a:custGeom>
        <a:noFill/>
        <a:ln w="19050" cap="rnd" cmpd="sng"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7FA694F9-5D2C-4FDA-B154-706230EE7F42}">
      <dsp:nvSpPr>
        <dsp:cNvPr id="0" name=""/>
        <dsp:cNvSpPr/>
      </dsp:nvSpPr>
      <dsp:spPr>
        <a:xfrm>
          <a:off x="2784115" y="193900"/>
          <a:ext cx="1291525" cy="645762"/>
        </a:xfrm>
        <a:prstGeom prst="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700" b="0" i="0" u="none" strike="noStrike" kern="1200" cap="none" normalizeH="0" baseline="0">
              <a:ln/>
              <a:effectLst/>
              <a:latin typeface="Arial" charset="0"/>
              <a:cs typeface="Arial" charset="0"/>
            </a:rPr>
            <a:t>Πάρτι</a:t>
          </a:r>
        </a:p>
      </dsp:txBody>
      <dsp:txXfrm>
        <a:off x="2784115" y="193900"/>
        <a:ext cx="1291525" cy="645762"/>
      </dsp:txXfrm>
    </dsp:sp>
    <dsp:sp modelId="{64E52AC9-FB4A-4894-A47B-D7756892F74C}">
      <dsp:nvSpPr>
        <dsp:cNvPr id="0" name=""/>
        <dsp:cNvSpPr/>
      </dsp:nvSpPr>
      <dsp:spPr>
        <a:xfrm>
          <a:off x="644" y="1159555"/>
          <a:ext cx="1291525" cy="645762"/>
        </a:xfrm>
        <a:prstGeom prst="rect">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700" b="0" i="0" u="none" strike="noStrike" kern="1200" cap="none" normalizeH="0" baseline="0">
              <a:ln/>
              <a:effectLst/>
              <a:latin typeface="Arial" charset="0"/>
              <a:cs typeface="Arial" charset="0"/>
            </a:rPr>
            <a:t>Φαγητό</a:t>
          </a:r>
        </a:p>
      </dsp:txBody>
      <dsp:txXfrm>
        <a:off x="644" y="1159555"/>
        <a:ext cx="1291525" cy="645762"/>
      </dsp:txXfrm>
    </dsp:sp>
    <dsp:sp modelId="{88DF37C0-8895-4F43-A42C-7363737FF75B}">
      <dsp:nvSpPr>
        <dsp:cNvPr id="0" name=""/>
        <dsp:cNvSpPr/>
      </dsp:nvSpPr>
      <dsp:spPr>
        <a:xfrm>
          <a:off x="1563391" y="1159555"/>
          <a:ext cx="1291525" cy="645762"/>
        </a:xfrm>
        <a:prstGeom prst="rect">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700" b="0" i="0" u="none" strike="noStrike" kern="1200" cap="none" normalizeH="0" baseline="0">
              <a:ln/>
              <a:effectLst/>
              <a:latin typeface="Arial" charset="0"/>
              <a:cs typeface="Arial" charset="0"/>
            </a:rPr>
            <a:t>Ποτό</a:t>
          </a:r>
        </a:p>
      </dsp:txBody>
      <dsp:txXfrm>
        <a:off x="1563391" y="1159555"/>
        <a:ext cx="1291525" cy="645762"/>
      </dsp:txXfrm>
    </dsp:sp>
    <dsp:sp modelId="{7F2B4388-2BA6-42B4-9D3B-B49CFB54F1E4}">
      <dsp:nvSpPr>
        <dsp:cNvPr id="0" name=""/>
        <dsp:cNvSpPr/>
      </dsp:nvSpPr>
      <dsp:spPr>
        <a:xfrm>
          <a:off x="644" y="2076538"/>
          <a:ext cx="1291525" cy="645762"/>
        </a:xfrm>
        <a:prstGeom prst="rect">
          <a:avLst/>
        </a:prstGeom>
        <a:gradFill rotWithShape="0">
          <a:gsLst>
            <a:gs pos="0">
              <a:schemeClr val="accent5">
                <a:hueOff val="0"/>
                <a:satOff val="0"/>
                <a:lumOff val="0"/>
                <a:alphaOff val="0"/>
                <a:tint val="96000"/>
                <a:lumMod val="100000"/>
              </a:schemeClr>
            </a:gs>
            <a:gs pos="78000">
              <a:schemeClr val="accent5">
                <a:hueOff val="0"/>
                <a:satOff val="0"/>
                <a:lumOff val="0"/>
                <a:alphaOff val="0"/>
                <a:shade val="94000"/>
                <a:lumMod val="94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700" b="0" i="0" u="none" strike="noStrike" kern="1200" cap="none" normalizeH="0" baseline="0">
              <a:ln/>
              <a:effectLst/>
              <a:latin typeface="Arial" charset="0"/>
              <a:cs typeface="Arial" charset="0"/>
            </a:rPr>
            <a:t>Είδος</a:t>
          </a:r>
        </a:p>
      </dsp:txBody>
      <dsp:txXfrm>
        <a:off x="644" y="2076538"/>
        <a:ext cx="1291525" cy="645762"/>
      </dsp:txXfrm>
    </dsp:sp>
    <dsp:sp modelId="{4BC6238D-18A9-48F4-A17B-AEFC71E89C70}">
      <dsp:nvSpPr>
        <dsp:cNvPr id="0" name=""/>
        <dsp:cNvSpPr/>
      </dsp:nvSpPr>
      <dsp:spPr>
        <a:xfrm>
          <a:off x="1563391" y="2076538"/>
          <a:ext cx="1291525" cy="645762"/>
        </a:xfrm>
        <a:prstGeom prst="rect">
          <a:avLst/>
        </a:prstGeom>
        <a:gradFill rotWithShape="0">
          <a:gsLst>
            <a:gs pos="0">
              <a:schemeClr val="accent5">
                <a:hueOff val="0"/>
                <a:satOff val="0"/>
                <a:lumOff val="0"/>
                <a:alphaOff val="0"/>
                <a:tint val="96000"/>
                <a:lumMod val="100000"/>
              </a:schemeClr>
            </a:gs>
            <a:gs pos="78000">
              <a:schemeClr val="accent5">
                <a:hueOff val="0"/>
                <a:satOff val="0"/>
                <a:lumOff val="0"/>
                <a:alphaOff val="0"/>
                <a:shade val="94000"/>
                <a:lumMod val="94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700" b="0" i="0" u="none" strike="noStrike" kern="1200" cap="none" normalizeH="0" baseline="0">
              <a:ln/>
              <a:effectLst/>
              <a:latin typeface="Arial" charset="0"/>
              <a:cs typeface="Arial" charset="0"/>
            </a:rPr>
            <a:t>Αγορά</a:t>
          </a:r>
        </a:p>
      </dsp:txBody>
      <dsp:txXfrm>
        <a:off x="1563391" y="2076538"/>
        <a:ext cx="1291525" cy="645762"/>
      </dsp:txXfrm>
    </dsp:sp>
    <dsp:sp modelId="{40515A81-2E7D-422F-A37C-4DC06B1F6B68}">
      <dsp:nvSpPr>
        <dsp:cNvPr id="0" name=""/>
        <dsp:cNvSpPr/>
      </dsp:nvSpPr>
      <dsp:spPr>
        <a:xfrm>
          <a:off x="3126137" y="2076538"/>
          <a:ext cx="1291525" cy="645762"/>
        </a:xfrm>
        <a:prstGeom prst="rect">
          <a:avLst/>
        </a:prstGeom>
        <a:gradFill rotWithShape="0">
          <a:gsLst>
            <a:gs pos="0">
              <a:schemeClr val="accent5">
                <a:hueOff val="0"/>
                <a:satOff val="0"/>
                <a:lumOff val="0"/>
                <a:alphaOff val="0"/>
                <a:tint val="96000"/>
                <a:lumMod val="100000"/>
              </a:schemeClr>
            </a:gs>
            <a:gs pos="78000">
              <a:schemeClr val="accent5">
                <a:hueOff val="0"/>
                <a:satOff val="0"/>
                <a:lumOff val="0"/>
                <a:alphaOff val="0"/>
                <a:shade val="94000"/>
                <a:lumMod val="94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700" b="0" i="0" u="none" strike="noStrike" kern="1200" cap="none" normalizeH="0" baseline="0">
              <a:ln/>
              <a:effectLst/>
              <a:latin typeface="Arial" charset="0"/>
              <a:cs typeface="Arial" charset="0"/>
            </a:rPr>
            <a:t>Ποσότητα</a:t>
          </a:r>
        </a:p>
      </dsp:txBody>
      <dsp:txXfrm>
        <a:off x="3126137" y="2076538"/>
        <a:ext cx="1291525" cy="645762"/>
      </dsp:txXfrm>
    </dsp:sp>
    <dsp:sp modelId="{8B53CCA1-B2C4-48F1-BE58-6A3197AF8F44}">
      <dsp:nvSpPr>
        <dsp:cNvPr id="0" name=""/>
        <dsp:cNvSpPr/>
      </dsp:nvSpPr>
      <dsp:spPr>
        <a:xfrm>
          <a:off x="5470257" y="1159555"/>
          <a:ext cx="1291525" cy="645762"/>
        </a:xfrm>
        <a:prstGeom prst="rect">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700" b="0" i="0" u="none" strike="noStrike" kern="1200" cap="none" normalizeH="0" baseline="0">
              <a:ln/>
              <a:effectLst/>
              <a:latin typeface="Arial" charset="0"/>
              <a:cs typeface="Arial" charset="0"/>
            </a:rPr>
            <a:t>Χώρος</a:t>
          </a:r>
        </a:p>
      </dsp:txBody>
      <dsp:txXfrm>
        <a:off x="5470257" y="1159555"/>
        <a:ext cx="1291525" cy="645762"/>
      </dsp:txXfrm>
    </dsp:sp>
    <dsp:sp modelId="{B6C9A871-4739-427B-ADFF-B1D8B6C53F46}">
      <dsp:nvSpPr>
        <dsp:cNvPr id="0" name=""/>
        <dsp:cNvSpPr/>
      </dsp:nvSpPr>
      <dsp:spPr>
        <a:xfrm>
          <a:off x="4688883" y="2076538"/>
          <a:ext cx="1291525" cy="645762"/>
        </a:xfrm>
        <a:prstGeom prst="rect">
          <a:avLst/>
        </a:prstGeom>
        <a:gradFill rotWithShape="0">
          <a:gsLst>
            <a:gs pos="0">
              <a:schemeClr val="accent5">
                <a:hueOff val="0"/>
                <a:satOff val="0"/>
                <a:lumOff val="0"/>
                <a:alphaOff val="0"/>
                <a:tint val="96000"/>
                <a:lumMod val="100000"/>
              </a:schemeClr>
            </a:gs>
            <a:gs pos="78000">
              <a:schemeClr val="accent5">
                <a:hueOff val="0"/>
                <a:satOff val="0"/>
                <a:lumOff val="0"/>
                <a:alphaOff val="0"/>
                <a:shade val="94000"/>
                <a:lumMod val="94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700" b="0" i="0" u="none" strike="noStrike" kern="1200" cap="none" normalizeH="0" baseline="0">
              <a:ln/>
              <a:effectLst/>
              <a:latin typeface="Arial" charset="0"/>
              <a:cs typeface="Arial" charset="0"/>
            </a:rPr>
            <a:t>Συμφωνία</a:t>
          </a:r>
        </a:p>
      </dsp:txBody>
      <dsp:txXfrm>
        <a:off x="4688883" y="2076538"/>
        <a:ext cx="1291525" cy="645762"/>
      </dsp:txXfrm>
    </dsp:sp>
    <dsp:sp modelId="{DDB83AE6-8391-4FD0-BFA0-2577C2DAA7CA}">
      <dsp:nvSpPr>
        <dsp:cNvPr id="0" name=""/>
        <dsp:cNvSpPr/>
      </dsp:nvSpPr>
      <dsp:spPr>
        <a:xfrm>
          <a:off x="6251630" y="2076538"/>
          <a:ext cx="1291525" cy="645762"/>
        </a:xfrm>
        <a:prstGeom prst="rect">
          <a:avLst/>
        </a:prstGeom>
        <a:gradFill rotWithShape="0">
          <a:gsLst>
            <a:gs pos="0">
              <a:schemeClr val="accent5">
                <a:hueOff val="0"/>
                <a:satOff val="0"/>
                <a:lumOff val="0"/>
                <a:alphaOff val="0"/>
                <a:tint val="96000"/>
                <a:lumMod val="100000"/>
              </a:schemeClr>
            </a:gs>
            <a:gs pos="78000">
              <a:schemeClr val="accent5">
                <a:hueOff val="0"/>
                <a:satOff val="0"/>
                <a:lumOff val="0"/>
                <a:alphaOff val="0"/>
                <a:shade val="94000"/>
                <a:lumMod val="94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700" b="0" i="0" u="none" strike="noStrike" kern="1200" cap="none" normalizeH="0" baseline="0" dirty="0">
              <a:ln/>
              <a:effectLst/>
              <a:latin typeface="Arial" charset="0"/>
              <a:cs typeface="Arial" charset="0"/>
            </a:rPr>
            <a:t>Καθαριότητα</a:t>
          </a:r>
        </a:p>
      </dsp:txBody>
      <dsp:txXfrm>
        <a:off x="6251630" y="2076538"/>
        <a:ext cx="1291525" cy="645762"/>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C788E7-2211-48AA-BA39-D94F7232ECAC}"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76C1C4-F56F-46B1-B796-B9F0977DB308}" type="slidenum">
              <a:rPr lang="en-US" smtClean="0"/>
              <a:t>‹#›</a:t>
            </a:fld>
            <a:endParaRPr lang="en-US"/>
          </a:p>
        </p:txBody>
      </p:sp>
    </p:spTree>
    <p:extLst>
      <p:ext uri="{BB962C8B-B14F-4D97-AF65-F5344CB8AC3E}">
        <p14:creationId xmlns:p14="http://schemas.microsoft.com/office/powerpoint/2010/main" val="29868023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8DF3C839-2365-46F2-818D-9E676149DB3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2069348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8DF3C839-2365-46F2-818D-9E676149DB3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932207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8DF3C839-2365-46F2-818D-9E676149DB3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C18C9-39E4-4357-AC35-0B0D68236D3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625336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8DF3C839-2365-46F2-818D-9E676149DB3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29829772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8DF3C839-2365-46F2-818D-9E676149DB3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C18C9-39E4-4357-AC35-0B0D68236D3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635225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8DF3C839-2365-46F2-818D-9E676149DB3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13419890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8DF3C839-2365-46F2-818D-9E676149DB3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34633114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8DF3C839-2365-46F2-818D-9E676149DB3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3976577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8DF3C839-2365-46F2-818D-9E676149DB3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3936730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8DF3C839-2365-46F2-818D-9E676149DB3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3043608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8DF3C839-2365-46F2-818D-9E676149DB34}"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1331580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8DF3C839-2365-46F2-818D-9E676149DB34}"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256142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8DF3C839-2365-46F2-818D-9E676149DB34}"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3915749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F3C839-2365-46F2-818D-9E676149DB34}"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3665256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8DF3C839-2365-46F2-818D-9E676149DB34}"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4033724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FC18C9-39E4-4357-AC35-0B0D68236D34}" type="slidenum">
              <a:rPr lang="en-US" smtClean="0"/>
              <a:t>‹#›</a:t>
            </a:fld>
            <a:endParaRPr lang="en-US"/>
          </a:p>
        </p:txBody>
      </p:sp>
      <p:sp>
        <p:nvSpPr>
          <p:cNvPr id="5" name="Date Placeholder 4"/>
          <p:cNvSpPr>
            <a:spLocks noGrp="1"/>
          </p:cNvSpPr>
          <p:nvPr>
            <p:ph type="dt" sz="half" idx="10"/>
          </p:nvPr>
        </p:nvSpPr>
        <p:spPr/>
        <p:txBody>
          <a:bodyPr/>
          <a:lstStyle/>
          <a:p>
            <a:fld id="{8DF3C839-2365-46F2-818D-9E676149DB34}" type="datetimeFigureOut">
              <a:rPr lang="en-US" smtClean="0"/>
              <a:t>2/19/2018</a:t>
            </a:fld>
            <a:endParaRPr lang="en-US"/>
          </a:p>
        </p:txBody>
      </p:sp>
    </p:spTree>
    <p:extLst>
      <p:ext uri="{BB962C8B-B14F-4D97-AF65-F5344CB8AC3E}">
        <p14:creationId xmlns:p14="http://schemas.microsoft.com/office/powerpoint/2010/main" val="234404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DF3C839-2365-46F2-818D-9E676149DB34}" type="datetimeFigureOut">
              <a:rPr lang="en-US" smtClean="0"/>
              <a:t>2/19/2018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DFC18C9-39E4-4357-AC35-0B0D68236D34}" type="slidenum">
              <a:rPr lang="en-US" smtClean="0"/>
              <a:t>‹#›</a:t>
            </a:fld>
            <a:endParaRPr lang="en-US"/>
          </a:p>
        </p:txBody>
      </p:sp>
    </p:spTree>
    <p:extLst>
      <p:ext uri="{BB962C8B-B14F-4D97-AF65-F5344CB8AC3E}">
        <p14:creationId xmlns:p14="http://schemas.microsoft.com/office/powerpoint/2010/main" val="2376973427"/>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 id="2147483996" r:id="rId12"/>
    <p:sldLayoutId id="2147483997" r:id="rId13"/>
    <p:sldLayoutId id="2147483998" r:id="rId14"/>
    <p:sldLayoutId id="2147483999" r:id="rId15"/>
    <p:sldLayoutId id="214748400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055" y="725214"/>
            <a:ext cx="9144000" cy="1753588"/>
          </a:xfrm>
        </p:spPr>
        <p:txBody>
          <a:bodyPr>
            <a:noAutofit/>
          </a:bodyPr>
          <a:lstStyle/>
          <a:p>
            <a:pPr algn="ctr"/>
            <a:r>
              <a:rPr lang="el-GR" dirty="0">
                <a:solidFill>
                  <a:srgbClr val="0070C0"/>
                </a:solidFill>
              </a:rPr>
              <a:t>Από το πρόβλημα στην ανάπτυξη αλγορίθμου</a:t>
            </a:r>
            <a:endParaRPr lang="en-US" dirty="0">
              <a:solidFill>
                <a:srgbClr val="0070C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919627" y="2812227"/>
            <a:ext cx="2198856" cy="2198856"/>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1447055" y="5344509"/>
            <a:ext cx="9144000" cy="103581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l-GR" sz="2400" dirty="0">
                <a:solidFill>
                  <a:srgbClr val="0070C0"/>
                </a:solidFill>
              </a:rPr>
              <a:t>Κέρος Α. Ιωάννης</a:t>
            </a:r>
          </a:p>
          <a:p>
            <a:r>
              <a:rPr lang="el-GR" sz="2400" dirty="0">
                <a:solidFill>
                  <a:srgbClr val="0070C0"/>
                </a:solidFill>
              </a:rPr>
              <a:t>Καθηγητής Πληροφορικής ΠΕ19</a:t>
            </a:r>
          </a:p>
          <a:p>
            <a:r>
              <a:rPr lang="el-GR" sz="2400" dirty="0">
                <a:solidFill>
                  <a:srgbClr val="0070C0"/>
                </a:solidFill>
              </a:rPr>
              <a:t>1</a:t>
            </a:r>
            <a:r>
              <a:rPr lang="el-GR" sz="2400" baseline="30000" dirty="0">
                <a:solidFill>
                  <a:srgbClr val="0070C0"/>
                </a:solidFill>
              </a:rPr>
              <a:t>ο</a:t>
            </a:r>
            <a:r>
              <a:rPr lang="el-GR" sz="2400" dirty="0">
                <a:solidFill>
                  <a:srgbClr val="0070C0"/>
                </a:solidFill>
              </a:rPr>
              <a:t> ΕΠΑΛ Κιλκίς</a:t>
            </a:r>
            <a:endParaRPr lang="en-US" sz="2400" dirty="0">
              <a:solidFill>
                <a:srgbClr val="0070C0"/>
              </a:solidFill>
            </a:endParaRPr>
          </a:p>
        </p:txBody>
      </p:sp>
    </p:spTree>
    <p:extLst>
      <p:ext uri="{BB962C8B-B14F-4D97-AF65-F5344CB8AC3E}">
        <p14:creationId xmlns:p14="http://schemas.microsoft.com/office/powerpoint/2010/main" val="681288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circle(in)">
                                      <p:cBhvr>
                                        <p:cTn id="7"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110" y="228907"/>
            <a:ext cx="11734800" cy="699349"/>
          </a:xfrm>
        </p:spPr>
        <p:txBody>
          <a:bodyPr>
            <a:normAutofit/>
          </a:bodyPr>
          <a:lstStyle/>
          <a:p>
            <a:r>
              <a:rPr lang="el-GR" sz="2800" dirty="0">
                <a:solidFill>
                  <a:srgbClr val="0070C0"/>
                </a:solidFill>
              </a:rPr>
              <a:t>Κανόνες διαγραμματικής αναπαράστασης</a:t>
            </a:r>
            <a:endParaRPr lang="en-US" sz="2800" dirty="0">
              <a:solidFill>
                <a:srgbClr val="0070C0"/>
              </a:solidFill>
            </a:endParaRPr>
          </a:p>
        </p:txBody>
      </p:sp>
      <p:sp>
        <p:nvSpPr>
          <p:cNvPr id="10" name="TextBox 9"/>
          <p:cNvSpPr txBox="1"/>
          <p:nvPr/>
        </p:nvSpPr>
        <p:spPr>
          <a:xfrm>
            <a:off x="641109" y="928256"/>
            <a:ext cx="8862541" cy="2862322"/>
          </a:xfrm>
          <a:prstGeom prst="rect">
            <a:avLst/>
          </a:prstGeom>
          <a:noFill/>
        </p:spPr>
        <p:txBody>
          <a:bodyPr wrap="square" rtlCol="0">
            <a:spAutoFit/>
          </a:bodyPr>
          <a:lstStyle/>
          <a:p>
            <a:pPr marL="285750" indent="-285750" algn="just">
              <a:buFont typeface="Arial" panose="020B0604020202020204" pitchFamily="34" charset="0"/>
              <a:buChar char="•"/>
            </a:pPr>
            <a:r>
              <a:rPr lang="el-GR" dirty="0"/>
              <a:t>Το αρχικό πρόβλημα αναπαρίσταται από ένα ορθογώνιο παραλληλόγραμμο.</a:t>
            </a:r>
            <a:endParaRPr lang="en-US" dirty="0"/>
          </a:p>
          <a:p>
            <a:pPr algn="just"/>
            <a:r>
              <a:rPr lang="el-GR" dirty="0"/>
              <a:t> </a:t>
            </a:r>
          </a:p>
          <a:p>
            <a:pPr marL="285750" indent="-285750" algn="just">
              <a:buFont typeface="Arial" panose="020B0604020202020204" pitchFamily="34" charset="0"/>
              <a:buChar char="•"/>
            </a:pPr>
            <a:r>
              <a:rPr lang="el-GR" dirty="0"/>
              <a:t>Κάθε ένα από τα απλούστερα προβλήματα στα οποία αναλύεται ένα οποιοδήποτε πρόβλημα αναπαρίσταται επίσης από ένα ορθογώνιο παραλληλόγραμμο. </a:t>
            </a:r>
            <a:endParaRPr lang="en-US" dirty="0"/>
          </a:p>
          <a:p>
            <a:pPr algn="just"/>
            <a:endParaRPr lang="el-GR" dirty="0"/>
          </a:p>
          <a:p>
            <a:pPr marL="285750" indent="-285750" algn="just">
              <a:buFont typeface="Arial" panose="020B0604020202020204" pitchFamily="34" charset="0"/>
              <a:buChar char="•"/>
            </a:pPr>
            <a:r>
              <a:rPr lang="el-GR" dirty="0"/>
              <a:t>Τα παραλληλόγραμμα που αντιστοιχούν στα απλούστερα προβλήματα στα οποία αναλύεται ένα οποιοδήποτε πρόβλημα σχηματίζονται ένα επίπεδο χαμηλότερα. Έτσι σε κάθε κατώτερο επίπεδο, δημιουργείται η γραφική αναπαράσταση των προβλημάτων στα οποία αναλύονται τα προβλήματα του αμέσως υψηλότερου επιπέδου. </a:t>
            </a:r>
            <a:endParaRPr lang="el-GR" i="1" dirty="0"/>
          </a:p>
        </p:txBody>
      </p:sp>
      <p:sp>
        <p:nvSpPr>
          <p:cNvPr id="11" name="TextBox 10"/>
          <p:cNvSpPr txBox="1"/>
          <p:nvPr/>
        </p:nvSpPr>
        <p:spPr>
          <a:xfrm>
            <a:off x="528769" y="3866172"/>
            <a:ext cx="9087223" cy="1015663"/>
          </a:xfrm>
          <a:prstGeom prst="rect">
            <a:avLst/>
          </a:prstGeom>
          <a:noFill/>
        </p:spPr>
        <p:txBody>
          <a:bodyPr wrap="square" rtlCol="0">
            <a:spAutoFit/>
          </a:bodyPr>
          <a:lstStyle/>
          <a:p>
            <a:pPr algn="just"/>
            <a:r>
              <a:rPr lang="el-GR" sz="2000" dirty="0">
                <a:solidFill>
                  <a:srgbClr val="C00000"/>
                </a:solidFill>
              </a:rPr>
              <a:t>Η διαγραμματική αναπαράσταση προσφέρει μία απτή απεικόνιση της δομής του προβλήματος. Βοηθάει τόσο στην καλύτερη κατανόηση του προβλήματος, όσο και στη σχεδίαση της λύσης του.</a:t>
            </a:r>
          </a:p>
        </p:txBody>
      </p:sp>
    </p:spTree>
    <p:extLst>
      <p:ext uri="{BB962C8B-B14F-4D97-AF65-F5344CB8AC3E}">
        <p14:creationId xmlns:p14="http://schemas.microsoft.com/office/powerpoint/2010/main" val="3635744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
                                            <p:txEl>
                                              <p:pRg st="1" end="1"/>
                                            </p:txEl>
                                          </p:spTgt>
                                        </p:tgtEl>
                                        <p:attrNameLst>
                                          <p:attrName>style.visibility</p:attrName>
                                        </p:attrNameLst>
                                      </p:cBhvr>
                                      <p:to>
                                        <p:strVal val="visible"/>
                                      </p:to>
                                    </p:set>
                                    <p:anim calcmode="lin" valueType="num">
                                      <p:cBhvr additive="base">
                                        <p:cTn id="13" dur="500" fill="hold"/>
                                        <p:tgtEl>
                                          <p:spTgt spid="10">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
                                            <p:txEl>
                                              <p:pRg st="2" end="2"/>
                                            </p:txEl>
                                          </p:spTgt>
                                        </p:tgtEl>
                                        <p:attrNameLst>
                                          <p:attrName>style.visibility</p:attrName>
                                        </p:attrNameLst>
                                      </p:cBhvr>
                                      <p:to>
                                        <p:strVal val="visible"/>
                                      </p:to>
                                    </p:set>
                                    <p:anim calcmode="lin" valueType="num">
                                      <p:cBhvr additive="base">
                                        <p:cTn id="19" dur="500" fill="hold"/>
                                        <p:tgtEl>
                                          <p:spTgt spid="10">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
                                            <p:txEl>
                                              <p:pRg st="4" end="4"/>
                                            </p:txEl>
                                          </p:spTgt>
                                        </p:tgtEl>
                                        <p:attrNameLst>
                                          <p:attrName>style.visibility</p:attrName>
                                        </p:attrNameLst>
                                      </p:cBhvr>
                                      <p:to>
                                        <p:strVal val="visible"/>
                                      </p:to>
                                    </p:set>
                                    <p:anim calcmode="lin" valueType="num">
                                      <p:cBhvr additive="base">
                                        <p:cTn id="25" dur="500" fill="hold"/>
                                        <p:tgtEl>
                                          <p:spTgt spid="10">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circle(in)">
                                      <p:cBhvr>
                                        <p:cTn id="31"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422371"/>
            <a:ext cx="9404723" cy="699349"/>
          </a:xfrm>
        </p:spPr>
        <p:txBody>
          <a:bodyPr>
            <a:normAutofit/>
          </a:bodyPr>
          <a:lstStyle/>
          <a:p>
            <a:r>
              <a:rPr lang="el-GR" dirty="0">
                <a:solidFill>
                  <a:srgbClr val="0070C0"/>
                </a:solidFill>
              </a:rPr>
              <a:t>Διαδικασία επίλυσης προβλημάτων</a:t>
            </a:r>
            <a:endParaRPr lang="en-US" dirty="0">
              <a:solidFill>
                <a:srgbClr val="0070C0"/>
              </a:solidFill>
            </a:endParaRPr>
          </a:p>
        </p:txBody>
      </p:sp>
      <p:sp>
        <p:nvSpPr>
          <p:cNvPr id="4" name="TextBox 3"/>
          <p:cNvSpPr txBox="1"/>
          <p:nvPr/>
        </p:nvSpPr>
        <p:spPr>
          <a:xfrm>
            <a:off x="838199" y="1121720"/>
            <a:ext cx="8804565" cy="5632311"/>
          </a:xfrm>
          <a:prstGeom prst="rect">
            <a:avLst/>
          </a:prstGeom>
          <a:noFill/>
        </p:spPr>
        <p:txBody>
          <a:bodyPr wrap="square" rtlCol="0">
            <a:spAutoFit/>
          </a:bodyPr>
          <a:lstStyle/>
          <a:p>
            <a:pPr marL="285750" indent="-285750" algn="just">
              <a:buFont typeface="Arial" panose="020B0604020202020204" pitchFamily="34" charset="0"/>
              <a:buChar char="•"/>
            </a:pPr>
            <a:r>
              <a:rPr lang="el-GR" sz="2000" dirty="0"/>
              <a:t>Κατανόηση του προβλήματος και ορισμός του σε απλοποιημένη μορφή σε σχέση με την αρχική διατύπωση του κρατώντας τη χρήσιμη πληροφορία (διαδικασία αφαίρεσης). </a:t>
            </a:r>
            <a:endParaRPr lang="en-US" sz="2000" dirty="0"/>
          </a:p>
          <a:p>
            <a:pPr algn="just"/>
            <a:endParaRPr lang="el-GR" sz="2000" dirty="0"/>
          </a:p>
          <a:p>
            <a:pPr marL="285750" indent="-285750" algn="just">
              <a:buFont typeface="Arial" panose="020B0604020202020204" pitchFamily="34" charset="0"/>
              <a:buChar char="•"/>
            </a:pPr>
            <a:r>
              <a:rPr lang="el-GR" sz="2000" dirty="0"/>
              <a:t>Ανάλυση του σε απλούστερα </a:t>
            </a:r>
            <a:r>
              <a:rPr lang="el-GR" sz="2000" dirty="0" err="1"/>
              <a:t>υποπροβλήματα</a:t>
            </a:r>
            <a:r>
              <a:rPr lang="el-GR" sz="2000" dirty="0"/>
              <a:t>. </a:t>
            </a:r>
            <a:endParaRPr lang="en-US" sz="2000" dirty="0"/>
          </a:p>
          <a:p>
            <a:pPr algn="just"/>
            <a:endParaRPr lang="el-GR" sz="2000" dirty="0"/>
          </a:p>
          <a:p>
            <a:pPr marL="285750" indent="-285750" algn="just">
              <a:buFont typeface="Arial" panose="020B0604020202020204" pitchFamily="34" charset="0"/>
              <a:buChar char="•"/>
            </a:pPr>
            <a:r>
              <a:rPr lang="el-GR" sz="2000" dirty="0"/>
              <a:t>Διατύπωση σκέψεων σχετικά με το είδος του προβλήματος. Στο στάδιο αυτό θέτονται ερωτήματα όπως: εντάσσεται σε μια γενικότερη ομάδα προβλημάτων, είναι ειδική περίπτωση ενός γενικού προβλήματος; </a:t>
            </a:r>
            <a:endParaRPr lang="en-US" sz="2000" dirty="0"/>
          </a:p>
          <a:p>
            <a:pPr algn="just"/>
            <a:endParaRPr lang="el-GR" sz="2000" dirty="0"/>
          </a:p>
          <a:p>
            <a:pPr marL="285750" indent="-285750" algn="just">
              <a:buFont typeface="Arial" panose="020B0604020202020204" pitchFamily="34" charset="0"/>
              <a:buChar char="•"/>
            </a:pPr>
            <a:r>
              <a:rPr lang="el-GR" sz="2000" dirty="0"/>
              <a:t>Λογική οργάνωση και ανάλυση δεδομένων. </a:t>
            </a:r>
            <a:endParaRPr lang="en-US" sz="2000" dirty="0"/>
          </a:p>
          <a:p>
            <a:pPr algn="just"/>
            <a:endParaRPr lang="el-GR" sz="2000" dirty="0"/>
          </a:p>
          <a:p>
            <a:pPr marL="285750" indent="-285750" algn="just">
              <a:buFont typeface="Arial" panose="020B0604020202020204" pitchFamily="34" charset="0"/>
              <a:buChar char="•"/>
            </a:pPr>
            <a:r>
              <a:rPr lang="el-GR" sz="2000" dirty="0"/>
              <a:t>Αναγνώριση, ανάλυση και υλοποίηση πιθανών λύσεων. Ανίχνευση γνωστών προτύπων. Στο στάδιο αυτό θέτονται ερωτήματα όπως: Η λύση του προβλήματος περιλαμβάνει τμήματα τα οποία τα έχουμε συναντήσει και σε άλλα προβλήματα; Γνωστό τμήμα για παράδειγμα είναι η ταξινόμηση ενός πλήθους αριθμών. </a:t>
            </a:r>
          </a:p>
          <a:p>
            <a:pPr algn="just"/>
            <a:r>
              <a:rPr lang="el-GR" sz="2000" dirty="0"/>
              <a:t> </a:t>
            </a:r>
          </a:p>
        </p:txBody>
      </p:sp>
    </p:spTree>
    <p:extLst>
      <p:ext uri="{BB962C8B-B14F-4D97-AF65-F5344CB8AC3E}">
        <p14:creationId xmlns:p14="http://schemas.microsoft.com/office/powerpoint/2010/main" val="3997978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 calcmode="lin" valueType="num">
                                      <p:cBhvr additive="base">
                                        <p:cTn id="25" dur="500" fill="hold"/>
                                        <p:tgtEl>
                                          <p:spTgt spid="4">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 calcmode="lin" valueType="num">
                                      <p:cBhvr additive="base">
                                        <p:cTn id="31" dur="500" fill="hold"/>
                                        <p:tgtEl>
                                          <p:spTgt spid="4">
                                            <p:txEl>
                                              <p:pRg st="8" end="8"/>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
                                            <p:txEl>
                                              <p:pRg st="9" end="9"/>
                                            </p:txEl>
                                          </p:spTgt>
                                        </p:tgtEl>
                                        <p:attrNameLst>
                                          <p:attrName>style.visibility</p:attrName>
                                        </p:attrNameLst>
                                      </p:cBhvr>
                                      <p:to>
                                        <p:strVal val="visible"/>
                                      </p:to>
                                    </p:set>
                                    <p:anim calcmode="lin" valueType="num">
                                      <p:cBhvr additive="base">
                                        <p:cTn id="37" dur="500" fill="hold"/>
                                        <p:tgtEl>
                                          <p:spTgt spid="4">
                                            <p:txEl>
                                              <p:pRg st="9" end="9"/>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422371"/>
            <a:ext cx="9404723" cy="699349"/>
          </a:xfrm>
        </p:spPr>
        <p:txBody>
          <a:bodyPr>
            <a:normAutofit/>
          </a:bodyPr>
          <a:lstStyle/>
          <a:p>
            <a:r>
              <a:rPr lang="el-GR" dirty="0">
                <a:solidFill>
                  <a:srgbClr val="0070C0"/>
                </a:solidFill>
              </a:rPr>
              <a:t>Διαδικασία επίλυσης προβλημάτων</a:t>
            </a:r>
            <a:endParaRPr lang="en-US" dirty="0">
              <a:solidFill>
                <a:srgbClr val="0070C0"/>
              </a:solidFill>
            </a:endParaRPr>
          </a:p>
        </p:txBody>
      </p:sp>
      <p:sp>
        <p:nvSpPr>
          <p:cNvPr id="4" name="TextBox 3"/>
          <p:cNvSpPr txBox="1"/>
          <p:nvPr/>
        </p:nvSpPr>
        <p:spPr>
          <a:xfrm>
            <a:off x="838199" y="1260265"/>
            <a:ext cx="8887692" cy="4093428"/>
          </a:xfrm>
          <a:prstGeom prst="rect">
            <a:avLst/>
          </a:prstGeom>
          <a:noFill/>
        </p:spPr>
        <p:txBody>
          <a:bodyPr wrap="square" rtlCol="0">
            <a:spAutoFit/>
          </a:bodyPr>
          <a:lstStyle/>
          <a:p>
            <a:pPr marL="285750" indent="-285750" algn="just">
              <a:buFont typeface="Arial" panose="020B0604020202020204" pitchFamily="34" charset="0"/>
              <a:buChar char="•"/>
            </a:pPr>
            <a:r>
              <a:rPr lang="el-GR" sz="2000" dirty="0"/>
              <a:t>Κατασκευή του αλγορίθμου περιγράφοντας τις ενέργειες για τη λύση του. </a:t>
            </a:r>
            <a:endParaRPr lang="en-US" sz="2000" dirty="0"/>
          </a:p>
          <a:p>
            <a:pPr algn="just"/>
            <a:endParaRPr lang="el-GR" sz="2000" dirty="0"/>
          </a:p>
          <a:p>
            <a:pPr marL="285750" indent="-285750" algn="just">
              <a:buFont typeface="Arial" panose="020B0604020202020204" pitchFamily="34" charset="0"/>
              <a:buChar char="•"/>
            </a:pPr>
            <a:r>
              <a:rPr lang="el-GR" sz="2000" dirty="0"/>
              <a:t>Αξιολόγηση του αλγορίθμου και της λύσης που δόθηκε. Στο στάδιο αυτό θέτονται ερωτήματα όπως: Είναι σωστή η λύση που βρέθηκε; Μήπως ο αλγόριθμος που δημιουργήσαμε μπορεί να βελτιωθεί έτσι ώστε για παράδειγμα ο χρόνος εκτέλεσης του αλγορίθμου να μειωθεί; </a:t>
            </a:r>
            <a:endParaRPr lang="en-US" sz="2000" dirty="0"/>
          </a:p>
          <a:p>
            <a:pPr algn="just"/>
            <a:endParaRPr lang="el-GR" sz="2000" dirty="0"/>
          </a:p>
          <a:p>
            <a:pPr marL="285750" indent="-285750" algn="just">
              <a:buFont typeface="Arial" panose="020B0604020202020204" pitchFamily="34" charset="0"/>
              <a:buChar char="•"/>
            </a:pPr>
            <a:r>
              <a:rPr lang="el-GR" sz="2000" dirty="0"/>
              <a:t>Επιστροφή αν χρειαστεί σε προηγούμενα στάδια και ανακατασκευή της λύσης μέχρι την επίλυση του προβλήματος με αποτελεσματικό τρόπο</a:t>
            </a:r>
            <a:r>
              <a:rPr lang="en-US" sz="2000" dirty="0"/>
              <a:t>.</a:t>
            </a:r>
          </a:p>
          <a:p>
            <a:pPr algn="just"/>
            <a:endParaRPr lang="el-GR" sz="2000" dirty="0"/>
          </a:p>
          <a:p>
            <a:pPr marL="285750" indent="-285750" algn="just">
              <a:buFont typeface="Arial" panose="020B0604020202020204" pitchFamily="34" charset="0"/>
              <a:buChar char="•"/>
            </a:pPr>
            <a:r>
              <a:rPr lang="el-GR" sz="2000" dirty="0"/>
              <a:t>Γενίκευση της λύσης, ώστε να μπορεί να εφαρμοστεί σε παρόμοια προβλήματα. Μπορούμε να γενικεύσουμε τη λύση έτσι ώστε να χρησιμοποιηθεί στη </a:t>
            </a:r>
            <a:r>
              <a:rPr lang="el-GR" dirty="0"/>
              <a:t>λύση</a:t>
            </a:r>
            <a:r>
              <a:rPr lang="el-GR" sz="2000" dirty="0"/>
              <a:t> μελλοντικών προβλημάτων; </a:t>
            </a:r>
          </a:p>
        </p:txBody>
      </p:sp>
    </p:spTree>
    <p:extLst>
      <p:ext uri="{BB962C8B-B14F-4D97-AF65-F5344CB8AC3E}">
        <p14:creationId xmlns:p14="http://schemas.microsoft.com/office/powerpoint/2010/main" val="3469941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 calcmode="lin" valueType="num">
                                      <p:cBhvr additive="base">
                                        <p:cTn id="25" dur="500" fill="hold"/>
                                        <p:tgtEl>
                                          <p:spTgt spid="4">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422371"/>
            <a:ext cx="9404723" cy="699349"/>
          </a:xfrm>
        </p:spPr>
        <p:txBody>
          <a:bodyPr>
            <a:normAutofit/>
          </a:bodyPr>
          <a:lstStyle/>
          <a:p>
            <a:r>
              <a:rPr lang="el-GR" dirty="0">
                <a:solidFill>
                  <a:srgbClr val="0070C0"/>
                </a:solidFill>
              </a:rPr>
              <a:t>Αξιολόγηση λύσης - αλγορίθμων</a:t>
            </a:r>
            <a:endParaRPr lang="en-US" dirty="0">
              <a:solidFill>
                <a:srgbClr val="0070C0"/>
              </a:solidFill>
            </a:endParaRPr>
          </a:p>
        </p:txBody>
      </p:sp>
      <p:sp>
        <p:nvSpPr>
          <p:cNvPr id="4" name="TextBox 3"/>
          <p:cNvSpPr txBox="1"/>
          <p:nvPr/>
        </p:nvSpPr>
        <p:spPr>
          <a:xfrm>
            <a:off x="838199" y="1121720"/>
            <a:ext cx="8763001" cy="5324535"/>
          </a:xfrm>
          <a:prstGeom prst="rect">
            <a:avLst/>
          </a:prstGeom>
          <a:noFill/>
        </p:spPr>
        <p:txBody>
          <a:bodyPr wrap="square" rtlCol="0">
            <a:spAutoFit/>
          </a:bodyPr>
          <a:lstStyle/>
          <a:p>
            <a:pPr marL="285750" indent="-285750" algn="just">
              <a:buFont typeface="Arial" panose="020B0604020202020204" pitchFamily="34" charset="0"/>
              <a:buChar char="•"/>
            </a:pPr>
            <a:r>
              <a:rPr lang="el-GR" sz="2000" dirty="0"/>
              <a:t>Η </a:t>
            </a:r>
            <a:r>
              <a:rPr lang="el-GR" sz="2000" dirty="0">
                <a:solidFill>
                  <a:srgbClr val="C00000"/>
                </a:solidFill>
              </a:rPr>
              <a:t>αξιολόγηση της λύσης </a:t>
            </a:r>
            <a:r>
              <a:rPr lang="el-GR" sz="2000" dirty="0"/>
              <a:t>αντιμετωπίζεται συχνά με τυποποιημένα υποθετικά δεδομένα σύμφωνα με τις απαιτήσεις του προβλήματος, τα οποία οδηγούν σε μια γνωστή λύση. Στη συνέχεια, εφαρμόζουμε τον αλγόριθμο και συγκρίνουμε τα αποτελέσματα που προκύπτουν με τα δικά μας. Εάν διαπιστώσουμε λάθος, εντοπίζουμε το τμήμα της λύσης που εκτελεί τη λανθασμένη λειτουργία, το διορθώνουμε και επαναλαμβάνουμε τη διαδικασία ελέγχου, έως ότου τα αποτελέσματα να μη διαφέρουν από τα δικά μας.  </a:t>
            </a:r>
          </a:p>
          <a:p>
            <a:pPr algn="just"/>
            <a:endParaRPr lang="el-GR" sz="2000" dirty="0"/>
          </a:p>
          <a:p>
            <a:pPr marL="285750" indent="-285750" algn="just">
              <a:buFont typeface="Arial" panose="020B0604020202020204" pitchFamily="34" charset="0"/>
              <a:buChar char="•"/>
            </a:pPr>
            <a:r>
              <a:rPr lang="el-GR" sz="2000" dirty="0"/>
              <a:t>Η </a:t>
            </a:r>
            <a:r>
              <a:rPr lang="el-GR" sz="2000" dirty="0">
                <a:solidFill>
                  <a:srgbClr val="C00000"/>
                </a:solidFill>
              </a:rPr>
              <a:t>αξιολόγηση του αλγορίθμου </a:t>
            </a:r>
            <a:r>
              <a:rPr lang="el-GR" sz="2000" dirty="0"/>
              <a:t>είναι συχνά ένα σύνθετο θέμα και η ερώτηση «υπάρχει αποδοτικότερος αλγόριθμος που λύνει το ίδιο πρόβλημα» συχνά απαντάται από την θεωρητική πληροφορική η οποία μελετά την αποδοτικότητα των αλγορίθμων. Η αποδοτικότητα αναφέρεται κυρίως στην ταχύτητα εκτέλεσης του αλγορίθμου (πόσο χρόνο χρειάζεται για να λύσει το πρόβλημα) και στην ποσότητα της κύριας μνήμης που χρησιμοποιεί. </a:t>
            </a:r>
            <a:endParaRPr lang="en-US" sz="2000" dirty="0"/>
          </a:p>
          <a:p>
            <a:pPr algn="just"/>
            <a:endParaRPr lang="el-GR" sz="2000" dirty="0"/>
          </a:p>
        </p:txBody>
      </p:sp>
    </p:spTree>
    <p:extLst>
      <p:ext uri="{BB962C8B-B14F-4D97-AF65-F5344CB8AC3E}">
        <p14:creationId xmlns:p14="http://schemas.microsoft.com/office/powerpoint/2010/main" val="3646962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422371"/>
            <a:ext cx="9404723" cy="699349"/>
          </a:xfrm>
        </p:spPr>
        <p:txBody>
          <a:bodyPr>
            <a:normAutofit/>
          </a:bodyPr>
          <a:lstStyle/>
          <a:p>
            <a:r>
              <a:rPr lang="el-GR" dirty="0">
                <a:solidFill>
                  <a:srgbClr val="0070C0"/>
                </a:solidFill>
              </a:rPr>
              <a:t>Περί αλγορίθμων</a:t>
            </a:r>
            <a:endParaRPr lang="en-US" dirty="0">
              <a:solidFill>
                <a:srgbClr val="0070C0"/>
              </a:solidFill>
            </a:endParaRPr>
          </a:p>
        </p:txBody>
      </p:sp>
      <p:sp>
        <p:nvSpPr>
          <p:cNvPr id="5" name="TextBox 4"/>
          <p:cNvSpPr txBox="1"/>
          <p:nvPr/>
        </p:nvSpPr>
        <p:spPr>
          <a:xfrm>
            <a:off x="838200" y="1743096"/>
            <a:ext cx="9150928" cy="707886"/>
          </a:xfrm>
          <a:prstGeom prst="rect">
            <a:avLst/>
          </a:prstGeom>
          <a:noFill/>
        </p:spPr>
        <p:txBody>
          <a:bodyPr wrap="square" rtlCol="0">
            <a:spAutoFit/>
          </a:bodyPr>
          <a:lstStyle/>
          <a:p>
            <a:r>
              <a:rPr lang="el-GR" sz="2000" dirty="0"/>
              <a:t>Αλγόριθμο</a:t>
            </a:r>
            <a:r>
              <a:rPr lang="el-GR" sz="2000" b="1" dirty="0"/>
              <a:t> </a:t>
            </a:r>
            <a:r>
              <a:rPr lang="el-GR" sz="2000" dirty="0"/>
              <a:t>ονομάζουμε κάθε πεπερασμένη και αυστηρά καθορισμένη</a:t>
            </a:r>
            <a:r>
              <a:rPr lang="en-US" sz="2000" dirty="0"/>
              <a:t> </a:t>
            </a:r>
            <a:r>
              <a:rPr lang="el-GR" sz="2000" dirty="0"/>
              <a:t>σειρά βημάτων (οδηγιών) που επιλύουν ένα πρόβλημα.</a:t>
            </a:r>
          </a:p>
        </p:txBody>
      </p:sp>
      <p:sp>
        <p:nvSpPr>
          <p:cNvPr id="6" name="TextBox 5"/>
          <p:cNvSpPr txBox="1"/>
          <p:nvPr/>
        </p:nvSpPr>
        <p:spPr>
          <a:xfrm>
            <a:off x="838199" y="1244629"/>
            <a:ext cx="3097323" cy="461665"/>
          </a:xfrm>
          <a:prstGeom prst="rect">
            <a:avLst/>
          </a:prstGeom>
          <a:noFill/>
        </p:spPr>
        <p:txBody>
          <a:bodyPr wrap="none" rtlCol="0">
            <a:spAutoFit/>
          </a:bodyPr>
          <a:lstStyle/>
          <a:p>
            <a:r>
              <a:rPr lang="el-GR" sz="2400" dirty="0">
                <a:solidFill>
                  <a:srgbClr val="C00000"/>
                </a:solidFill>
              </a:rPr>
              <a:t>Αλγόριθμος- Ορισμός</a:t>
            </a:r>
          </a:p>
        </p:txBody>
      </p:sp>
      <p:sp>
        <p:nvSpPr>
          <p:cNvPr id="7" name="TextBox 6"/>
          <p:cNvSpPr txBox="1"/>
          <p:nvPr/>
        </p:nvSpPr>
        <p:spPr>
          <a:xfrm>
            <a:off x="838199" y="3102663"/>
            <a:ext cx="9404723" cy="1015663"/>
          </a:xfrm>
          <a:prstGeom prst="rect">
            <a:avLst/>
          </a:prstGeom>
          <a:noFill/>
        </p:spPr>
        <p:txBody>
          <a:bodyPr wrap="square" rtlCol="0">
            <a:spAutoFit/>
          </a:bodyPr>
          <a:lstStyle/>
          <a:p>
            <a:pPr marL="342900" indent="-342900">
              <a:buFont typeface="Arial" panose="020B0604020202020204" pitchFamily="34" charset="0"/>
              <a:buChar char="•"/>
            </a:pPr>
            <a:r>
              <a:rPr lang="el-GR" sz="2000" dirty="0"/>
              <a:t>Φυσική γλώσσα</a:t>
            </a:r>
          </a:p>
          <a:p>
            <a:pPr marL="342900" indent="-342900">
              <a:buFont typeface="Arial" panose="020B0604020202020204" pitchFamily="34" charset="0"/>
              <a:buChar char="•"/>
            </a:pPr>
            <a:r>
              <a:rPr lang="el-GR" sz="2000" dirty="0"/>
              <a:t>Διαγραμματικές τεχνικές (Διάγραμμα ροής - </a:t>
            </a:r>
            <a:r>
              <a:rPr lang="en-US" sz="2000" dirty="0"/>
              <a:t>Flowchart</a:t>
            </a:r>
            <a:r>
              <a:rPr lang="el-GR" sz="2000" dirty="0"/>
              <a:t>)</a:t>
            </a:r>
          </a:p>
          <a:p>
            <a:pPr marL="342900" indent="-342900">
              <a:buFont typeface="Arial" panose="020B0604020202020204" pitchFamily="34" charset="0"/>
              <a:buChar char="•"/>
            </a:pPr>
            <a:r>
              <a:rPr lang="el-GR" sz="2000" dirty="0"/>
              <a:t>Κωδικοποίηση (</a:t>
            </a:r>
            <a:r>
              <a:rPr lang="el-GR" sz="2000" dirty="0" err="1"/>
              <a:t>Ψευδογλώσσα</a:t>
            </a:r>
            <a:r>
              <a:rPr lang="el-GR" sz="2000" dirty="0"/>
              <a:t> ή </a:t>
            </a:r>
            <a:r>
              <a:rPr lang="el-GR" sz="2000" dirty="0" err="1"/>
              <a:t>Ψευδοκώδικας</a:t>
            </a:r>
            <a:r>
              <a:rPr lang="el-GR" sz="2000" dirty="0"/>
              <a:t>, Γλώσσα προγραμματισμού)</a:t>
            </a:r>
          </a:p>
        </p:txBody>
      </p:sp>
      <p:sp>
        <p:nvSpPr>
          <p:cNvPr id="8" name="TextBox 7"/>
          <p:cNvSpPr txBox="1"/>
          <p:nvPr/>
        </p:nvSpPr>
        <p:spPr>
          <a:xfrm>
            <a:off x="838199" y="2579443"/>
            <a:ext cx="5857694" cy="461665"/>
          </a:xfrm>
          <a:prstGeom prst="rect">
            <a:avLst/>
          </a:prstGeom>
          <a:noFill/>
        </p:spPr>
        <p:txBody>
          <a:bodyPr wrap="none" rtlCol="0">
            <a:spAutoFit/>
          </a:bodyPr>
          <a:lstStyle/>
          <a:p>
            <a:r>
              <a:rPr lang="el-GR" sz="2400" dirty="0">
                <a:solidFill>
                  <a:srgbClr val="C00000"/>
                </a:solidFill>
              </a:rPr>
              <a:t>Τρόποι αναπαράστασης ενός αλγορίθμου</a:t>
            </a:r>
          </a:p>
        </p:txBody>
      </p:sp>
      <p:pic>
        <p:nvPicPr>
          <p:cNvPr id="2050" name="Picture 2" descr="https://encrypted-tbn3.gstatic.com/images?q=tbn:ANd9GcQGUuOJ45_uJgH0iI-SzoxCkbz8-y_qTJsVdg4F2p-DzSAxnS5V"/>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61005" y="4091884"/>
            <a:ext cx="2809239" cy="2210316"/>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Αποτέλεσμα εικόνας για ψευδοκώδικας"/>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88025" y="4532673"/>
            <a:ext cx="2438400" cy="1600200"/>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http://image.slidesharecdn.com/random-140223102902-phpapp02/95/-27-638.jpg?cb=1393151389"/>
          <p:cNvPicPr>
            <a:picLocks noChangeAspect="1" noChangeArrowheads="1"/>
          </p:cNvPicPr>
          <p:nvPr/>
        </p:nvPicPr>
        <p:blipFill rotWithShape="1">
          <a:blip r:embed="rId4">
            <a:extLst>
              <a:ext uri="{28A0092B-C50C-407E-A947-70E740481C1C}">
                <a14:useLocalDpi xmlns:a14="http://schemas.microsoft.com/office/drawing/2010/main" val="0"/>
              </a:ext>
            </a:extLst>
          </a:blip>
          <a:srcRect l="5738" t="25937" r="13244" b="41212"/>
          <a:stretch/>
        </p:blipFill>
        <p:spPr bwMode="auto">
          <a:xfrm>
            <a:off x="657898" y="4770007"/>
            <a:ext cx="2803107" cy="8540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0736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0-#ppt_w/2"/>
                                          </p:val>
                                        </p:tav>
                                        <p:tav tm="100000">
                                          <p:val>
                                            <p:strVal val="#ppt_x"/>
                                          </p:val>
                                        </p:tav>
                                      </p:tavLst>
                                    </p:anim>
                                    <p:anim calcmode="lin" valueType="num">
                                      <p:cBhvr additive="base">
                                        <p:cTn id="14"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0-#ppt_w/2"/>
                                          </p:val>
                                        </p:tav>
                                        <p:tav tm="100000">
                                          <p:val>
                                            <p:strVal val="#ppt_x"/>
                                          </p:val>
                                        </p:tav>
                                      </p:tavLst>
                                    </p:anim>
                                    <p:anim calcmode="lin" valueType="num">
                                      <p:cBhvr additive="base">
                                        <p:cTn id="20"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anim calcmode="lin" valueType="num">
                                      <p:cBhvr additive="base">
                                        <p:cTn id="25" dur="5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7">
                                            <p:txEl>
                                              <p:pRg st="1" end="1"/>
                                            </p:txEl>
                                          </p:spTgt>
                                        </p:tgtEl>
                                        <p:attrNameLst>
                                          <p:attrName>style.visibility</p:attrName>
                                        </p:attrNameLst>
                                      </p:cBhvr>
                                      <p:to>
                                        <p:strVal val="visible"/>
                                      </p:to>
                                    </p:set>
                                    <p:anim calcmode="lin" valueType="num">
                                      <p:cBhvr additive="base">
                                        <p:cTn id="31" dur="500" fill="hold"/>
                                        <p:tgtEl>
                                          <p:spTgt spid="7">
                                            <p:txEl>
                                              <p:pRg st="1" end="1"/>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7">
                                            <p:txEl>
                                              <p:pRg st="2" end="2"/>
                                            </p:txEl>
                                          </p:spTgt>
                                        </p:tgtEl>
                                        <p:attrNameLst>
                                          <p:attrName>style.visibility</p:attrName>
                                        </p:attrNameLst>
                                      </p:cBhvr>
                                      <p:to>
                                        <p:strVal val="visible"/>
                                      </p:to>
                                    </p:set>
                                    <p:anim calcmode="lin" valueType="num">
                                      <p:cBhvr additive="base">
                                        <p:cTn id="37" dur="500" fill="hold"/>
                                        <p:tgtEl>
                                          <p:spTgt spid="7">
                                            <p:txEl>
                                              <p:pRg st="2" end="2"/>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nodeType="clickEffect">
                                  <p:stCondLst>
                                    <p:cond delay="0"/>
                                  </p:stCondLst>
                                  <p:childTnLst>
                                    <p:set>
                                      <p:cBhvr>
                                        <p:cTn id="42" dur="1" fill="hold">
                                          <p:stCondLst>
                                            <p:cond delay="0"/>
                                          </p:stCondLst>
                                        </p:cTn>
                                        <p:tgtEl>
                                          <p:spTgt spid="2056"/>
                                        </p:tgtEl>
                                        <p:attrNameLst>
                                          <p:attrName>style.visibility</p:attrName>
                                        </p:attrNameLst>
                                      </p:cBhvr>
                                      <p:to>
                                        <p:strVal val="visible"/>
                                      </p:to>
                                    </p:set>
                                    <p:animEffect transition="in" filter="randombar(horizontal)">
                                      <p:cBhvr>
                                        <p:cTn id="43" dur="500"/>
                                        <p:tgtEl>
                                          <p:spTgt spid="2056"/>
                                        </p:tgtEl>
                                      </p:cBhvr>
                                    </p:animEffect>
                                  </p:childTnLst>
                                </p:cTn>
                              </p:par>
                              <p:par>
                                <p:cTn id="44" presetID="14" presetClass="entr" presetSubtype="10" fill="hold" nodeType="withEffect">
                                  <p:stCondLst>
                                    <p:cond delay="0"/>
                                  </p:stCondLst>
                                  <p:childTnLst>
                                    <p:set>
                                      <p:cBhvr>
                                        <p:cTn id="45" dur="1" fill="hold">
                                          <p:stCondLst>
                                            <p:cond delay="0"/>
                                          </p:stCondLst>
                                        </p:cTn>
                                        <p:tgtEl>
                                          <p:spTgt spid="2052"/>
                                        </p:tgtEl>
                                        <p:attrNameLst>
                                          <p:attrName>style.visibility</p:attrName>
                                        </p:attrNameLst>
                                      </p:cBhvr>
                                      <p:to>
                                        <p:strVal val="visible"/>
                                      </p:to>
                                    </p:set>
                                    <p:animEffect transition="in" filter="randombar(horizontal)">
                                      <p:cBhvr>
                                        <p:cTn id="46" dur="500"/>
                                        <p:tgtEl>
                                          <p:spTgt spid="2052"/>
                                        </p:tgtEl>
                                      </p:cBhvr>
                                    </p:animEffect>
                                  </p:childTnLst>
                                </p:cTn>
                              </p:par>
                              <p:par>
                                <p:cTn id="47" presetID="14" presetClass="entr" presetSubtype="10" fill="hold" nodeType="withEffect">
                                  <p:stCondLst>
                                    <p:cond delay="0"/>
                                  </p:stCondLst>
                                  <p:childTnLst>
                                    <p:set>
                                      <p:cBhvr>
                                        <p:cTn id="48" dur="1" fill="hold">
                                          <p:stCondLst>
                                            <p:cond delay="0"/>
                                          </p:stCondLst>
                                        </p:cTn>
                                        <p:tgtEl>
                                          <p:spTgt spid="2050"/>
                                        </p:tgtEl>
                                        <p:attrNameLst>
                                          <p:attrName>style.visibility</p:attrName>
                                        </p:attrNameLst>
                                      </p:cBhvr>
                                      <p:to>
                                        <p:strVal val="visible"/>
                                      </p:to>
                                    </p:set>
                                    <p:animEffect transition="in" filter="randombar(horizontal)">
                                      <p:cBhvr>
                                        <p:cTn id="49"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uiExpand="1" build="p"/>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422371"/>
            <a:ext cx="9404723" cy="699349"/>
          </a:xfrm>
        </p:spPr>
        <p:txBody>
          <a:bodyPr>
            <a:normAutofit/>
          </a:bodyPr>
          <a:lstStyle/>
          <a:p>
            <a:r>
              <a:rPr lang="el-GR" dirty="0">
                <a:solidFill>
                  <a:srgbClr val="0070C0"/>
                </a:solidFill>
              </a:rPr>
              <a:t>Πρόβλημα 1</a:t>
            </a:r>
            <a:endParaRPr lang="en-US" dirty="0">
              <a:solidFill>
                <a:srgbClr val="0070C0"/>
              </a:solidFill>
            </a:endParaRPr>
          </a:p>
        </p:txBody>
      </p:sp>
      <p:sp>
        <p:nvSpPr>
          <p:cNvPr id="5" name="TextBox 4"/>
          <p:cNvSpPr txBox="1"/>
          <p:nvPr/>
        </p:nvSpPr>
        <p:spPr>
          <a:xfrm>
            <a:off x="838199" y="1743096"/>
            <a:ext cx="8763001" cy="1631216"/>
          </a:xfrm>
          <a:prstGeom prst="rect">
            <a:avLst/>
          </a:prstGeom>
          <a:noFill/>
        </p:spPr>
        <p:txBody>
          <a:bodyPr wrap="square" rtlCol="0">
            <a:spAutoFit/>
          </a:bodyPr>
          <a:lstStyle/>
          <a:p>
            <a:pPr algn="just"/>
            <a:r>
              <a:rPr lang="el-GR" sz="2000" dirty="0"/>
              <a:t>Υπάρχουν δέκα σακιά που περιέχουν 100 νομίσματα το καθένα. Το κάθε νόμισμα ζυγίζει 10 γραμμάρια. Το ένα από τα δέκα σακιά έχει μέσα μόνο κάλπικα νομίσματα τα οποία ζυγίζουν 9 γραμμάρια το καθένα. Πώς μπορούμε με μία μόνο ζύγιση σε μία ηλεκτρονική ζυγαριά ακριβείας, να βρούμε ποιο σακί περιέχει τα κάλπικα νομίσματα; </a:t>
            </a:r>
          </a:p>
        </p:txBody>
      </p:sp>
      <p:sp>
        <p:nvSpPr>
          <p:cNvPr id="6" name="TextBox 5"/>
          <p:cNvSpPr txBox="1"/>
          <p:nvPr/>
        </p:nvSpPr>
        <p:spPr>
          <a:xfrm>
            <a:off x="838199" y="1244629"/>
            <a:ext cx="6875600" cy="461665"/>
          </a:xfrm>
          <a:prstGeom prst="rect">
            <a:avLst/>
          </a:prstGeom>
          <a:noFill/>
        </p:spPr>
        <p:txBody>
          <a:bodyPr wrap="none" rtlCol="0">
            <a:spAutoFit/>
          </a:bodyPr>
          <a:lstStyle/>
          <a:p>
            <a:r>
              <a:rPr lang="el-GR" sz="2400" dirty="0">
                <a:solidFill>
                  <a:srgbClr val="C00000"/>
                </a:solidFill>
              </a:rPr>
              <a:t>Εύρεση των κάλπικων νομισμάτων με μία ζύγιση</a:t>
            </a:r>
          </a:p>
        </p:txBody>
      </p:sp>
      <p:grpSp>
        <p:nvGrpSpPr>
          <p:cNvPr id="60" name="Ομάδα 59"/>
          <p:cNvGrpSpPr/>
          <p:nvPr/>
        </p:nvGrpSpPr>
        <p:grpSpPr>
          <a:xfrm>
            <a:off x="474652" y="3514850"/>
            <a:ext cx="9490093" cy="3094955"/>
            <a:chOff x="474652" y="3514850"/>
            <a:chExt cx="9490093" cy="3094955"/>
          </a:xfrm>
        </p:grpSpPr>
        <p:sp>
          <p:nvSpPr>
            <p:cNvPr id="42" name="TextBox 41"/>
            <p:cNvSpPr txBox="1"/>
            <p:nvPr/>
          </p:nvSpPr>
          <p:spPr>
            <a:xfrm rot="1489468" flipH="1">
              <a:off x="954235" y="4898075"/>
              <a:ext cx="1197369" cy="276999"/>
            </a:xfrm>
            <a:prstGeom prst="rect">
              <a:avLst/>
            </a:prstGeom>
            <a:noFill/>
          </p:spPr>
          <p:txBody>
            <a:bodyPr wrap="square" rtlCol="0">
              <a:spAutoFit/>
            </a:bodyPr>
            <a:lstStyle/>
            <a:p>
              <a:r>
                <a:rPr lang="el-GR" sz="1200" dirty="0"/>
                <a:t>1 νόμισμα</a:t>
              </a:r>
            </a:p>
          </p:txBody>
        </p:sp>
        <p:sp>
          <p:nvSpPr>
            <p:cNvPr id="44" name="TextBox 43"/>
            <p:cNvSpPr txBox="1"/>
            <p:nvPr/>
          </p:nvSpPr>
          <p:spPr>
            <a:xfrm rot="1489468" flipH="1">
              <a:off x="1748921" y="4865782"/>
              <a:ext cx="1197369" cy="276999"/>
            </a:xfrm>
            <a:prstGeom prst="rect">
              <a:avLst/>
            </a:prstGeom>
            <a:noFill/>
          </p:spPr>
          <p:txBody>
            <a:bodyPr wrap="square" rtlCol="0">
              <a:spAutoFit/>
            </a:bodyPr>
            <a:lstStyle/>
            <a:p>
              <a:r>
                <a:rPr lang="el-GR" sz="1200" dirty="0"/>
                <a:t>2 νομίσματα</a:t>
              </a:r>
            </a:p>
          </p:txBody>
        </p:sp>
        <p:sp>
          <p:nvSpPr>
            <p:cNvPr id="47" name="TextBox 46"/>
            <p:cNvSpPr txBox="1"/>
            <p:nvPr/>
          </p:nvSpPr>
          <p:spPr>
            <a:xfrm rot="1892431" flipH="1">
              <a:off x="2859849" y="4877905"/>
              <a:ext cx="1197369" cy="276999"/>
            </a:xfrm>
            <a:prstGeom prst="rect">
              <a:avLst/>
            </a:prstGeom>
            <a:noFill/>
          </p:spPr>
          <p:txBody>
            <a:bodyPr wrap="square" rtlCol="0">
              <a:spAutoFit/>
            </a:bodyPr>
            <a:lstStyle/>
            <a:p>
              <a:r>
                <a:rPr lang="el-GR" sz="1200" dirty="0"/>
                <a:t>3 νομίσματα</a:t>
              </a:r>
            </a:p>
          </p:txBody>
        </p:sp>
        <p:grpSp>
          <p:nvGrpSpPr>
            <p:cNvPr id="58" name="Ομάδα 57"/>
            <p:cNvGrpSpPr/>
            <p:nvPr/>
          </p:nvGrpSpPr>
          <p:grpSpPr>
            <a:xfrm>
              <a:off x="474652" y="3514850"/>
              <a:ext cx="9490093" cy="3094955"/>
              <a:chOff x="474652" y="3514850"/>
              <a:chExt cx="9490093" cy="3094955"/>
            </a:xfrm>
          </p:grpSpPr>
          <p:grpSp>
            <p:nvGrpSpPr>
              <p:cNvPr id="37" name="Ομάδα 36"/>
              <p:cNvGrpSpPr/>
              <p:nvPr/>
            </p:nvGrpSpPr>
            <p:grpSpPr>
              <a:xfrm>
                <a:off x="474652" y="3514850"/>
                <a:ext cx="9490093" cy="961675"/>
                <a:chOff x="942704" y="3510806"/>
                <a:chExt cx="9490093" cy="961675"/>
              </a:xfrm>
            </p:grpSpPr>
            <p:grpSp>
              <p:nvGrpSpPr>
                <p:cNvPr id="9" name="Ομάδα 8"/>
                <p:cNvGrpSpPr/>
                <p:nvPr/>
              </p:nvGrpSpPr>
              <p:grpSpPr>
                <a:xfrm>
                  <a:off x="942704" y="3518894"/>
                  <a:ext cx="953587" cy="953587"/>
                  <a:chOff x="942704" y="3518894"/>
                  <a:chExt cx="953587" cy="953587"/>
                </a:xfrm>
              </p:grpSpPr>
              <p:pic>
                <p:nvPicPr>
                  <p:cNvPr id="7" name="Εικόνα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2704" y="3518894"/>
                    <a:ext cx="953587" cy="953587"/>
                  </a:xfrm>
                  <a:prstGeom prst="rect">
                    <a:avLst/>
                  </a:prstGeom>
                </p:spPr>
              </p:pic>
              <p:sp>
                <p:nvSpPr>
                  <p:cNvPr id="8" name="TextBox 7"/>
                  <p:cNvSpPr txBox="1"/>
                  <p:nvPr/>
                </p:nvSpPr>
                <p:spPr>
                  <a:xfrm>
                    <a:off x="1129994" y="3811021"/>
                    <a:ext cx="579005" cy="369332"/>
                  </a:xfrm>
                  <a:prstGeom prst="rect">
                    <a:avLst/>
                  </a:prstGeom>
                  <a:noFill/>
                </p:spPr>
                <p:txBody>
                  <a:bodyPr wrap="none" rtlCol="0">
                    <a:spAutoFit/>
                  </a:bodyPr>
                  <a:lstStyle/>
                  <a:p>
                    <a:r>
                      <a:rPr lang="el-GR" dirty="0">
                        <a:solidFill>
                          <a:schemeClr val="bg1"/>
                        </a:solidFill>
                      </a:rPr>
                      <a:t>Νο1</a:t>
                    </a:r>
                  </a:p>
                </p:txBody>
              </p:sp>
            </p:grpSp>
            <p:grpSp>
              <p:nvGrpSpPr>
                <p:cNvPr id="10" name="Ομάδα 9"/>
                <p:cNvGrpSpPr/>
                <p:nvPr/>
              </p:nvGrpSpPr>
              <p:grpSpPr>
                <a:xfrm>
                  <a:off x="1896289" y="3518893"/>
                  <a:ext cx="953587" cy="953587"/>
                  <a:chOff x="942704" y="3518894"/>
                  <a:chExt cx="953587" cy="953587"/>
                </a:xfrm>
              </p:grpSpPr>
              <p:pic>
                <p:nvPicPr>
                  <p:cNvPr id="11" name="Εικόνα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2704" y="3518894"/>
                    <a:ext cx="953587" cy="953587"/>
                  </a:xfrm>
                  <a:prstGeom prst="rect">
                    <a:avLst/>
                  </a:prstGeom>
                </p:spPr>
              </p:pic>
              <p:sp>
                <p:nvSpPr>
                  <p:cNvPr id="12" name="TextBox 11"/>
                  <p:cNvSpPr txBox="1"/>
                  <p:nvPr/>
                </p:nvSpPr>
                <p:spPr>
                  <a:xfrm>
                    <a:off x="1129994" y="3811021"/>
                    <a:ext cx="579005" cy="369332"/>
                  </a:xfrm>
                  <a:prstGeom prst="rect">
                    <a:avLst/>
                  </a:prstGeom>
                  <a:noFill/>
                </p:spPr>
                <p:txBody>
                  <a:bodyPr wrap="none" rtlCol="0">
                    <a:spAutoFit/>
                  </a:bodyPr>
                  <a:lstStyle/>
                  <a:p>
                    <a:r>
                      <a:rPr lang="el-GR" dirty="0">
                        <a:solidFill>
                          <a:schemeClr val="bg1"/>
                        </a:solidFill>
                      </a:rPr>
                      <a:t>Νο2</a:t>
                    </a:r>
                  </a:p>
                </p:txBody>
              </p:sp>
            </p:grpSp>
            <p:grpSp>
              <p:nvGrpSpPr>
                <p:cNvPr id="13" name="Ομάδα 12"/>
                <p:cNvGrpSpPr/>
                <p:nvPr/>
              </p:nvGrpSpPr>
              <p:grpSpPr>
                <a:xfrm>
                  <a:off x="2849874" y="3518892"/>
                  <a:ext cx="953587" cy="953587"/>
                  <a:chOff x="942704" y="3518894"/>
                  <a:chExt cx="953587" cy="953587"/>
                </a:xfrm>
              </p:grpSpPr>
              <p:pic>
                <p:nvPicPr>
                  <p:cNvPr id="14" name="Εικόνα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2704" y="3518894"/>
                    <a:ext cx="953587" cy="953587"/>
                  </a:xfrm>
                  <a:prstGeom prst="rect">
                    <a:avLst/>
                  </a:prstGeom>
                </p:spPr>
              </p:pic>
              <p:sp>
                <p:nvSpPr>
                  <p:cNvPr id="15" name="TextBox 14"/>
                  <p:cNvSpPr txBox="1"/>
                  <p:nvPr/>
                </p:nvSpPr>
                <p:spPr>
                  <a:xfrm>
                    <a:off x="1129994" y="3811021"/>
                    <a:ext cx="579005" cy="369332"/>
                  </a:xfrm>
                  <a:prstGeom prst="rect">
                    <a:avLst/>
                  </a:prstGeom>
                  <a:noFill/>
                </p:spPr>
                <p:txBody>
                  <a:bodyPr wrap="none" rtlCol="0">
                    <a:spAutoFit/>
                  </a:bodyPr>
                  <a:lstStyle/>
                  <a:p>
                    <a:r>
                      <a:rPr lang="el-GR" dirty="0">
                        <a:solidFill>
                          <a:schemeClr val="bg1"/>
                        </a:solidFill>
                      </a:rPr>
                      <a:t>Νο3</a:t>
                    </a:r>
                  </a:p>
                </p:txBody>
              </p:sp>
            </p:grpSp>
            <p:grpSp>
              <p:nvGrpSpPr>
                <p:cNvPr id="16" name="Ομάδα 15"/>
                <p:cNvGrpSpPr/>
                <p:nvPr/>
              </p:nvGrpSpPr>
              <p:grpSpPr>
                <a:xfrm>
                  <a:off x="3831755" y="3518892"/>
                  <a:ext cx="953587" cy="953587"/>
                  <a:chOff x="942704" y="3518894"/>
                  <a:chExt cx="953587" cy="953587"/>
                </a:xfrm>
              </p:grpSpPr>
              <p:pic>
                <p:nvPicPr>
                  <p:cNvPr id="17" name="Εικόνα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2704" y="3518894"/>
                    <a:ext cx="953587" cy="953587"/>
                  </a:xfrm>
                  <a:prstGeom prst="rect">
                    <a:avLst/>
                  </a:prstGeom>
                </p:spPr>
              </p:pic>
              <p:sp>
                <p:nvSpPr>
                  <p:cNvPr id="18" name="TextBox 17"/>
                  <p:cNvSpPr txBox="1"/>
                  <p:nvPr/>
                </p:nvSpPr>
                <p:spPr>
                  <a:xfrm>
                    <a:off x="1129994" y="3811021"/>
                    <a:ext cx="579005" cy="369332"/>
                  </a:xfrm>
                  <a:prstGeom prst="rect">
                    <a:avLst/>
                  </a:prstGeom>
                  <a:noFill/>
                </p:spPr>
                <p:txBody>
                  <a:bodyPr wrap="none" rtlCol="0">
                    <a:spAutoFit/>
                  </a:bodyPr>
                  <a:lstStyle/>
                  <a:p>
                    <a:r>
                      <a:rPr lang="el-GR" dirty="0">
                        <a:solidFill>
                          <a:schemeClr val="bg1"/>
                        </a:solidFill>
                      </a:rPr>
                      <a:t>Νο4</a:t>
                    </a:r>
                  </a:p>
                </p:txBody>
              </p:sp>
            </p:grpSp>
            <p:grpSp>
              <p:nvGrpSpPr>
                <p:cNvPr id="19" name="Ομάδα 18"/>
                <p:cNvGrpSpPr/>
                <p:nvPr/>
              </p:nvGrpSpPr>
              <p:grpSpPr>
                <a:xfrm>
                  <a:off x="4813636" y="3518892"/>
                  <a:ext cx="953587" cy="953587"/>
                  <a:chOff x="942704" y="3518894"/>
                  <a:chExt cx="953587" cy="953587"/>
                </a:xfrm>
              </p:grpSpPr>
              <p:pic>
                <p:nvPicPr>
                  <p:cNvPr id="20" name="Εικόνα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2704" y="3518894"/>
                    <a:ext cx="953587" cy="953587"/>
                  </a:xfrm>
                  <a:prstGeom prst="rect">
                    <a:avLst/>
                  </a:prstGeom>
                </p:spPr>
              </p:pic>
              <p:sp>
                <p:nvSpPr>
                  <p:cNvPr id="21" name="TextBox 20"/>
                  <p:cNvSpPr txBox="1"/>
                  <p:nvPr/>
                </p:nvSpPr>
                <p:spPr>
                  <a:xfrm>
                    <a:off x="1129994" y="3811021"/>
                    <a:ext cx="579005" cy="369332"/>
                  </a:xfrm>
                  <a:prstGeom prst="rect">
                    <a:avLst/>
                  </a:prstGeom>
                  <a:noFill/>
                </p:spPr>
                <p:txBody>
                  <a:bodyPr wrap="none" rtlCol="0">
                    <a:spAutoFit/>
                  </a:bodyPr>
                  <a:lstStyle/>
                  <a:p>
                    <a:r>
                      <a:rPr lang="el-GR" dirty="0">
                        <a:solidFill>
                          <a:schemeClr val="bg1"/>
                        </a:solidFill>
                      </a:rPr>
                      <a:t>Νο5</a:t>
                    </a:r>
                  </a:p>
                </p:txBody>
              </p:sp>
            </p:grpSp>
            <p:grpSp>
              <p:nvGrpSpPr>
                <p:cNvPr id="22" name="Ομάδα 21"/>
                <p:cNvGrpSpPr/>
                <p:nvPr/>
              </p:nvGrpSpPr>
              <p:grpSpPr>
                <a:xfrm>
                  <a:off x="5767221" y="3518892"/>
                  <a:ext cx="953587" cy="953587"/>
                  <a:chOff x="942704" y="3518894"/>
                  <a:chExt cx="953587" cy="953587"/>
                </a:xfrm>
              </p:grpSpPr>
              <p:pic>
                <p:nvPicPr>
                  <p:cNvPr id="23" name="Εικόνα 2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2704" y="3518894"/>
                    <a:ext cx="953587" cy="953587"/>
                  </a:xfrm>
                  <a:prstGeom prst="rect">
                    <a:avLst/>
                  </a:prstGeom>
                </p:spPr>
              </p:pic>
              <p:sp>
                <p:nvSpPr>
                  <p:cNvPr id="24" name="TextBox 23"/>
                  <p:cNvSpPr txBox="1"/>
                  <p:nvPr/>
                </p:nvSpPr>
                <p:spPr>
                  <a:xfrm>
                    <a:off x="1129994" y="3811021"/>
                    <a:ext cx="579005" cy="369332"/>
                  </a:xfrm>
                  <a:prstGeom prst="rect">
                    <a:avLst/>
                  </a:prstGeom>
                  <a:noFill/>
                </p:spPr>
                <p:txBody>
                  <a:bodyPr wrap="none" rtlCol="0">
                    <a:spAutoFit/>
                  </a:bodyPr>
                  <a:lstStyle/>
                  <a:p>
                    <a:r>
                      <a:rPr lang="el-GR" dirty="0">
                        <a:solidFill>
                          <a:schemeClr val="bg1"/>
                        </a:solidFill>
                      </a:rPr>
                      <a:t>Νο6</a:t>
                    </a:r>
                  </a:p>
                </p:txBody>
              </p:sp>
            </p:grpSp>
            <p:grpSp>
              <p:nvGrpSpPr>
                <p:cNvPr id="25" name="Ομάδα 24"/>
                <p:cNvGrpSpPr/>
                <p:nvPr/>
              </p:nvGrpSpPr>
              <p:grpSpPr>
                <a:xfrm>
                  <a:off x="6694649" y="3518891"/>
                  <a:ext cx="953587" cy="953587"/>
                  <a:chOff x="942704" y="3518894"/>
                  <a:chExt cx="953587" cy="953587"/>
                </a:xfrm>
              </p:grpSpPr>
              <p:pic>
                <p:nvPicPr>
                  <p:cNvPr id="26" name="Εικόνα 2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2704" y="3518894"/>
                    <a:ext cx="953587" cy="953587"/>
                  </a:xfrm>
                  <a:prstGeom prst="rect">
                    <a:avLst/>
                  </a:prstGeom>
                </p:spPr>
              </p:pic>
              <p:sp>
                <p:nvSpPr>
                  <p:cNvPr id="27" name="TextBox 26"/>
                  <p:cNvSpPr txBox="1"/>
                  <p:nvPr/>
                </p:nvSpPr>
                <p:spPr>
                  <a:xfrm>
                    <a:off x="1129994" y="3811021"/>
                    <a:ext cx="579005" cy="369332"/>
                  </a:xfrm>
                  <a:prstGeom prst="rect">
                    <a:avLst/>
                  </a:prstGeom>
                  <a:noFill/>
                </p:spPr>
                <p:txBody>
                  <a:bodyPr wrap="none" rtlCol="0">
                    <a:spAutoFit/>
                  </a:bodyPr>
                  <a:lstStyle/>
                  <a:p>
                    <a:r>
                      <a:rPr lang="el-GR" dirty="0">
                        <a:solidFill>
                          <a:schemeClr val="bg1"/>
                        </a:solidFill>
                      </a:rPr>
                      <a:t>Νο7</a:t>
                    </a:r>
                  </a:p>
                </p:txBody>
              </p:sp>
            </p:grpSp>
            <p:grpSp>
              <p:nvGrpSpPr>
                <p:cNvPr id="28" name="Ομάδα 27"/>
                <p:cNvGrpSpPr/>
                <p:nvPr/>
              </p:nvGrpSpPr>
              <p:grpSpPr>
                <a:xfrm>
                  <a:off x="7648232" y="3518890"/>
                  <a:ext cx="953587" cy="953587"/>
                  <a:chOff x="942704" y="3518894"/>
                  <a:chExt cx="953587" cy="953587"/>
                </a:xfrm>
              </p:grpSpPr>
              <p:pic>
                <p:nvPicPr>
                  <p:cNvPr id="29" name="Εικόνα 2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2704" y="3518894"/>
                    <a:ext cx="953587" cy="953587"/>
                  </a:xfrm>
                  <a:prstGeom prst="rect">
                    <a:avLst/>
                  </a:prstGeom>
                </p:spPr>
              </p:pic>
              <p:sp>
                <p:nvSpPr>
                  <p:cNvPr id="30" name="TextBox 29"/>
                  <p:cNvSpPr txBox="1"/>
                  <p:nvPr/>
                </p:nvSpPr>
                <p:spPr>
                  <a:xfrm>
                    <a:off x="1129994" y="3811021"/>
                    <a:ext cx="579005" cy="369332"/>
                  </a:xfrm>
                  <a:prstGeom prst="rect">
                    <a:avLst/>
                  </a:prstGeom>
                  <a:noFill/>
                </p:spPr>
                <p:txBody>
                  <a:bodyPr wrap="none" rtlCol="0">
                    <a:spAutoFit/>
                  </a:bodyPr>
                  <a:lstStyle/>
                  <a:p>
                    <a:r>
                      <a:rPr lang="el-GR" dirty="0">
                        <a:solidFill>
                          <a:schemeClr val="bg1"/>
                        </a:solidFill>
                      </a:rPr>
                      <a:t>Νο8</a:t>
                    </a:r>
                  </a:p>
                </p:txBody>
              </p:sp>
            </p:grpSp>
            <p:grpSp>
              <p:nvGrpSpPr>
                <p:cNvPr id="31" name="Ομάδα 30"/>
                <p:cNvGrpSpPr/>
                <p:nvPr/>
              </p:nvGrpSpPr>
              <p:grpSpPr>
                <a:xfrm>
                  <a:off x="8575656" y="3510806"/>
                  <a:ext cx="953587" cy="953587"/>
                  <a:chOff x="942704" y="3518894"/>
                  <a:chExt cx="953587" cy="953587"/>
                </a:xfrm>
              </p:grpSpPr>
              <p:pic>
                <p:nvPicPr>
                  <p:cNvPr id="32" name="Εικόνα 3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2704" y="3518894"/>
                    <a:ext cx="953587" cy="953587"/>
                  </a:xfrm>
                  <a:prstGeom prst="rect">
                    <a:avLst/>
                  </a:prstGeom>
                </p:spPr>
              </p:pic>
              <p:sp>
                <p:nvSpPr>
                  <p:cNvPr id="33" name="TextBox 32"/>
                  <p:cNvSpPr txBox="1"/>
                  <p:nvPr/>
                </p:nvSpPr>
                <p:spPr>
                  <a:xfrm>
                    <a:off x="1129994" y="3811021"/>
                    <a:ext cx="579005" cy="369332"/>
                  </a:xfrm>
                  <a:prstGeom prst="rect">
                    <a:avLst/>
                  </a:prstGeom>
                  <a:noFill/>
                </p:spPr>
                <p:txBody>
                  <a:bodyPr wrap="none" rtlCol="0">
                    <a:spAutoFit/>
                  </a:bodyPr>
                  <a:lstStyle/>
                  <a:p>
                    <a:r>
                      <a:rPr lang="el-GR" dirty="0">
                        <a:solidFill>
                          <a:schemeClr val="bg1"/>
                        </a:solidFill>
                      </a:rPr>
                      <a:t>Νο9</a:t>
                    </a:r>
                  </a:p>
                </p:txBody>
              </p:sp>
            </p:grpSp>
            <p:grpSp>
              <p:nvGrpSpPr>
                <p:cNvPr id="34" name="Ομάδα 33"/>
                <p:cNvGrpSpPr/>
                <p:nvPr/>
              </p:nvGrpSpPr>
              <p:grpSpPr>
                <a:xfrm>
                  <a:off x="9479210" y="3510806"/>
                  <a:ext cx="953587" cy="953587"/>
                  <a:chOff x="942704" y="3518894"/>
                  <a:chExt cx="953587" cy="953587"/>
                </a:xfrm>
              </p:grpSpPr>
              <p:pic>
                <p:nvPicPr>
                  <p:cNvPr id="35" name="Εικόνα 3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2704" y="3518894"/>
                    <a:ext cx="953587" cy="953587"/>
                  </a:xfrm>
                  <a:prstGeom prst="rect">
                    <a:avLst/>
                  </a:prstGeom>
                </p:spPr>
              </p:pic>
              <p:sp>
                <p:nvSpPr>
                  <p:cNvPr id="36" name="TextBox 35"/>
                  <p:cNvSpPr txBox="1"/>
                  <p:nvPr/>
                </p:nvSpPr>
                <p:spPr>
                  <a:xfrm>
                    <a:off x="1129994" y="3811021"/>
                    <a:ext cx="700833" cy="369332"/>
                  </a:xfrm>
                  <a:prstGeom prst="rect">
                    <a:avLst/>
                  </a:prstGeom>
                  <a:noFill/>
                </p:spPr>
                <p:txBody>
                  <a:bodyPr wrap="none" rtlCol="0">
                    <a:spAutoFit/>
                  </a:bodyPr>
                  <a:lstStyle/>
                  <a:p>
                    <a:r>
                      <a:rPr lang="el-GR" dirty="0">
                        <a:solidFill>
                          <a:schemeClr val="bg1"/>
                        </a:solidFill>
                      </a:rPr>
                      <a:t>Νο10</a:t>
                    </a:r>
                  </a:p>
                </p:txBody>
              </p:sp>
            </p:grpSp>
          </p:grpSp>
          <p:grpSp>
            <p:nvGrpSpPr>
              <p:cNvPr id="57" name="Ομάδα 56"/>
              <p:cNvGrpSpPr/>
              <p:nvPr/>
            </p:nvGrpSpPr>
            <p:grpSpPr>
              <a:xfrm>
                <a:off x="1110343" y="4522051"/>
                <a:ext cx="4802590" cy="2087754"/>
                <a:chOff x="1110343" y="4522051"/>
                <a:chExt cx="4802590" cy="2087754"/>
              </a:xfrm>
            </p:grpSpPr>
            <p:pic>
              <p:nvPicPr>
                <p:cNvPr id="38" name="Εικόνα 3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22376" y="5519248"/>
                  <a:ext cx="1090557" cy="1090557"/>
                </a:xfrm>
                <a:prstGeom prst="rect">
                  <a:avLst/>
                </a:prstGeom>
              </p:spPr>
            </p:pic>
            <p:cxnSp>
              <p:nvCxnSpPr>
                <p:cNvPr id="40" name="Ευθύγραμμο βέλος σύνδεσης 39"/>
                <p:cNvCxnSpPr/>
                <p:nvPr/>
              </p:nvCxnSpPr>
              <p:spPr>
                <a:xfrm>
                  <a:off x="1110343" y="4625147"/>
                  <a:ext cx="3553097" cy="17625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Ευθύγραμμο βέλος σύνδεσης 42"/>
                <p:cNvCxnSpPr/>
                <p:nvPr/>
              </p:nvCxnSpPr>
              <p:spPr>
                <a:xfrm>
                  <a:off x="1905029" y="4659521"/>
                  <a:ext cx="2660220" cy="14050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Ευθύγραμμο βέλος σύνδεσης 45"/>
                <p:cNvCxnSpPr/>
                <p:nvPr/>
              </p:nvCxnSpPr>
              <p:spPr>
                <a:xfrm>
                  <a:off x="2880891" y="4573270"/>
                  <a:ext cx="1647398" cy="9266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0" name="Ευθύγραμμο βέλος σύνδεσης 49"/>
                <p:cNvCxnSpPr/>
                <p:nvPr/>
              </p:nvCxnSpPr>
              <p:spPr>
                <a:xfrm>
                  <a:off x="3837404" y="4522051"/>
                  <a:ext cx="1455691" cy="9322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sp>
          <p:nvSpPr>
            <p:cNvPr id="51" name="TextBox 50"/>
            <p:cNvSpPr txBox="1"/>
            <p:nvPr/>
          </p:nvSpPr>
          <p:spPr>
            <a:xfrm rot="2025384" flipH="1">
              <a:off x="3681296" y="4794979"/>
              <a:ext cx="1197369" cy="276999"/>
            </a:xfrm>
            <a:prstGeom prst="rect">
              <a:avLst/>
            </a:prstGeom>
            <a:noFill/>
          </p:spPr>
          <p:txBody>
            <a:bodyPr wrap="square" rtlCol="0">
              <a:spAutoFit/>
            </a:bodyPr>
            <a:lstStyle/>
            <a:p>
              <a:r>
                <a:rPr lang="el-GR" sz="1200" dirty="0"/>
                <a:t>4 νομίσματα</a:t>
              </a:r>
            </a:p>
          </p:txBody>
        </p:sp>
      </p:grpSp>
      <p:sp>
        <p:nvSpPr>
          <p:cNvPr id="59" name="TextBox 58"/>
          <p:cNvSpPr txBox="1"/>
          <p:nvPr/>
        </p:nvSpPr>
        <p:spPr>
          <a:xfrm>
            <a:off x="6230112" y="4824864"/>
            <a:ext cx="5961888" cy="2031325"/>
          </a:xfrm>
          <a:prstGeom prst="rect">
            <a:avLst/>
          </a:prstGeom>
          <a:noFill/>
        </p:spPr>
        <p:txBody>
          <a:bodyPr wrap="none" rtlCol="0">
            <a:spAutoFit/>
          </a:bodyPr>
          <a:lstStyle/>
          <a:p>
            <a:r>
              <a:rPr lang="el-GR" dirty="0"/>
              <a:t>1+2+3+4+5+6+7+8+9+10=55 νομίσματα</a:t>
            </a:r>
          </a:p>
          <a:p>
            <a:r>
              <a:rPr lang="el-GR" dirty="0"/>
              <a:t>Αν ήταν όλα γνήσια, θα ζύγιζαν 55*10=550 </a:t>
            </a:r>
            <a:r>
              <a:rPr lang="en-US" dirty="0"/>
              <a:t>gr</a:t>
            </a:r>
          </a:p>
          <a:p>
            <a:r>
              <a:rPr lang="el-GR" dirty="0"/>
              <a:t>Αν η ζυγαριά δείξει 549, πόσα νομίσματα ήταν κάλπικα;</a:t>
            </a:r>
          </a:p>
          <a:p>
            <a:r>
              <a:rPr lang="el-GR" dirty="0"/>
              <a:t>Από ποιο σακί το πήραμε;</a:t>
            </a:r>
          </a:p>
          <a:p>
            <a:r>
              <a:rPr lang="el-GR" dirty="0"/>
              <a:t>Αν η ζυγαριά δείξει 548, πόσα νομίσματα ήταν κάλπικα;</a:t>
            </a:r>
          </a:p>
          <a:p>
            <a:r>
              <a:rPr lang="el-GR" dirty="0"/>
              <a:t>Από ποιο σακί τα πήραμε;</a:t>
            </a:r>
          </a:p>
          <a:p>
            <a:endParaRPr lang="el-GR" dirty="0"/>
          </a:p>
        </p:txBody>
      </p:sp>
    </p:spTree>
    <p:extLst>
      <p:ext uri="{BB962C8B-B14F-4D97-AF65-F5344CB8AC3E}">
        <p14:creationId xmlns:p14="http://schemas.microsoft.com/office/powerpoint/2010/main" val="3336567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0"/>
                                        </p:tgtEl>
                                        <p:attrNameLst>
                                          <p:attrName>style.visibility</p:attrName>
                                        </p:attrNameLst>
                                      </p:cBhvr>
                                      <p:to>
                                        <p:strVal val="visible"/>
                                      </p:to>
                                    </p:set>
                                    <p:animEffect transition="in" filter="fade">
                                      <p:cBhvr>
                                        <p:cTn id="17" dur="500"/>
                                        <p:tgtEl>
                                          <p:spTgt spid="60"/>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9">
                                            <p:txEl>
                                              <p:pRg st="0" end="0"/>
                                            </p:txEl>
                                          </p:spTgt>
                                        </p:tgtEl>
                                        <p:attrNameLst>
                                          <p:attrName>style.visibility</p:attrName>
                                        </p:attrNameLst>
                                      </p:cBhvr>
                                      <p:to>
                                        <p:strVal val="visible"/>
                                      </p:to>
                                    </p:set>
                                    <p:animEffect transition="in" filter="barn(inVertical)">
                                      <p:cBhvr>
                                        <p:cTn id="22" dur="500"/>
                                        <p:tgtEl>
                                          <p:spTgt spid="59">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9">
                                            <p:txEl>
                                              <p:pRg st="1" end="1"/>
                                            </p:txEl>
                                          </p:spTgt>
                                        </p:tgtEl>
                                        <p:attrNameLst>
                                          <p:attrName>style.visibility</p:attrName>
                                        </p:attrNameLst>
                                      </p:cBhvr>
                                      <p:to>
                                        <p:strVal val="visible"/>
                                      </p:to>
                                    </p:set>
                                    <p:animEffect transition="in" filter="barn(inVertical)">
                                      <p:cBhvr>
                                        <p:cTn id="27" dur="500"/>
                                        <p:tgtEl>
                                          <p:spTgt spid="59">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59">
                                            <p:txEl>
                                              <p:pRg st="2" end="2"/>
                                            </p:txEl>
                                          </p:spTgt>
                                        </p:tgtEl>
                                        <p:attrNameLst>
                                          <p:attrName>style.visibility</p:attrName>
                                        </p:attrNameLst>
                                      </p:cBhvr>
                                      <p:to>
                                        <p:strVal val="visible"/>
                                      </p:to>
                                    </p:set>
                                    <p:animEffect transition="in" filter="barn(inVertical)">
                                      <p:cBhvr>
                                        <p:cTn id="32" dur="500"/>
                                        <p:tgtEl>
                                          <p:spTgt spid="59">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59">
                                            <p:txEl>
                                              <p:pRg st="3" end="3"/>
                                            </p:txEl>
                                          </p:spTgt>
                                        </p:tgtEl>
                                        <p:attrNameLst>
                                          <p:attrName>style.visibility</p:attrName>
                                        </p:attrNameLst>
                                      </p:cBhvr>
                                      <p:to>
                                        <p:strVal val="visible"/>
                                      </p:to>
                                    </p:set>
                                    <p:animEffect transition="in" filter="barn(inVertical)">
                                      <p:cBhvr>
                                        <p:cTn id="37" dur="500"/>
                                        <p:tgtEl>
                                          <p:spTgt spid="59">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59">
                                            <p:txEl>
                                              <p:pRg st="4" end="4"/>
                                            </p:txEl>
                                          </p:spTgt>
                                        </p:tgtEl>
                                        <p:attrNameLst>
                                          <p:attrName>style.visibility</p:attrName>
                                        </p:attrNameLst>
                                      </p:cBhvr>
                                      <p:to>
                                        <p:strVal val="visible"/>
                                      </p:to>
                                    </p:set>
                                    <p:animEffect transition="in" filter="barn(inVertical)">
                                      <p:cBhvr>
                                        <p:cTn id="42" dur="500"/>
                                        <p:tgtEl>
                                          <p:spTgt spid="59">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59">
                                            <p:txEl>
                                              <p:pRg st="5" end="5"/>
                                            </p:txEl>
                                          </p:spTgt>
                                        </p:tgtEl>
                                        <p:attrNameLst>
                                          <p:attrName>style.visibility</p:attrName>
                                        </p:attrNameLst>
                                      </p:cBhvr>
                                      <p:to>
                                        <p:strVal val="visible"/>
                                      </p:to>
                                    </p:set>
                                    <p:animEffect transition="in" filter="barn(inVertical)">
                                      <p:cBhvr>
                                        <p:cTn id="47" dur="500"/>
                                        <p:tgtEl>
                                          <p:spTgt spid="5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59"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422371"/>
            <a:ext cx="9404723" cy="699349"/>
          </a:xfrm>
        </p:spPr>
        <p:txBody>
          <a:bodyPr>
            <a:normAutofit/>
          </a:bodyPr>
          <a:lstStyle/>
          <a:p>
            <a:r>
              <a:rPr lang="el-GR" dirty="0">
                <a:solidFill>
                  <a:srgbClr val="0070C0"/>
                </a:solidFill>
              </a:rPr>
              <a:t>Πρόβλημα 2</a:t>
            </a:r>
            <a:endParaRPr lang="en-US" dirty="0">
              <a:solidFill>
                <a:srgbClr val="0070C0"/>
              </a:solidFill>
            </a:endParaRPr>
          </a:p>
        </p:txBody>
      </p:sp>
      <p:sp>
        <p:nvSpPr>
          <p:cNvPr id="5" name="TextBox 4"/>
          <p:cNvSpPr txBox="1"/>
          <p:nvPr/>
        </p:nvSpPr>
        <p:spPr>
          <a:xfrm>
            <a:off x="838199" y="1470188"/>
            <a:ext cx="8763001" cy="2246769"/>
          </a:xfrm>
          <a:prstGeom prst="rect">
            <a:avLst/>
          </a:prstGeom>
          <a:noFill/>
        </p:spPr>
        <p:txBody>
          <a:bodyPr wrap="square" rtlCol="0">
            <a:spAutoFit/>
          </a:bodyPr>
          <a:lstStyle/>
          <a:p>
            <a:pPr algn="just"/>
            <a:r>
              <a:rPr lang="el-GR" sz="2000" dirty="0"/>
              <a:t>Υπάρχουν πέντε σπίτια πέντε διαφορετικών χρωμάτων.</a:t>
            </a:r>
            <a:r>
              <a:rPr lang="en-US" sz="2000" dirty="0"/>
              <a:t> </a:t>
            </a:r>
            <a:r>
              <a:rPr lang="el-GR" sz="2000" dirty="0"/>
              <a:t>Σε κάθε σπίτι ζει ένας άνθρωπος διαφορετικής εθνικότητας.</a:t>
            </a:r>
            <a:r>
              <a:rPr lang="en-US" sz="2000" dirty="0"/>
              <a:t> </a:t>
            </a:r>
            <a:r>
              <a:rPr lang="el-GR" sz="2000" dirty="0"/>
              <a:t>Οι πέντε ιδιοκτήτες πίνουν ένα συγκεκριμένο είδος ποτού.</a:t>
            </a:r>
            <a:r>
              <a:rPr lang="en-US" sz="2000" dirty="0"/>
              <a:t> </a:t>
            </a:r>
            <a:r>
              <a:rPr lang="el-GR" sz="2000" dirty="0"/>
              <a:t>Καπνίζουν μία συγκεκριμένη μάρκα τσιγάρων και έχουν ένα συγκεκριμένο κατοικίδιο.</a:t>
            </a:r>
            <a:r>
              <a:rPr lang="en-US" sz="2000" dirty="0"/>
              <a:t> </a:t>
            </a:r>
            <a:r>
              <a:rPr lang="el-GR" sz="2000" dirty="0"/>
              <a:t>“Όλοι έχουν μεταξύ τους</a:t>
            </a:r>
            <a:r>
              <a:rPr lang="en-US" sz="2000" dirty="0"/>
              <a:t> </a:t>
            </a:r>
            <a:r>
              <a:rPr lang="el-GR" sz="2000" dirty="0"/>
              <a:t>διαφορετικά κατοικίδια, διαφορετικές μάρκες τσιγάρων και διαφορετικά είδη ποτών.</a:t>
            </a:r>
            <a:endParaRPr lang="en-US" sz="2000" dirty="0"/>
          </a:p>
          <a:p>
            <a:pPr algn="just"/>
            <a:r>
              <a:rPr lang="el-GR" sz="2000" dirty="0"/>
              <a:t>Η ερώτηση είναι: Ποιος έχει το ψάρι;</a:t>
            </a:r>
          </a:p>
        </p:txBody>
      </p:sp>
      <p:sp>
        <p:nvSpPr>
          <p:cNvPr id="6" name="TextBox 5"/>
          <p:cNvSpPr txBox="1"/>
          <p:nvPr/>
        </p:nvSpPr>
        <p:spPr>
          <a:xfrm>
            <a:off x="838199" y="1008523"/>
            <a:ext cx="3485249" cy="461665"/>
          </a:xfrm>
          <a:prstGeom prst="rect">
            <a:avLst/>
          </a:prstGeom>
          <a:noFill/>
        </p:spPr>
        <p:txBody>
          <a:bodyPr wrap="none" rtlCol="0">
            <a:spAutoFit/>
          </a:bodyPr>
          <a:lstStyle/>
          <a:p>
            <a:r>
              <a:rPr lang="el-GR" sz="2400" b="1" dirty="0">
                <a:solidFill>
                  <a:srgbClr val="C00000"/>
                </a:solidFill>
              </a:rPr>
              <a:t>Ο γρίφος του Αϊνστάιν </a:t>
            </a:r>
          </a:p>
        </p:txBody>
      </p:sp>
    </p:spTree>
    <p:extLst>
      <p:ext uri="{BB962C8B-B14F-4D97-AF65-F5344CB8AC3E}">
        <p14:creationId xmlns:p14="http://schemas.microsoft.com/office/powerpoint/2010/main" val="1509799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422371"/>
            <a:ext cx="9404723" cy="699349"/>
          </a:xfrm>
        </p:spPr>
        <p:txBody>
          <a:bodyPr>
            <a:normAutofit/>
          </a:bodyPr>
          <a:lstStyle/>
          <a:p>
            <a:r>
              <a:rPr lang="el-GR" dirty="0">
                <a:solidFill>
                  <a:srgbClr val="0070C0"/>
                </a:solidFill>
              </a:rPr>
              <a:t>Πρόβλημα 2</a:t>
            </a:r>
            <a:endParaRPr lang="en-US" dirty="0">
              <a:solidFill>
                <a:srgbClr val="0070C0"/>
              </a:solidFill>
            </a:endParaRPr>
          </a:p>
        </p:txBody>
      </p:sp>
      <p:sp>
        <p:nvSpPr>
          <p:cNvPr id="5" name="TextBox 4"/>
          <p:cNvSpPr txBox="1"/>
          <p:nvPr/>
        </p:nvSpPr>
        <p:spPr>
          <a:xfrm>
            <a:off x="838199" y="1583385"/>
            <a:ext cx="8763001" cy="5016758"/>
          </a:xfrm>
          <a:prstGeom prst="rect">
            <a:avLst/>
          </a:prstGeom>
          <a:noFill/>
        </p:spPr>
        <p:txBody>
          <a:bodyPr wrap="square" rtlCol="0">
            <a:spAutoFit/>
          </a:bodyPr>
          <a:lstStyle/>
          <a:p>
            <a:r>
              <a:rPr lang="el-GR" sz="2000" b="1" dirty="0"/>
              <a:t>Τα στοιχεία που έχουμε:</a:t>
            </a:r>
            <a:br>
              <a:rPr lang="el-GR" sz="2000" dirty="0"/>
            </a:br>
            <a:r>
              <a:rPr lang="el-GR" sz="2000" dirty="0"/>
              <a:t>1. Ο Άγγλος μένει στο κόκκινο σπίτι.</a:t>
            </a:r>
            <a:br>
              <a:rPr lang="el-GR" sz="2000" dirty="0"/>
            </a:br>
            <a:r>
              <a:rPr lang="el-GR" sz="2000" dirty="0"/>
              <a:t>2. Ο Σουηδός έχει σκύλο.</a:t>
            </a:r>
            <a:br>
              <a:rPr lang="el-GR" sz="2000" dirty="0"/>
            </a:br>
            <a:r>
              <a:rPr lang="el-GR" sz="2000" dirty="0"/>
              <a:t>3. Ο Δανός πίνει τσάι.</a:t>
            </a:r>
            <a:br>
              <a:rPr lang="el-GR" sz="2000" dirty="0"/>
            </a:br>
            <a:r>
              <a:rPr lang="el-GR" sz="2000" dirty="0"/>
              <a:t>4. Το πράσινο σπίτι είναι αριστερά από το άσπρο σπίτι.</a:t>
            </a:r>
            <a:br>
              <a:rPr lang="el-GR" sz="2000" dirty="0"/>
            </a:br>
            <a:r>
              <a:rPr lang="el-GR" sz="2000" dirty="0"/>
              <a:t>5. Ο ιδιοκτήτης του πράσινου σπιτιού πίνει καφέ.</a:t>
            </a:r>
            <a:br>
              <a:rPr lang="el-GR" sz="2000" dirty="0"/>
            </a:br>
            <a:r>
              <a:rPr lang="el-GR" sz="2000" dirty="0"/>
              <a:t>6. Αυτός που καπνίζει </a:t>
            </a:r>
            <a:r>
              <a:rPr lang="el-GR" sz="2000" dirty="0" err="1"/>
              <a:t>Pall</a:t>
            </a:r>
            <a:r>
              <a:rPr lang="el-GR" sz="2000" dirty="0"/>
              <a:t> </a:t>
            </a:r>
            <a:r>
              <a:rPr lang="el-GR" sz="2000" dirty="0" err="1"/>
              <a:t>mall</a:t>
            </a:r>
            <a:r>
              <a:rPr lang="el-GR" sz="2000" dirty="0"/>
              <a:t> εκτρέφει πουλιά.</a:t>
            </a:r>
            <a:br>
              <a:rPr lang="el-GR" sz="2000" dirty="0"/>
            </a:br>
            <a:r>
              <a:rPr lang="el-GR" sz="2000" dirty="0"/>
              <a:t>7. O ιδιοκτήτης του κίτρινου σπιτιού καπνίζει </a:t>
            </a:r>
            <a:r>
              <a:rPr lang="el-GR" sz="2000" dirty="0" err="1"/>
              <a:t>Dunhill</a:t>
            </a:r>
            <a:r>
              <a:rPr lang="el-GR" sz="2000" dirty="0"/>
              <a:t>.</a:t>
            </a:r>
            <a:br>
              <a:rPr lang="el-GR" sz="2000" dirty="0"/>
            </a:br>
            <a:r>
              <a:rPr lang="el-GR" sz="2000" dirty="0"/>
              <a:t>8. Αυτός που μένει στο μεσαίο σπίτι πίνει γάλα.</a:t>
            </a:r>
            <a:br>
              <a:rPr lang="el-GR" sz="2000" dirty="0"/>
            </a:br>
            <a:r>
              <a:rPr lang="el-GR" sz="2000" dirty="0"/>
              <a:t>9. Ο Νορβηγός μένει στο πρώτο σπίτι.</a:t>
            </a:r>
            <a:br>
              <a:rPr lang="el-GR" sz="2000" dirty="0"/>
            </a:br>
            <a:r>
              <a:rPr lang="el-GR" sz="2000" dirty="0"/>
              <a:t>10. Αυτός που καπνίζει </a:t>
            </a:r>
            <a:r>
              <a:rPr lang="el-GR" sz="2000" dirty="0" err="1"/>
              <a:t>Blends</a:t>
            </a:r>
            <a:r>
              <a:rPr lang="el-GR" sz="2000" dirty="0"/>
              <a:t> μένει δίπλα σ” αυτόν που έχει γάτες.</a:t>
            </a:r>
            <a:br>
              <a:rPr lang="el-GR" sz="2000" dirty="0"/>
            </a:br>
            <a:r>
              <a:rPr lang="el-GR" sz="2000" dirty="0"/>
              <a:t>11. Αυτός που έχει το άλογο μένει δίπλα σ” αυτόν που καπνίζει </a:t>
            </a:r>
            <a:r>
              <a:rPr lang="el-GR" sz="2000" dirty="0" err="1"/>
              <a:t>Dunhill</a:t>
            </a:r>
            <a:r>
              <a:rPr lang="el-GR" sz="2000" dirty="0"/>
              <a:t>.</a:t>
            </a:r>
            <a:br>
              <a:rPr lang="el-GR" sz="2000" dirty="0"/>
            </a:br>
            <a:r>
              <a:rPr lang="el-GR" sz="2000" dirty="0"/>
              <a:t>12. Ο ιδιοκτήτης που καπνίζει </a:t>
            </a:r>
            <a:r>
              <a:rPr lang="el-GR" sz="2000" dirty="0" err="1"/>
              <a:t>Blue</a:t>
            </a:r>
            <a:r>
              <a:rPr lang="el-GR" sz="2000" dirty="0"/>
              <a:t> </a:t>
            </a:r>
            <a:r>
              <a:rPr lang="el-GR" sz="2000" dirty="0" err="1"/>
              <a:t>master</a:t>
            </a:r>
            <a:r>
              <a:rPr lang="el-GR" sz="2000" dirty="0"/>
              <a:t> πίνει μπύρα.</a:t>
            </a:r>
            <a:br>
              <a:rPr lang="el-GR" sz="2000" dirty="0"/>
            </a:br>
            <a:r>
              <a:rPr lang="el-GR" sz="2000" dirty="0"/>
              <a:t>13. Ο Γερμανός καπνίζει </a:t>
            </a:r>
            <a:r>
              <a:rPr lang="el-GR" sz="2000" dirty="0" err="1"/>
              <a:t>Prince</a:t>
            </a:r>
            <a:r>
              <a:rPr lang="el-GR" sz="2000" dirty="0"/>
              <a:t>.</a:t>
            </a:r>
            <a:br>
              <a:rPr lang="el-GR" sz="2000" dirty="0"/>
            </a:br>
            <a:r>
              <a:rPr lang="el-GR" sz="2000" dirty="0"/>
              <a:t>14. Ο Νορβηγός μένει δίπλα στο μπλε σπίτι.</a:t>
            </a:r>
            <a:br>
              <a:rPr lang="el-GR" sz="2000" dirty="0"/>
            </a:br>
            <a:r>
              <a:rPr lang="el-GR" sz="2000" dirty="0"/>
              <a:t>15. Αυτός που καπνίζει </a:t>
            </a:r>
            <a:r>
              <a:rPr lang="el-GR" sz="2000" dirty="0" err="1"/>
              <a:t>Blends</a:t>
            </a:r>
            <a:r>
              <a:rPr lang="el-GR" sz="2000" dirty="0"/>
              <a:t> έχει ένα γείτονα που πίνει νερό.</a:t>
            </a:r>
          </a:p>
        </p:txBody>
      </p:sp>
      <p:sp>
        <p:nvSpPr>
          <p:cNvPr id="6" name="TextBox 5"/>
          <p:cNvSpPr txBox="1"/>
          <p:nvPr/>
        </p:nvSpPr>
        <p:spPr>
          <a:xfrm>
            <a:off x="838199" y="1121720"/>
            <a:ext cx="3485249" cy="461665"/>
          </a:xfrm>
          <a:prstGeom prst="rect">
            <a:avLst/>
          </a:prstGeom>
          <a:noFill/>
        </p:spPr>
        <p:txBody>
          <a:bodyPr wrap="none" rtlCol="0">
            <a:spAutoFit/>
          </a:bodyPr>
          <a:lstStyle/>
          <a:p>
            <a:r>
              <a:rPr lang="el-GR" sz="2400" b="1" dirty="0">
                <a:solidFill>
                  <a:srgbClr val="C00000"/>
                </a:solidFill>
              </a:rPr>
              <a:t>Ο γρίφος του Αϊνστάιν </a:t>
            </a:r>
          </a:p>
        </p:txBody>
      </p:sp>
    </p:spTree>
    <p:extLst>
      <p:ext uri="{BB962C8B-B14F-4D97-AF65-F5344CB8AC3E}">
        <p14:creationId xmlns:p14="http://schemas.microsoft.com/office/powerpoint/2010/main" val="3840059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422371"/>
            <a:ext cx="9404723" cy="699349"/>
          </a:xfrm>
        </p:spPr>
        <p:txBody>
          <a:bodyPr>
            <a:normAutofit/>
          </a:bodyPr>
          <a:lstStyle/>
          <a:p>
            <a:r>
              <a:rPr lang="el-GR" dirty="0">
                <a:solidFill>
                  <a:srgbClr val="0070C0"/>
                </a:solidFill>
              </a:rPr>
              <a:t>Η έννοια του προβλήματος</a:t>
            </a:r>
            <a:endParaRPr lang="en-US" dirty="0">
              <a:solidFill>
                <a:srgbClr val="0070C0"/>
              </a:solidFill>
            </a:endParaRPr>
          </a:p>
        </p:txBody>
      </p:sp>
      <p:sp>
        <p:nvSpPr>
          <p:cNvPr id="5" name="TextBox 4"/>
          <p:cNvSpPr txBox="1"/>
          <p:nvPr/>
        </p:nvSpPr>
        <p:spPr>
          <a:xfrm>
            <a:off x="838200" y="2215563"/>
            <a:ext cx="9081656" cy="707886"/>
          </a:xfrm>
          <a:prstGeom prst="rect">
            <a:avLst/>
          </a:prstGeom>
          <a:noFill/>
        </p:spPr>
        <p:txBody>
          <a:bodyPr wrap="square" rtlCol="0">
            <a:spAutoFit/>
          </a:bodyPr>
          <a:lstStyle/>
          <a:p>
            <a:pPr algn="just"/>
            <a:r>
              <a:rPr lang="el-GR" sz="2000" dirty="0"/>
              <a:t>Με τον όρο πρόβλημα προσδιορίζεται μία κατάσταση η οποία χρήζει αντιμετώπισης, απαιτεί λύση, η δε λύση της δεν είναι γνωστή ούτε προφανής.</a:t>
            </a:r>
          </a:p>
        </p:txBody>
      </p:sp>
      <p:sp>
        <p:nvSpPr>
          <p:cNvPr id="6" name="TextBox 5"/>
          <p:cNvSpPr txBox="1"/>
          <p:nvPr/>
        </p:nvSpPr>
        <p:spPr>
          <a:xfrm>
            <a:off x="838198" y="1815453"/>
            <a:ext cx="2999539" cy="461665"/>
          </a:xfrm>
          <a:prstGeom prst="rect">
            <a:avLst/>
          </a:prstGeom>
          <a:noFill/>
        </p:spPr>
        <p:txBody>
          <a:bodyPr wrap="none" rtlCol="0">
            <a:spAutoFit/>
          </a:bodyPr>
          <a:lstStyle/>
          <a:p>
            <a:r>
              <a:rPr lang="el-GR" sz="2400" dirty="0">
                <a:solidFill>
                  <a:srgbClr val="0070C0"/>
                </a:solidFill>
              </a:rPr>
              <a:t>Πρόβλημα - Ορισμός</a:t>
            </a:r>
          </a:p>
        </p:txBody>
      </p:sp>
      <p:sp>
        <p:nvSpPr>
          <p:cNvPr id="7" name="TextBox 6"/>
          <p:cNvSpPr txBox="1"/>
          <p:nvPr/>
        </p:nvSpPr>
        <p:spPr>
          <a:xfrm>
            <a:off x="838199" y="3225588"/>
            <a:ext cx="9081657" cy="707886"/>
          </a:xfrm>
          <a:prstGeom prst="rect">
            <a:avLst/>
          </a:prstGeom>
          <a:noFill/>
        </p:spPr>
        <p:txBody>
          <a:bodyPr wrap="square" rtlCol="0">
            <a:spAutoFit/>
          </a:bodyPr>
          <a:lstStyle/>
          <a:p>
            <a:pPr algn="just"/>
            <a:r>
              <a:rPr lang="el-GR" sz="2000" i="1" dirty="0">
                <a:solidFill>
                  <a:srgbClr val="C00000"/>
                </a:solidFill>
              </a:rPr>
              <a:t>Τι σας έρχεται στο μυαλό με τη φράση «η δε λύση της δεν είναι γνωστή, ούτε προφανής»; Είναι η δυσκολία επίλυσης χαρακτηριστικό ενός προβλήματος;</a:t>
            </a:r>
          </a:p>
        </p:txBody>
      </p:sp>
      <p:sp>
        <p:nvSpPr>
          <p:cNvPr id="8" name="TextBox 7"/>
          <p:cNvSpPr txBox="1"/>
          <p:nvPr/>
        </p:nvSpPr>
        <p:spPr>
          <a:xfrm>
            <a:off x="838199" y="1184613"/>
            <a:ext cx="10700829" cy="400110"/>
          </a:xfrm>
          <a:prstGeom prst="rect">
            <a:avLst/>
          </a:prstGeom>
          <a:noFill/>
        </p:spPr>
        <p:txBody>
          <a:bodyPr wrap="square" rtlCol="0">
            <a:spAutoFit/>
          </a:bodyPr>
          <a:lstStyle/>
          <a:p>
            <a:pPr algn="just"/>
            <a:r>
              <a:rPr lang="el-GR" sz="2000" dirty="0"/>
              <a:t>Από την γέννηση του ο άνθρωπος καλείται να αντιμετωπίσει προβλήματα.</a:t>
            </a:r>
          </a:p>
        </p:txBody>
      </p:sp>
      <p:sp>
        <p:nvSpPr>
          <p:cNvPr id="11" name="TextBox 10"/>
          <p:cNvSpPr txBox="1"/>
          <p:nvPr/>
        </p:nvSpPr>
        <p:spPr>
          <a:xfrm>
            <a:off x="838199" y="4351895"/>
            <a:ext cx="8956966" cy="1077218"/>
          </a:xfrm>
          <a:prstGeom prst="rect">
            <a:avLst/>
          </a:prstGeom>
          <a:noFill/>
        </p:spPr>
        <p:txBody>
          <a:bodyPr wrap="square" rtlCol="0">
            <a:spAutoFit/>
          </a:bodyPr>
          <a:lstStyle/>
          <a:p>
            <a:pPr algn="just"/>
            <a:r>
              <a:rPr lang="el-GR" sz="2400" dirty="0">
                <a:solidFill>
                  <a:srgbClr val="0070C0"/>
                </a:solidFill>
              </a:rPr>
              <a:t>Τι είναι ένα σύνθετο πρόβλημα;</a:t>
            </a:r>
          </a:p>
          <a:p>
            <a:pPr algn="just"/>
            <a:r>
              <a:rPr lang="el-GR" sz="2000" dirty="0"/>
              <a:t>Το πρόβλημα που αποτελείται από πολλά μέρη και στη λύση του συμμετέχουν πολλοί παράγοντες που συχνά αλληλοεπιδρούν μεταξύ τους.</a:t>
            </a:r>
          </a:p>
        </p:txBody>
      </p:sp>
    </p:spTree>
    <p:extLst>
      <p:ext uri="{BB962C8B-B14F-4D97-AF65-F5344CB8AC3E}">
        <p14:creationId xmlns:p14="http://schemas.microsoft.com/office/powerpoint/2010/main" val="3021345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0-#ppt_w/2"/>
                                          </p:val>
                                        </p:tav>
                                        <p:tav tm="100000">
                                          <p:val>
                                            <p:strVal val="#ppt_x"/>
                                          </p:val>
                                        </p:tav>
                                      </p:tavLst>
                                    </p:anim>
                                    <p:anim calcmode="lin" valueType="num">
                                      <p:cBhvr additive="base">
                                        <p:cTn id="14"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0-#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0-#ppt_w/2"/>
                                          </p:val>
                                        </p:tav>
                                        <p:tav tm="100000">
                                          <p:val>
                                            <p:strVal val="#ppt_x"/>
                                          </p:val>
                                        </p:tav>
                                      </p:tavLst>
                                    </p:anim>
                                    <p:anim calcmode="lin" valueType="num">
                                      <p:cBhvr additive="base">
                                        <p:cTn id="26"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1">
                                            <p:txEl>
                                              <p:pRg st="0" end="0"/>
                                            </p:txEl>
                                          </p:spTgt>
                                        </p:tgtEl>
                                        <p:attrNameLst>
                                          <p:attrName>style.visibility</p:attrName>
                                        </p:attrNameLst>
                                      </p:cBhvr>
                                      <p:to>
                                        <p:strVal val="visible"/>
                                      </p:to>
                                    </p:set>
                                    <p:anim calcmode="lin" valueType="num">
                                      <p:cBhvr additive="base">
                                        <p:cTn id="31" dur="500" fill="hold"/>
                                        <p:tgtEl>
                                          <p:spTgt spid="11">
                                            <p:txEl>
                                              <p:pRg st="0" end="0"/>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1">
                                            <p:txEl>
                                              <p:pRg st="1" end="1"/>
                                            </p:txEl>
                                          </p:spTgt>
                                        </p:tgtEl>
                                        <p:attrNameLst>
                                          <p:attrName>style.visibility</p:attrName>
                                        </p:attrNameLst>
                                      </p:cBhvr>
                                      <p:to>
                                        <p:strVal val="visible"/>
                                      </p:to>
                                    </p:set>
                                    <p:anim calcmode="lin" valueType="num">
                                      <p:cBhvr additive="base">
                                        <p:cTn id="37" dur="500" fill="hold"/>
                                        <p:tgtEl>
                                          <p:spTgt spid="11">
                                            <p:txEl>
                                              <p:pRg st="1" end="1"/>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1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422371"/>
            <a:ext cx="9404723" cy="699349"/>
          </a:xfrm>
        </p:spPr>
        <p:txBody>
          <a:bodyPr>
            <a:normAutofit/>
          </a:bodyPr>
          <a:lstStyle/>
          <a:p>
            <a:r>
              <a:rPr lang="el-GR" dirty="0">
                <a:solidFill>
                  <a:srgbClr val="0070C0"/>
                </a:solidFill>
              </a:rPr>
              <a:t>Κατηγορίες προβλημάτων</a:t>
            </a:r>
            <a:endParaRPr lang="en-US" dirty="0">
              <a:solidFill>
                <a:srgbClr val="0070C0"/>
              </a:solidFill>
            </a:endParaRPr>
          </a:p>
        </p:txBody>
      </p:sp>
      <p:sp>
        <p:nvSpPr>
          <p:cNvPr id="9" name="TextBox 8"/>
          <p:cNvSpPr txBox="1"/>
          <p:nvPr/>
        </p:nvSpPr>
        <p:spPr>
          <a:xfrm>
            <a:off x="838199" y="1121720"/>
            <a:ext cx="9067801" cy="707886"/>
          </a:xfrm>
          <a:prstGeom prst="rect">
            <a:avLst/>
          </a:prstGeom>
          <a:noFill/>
        </p:spPr>
        <p:txBody>
          <a:bodyPr wrap="square" rtlCol="0">
            <a:spAutoFit/>
          </a:bodyPr>
          <a:lstStyle/>
          <a:p>
            <a:r>
              <a:rPr lang="el-GR" sz="2000" dirty="0"/>
              <a:t>Υπάρχουν πολλοί τρόποι ταξινόμησης των προβλημάτων σε κατηγορίες ανάλογα με το κριτήριο που θεωρούμε ως το πλέον σημαντικό:</a:t>
            </a:r>
          </a:p>
        </p:txBody>
      </p:sp>
      <p:sp>
        <p:nvSpPr>
          <p:cNvPr id="10" name="TextBox 9"/>
          <p:cNvSpPr txBox="1"/>
          <p:nvPr/>
        </p:nvSpPr>
        <p:spPr>
          <a:xfrm>
            <a:off x="838199" y="1960349"/>
            <a:ext cx="10700829" cy="4031873"/>
          </a:xfrm>
          <a:prstGeom prst="rect">
            <a:avLst/>
          </a:prstGeom>
          <a:noFill/>
        </p:spPr>
        <p:txBody>
          <a:bodyPr wrap="square" rtlCol="0">
            <a:spAutoFit/>
          </a:bodyPr>
          <a:lstStyle/>
          <a:p>
            <a:r>
              <a:rPr lang="el-GR" sz="2400" dirty="0">
                <a:solidFill>
                  <a:srgbClr val="0070C0"/>
                </a:solidFill>
              </a:rPr>
              <a:t>Ως προς τη δυνατότητα λύσης τους:</a:t>
            </a:r>
          </a:p>
          <a:p>
            <a:pPr marL="342900" indent="-342900">
              <a:buFont typeface="Arial" panose="020B0604020202020204" pitchFamily="34" charset="0"/>
              <a:buChar char="•"/>
            </a:pPr>
            <a:r>
              <a:rPr lang="el-GR" sz="2400" dirty="0">
                <a:solidFill>
                  <a:srgbClr val="C00000"/>
                </a:solidFill>
              </a:rPr>
              <a:t>Επιλύσιμα</a:t>
            </a:r>
          </a:p>
          <a:p>
            <a:pPr indent="361950"/>
            <a:r>
              <a:rPr lang="el-GR" sz="2000" dirty="0"/>
              <a:t>Τα προβλήματα για τα οποία έχει βρεθεί τουλάχιστον μία λύση.</a:t>
            </a:r>
          </a:p>
          <a:p>
            <a:pPr indent="361950"/>
            <a:r>
              <a:rPr lang="el-GR" sz="2000" i="1" dirty="0"/>
              <a:t>«Η κατασκευή ενός μέσου με την βοήθεια του οποίου θα πετάει ο άνθρωπος»</a:t>
            </a:r>
            <a:endParaRPr lang="en-US" sz="2000" i="1" dirty="0"/>
          </a:p>
          <a:p>
            <a:pPr indent="361950"/>
            <a:endParaRPr lang="el-GR" sz="2000" i="1" dirty="0"/>
          </a:p>
          <a:p>
            <a:pPr marL="342900" indent="-342900">
              <a:buFont typeface="Arial" panose="020B0604020202020204" pitchFamily="34" charset="0"/>
              <a:buChar char="•"/>
            </a:pPr>
            <a:r>
              <a:rPr lang="el-GR" sz="2400" dirty="0">
                <a:solidFill>
                  <a:srgbClr val="C00000"/>
                </a:solidFill>
              </a:rPr>
              <a:t>Άλυτα</a:t>
            </a:r>
          </a:p>
          <a:p>
            <a:pPr indent="361950"/>
            <a:r>
              <a:rPr lang="el-GR" sz="2000" dirty="0"/>
              <a:t>Τα προβλήματα για τα οποία έχει αποδειχθεί ότι δεν έχουν λύση.</a:t>
            </a:r>
          </a:p>
          <a:p>
            <a:pPr indent="361950"/>
            <a:r>
              <a:rPr lang="el-GR" sz="2000" i="1" dirty="0"/>
              <a:t>«Η παραμονή κάτω από το νερό για 10 λεπτά χωρίς οξυγόνο»</a:t>
            </a:r>
            <a:endParaRPr lang="en-US" sz="2000" i="1" dirty="0"/>
          </a:p>
          <a:p>
            <a:pPr indent="361950"/>
            <a:endParaRPr lang="el-GR" sz="2000" i="1" dirty="0"/>
          </a:p>
          <a:p>
            <a:pPr marL="342900" indent="-342900">
              <a:buFont typeface="Arial" panose="020B0604020202020204" pitchFamily="34" charset="0"/>
              <a:buChar char="•"/>
            </a:pPr>
            <a:r>
              <a:rPr lang="el-GR" sz="2400" dirty="0">
                <a:solidFill>
                  <a:srgbClr val="C00000"/>
                </a:solidFill>
              </a:rPr>
              <a:t>Ανοικτά</a:t>
            </a:r>
          </a:p>
          <a:p>
            <a:pPr indent="361950"/>
            <a:r>
              <a:rPr lang="el-GR" sz="2000" dirty="0"/>
              <a:t>Τα προβλήματα που δεν εντάσσονται σε καμία από τις παραπάνω περιπτώσεις.</a:t>
            </a:r>
          </a:p>
          <a:p>
            <a:pPr indent="361950"/>
            <a:r>
              <a:rPr lang="el-GR" sz="2000" i="1" dirty="0"/>
              <a:t>«Η ύπαρξη εξωγήινων στο διάστημα»</a:t>
            </a:r>
          </a:p>
        </p:txBody>
      </p:sp>
    </p:spTree>
    <p:extLst>
      <p:ext uri="{BB962C8B-B14F-4D97-AF65-F5344CB8AC3E}">
        <p14:creationId xmlns:p14="http://schemas.microsoft.com/office/powerpoint/2010/main" val="3104909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 calcmode="lin" valueType="num">
                                      <p:cBhvr additive="base">
                                        <p:cTn id="13" dur="500" fill="hold"/>
                                        <p:tgtEl>
                                          <p:spTgt spid="10">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
                                            <p:txEl>
                                              <p:pRg st="1" end="1"/>
                                            </p:txEl>
                                          </p:spTgt>
                                        </p:tgtEl>
                                        <p:attrNameLst>
                                          <p:attrName>style.visibility</p:attrName>
                                        </p:attrNameLst>
                                      </p:cBhvr>
                                      <p:to>
                                        <p:strVal val="visible"/>
                                      </p:to>
                                    </p:set>
                                    <p:anim calcmode="lin" valueType="num">
                                      <p:cBhvr additive="base">
                                        <p:cTn id="19" dur="500" fill="hold"/>
                                        <p:tgtEl>
                                          <p:spTgt spid="10">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
                                            <p:txEl>
                                              <p:pRg st="2" end="2"/>
                                            </p:txEl>
                                          </p:spTgt>
                                        </p:tgtEl>
                                        <p:attrNameLst>
                                          <p:attrName>style.visibility</p:attrName>
                                        </p:attrNameLst>
                                      </p:cBhvr>
                                      <p:to>
                                        <p:strVal val="visible"/>
                                      </p:to>
                                    </p:set>
                                    <p:anim calcmode="lin" valueType="num">
                                      <p:cBhvr additive="base">
                                        <p:cTn id="25" dur="500" fill="hold"/>
                                        <p:tgtEl>
                                          <p:spTgt spid="10">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
                                            <p:txEl>
                                              <p:pRg st="3" end="3"/>
                                            </p:txEl>
                                          </p:spTgt>
                                        </p:tgtEl>
                                        <p:attrNameLst>
                                          <p:attrName>style.visibility</p:attrName>
                                        </p:attrNameLst>
                                      </p:cBhvr>
                                      <p:to>
                                        <p:strVal val="visible"/>
                                      </p:to>
                                    </p:set>
                                    <p:anim calcmode="lin" valueType="num">
                                      <p:cBhvr additive="base">
                                        <p:cTn id="31" dur="500" fill="hold"/>
                                        <p:tgtEl>
                                          <p:spTgt spid="10">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
                                            <p:txEl>
                                              <p:pRg st="5" end="5"/>
                                            </p:txEl>
                                          </p:spTgt>
                                        </p:tgtEl>
                                        <p:attrNameLst>
                                          <p:attrName>style.visibility</p:attrName>
                                        </p:attrNameLst>
                                      </p:cBhvr>
                                      <p:to>
                                        <p:strVal val="visible"/>
                                      </p:to>
                                    </p:set>
                                    <p:anim calcmode="lin" valueType="num">
                                      <p:cBhvr additive="base">
                                        <p:cTn id="37" dur="500" fill="hold"/>
                                        <p:tgtEl>
                                          <p:spTgt spid="10">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0">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0">
                                            <p:txEl>
                                              <p:pRg st="6" end="6"/>
                                            </p:txEl>
                                          </p:spTgt>
                                        </p:tgtEl>
                                        <p:attrNameLst>
                                          <p:attrName>style.visibility</p:attrName>
                                        </p:attrNameLst>
                                      </p:cBhvr>
                                      <p:to>
                                        <p:strVal val="visible"/>
                                      </p:to>
                                    </p:set>
                                    <p:anim calcmode="lin" valueType="num">
                                      <p:cBhvr additive="base">
                                        <p:cTn id="43" dur="500" fill="hold"/>
                                        <p:tgtEl>
                                          <p:spTgt spid="10">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0">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0">
                                            <p:txEl>
                                              <p:pRg st="7" end="7"/>
                                            </p:txEl>
                                          </p:spTgt>
                                        </p:tgtEl>
                                        <p:attrNameLst>
                                          <p:attrName>style.visibility</p:attrName>
                                        </p:attrNameLst>
                                      </p:cBhvr>
                                      <p:to>
                                        <p:strVal val="visible"/>
                                      </p:to>
                                    </p:set>
                                    <p:anim calcmode="lin" valueType="num">
                                      <p:cBhvr additive="base">
                                        <p:cTn id="49" dur="500" fill="hold"/>
                                        <p:tgtEl>
                                          <p:spTgt spid="10">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0">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10">
                                            <p:txEl>
                                              <p:pRg st="9" end="9"/>
                                            </p:txEl>
                                          </p:spTgt>
                                        </p:tgtEl>
                                        <p:attrNameLst>
                                          <p:attrName>style.visibility</p:attrName>
                                        </p:attrNameLst>
                                      </p:cBhvr>
                                      <p:to>
                                        <p:strVal val="visible"/>
                                      </p:to>
                                    </p:set>
                                    <p:anim calcmode="lin" valueType="num">
                                      <p:cBhvr additive="base">
                                        <p:cTn id="55" dur="500" fill="hold"/>
                                        <p:tgtEl>
                                          <p:spTgt spid="10">
                                            <p:txEl>
                                              <p:pRg st="9" end="9"/>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10">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10">
                                            <p:txEl>
                                              <p:pRg st="10" end="10"/>
                                            </p:txEl>
                                          </p:spTgt>
                                        </p:tgtEl>
                                        <p:attrNameLst>
                                          <p:attrName>style.visibility</p:attrName>
                                        </p:attrNameLst>
                                      </p:cBhvr>
                                      <p:to>
                                        <p:strVal val="visible"/>
                                      </p:to>
                                    </p:set>
                                    <p:anim calcmode="lin" valueType="num">
                                      <p:cBhvr additive="base">
                                        <p:cTn id="61" dur="500" fill="hold"/>
                                        <p:tgtEl>
                                          <p:spTgt spid="10">
                                            <p:txEl>
                                              <p:pRg st="10" end="10"/>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10">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10">
                                            <p:txEl>
                                              <p:pRg st="11" end="11"/>
                                            </p:txEl>
                                          </p:spTgt>
                                        </p:tgtEl>
                                        <p:attrNameLst>
                                          <p:attrName>style.visibility</p:attrName>
                                        </p:attrNameLst>
                                      </p:cBhvr>
                                      <p:to>
                                        <p:strVal val="visible"/>
                                      </p:to>
                                    </p:set>
                                    <p:anim calcmode="lin" valueType="num">
                                      <p:cBhvr additive="base">
                                        <p:cTn id="67" dur="500" fill="hold"/>
                                        <p:tgtEl>
                                          <p:spTgt spid="10">
                                            <p:txEl>
                                              <p:pRg st="11" end="11"/>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10">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422371"/>
            <a:ext cx="9404723" cy="699349"/>
          </a:xfrm>
        </p:spPr>
        <p:txBody>
          <a:bodyPr>
            <a:normAutofit/>
          </a:bodyPr>
          <a:lstStyle/>
          <a:p>
            <a:r>
              <a:rPr lang="el-GR" dirty="0">
                <a:solidFill>
                  <a:srgbClr val="0070C0"/>
                </a:solidFill>
              </a:rPr>
              <a:t>Κατηγορίες προβλημάτων</a:t>
            </a:r>
            <a:endParaRPr lang="en-US" dirty="0">
              <a:solidFill>
                <a:srgbClr val="0070C0"/>
              </a:solidFill>
            </a:endParaRPr>
          </a:p>
        </p:txBody>
      </p:sp>
      <p:sp>
        <p:nvSpPr>
          <p:cNvPr id="10" name="TextBox 9"/>
          <p:cNvSpPr txBox="1"/>
          <p:nvPr/>
        </p:nvSpPr>
        <p:spPr>
          <a:xfrm>
            <a:off x="942108" y="1298569"/>
            <a:ext cx="9421092" cy="5262979"/>
          </a:xfrm>
          <a:prstGeom prst="rect">
            <a:avLst/>
          </a:prstGeom>
          <a:noFill/>
        </p:spPr>
        <p:txBody>
          <a:bodyPr wrap="square" rtlCol="0">
            <a:spAutoFit/>
          </a:bodyPr>
          <a:lstStyle/>
          <a:p>
            <a:r>
              <a:rPr lang="el-GR" sz="2400" dirty="0">
                <a:solidFill>
                  <a:srgbClr val="0070C0"/>
                </a:solidFill>
              </a:rPr>
              <a:t>Ως προς το βαθμό δόμησης της λύσης τους:</a:t>
            </a:r>
          </a:p>
          <a:p>
            <a:pPr marL="342900" indent="-342900">
              <a:buFont typeface="Arial" panose="020B0604020202020204" pitchFamily="34" charset="0"/>
              <a:buChar char="•"/>
            </a:pPr>
            <a:r>
              <a:rPr lang="el-GR" sz="2400" dirty="0">
                <a:solidFill>
                  <a:srgbClr val="C00000"/>
                </a:solidFill>
              </a:rPr>
              <a:t>Δομημένα</a:t>
            </a:r>
          </a:p>
          <a:p>
            <a:pPr marL="361950"/>
            <a:r>
              <a:rPr lang="el-GR" sz="2000" dirty="0"/>
              <a:t>Τα προβλήματα τα οποία λύνονται μέσω </a:t>
            </a:r>
            <a:r>
              <a:rPr lang="el-GR" sz="2000" u="sng" dirty="0"/>
              <a:t>μιας μόνο </a:t>
            </a:r>
            <a:r>
              <a:rPr lang="el-GR" sz="2000" dirty="0"/>
              <a:t>αυτοματοποιημένης διαδικασίας.</a:t>
            </a:r>
          </a:p>
          <a:p>
            <a:pPr indent="361950"/>
            <a:r>
              <a:rPr lang="el-GR" sz="2000" i="1" dirty="0"/>
              <a:t>«Η επίλυση της δευτεροβάθμιας εξίσωσης»</a:t>
            </a:r>
            <a:endParaRPr lang="en-US" sz="2000" i="1" dirty="0"/>
          </a:p>
          <a:p>
            <a:pPr indent="361950"/>
            <a:endParaRPr lang="el-GR" sz="2000" i="1" dirty="0"/>
          </a:p>
          <a:p>
            <a:pPr marL="342900" indent="-342900">
              <a:buFont typeface="Arial" panose="020B0604020202020204" pitchFamily="34" charset="0"/>
              <a:buChar char="•"/>
            </a:pPr>
            <a:r>
              <a:rPr lang="el-GR" sz="2400" dirty="0">
                <a:solidFill>
                  <a:srgbClr val="C00000"/>
                </a:solidFill>
              </a:rPr>
              <a:t>Ημιδομημένα</a:t>
            </a:r>
          </a:p>
          <a:p>
            <a:pPr marL="361950"/>
            <a:r>
              <a:rPr lang="el-GR" sz="2000" dirty="0"/>
              <a:t>Τα προβλήματα τα οποία λύνονται μέσω </a:t>
            </a:r>
            <a:r>
              <a:rPr lang="el-GR" sz="2000" u="sng" dirty="0"/>
              <a:t>μιας από πολλές</a:t>
            </a:r>
            <a:r>
              <a:rPr lang="en-US" sz="2000" u="sng" dirty="0"/>
              <a:t> </a:t>
            </a:r>
            <a:r>
              <a:rPr lang="el-GR" sz="2000" dirty="0"/>
              <a:t>αυτοματοποιημένες διαδικασίες.</a:t>
            </a:r>
          </a:p>
          <a:p>
            <a:pPr indent="361950"/>
            <a:r>
              <a:rPr lang="el-GR" sz="2000" i="1" dirty="0"/>
              <a:t>«Η επιλογή μεταφορικού μέσου για να πάμε στην Θεσσαλονίκη»</a:t>
            </a:r>
            <a:endParaRPr lang="en-US" sz="2000" i="1" dirty="0"/>
          </a:p>
          <a:p>
            <a:pPr indent="361950"/>
            <a:endParaRPr lang="el-GR" sz="2000" i="1" dirty="0"/>
          </a:p>
          <a:p>
            <a:pPr marL="342900" indent="-342900">
              <a:buFont typeface="Arial" panose="020B0604020202020204" pitchFamily="34" charset="0"/>
              <a:buChar char="•"/>
            </a:pPr>
            <a:r>
              <a:rPr lang="el-GR" sz="2400" dirty="0">
                <a:solidFill>
                  <a:srgbClr val="C00000"/>
                </a:solidFill>
              </a:rPr>
              <a:t>Αδόμητα</a:t>
            </a:r>
          </a:p>
          <a:p>
            <a:pPr marL="360363" indent="1588"/>
            <a:r>
              <a:rPr lang="el-GR" sz="2000" dirty="0"/>
              <a:t>Τα προβλήματα τα οποία </a:t>
            </a:r>
            <a:r>
              <a:rPr lang="el-GR" sz="2000" u="sng" dirty="0"/>
              <a:t>δεν λύνονται μέσω μιας </a:t>
            </a:r>
            <a:r>
              <a:rPr lang="el-GR" sz="2000" dirty="0"/>
              <a:t>αυτοματοποιημένης διαδικασίας.</a:t>
            </a:r>
          </a:p>
          <a:p>
            <a:pPr marL="360363" indent="1588"/>
            <a:r>
              <a:rPr lang="el-GR" sz="2000" i="1" dirty="0"/>
              <a:t>«Η τακτική που πρέπει να ακολουθήσει ο προπονητής για να κερδίσει η ομάδα του»</a:t>
            </a:r>
          </a:p>
        </p:txBody>
      </p:sp>
    </p:spTree>
    <p:extLst>
      <p:ext uri="{BB962C8B-B14F-4D97-AF65-F5344CB8AC3E}">
        <p14:creationId xmlns:p14="http://schemas.microsoft.com/office/powerpoint/2010/main" val="1858515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
                                            <p:txEl>
                                              <p:pRg st="1" end="1"/>
                                            </p:txEl>
                                          </p:spTgt>
                                        </p:tgtEl>
                                        <p:attrNameLst>
                                          <p:attrName>style.visibility</p:attrName>
                                        </p:attrNameLst>
                                      </p:cBhvr>
                                      <p:to>
                                        <p:strVal val="visible"/>
                                      </p:to>
                                    </p:set>
                                    <p:anim calcmode="lin" valueType="num">
                                      <p:cBhvr additive="base">
                                        <p:cTn id="13" dur="500" fill="hold"/>
                                        <p:tgtEl>
                                          <p:spTgt spid="10">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
                                            <p:txEl>
                                              <p:pRg st="2" end="2"/>
                                            </p:txEl>
                                          </p:spTgt>
                                        </p:tgtEl>
                                        <p:attrNameLst>
                                          <p:attrName>style.visibility</p:attrName>
                                        </p:attrNameLst>
                                      </p:cBhvr>
                                      <p:to>
                                        <p:strVal val="visible"/>
                                      </p:to>
                                    </p:set>
                                    <p:anim calcmode="lin" valueType="num">
                                      <p:cBhvr additive="base">
                                        <p:cTn id="19" dur="500" fill="hold"/>
                                        <p:tgtEl>
                                          <p:spTgt spid="10">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
                                            <p:txEl>
                                              <p:pRg st="3" end="3"/>
                                            </p:txEl>
                                          </p:spTgt>
                                        </p:tgtEl>
                                        <p:attrNameLst>
                                          <p:attrName>style.visibility</p:attrName>
                                        </p:attrNameLst>
                                      </p:cBhvr>
                                      <p:to>
                                        <p:strVal val="visible"/>
                                      </p:to>
                                    </p:set>
                                    <p:anim calcmode="lin" valueType="num">
                                      <p:cBhvr additive="base">
                                        <p:cTn id="25" dur="500" fill="hold"/>
                                        <p:tgtEl>
                                          <p:spTgt spid="10">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
                                            <p:txEl>
                                              <p:pRg st="5" end="5"/>
                                            </p:txEl>
                                          </p:spTgt>
                                        </p:tgtEl>
                                        <p:attrNameLst>
                                          <p:attrName>style.visibility</p:attrName>
                                        </p:attrNameLst>
                                      </p:cBhvr>
                                      <p:to>
                                        <p:strVal val="visible"/>
                                      </p:to>
                                    </p:set>
                                    <p:anim calcmode="lin" valueType="num">
                                      <p:cBhvr additive="base">
                                        <p:cTn id="31" dur="500" fill="hold"/>
                                        <p:tgtEl>
                                          <p:spTgt spid="10">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
                                            <p:txEl>
                                              <p:pRg st="6" end="6"/>
                                            </p:txEl>
                                          </p:spTgt>
                                        </p:tgtEl>
                                        <p:attrNameLst>
                                          <p:attrName>style.visibility</p:attrName>
                                        </p:attrNameLst>
                                      </p:cBhvr>
                                      <p:to>
                                        <p:strVal val="visible"/>
                                      </p:to>
                                    </p:set>
                                    <p:anim calcmode="lin" valueType="num">
                                      <p:cBhvr additive="base">
                                        <p:cTn id="37" dur="500" fill="hold"/>
                                        <p:tgtEl>
                                          <p:spTgt spid="10">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0">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0">
                                            <p:txEl>
                                              <p:pRg st="7" end="7"/>
                                            </p:txEl>
                                          </p:spTgt>
                                        </p:tgtEl>
                                        <p:attrNameLst>
                                          <p:attrName>style.visibility</p:attrName>
                                        </p:attrNameLst>
                                      </p:cBhvr>
                                      <p:to>
                                        <p:strVal val="visible"/>
                                      </p:to>
                                    </p:set>
                                    <p:anim calcmode="lin" valueType="num">
                                      <p:cBhvr additive="base">
                                        <p:cTn id="43" dur="500" fill="hold"/>
                                        <p:tgtEl>
                                          <p:spTgt spid="10">
                                            <p:txEl>
                                              <p:pRg st="7" end="7"/>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0">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0">
                                            <p:txEl>
                                              <p:pRg st="9" end="9"/>
                                            </p:txEl>
                                          </p:spTgt>
                                        </p:tgtEl>
                                        <p:attrNameLst>
                                          <p:attrName>style.visibility</p:attrName>
                                        </p:attrNameLst>
                                      </p:cBhvr>
                                      <p:to>
                                        <p:strVal val="visible"/>
                                      </p:to>
                                    </p:set>
                                    <p:anim calcmode="lin" valueType="num">
                                      <p:cBhvr additive="base">
                                        <p:cTn id="49" dur="500" fill="hold"/>
                                        <p:tgtEl>
                                          <p:spTgt spid="10">
                                            <p:txEl>
                                              <p:pRg st="9" end="9"/>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0">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10">
                                            <p:txEl>
                                              <p:pRg st="10" end="10"/>
                                            </p:txEl>
                                          </p:spTgt>
                                        </p:tgtEl>
                                        <p:attrNameLst>
                                          <p:attrName>style.visibility</p:attrName>
                                        </p:attrNameLst>
                                      </p:cBhvr>
                                      <p:to>
                                        <p:strVal val="visible"/>
                                      </p:to>
                                    </p:set>
                                    <p:anim calcmode="lin" valueType="num">
                                      <p:cBhvr additive="base">
                                        <p:cTn id="55" dur="500" fill="hold"/>
                                        <p:tgtEl>
                                          <p:spTgt spid="10">
                                            <p:txEl>
                                              <p:pRg st="10" end="10"/>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10">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10">
                                            <p:txEl>
                                              <p:pRg st="11" end="11"/>
                                            </p:txEl>
                                          </p:spTgt>
                                        </p:tgtEl>
                                        <p:attrNameLst>
                                          <p:attrName>style.visibility</p:attrName>
                                        </p:attrNameLst>
                                      </p:cBhvr>
                                      <p:to>
                                        <p:strVal val="visible"/>
                                      </p:to>
                                    </p:set>
                                    <p:anim calcmode="lin" valueType="num">
                                      <p:cBhvr additive="base">
                                        <p:cTn id="61" dur="500" fill="hold"/>
                                        <p:tgtEl>
                                          <p:spTgt spid="10">
                                            <p:txEl>
                                              <p:pRg st="11" end="11"/>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10">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422371"/>
            <a:ext cx="9404723" cy="699349"/>
          </a:xfrm>
        </p:spPr>
        <p:txBody>
          <a:bodyPr>
            <a:normAutofit/>
          </a:bodyPr>
          <a:lstStyle/>
          <a:p>
            <a:r>
              <a:rPr lang="el-GR" dirty="0">
                <a:solidFill>
                  <a:srgbClr val="0070C0"/>
                </a:solidFill>
              </a:rPr>
              <a:t>Κατηγορίες προβλημάτων</a:t>
            </a:r>
            <a:endParaRPr lang="en-US" dirty="0">
              <a:solidFill>
                <a:srgbClr val="0070C0"/>
              </a:solidFill>
            </a:endParaRPr>
          </a:p>
        </p:txBody>
      </p:sp>
      <p:sp>
        <p:nvSpPr>
          <p:cNvPr id="10" name="TextBox 9"/>
          <p:cNvSpPr txBox="1"/>
          <p:nvPr/>
        </p:nvSpPr>
        <p:spPr>
          <a:xfrm>
            <a:off x="838199" y="1257020"/>
            <a:ext cx="10700829" cy="4339650"/>
          </a:xfrm>
          <a:prstGeom prst="rect">
            <a:avLst/>
          </a:prstGeom>
          <a:noFill/>
        </p:spPr>
        <p:txBody>
          <a:bodyPr wrap="square" rtlCol="0">
            <a:spAutoFit/>
          </a:bodyPr>
          <a:lstStyle/>
          <a:p>
            <a:r>
              <a:rPr lang="el-GR" sz="2400" dirty="0">
                <a:solidFill>
                  <a:srgbClr val="0070C0"/>
                </a:solidFill>
              </a:rPr>
              <a:t>Ως προς το σκοπό:</a:t>
            </a:r>
          </a:p>
          <a:p>
            <a:pPr marL="342900" indent="-342900">
              <a:buFont typeface="Arial" panose="020B0604020202020204" pitchFamily="34" charset="0"/>
              <a:buChar char="•"/>
            </a:pPr>
            <a:r>
              <a:rPr lang="el-GR" sz="2400" dirty="0">
                <a:solidFill>
                  <a:srgbClr val="C00000"/>
                </a:solidFill>
              </a:rPr>
              <a:t>Απόφασης</a:t>
            </a:r>
          </a:p>
          <a:p>
            <a:pPr marL="361950"/>
            <a:r>
              <a:rPr lang="el-GR" sz="2000" dirty="0"/>
              <a:t>Τα προβλήματα στα οποία η απάντηση είναι ένα «ΝΑΙ» ή «ΌΧΙ».</a:t>
            </a:r>
          </a:p>
          <a:p>
            <a:pPr indent="361950"/>
            <a:r>
              <a:rPr lang="el-GR" sz="2000" i="1" dirty="0"/>
              <a:t>«Θα βγούμε το βράδυ</a:t>
            </a:r>
            <a:r>
              <a:rPr lang="en-US" sz="2000" i="1" dirty="0"/>
              <a:t> </a:t>
            </a:r>
            <a:r>
              <a:rPr lang="el-GR" sz="2000" i="1" dirty="0"/>
              <a:t>έξω για μπύρα;»</a:t>
            </a:r>
            <a:endParaRPr lang="en-US" sz="2000" i="1" dirty="0"/>
          </a:p>
          <a:p>
            <a:pPr indent="361950"/>
            <a:endParaRPr lang="el-GR" sz="2000" i="1" dirty="0"/>
          </a:p>
          <a:p>
            <a:pPr marL="342900" indent="-342900">
              <a:buFont typeface="Arial" panose="020B0604020202020204" pitchFamily="34" charset="0"/>
              <a:buChar char="•"/>
            </a:pPr>
            <a:r>
              <a:rPr lang="el-GR" sz="2400" dirty="0">
                <a:solidFill>
                  <a:srgbClr val="C00000"/>
                </a:solidFill>
              </a:rPr>
              <a:t>Υπολογιστικά</a:t>
            </a:r>
          </a:p>
          <a:p>
            <a:pPr marL="361950"/>
            <a:r>
              <a:rPr lang="el-GR" sz="2000" dirty="0"/>
              <a:t>Τα προβλήματα στα οποία ψάχνουμε μία τιμή.</a:t>
            </a:r>
          </a:p>
          <a:p>
            <a:pPr indent="361950"/>
            <a:r>
              <a:rPr lang="el-GR" sz="2000" i="1" dirty="0"/>
              <a:t>«Πόσα λεφτά να έχω μαζί μου;»</a:t>
            </a:r>
            <a:endParaRPr lang="en-US" sz="2000" i="1" dirty="0"/>
          </a:p>
          <a:p>
            <a:pPr indent="361950"/>
            <a:endParaRPr lang="el-GR" sz="2000" i="1" dirty="0"/>
          </a:p>
          <a:p>
            <a:pPr marL="342900" indent="-342900">
              <a:buFont typeface="Arial" panose="020B0604020202020204" pitchFamily="34" charset="0"/>
              <a:buChar char="•"/>
            </a:pPr>
            <a:r>
              <a:rPr lang="el-GR" sz="2400" dirty="0">
                <a:solidFill>
                  <a:srgbClr val="C00000"/>
                </a:solidFill>
              </a:rPr>
              <a:t>Βελτιστοποίησης</a:t>
            </a:r>
          </a:p>
          <a:p>
            <a:pPr marL="361950"/>
            <a:r>
              <a:rPr lang="el-GR" sz="2000" dirty="0"/>
              <a:t>Τα προβλήματα στα οποία ψάχνουμε την καλύτερη λύση για την επίλυση του προβλήματος.</a:t>
            </a:r>
          </a:p>
          <a:p>
            <a:pPr indent="361950"/>
            <a:r>
              <a:rPr lang="el-GR" sz="2000" i="1" dirty="0"/>
              <a:t>«Ποιο φόρεμα να φορέσω για να κάνω εντύπωση;»</a:t>
            </a:r>
          </a:p>
        </p:txBody>
      </p:sp>
    </p:spTree>
    <p:extLst>
      <p:ext uri="{BB962C8B-B14F-4D97-AF65-F5344CB8AC3E}">
        <p14:creationId xmlns:p14="http://schemas.microsoft.com/office/powerpoint/2010/main" val="2553173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
                                            <p:txEl>
                                              <p:pRg st="1" end="1"/>
                                            </p:txEl>
                                          </p:spTgt>
                                        </p:tgtEl>
                                        <p:attrNameLst>
                                          <p:attrName>style.visibility</p:attrName>
                                        </p:attrNameLst>
                                      </p:cBhvr>
                                      <p:to>
                                        <p:strVal val="visible"/>
                                      </p:to>
                                    </p:set>
                                    <p:anim calcmode="lin" valueType="num">
                                      <p:cBhvr additive="base">
                                        <p:cTn id="13" dur="500" fill="hold"/>
                                        <p:tgtEl>
                                          <p:spTgt spid="10">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
                                            <p:txEl>
                                              <p:pRg st="2" end="2"/>
                                            </p:txEl>
                                          </p:spTgt>
                                        </p:tgtEl>
                                        <p:attrNameLst>
                                          <p:attrName>style.visibility</p:attrName>
                                        </p:attrNameLst>
                                      </p:cBhvr>
                                      <p:to>
                                        <p:strVal val="visible"/>
                                      </p:to>
                                    </p:set>
                                    <p:anim calcmode="lin" valueType="num">
                                      <p:cBhvr additive="base">
                                        <p:cTn id="19" dur="500" fill="hold"/>
                                        <p:tgtEl>
                                          <p:spTgt spid="10">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
                                            <p:txEl>
                                              <p:pRg st="3" end="3"/>
                                            </p:txEl>
                                          </p:spTgt>
                                        </p:tgtEl>
                                        <p:attrNameLst>
                                          <p:attrName>style.visibility</p:attrName>
                                        </p:attrNameLst>
                                      </p:cBhvr>
                                      <p:to>
                                        <p:strVal val="visible"/>
                                      </p:to>
                                    </p:set>
                                    <p:anim calcmode="lin" valueType="num">
                                      <p:cBhvr additive="base">
                                        <p:cTn id="25" dur="500" fill="hold"/>
                                        <p:tgtEl>
                                          <p:spTgt spid="10">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
                                            <p:txEl>
                                              <p:pRg st="5" end="5"/>
                                            </p:txEl>
                                          </p:spTgt>
                                        </p:tgtEl>
                                        <p:attrNameLst>
                                          <p:attrName>style.visibility</p:attrName>
                                        </p:attrNameLst>
                                      </p:cBhvr>
                                      <p:to>
                                        <p:strVal val="visible"/>
                                      </p:to>
                                    </p:set>
                                    <p:anim calcmode="lin" valueType="num">
                                      <p:cBhvr additive="base">
                                        <p:cTn id="31" dur="500" fill="hold"/>
                                        <p:tgtEl>
                                          <p:spTgt spid="10">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
                                            <p:txEl>
                                              <p:pRg st="6" end="6"/>
                                            </p:txEl>
                                          </p:spTgt>
                                        </p:tgtEl>
                                        <p:attrNameLst>
                                          <p:attrName>style.visibility</p:attrName>
                                        </p:attrNameLst>
                                      </p:cBhvr>
                                      <p:to>
                                        <p:strVal val="visible"/>
                                      </p:to>
                                    </p:set>
                                    <p:anim calcmode="lin" valueType="num">
                                      <p:cBhvr additive="base">
                                        <p:cTn id="37" dur="500" fill="hold"/>
                                        <p:tgtEl>
                                          <p:spTgt spid="10">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0">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0">
                                            <p:txEl>
                                              <p:pRg st="7" end="7"/>
                                            </p:txEl>
                                          </p:spTgt>
                                        </p:tgtEl>
                                        <p:attrNameLst>
                                          <p:attrName>style.visibility</p:attrName>
                                        </p:attrNameLst>
                                      </p:cBhvr>
                                      <p:to>
                                        <p:strVal val="visible"/>
                                      </p:to>
                                    </p:set>
                                    <p:anim calcmode="lin" valueType="num">
                                      <p:cBhvr additive="base">
                                        <p:cTn id="43" dur="500" fill="hold"/>
                                        <p:tgtEl>
                                          <p:spTgt spid="10">
                                            <p:txEl>
                                              <p:pRg st="7" end="7"/>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0">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0">
                                            <p:txEl>
                                              <p:pRg st="9" end="9"/>
                                            </p:txEl>
                                          </p:spTgt>
                                        </p:tgtEl>
                                        <p:attrNameLst>
                                          <p:attrName>style.visibility</p:attrName>
                                        </p:attrNameLst>
                                      </p:cBhvr>
                                      <p:to>
                                        <p:strVal val="visible"/>
                                      </p:to>
                                    </p:set>
                                    <p:anim calcmode="lin" valueType="num">
                                      <p:cBhvr additive="base">
                                        <p:cTn id="49" dur="500" fill="hold"/>
                                        <p:tgtEl>
                                          <p:spTgt spid="10">
                                            <p:txEl>
                                              <p:pRg st="9" end="9"/>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0">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10">
                                            <p:txEl>
                                              <p:pRg st="10" end="10"/>
                                            </p:txEl>
                                          </p:spTgt>
                                        </p:tgtEl>
                                        <p:attrNameLst>
                                          <p:attrName>style.visibility</p:attrName>
                                        </p:attrNameLst>
                                      </p:cBhvr>
                                      <p:to>
                                        <p:strVal val="visible"/>
                                      </p:to>
                                    </p:set>
                                    <p:anim calcmode="lin" valueType="num">
                                      <p:cBhvr additive="base">
                                        <p:cTn id="55" dur="500" fill="hold"/>
                                        <p:tgtEl>
                                          <p:spTgt spid="10">
                                            <p:txEl>
                                              <p:pRg st="10" end="10"/>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10">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10">
                                            <p:txEl>
                                              <p:pRg st="11" end="11"/>
                                            </p:txEl>
                                          </p:spTgt>
                                        </p:tgtEl>
                                        <p:attrNameLst>
                                          <p:attrName>style.visibility</p:attrName>
                                        </p:attrNameLst>
                                      </p:cBhvr>
                                      <p:to>
                                        <p:strVal val="visible"/>
                                      </p:to>
                                    </p:set>
                                    <p:anim calcmode="lin" valueType="num">
                                      <p:cBhvr additive="base">
                                        <p:cTn id="61" dur="500" fill="hold"/>
                                        <p:tgtEl>
                                          <p:spTgt spid="10">
                                            <p:txEl>
                                              <p:pRg st="11" end="11"/>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10">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422371"/>
            <a:ext cx="9404723" cy="699349"/>
          </a:xfrm>
        </p:spPr>
        <p:txBody>
          <a:bodyPr>
            <a:normAutofit/>
          </a:bodyPr>
          <a:lstStyle/>
          <a:p>
            <a:r>
              <a:rPr lang="el-GR" dirty="0">
                <a:solidFill>
                  <a:srgbClr val="0070C0"/>
                </a:solidFill>
              </a:rPr>
              <a:t>Κατηγορίες προβλημάτων</a:t>
            </a:r>
            <a:endParaRPr lang="en-US" dirty="0">
              <a:solidFill>
                <a:srgbClr val="0070C0"/>
              </a:solidFill>
            </a:endParaRPr>
          </a:p>
        </p:txBody>
      </p:sp>
      <p:sp>
        <p:nvSpPr>
          <p:cNvPr id="9" name="TextBox 8"/>
          <p:cNvSpPr txBox="1"/>
          <p:nvPr/>
        </p:nvSpPr>
        <p:spPr>
          <a:xfrm>
            <a:off x="838200" y="1121720"/>
            <a:ext cx="8933330" cy="830997"/>
          </a:xfrm>
          <a:prstGeom prst="rect">
            <a:avLst/>
          </a:prstGeom>
          <a:noFill/>
        </p:spPr>
        <p:txBody>
          <a:bodyPr wrap="square" rtlCol="0">
            <a:spAutoFit/>
          </a:bodyPr>
          <a:lstStyle/>
          <a:p>
            <a:r>
              <a:rPr lang="el-GR" sz="2400" dirty="0">
                <a:solidFill>
                  <a:srgbClr val="C00000"/>
                </a:solidFill>
              </a:rPr>
              <a:t>Ποια προβλήματα μπορεί να λύσει ο υπολογιστής;</a:t>
            </a:r>
            <a:r>
              <a:rPr lang="en-US" sz="2400" dirty="0">
                <a:solidFill>
                  <a:srgbClr val="C00000"/>
                </a:solidFill>
              </a:rPr>
              <a:t> (</a:t>
            </a:r>
            <a:r>
              <a:rPr lang="el-GR" sz="2400" dirty="0">
                <a:solidFill>
                  <a:srgbClr val="C00000"/>
                </a:solidFill>
              </a:rPr>
              <a:t>Επιλέξτε όσα ταιριάζουν</a:t>
            </a:r>
            <a:r>
              <a:rPr lang="en-US" sz="2400" dirty="0">
                <a:solidFill>
                  <a:srgbClr val="C00000"/>
                </a:solidFill>
              </a:rPr>
              <a:t>)</a:t>
            </a:r>
            <a:endParaRPr lang="el-GR" sz="2400" dirty="0">
              <a:solidFill>
                <a:srgbClr val="C00000"/>
              </a:solidFill>
            </a:endParaRPr>
          </a:p>
        </p:txBody>
      </p:sp>
      <p:sp>
        <p:nvSpPr>
          <p:cNvPr id="10" name="TextBox 9"/>
          <p:cNvSpPr txBox="1"/>
          <p:nvPr/>
        </p:nvSpPr>
        <p:spPr>
          <a:xfrm>
            <a:off x="838200" y="4722707"/>
            <a:ext cx="10700829" cy="1384995"/>
          </a:xfrm>
          <a:prstGeom prst="rect">
            <a:avLst/>
          </a:prstGeom>
          <a:noFill/>
        </p:spPr>
        <p:txBody>
          <a:bodyPr wrap="square" rtlCol="0">
            <a:spAutoFit/>
          </a:bodyPr>
          <a:lstStyle/>
          <a:p>
            <a:r>
              <a:rPr lang="el-GR" sz="2400" dirty="0">
                <a:solidFill>
                  <a:srgbClr val="0070C0"/>
                </a:solidFill>
              </a:rPr>
              <a:t>Ως προς το σκοπό:</a:t>
            </a:r>
          </a:p>
          <a:p>
            <a:pPr marL="803275" indent="-361950">
              <a:buFont typeface="Arial" panose="020B0604020202020204" pitchFamily="34" charset="0"/>
              <a:buChar char="•"/>
              <a:tabLst>
                <a:tab pos="1435100" algn="l"/>
              </a:tabLst>
            </a:pPr>
            <a:r>
              <a:rPr lang="el-GR" sz="2000" dirty="0"/>
              <a:t>Απόφασης</a:t>
            </a:r>
          </a:p>
          <a:p>
            <a:pPr marL="803275" indent="-361950">
              <a:buFont typeface="Arial" panose="020B0604020202020204" pitchFamily="34" charset="0"/>
              <a:buChar char="•"/>
              <a:tabLst>
                <a:tab pos="1435100" algn="l"/>
              </a:tabLst>
            </a:pPr>
            <a:r>
              <a:rPr lang="el-GR" sz="2000" dirty="0"/>
              <a:t>Υπολογιστικά</a:t>
            </a:r>
          </a:p>
          <a:p>
            <a:pPr marL="803275" indent="-361950">
              <a:buFont typeface="Arial" panose="020B0604020202020204" pitchFamily="34" charset="0"/>
              <a:buChar char="•"/>
              <a:tabLst>
                <a:tab pos="1435100" algn="l"/>
              </a:tabLst>
            </a:pPr>
            <a:r>
              <a:rPr lang="el-GR" sz="2000" dirty="0"/>
              <a:t>Βελτιστοποίησης</a:t>
            </a:r>
          </a:p>
        </p:txBody>
      </p:sp>
      <p:sp>
        <p:nvSpPr>
          <p:cNvPr id="5" name="TextBox 4"/>
          <p:cNvSpPr txBox="1"/>
          <p:nvPr/>
        </p:nvSpPr>
        <p:spPr>
          <a:xfrm>
            <a:off x="838199" y="3337712"/>
            <a:ext cx="10700829" cy="1384995"/>
          </a:xfrm>
          <a:prstGeom prst="rect">
            <a:avLst/>
          </a:prstGeom>
          <a:noFill/>
        </p:spPr>
        <p:txBody>
          <a:bodyPr wrap="square" rtlCol="0">
            <a:spAutoFit/>
          </a:bodyPr>
          <a:lstStyle/>
          <a:p>
            <a:r>
              <a:rPr lang="el-GR" sz="2400" dirty="0">
                <a:solidFill>
                  <a:srgbClr val="0070C0"/>
                </a:solidFill>
              </a:rPr>
              <a:t>Ως προς το βαθμό δόμησης της λύσης τους:</a:t>
            </a:r>
          </a:p>
          <a:p>
            <a:pPr marL="803275" indent="-361950">
              <a:buFont typeface="Arial" panose="020B0604020202020204" pitchFamily="34" charset="0"/>
              <a:buChar char="•"/>
              <a:tabLst>
                <a:tab pos="1435100" algn="l"/>
              </a:tabLst>
            </a:pPr>
            <a:r>
              <a:rPr lang="el-GR" sz="2000" dirty="0"/>
              <a:t>Δομημένα</a:t>
            </a:r>
          </a:p>
          <a:p>
            <a:pPr marL="803275" indent="-361950">
              <a:buFont typeface="Arial" panose="020B0604020202020204" pitchFamily="34" charset="0"/>
              <a:buChar char="•"/>
              <a:tabLst>
                <a:tab pos="1435100" algn="l"/>
              </a:tabLst>
            </a:pPr>
            <a:r>
              <a:rPr lang="el-GR" sz="2000" dirty="0"/>
              <a:t>Ημιδομημένα</a:t>
            </a:r>
          </a:p>
          <a:p>
            <a:pPr marL="803275" indent="-361950">
              <a:buFont typeface="Arial" panose="020B0604020202020204" pitchFamily="34" charset="0"/>
              <a:buChar char="•"/>
              <a:tabLst>
                <a:tab pos="1435100" algn="l"/>
              </a:tabLst>
            </a:pPr>
            <a:r>
              <a:rPr lang="el-GR" sz="2000" dirty="0"/>
              <a:t>Αδόμητα</a:t>
            </a:r>
          </a:p>
        </p:txBody>
      </p:sp>
      <p:sp>
        <p:nvSpPr>
          <p:cNvPr id="6" name="TextBox 5"/>
          <p:cNvSpPr txBox="1"/>
          <p:nvPr/>
        </p:nvSpPr>
        <p:spPr>
          <a:xfrm>
            <a:off x="838199" y="1952717"/>
            <a:ext cx="5925209" cy="1384995"/>
          </a:xfrm>
          <a:prstGeom prst="rect">
            <a:avLst/>
          </a:prstGeom>
          <a:noFill/>
        </p:spPr>
        <p:txBody>
          <a:bodyPr wrap="square" rtlCol="0">
            <a:spAutoFit/>
          </a:bodyPr>
          <a:lstStyle/>
          <a:p>
            <a:r>
              <a:rPr lang="el-GR" sz="2400" dirty="0">
                <a:solidFill>
                  <a:srgbClr val="0070C0"/>
                </a:solidFill>
              </a:rPr>
              <a:t>Ως προς τη δυνατότητα λύσης τους:</a:t>
            </a:r>
          </a:p>
          <a:p>
            <a:pPr marL="803275" indent="-361950">
              <a:buFont typeface="Arial" panose="020B0604020202020204" pitchFamily="34" charset="0"/>
              <a:buChar char="•"/>
              <a:tabLst>
                <a:tab pos="1435100" algn="l"/>
              </a:tabLst>
            </a:pPr>
            <a:r>
              <a:rPr lang="el-GR" sz="2000" dirty="0"/>
              <a:t>Επιλύσιμα</a:t>
            </a:r>
          </a:p>
          <a:p>
            <a:pPr marL="803275" indent="-361950">
              <a:buFont typeface="Arial" panose="020B0604020202020204" pitchFamily="34" charset="0"/>
              <a:buChar char="•"/>
              <a:tabLst>
                <a:tab pos="1435100" algn="l"/>
              </a:tabLst>
            </a:pPr>
            <a:r>
              <a:rPr lang="el-GR" sz="2000" dirty="0"/>
              <a:t>Άλυτα</a:t>
            </a:r>
          </a:p>
          <a:p>
            <a:pPr marL="803275" indent="-361950">
              <a:buFont typeface="Arial" panose="020B0604020202020204" pitchFamily="34" charset="0"/>
              <a:buChar char="•"/>
              <a:tabLst>
                <a:tab pos="1435100" algn="l"/>
              </a:tabLst>
            </a:pPr>
            <a:r>
              <a:rPr lang="el-GR" sz="2000" dirty="0"/>
              <a:t>Ανοικτά</a:t>
            </a:r>
          </a:p>
        </p:txBody>
      </p:sp>
      <p:cxnSp>
        <p:nvCxnSpPr>
          <p:cNvPr id="4" name="Ευθύγραμμο βέλος σύνδεσης 3">
            <a:extLst>
              <a:ext uri="{FF2B5EF4-FFF2-40B4-BE49-F238E27FC236}">
                <a16:creationId xmlns:a16="http://schemas.microsoft.com/office/drawing/2014/main" id="{015F2384-988A-4055-B34F-997231E2F714}"/>
              </a:ext>
            </a:extLst>
          </p:cNvPr>
          <p:cNvCxnSpPr>
            <a:cxnSpLocks/>
          </p:cNvCxnSpPr>
          <p:nvPr/>
        </p:nvCxnSpPr>
        <p:spPr>
          <a:xfrm flipH="1">
            <a:off x="4018385" y="2537927"/>
            <a:ext cx="1250301" cy="0"/>
          </a:xfrm>
          <a:prstGeom prst="straightConnector1">
            <a:avLst/>
          </a:prstGeom>
          <a:ln w="57150">
            <a:tailEnd type="triangle"/>
          </a:ln>
        </p:spPr>
        <p:style>
          <a:lnRef idx="3">
            <a:schemeClr val="accent2"/>
          </a:lnRef>
          <a:fillRef idx="0">
            <a:schemeClr val="accent2"/>
          </a:fillRef>
          <a:effectRef idx="2">
            <a:schemeClr val="accent2"/>
          </a:effectRef>
          <a:fontRef idx="minor">
            <a:schemeClr val="tx1"/>
          </a:fontRef>
        </p:style>
      </p:cxnSp>
      <p:cxnSp>
        <p:nvCxnSpPr>
          <p:cNvPr id="11" name="Ευθύγραμμο βέλος σύνδεσης 10">
            <a:extLst>
              <a:ext uri="{FF2B5EF4-FFF2-40B4-BE49-F238E27FC236}">
                <a16:creationId xmlns:a16="http://schemas.microsoft.com/office/drawing/2014/main" id="{43C66842-F818-4E27-B3D9-7B97185AA290}"/>
              </a:ext>
            </a:extLst>
          </p:cNvPr>
          <p:cNvCxnSpPr>
            <a:cxnSpLocks/>
          </p:cNvCxnSpPr>
          <p:nvPr/>
        </p:nvCxnSpPr>
        <p:spPr>
          <a:xfrm flipH="1">
            <a:off x="4018385" y="3865983"/>
            <a:ext cx="1250301" cy="0"/>
          </a:xfrm>
          <a:prstGeom prst="straightConnector1">
            <a:avLst/>
          </a:prstGeom>
          <a:ln w="57150">
            <a:tailEnd type="triangle"/>
          </a:ln>
        </p:spPr>
        <p:style>
          <a:lnRef idx="3">
            <a:schemeClr val="accent2"/>
          </a:lnRef>
          <a:fillRef idx="0">
            <a:schemeClr val="accent2"/>
          </a:fillRef>
          <a:effectRef idx="2">
            <a:schemeClr val="accent2"/>
          </a:effectRef>
          <a:fontRef idx="minor">
            <a:schemeClr val="tx1"/>
          </a:fontRef>
        </p:style>
      </p:cxnSp>
      <p:cxnSp>
        <p:nvCxnSpPr>
          <p:cNvPr id="12" name="Ευθύγραμμο βέλος σύνδεσης 11">
            <a:extLst>
              <a:ext uri="{FF2B5EF4-FFF2-40B4-BE49-F238E27FC236}">
                <a16:creationId xmlns:a16="http://schemas.microsoft.com/office/drawing/2014/main" id="{3ABCCE91-92AA-44C9-B206-A92FDFB281F8}"/>
              </a:ext>
            </a:extLst>
          </p:cNvPr>
          <p:cNvCxnSpPr>
            <a:cxnSpLocks/>
          </p:cNvCxnSpPr>
          <p:nvPr/>
        </p:nvCxnSpPr>
        <p:spPr>
          <a:xfrm flipH="1">
            <a:off x="4018385" y="4201885"/>
            <a:ext cx="1250301" cy="0"/>
          </a:xfrm>
          <a:prstGeom prst="straightConnector1">
            <a:avLst/>
          </a:prstGeom>
          <a:ln w="57150">
            <a:tailEnd type="triangle"/>
          </a:ln>
        </p:spPr>
        <p:style>
          <a:lnRef idx="3">
            <a:schemeClr val="accent2"/>
          </a:lnRef>
          <a:fillRef idx="0">
            <a:schemeClr val="accent2"/>
          </a:fillRef>
          <a:effectRef idx="2">
            <a:schemeClr val="accent2"/>
          </a:effectRef>
          <a:fontRef idx="minor">
            <a:schemeClr val="tx1"/>
          </a:fontRef>
        </p:style>
      </p:cxnSp>
      <p:cxnSp>
        <p:nvCxnSpPr>
          <p:cNvPr id="13" name="Ευθύγραμμο βέλος σύνδεσης 12">
            <a:extLst>
              <a:ext uri="{FF2B5EF4-FFF2-40B4-BE49-F238E27FC236}">
                <a16:creationId xmlns:a16="http://schemas.microsoft.com/office/drawing/2014/main" id="{697C58C8-54D2-4B34-B01E-E7100C061822}"/>
              </a:ext>
            </a:extLst>
          </p:cNvPr>
          <p:cNvCxnSpPr>
            <a:cxnSpLocks/>
          </p:cNvCxnSpPr>
          <p:nvPr/>
        </p:nvCxnSpPr>
        <p:spPr>
          <a:xfrm flipH="1">
            <a:off x="3931298" y="5262465"/>
            <a:ext cx="1250301" cy="0"/>
          </a:xfrm>
          <a:prstGeom prst="straightConnector1">
            <a:avLst/>
          </a:prstGeom>
          <a:ln w="57150">
            <a:tailEnd type="triangle"/>
          </a:ln>
        </p:spPr>
        <p:style>
          <a:lnRef idx="3">
            <a:schemeClr val="accent2"/>
          </a:lnRef>
          <a:fillRef idx="0">
            <a:schemeClr val="accent2"/>
          </a:fillRef>
          <a:effectRef idx="2">
            <a:schemeClr val="accent2"/>
          </a:effectRef>
          <a:fontRef idx="minor">
            <a:schemeClr val="tx1"/>
          </a:fontRef>
        </p:style>
      </p:cxnSp>
      <p:cxnSp>
        <p:nvCxnSpPr>
          <p:cNvPr id="14" name="Ευθύγραμμο βέλος σύνδεσης 13">
            <a:extLst>
              <a:ext uri="{FF2B5EF4-FFF2-40B4-BE49-F238E27FC236}">
                <a16:creationId xmlns:a16="http://schemas.microsoft.com/office/drawing/2014/main" id="{001DED3A-4D63-473B-8E34-571FE37DB0D3}"/>
              </a:ext>
            </a:extLst>
          </p:cNvPr>
          <p:cNvCxnSpPr>
            <a:cxnSpLocks/>
          </p:cNvCxnSpPr>
          <p:nvPr/>
        </p:nvCxnSpPr>
        <p:spPr>
          <a:xfrm flipH="1">
            <a:off x="3931298" y="5598366"/>
            <a:ext cx="1250301" cy="0"/>
          </a:xfrm>
          <a:prstGeom prst="straightConnector1">
            <a:avLst/>
          </a:prstGeom>
          <a:ln w="57150">
            <a:tailEnd type="triangle"/>
          </a:ln>
        </p:spPr>
        <p:style>
          <a:lnRef idx="3">
            <a:schemeClr val="accent2"/>
          </a:lnRef>
          <a:fillRef idx="0">
            <a:schemeClr val="accent2"/>
          </a:fillRef>
          <a:effectRef idx="2">
            <a:schemeClr val="accent2"/>
          </a:effectRef>
          <a:fontRef idx="minor">
            <a:schemeClr val="tx1"/>
          </a:fontRef>
        </p:style>
      </p:cxnSp>
      <p:cxnSp>
        <p:nvCxnSpPr>
          <p:cNvPr id="15" name="Ευθύγραμμο βέλος σύνδεσης 14">
            <a:extLst>
              <a:ext uri="{FF2B5EF4-FFF2-40B4-BE49-F238E27FC236}">
                <a16:creationId xmlns:a16="http://schemas.microsoft.com/office/drawing/2014/main" id="{CA879D1B-F43C-4B8D-A170-EB64C9CC1ADD}"/>
              </a:ext>
            </a:extLst>
          </p:cNvPr>
          <p:cNvCxnSpPr>
            <a:cxnSpLocks/>
          </p:cNvCxnSpPr>
          <p:nvPr/>
        </p:nvCxnSpPr>
        <p:spPr>
          <a:xfrm flipH="1">
            <a:off x="3931298" y="5952930"/>
            <a:ext cx="1250301" cy="0"/>
          </a:xfrm>
          <a:prstGeom prst="straightConnector1">
            <a:avLst/>
          </a:prstGeom>
          <a:ln w="57150">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785141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1+#ppt_w/2"/>
                                          </p:val>
                                        </p:tav>
                                        <p:tav tm="100000">
                                          <p:val>
                                            <p:strVal val="#ppt_x"/>
                                          </p:val>
                                        </p:tav>
                                      </p:tavLst>
                                    </p:anim>
                                    <p:anim calcmode="lin" valueType="num">
                                      <p:cBhvr additive="base">
                                        <p:cTn id="14" dur="500" fill="hold"/>
                                        <p:tgtEl>
                                          <p:spTgt spid="11"/>
                                        </p:tgtEl>
                                        <p:attrNameLst>
                                          <p:attrName>ppt_y</p:attrName>
                                        </p:attrNameLst>
                                      </p:cBhvr>
                                      <p:tavLst>
                                        <p:tav tm="0">
                                          <p:val>
                                            <p:strVal val="#ppt_y"/>
                                          </p:val>
                                        </p:tav>
                                        <p:tav tm="100000">
                                          <p:val>
                                            <p:strVal val="#ppt_y"/>
                                          </p:val>
                                        </p:tav>
                                      </p:tavLst>
                                    </p:anim>
                                  </p:childTnLst>
                                </p:cTn>
                              </p:par>
                              <p:par>
                                <p:cTn id="15" presetID="2" presetClass="entr" presetSubtype="2" fill="hold" nodeType="with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500" fill="hold"/>
                                        <p:tgtEl>
                                          <p:spTgt spid="12"/>
                                        </p:tgtEl>
                                        <p:attrNameLst>
                                          <p:attrName>ppt_x</p:attrName>
                                        </p:attrNameLst>
                                      </p:cBhvr>
                                      <p:tavLst>
                                        <p:tav tm="0">
                                          <p:val>
                                            <p:strVal val="1+#ppt_w/2"/>
                                          </p:val>
                                        </p:tav>
                                        <p:tav tm="100000">
                                          <p:val>
                                            <p:strVal val="#ppt_x"/>
                                          </p:val>
                                        </p:tav>
                                      </p:tavLst>
                                    </p:anim>
                                    <p:anim calcmode="lin" valueType="num">
                                      <p:cBhvr additive="base">
                                        <p:cTn id="18"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additive="base">
                                        <p:cTn id="23" dur="500" fill="hold"/>
                                        <p:tgtEl>
                                          <p:spTgt spid="13"/>
                                        </p:tgtEl>
                                        <p:attrNameLst>
                                          <p:attrName>ppt_x</p:attrName>
                                        </p:attrNameLst>
                                      </p:cBhvr>
                                      <p:tavLst>
                                        <p:tav tm="0">
                                          <p:val>
                                            <p:strVal val="1+#ppt_w/2"/>
                                          </p:val>
                                        </p:tav>
                                        <p:tav tm="100000">
                                          <p:val>
                                            <p:strVal val="#ppt_x"/>
                                          </p:val>
                                        </p:tav>
                                      </p:tavLst>
                                    </p:anim>
                                    <p:anim calcmode="lin" valueType="num">
                                      <p:cBhvr additive="base">
                                        <p:cTn id="24" dur="500" fill="hold"/>
                                        <p:tgtEl>
                                          <p:spTgt spid="13"/>
                                        </p:tgtEl>
                                        <p:attrNameLst>
                                          <p:attrName>ppt_y</p:attrName>
                                        </p:attrNameLst>
                                      </p:cBhvr>
                                      <p:tavLst>
                                        <p:tav tm="0">
                                          <p:val>
                                            <p:strVal val="#ppt_y"/>
                                          </p:val>
                                        </p:tav>
                                        <p:tav tm="100000">
                                          <p:val>
                                            <p:strVal val="#ppt_y"/>
                                          </p:val>
                                        </p:tav>
                                      </p:tavLst>
                                    </p:anim>
                                  </p:childTnLst>
                                </p:cTn>
                              </p:par>
                              <p:par>
                                <p:cTn id="25" presetID="2" presetClass="entr" presetSubtype="2" fill="hold" nodeType="with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500" fill="hold"/>
                                        <p:tgtEl>
                                          <p:spTgt spid="14"/>
                                        </p:tgtEl>
                                        <p:attrNameLst>
                                          <p:attrName>ppt_x</p:attrName>
                                        </p:attrNameLst>
                                      </p:cBhvr>
                                      <p:tavLst>
                                        <p:tav tm="0">
                                          <p:val>
                                            <p:strVal val="1+#ppt_w/2"/>
                                          </p:val>
                                        </p:tav>
                                        <p:tav tm="100000">
                                          <p:val>
                                            <p:strVal val="#ppt_x"/>
                                          </p:val>
                                        </p:tav>
                                      </p:tavLst>
                                    </p:anim>
                                    <p:anim calcmode="lin" valueType="num">
                                      <p:cBhvr additive="base">
                                        <p:cTn id="28" dur="500" fill="hold"/>
                                        <p:tgtEl>
                                          <p:spTgt spid="14"/>
                                        </p:tgtEl>
                                        <p:attrNameLst>
                                          <p:attrName>ppt_y</p:attrName>
                                        </p:attrNameLst>
                                      </p:cBhvr>
                                      <p:tavLst>
                                        <p:tav tm="0">
                                          <p:val>
                                            <p:strVal val="#ppt_y"/>
                                          </p:val>
                                        </p:tav>
                                        <p:tav tm="100000">
                                          <p:val>
                                            <p:strVal val="#ppt_y"/>
                                          </p:val>
                                        </p:tav>
                                      </p:tavLst>
                                    </p:anim>
                                  </p:childTnLst>
                                </p:cTn>
                              </p:par>
                              <p:par>
                                <p:cTn id="29" presetID="2" presetClass="entr" presetSubtype="2" fill="hold" nodeType="with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1+#ppt_w/2"/>
                                          </p:val>
                                        </p:tav>
                                        <p:tav tm="100000">
                                          <p:val>
                                            <p:strVal val="#ppt_x"/>
                                          </p:val>
                                        </p:tav>
                                      </p:tavLst>
                                    </p:anim>
                                    <p:anim calcmode="lin" valueType="num">
                                      <p:cBhvr additive="base">
                                        <p:cTn id="32" dur="500" fill="hold"/>
                                        <p:tgtEl>
                                          <p:spTgt spid="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422371"/>
            <a:ext cx="9404723" cy="699349"/>
          </a:xfrm>
        </p:spPr>
        <p:txBody>
          <a:bodyPr>
            <a:normAutofit/>
          </a:bodyPr>
          <a:lstStyle/>
          <a:p>
            <a:r>
              <a:rPr lang="el-GR" dirty="0">
                <a:solidFill>
                  <a:srgbClr val="0070C0"/>
                </a:solidFill>
              </a:rPr>
              <a:t>Αντιμετώπιση προβλημάτων με Η/Υ</a:t>
            </a:r>
            <a:endParaRPr lang="en-US" dirty="0">
              <a:solidFill>
                <a:srgbClr val="0070C0"/>
              </a:solidFill>
            </a:endParaRPr>
          </a:p>
        </p:txBody>
      </p:sp>
      <p:sp>
        <p:nvSpPr>
          <p:cNvPr id="9" name="TextBox 8"/>
          <p:cNvSpPr txBox="1"/>
          <p:nvPr/>
        </p:nvSpPr>
        <p:spPr>
          <a:xfrm>
            <a:off x="838199" y="1150089"/>
            <a:ext cx="9318617" cy="461665"/>
          </a:xfrm>
          <a:prstGeom prst="rect">
            <a:avLst/>
          </a:prstGeom>
          <a:noFill/>
        </p:spPr>
        <p:txBody>
          <a:bodyPr wrap="square" rtlCol="0">
            <a:spAutoFit/>
          </a:bodyPr>
          <a:lstStyle/>
          <a:p>
            <a:pPr indent="95250"/>
            <a:r>
              <a:rPr lang="el-GR" sz="2400" dirty="0">
                <a:solidFill>
                  <a:srgbClr val="0070C0"/>
                </a:solidFill>
              </a:rPr>
              <a:t>Χαρακτηριστικά προβλημάτων που λύνονται με τη βοήθεια </a:t>
            </a:r>
            <a:r>
              <a:rPr lang="en-US" sz="2400" dirty="0">
                <a:solidFill>
                  <a:srgbClr val="0070C0"/>
                </a:solidFill>
              </a:rPr>
              <a:t>H/Y</a:t>
            </a:r>
            <a:endParaRPr lang="el-GR" sz="2400" dirty="0">
              <a:solidFill>
                <a:srgbClr val="0070C0"/>
              </a:solidFill>
            </a:endParaRPr>
          </a:p>
        </p:txBody>
      </p:sp>
      <p:sp>
        <p:nvSpPr>
          <p:cNvPr id="10" name="TextBox 9"/>
          <p:cNvSpPr txBox="1"/>
          <p:nvPr/>
        </p:nvSpPr>
        <p:spPr>
          <a:xfrm>
            <a:off x="838199" y="1750044"/>
            <a:ext cx="6122438" cy="1323439"/>
          </a:xfrm>
          <a:prstGeom prst="rect">
            <a:avLst/>
          </a:prstGeom>
          <a:noFill/>
        </p:spPr>
        <p:txBody>
          <a:bodyPr wrap="square" rtlCol="0">
            <a:spAutoFit/>
          </a:bodyPr>
          <a:lstStyle/>
          <a:p>
            <a:pPr marL="803275" indent="-361950">
              <a:buFont typeface="Arial" panose="020B0604020202020204" pitchFamily="34" charset="0"/>
              <a:buChar char="•"/>
              <a:tabLst>
                <a:tab pos="1435100" algn="l"/>
              </a:tabLst>
            </a:pPr>
            <a:r>
              <a:rPr lang="el-GR" sz="2000" dirty="0"/>
              <a:t>Απαίτηση για γρήγορα αποτελέσματα</a:t>
            </a:r>
          </a:p>
          <a:p>
            <a:pPr marL="803275" indent="-361950">
              <a:buFont typeface="Arial" panose="020B0604020202020204" pitchFamily="34" charset="0"/>
              <a:buChar char="•"/>
              <a:tabLst>
                <a:tab pos="1435100" algn="l"/>
              </a:tabLst>
            </a:pPr>
            <a:r>
              <a:rPr lang="el-GR" sz="2000" dirty="0"/>
              <a:t>Επαναληπτικότητα διαδικασιών</a:t>
            </a:r>
          </a:p>
          <a:p>
            <a:pPr marL="803275" indent="-361950">
              <a:buFont typeface="Arial" panose="020B0604020202020204" pitchFamily="34" charset="0"/>
              <a:buChar char="•"/>
              <a:tabLst>
                <a:tab pos="1435100" algn="l"/>
              </a:tabLst>
            </a:pPr>
            <a:r>
              <a:rPr lang="el-GR" sz="2000" dirty="0"/>
              <a:t>Μεγάλος όγκος δεδομένων</a:t>
            </a:r>
          </a:p>
          <a:p>
            <a:pPr marL="803275" indent="-361950">
              <a:buFont typeface="Arial" panose="020B0604020202020204" pitchFamily="34" charset="0"/>
              <a:buChar char="•"/>
              <a:tabLst>
                <a:tab pos="1435100" algn="l"/>
              </a:tabLst>
            </a:pPr>
            <a:r>
              <a:rPr lang="el-GR" sz="2000" dirty="0"/>
              <a:t>Πολυπλοκότητα υπολογισμών</a:t>
            </a:r>
          </a:p>
        </p:txBody>
      </p:sp>
      <p:sp>
        <p:nvSpPr>
          <p:cNvPr id="11" name="TextBox 10"/>
          <p:cNvSpPr txBox="1"/>
          <p:nvPr/>
        </p:nvSpPr>
        <p:spPr>
          <a:xfrm>
            <a:off x="838199" y="3211773"/>
            <a:ext cx="11147416" cy="400110"/>
          </a:xfrm>
          <a:prstGeom prst="rect">
            <a:avLst/>
          </a:prstGeom>
          <a:noFill/>
        </p:spPr>
        <p:txBody>
          <a:bodyPr wrap="square" rtlCol="0">
            <a:spAutoFit/>
          </a:bodyPr>
          <a:lstStyle/>
          <a:p>
            <a:pPr indent="95250" algn="just"/>
            <a:r>
              <a:rPr lang="el-GR" sz="2000" dirty="0"/>
              <a:t>Δώστε παραδείγματα προβλημάτων που </a:t>
            </a:r>
            <a:r>
              <a:rPr lang="el-GR" sz="2000" b="1" dirty="0">
                <a:solidFill>
                  <a:srgbClr val="C00000"/>
                </a:solidFill>
              </a:rPr>
              <a:t>μπορούν</a:t>
            </a:r>
            <a:r>
              <a:rPr lang="el-GR" sz="2000" dirty="0">
                <a:solidFill>
                  <a:srgbClr val="0070C0"/>
                </a:solidFill>
              </a:rPr>
              <a:t> </a:t>
            </a:r>
            <a:r>
              <a:rPr lang="el-GR" sz="2000" dirty="0"/>
              <a:t>να λυθούν με υπολογιστή.</a:t>
            </a:r>
          </a:p>
        </p:txBody>
      </p:sp>
      <p:sp>
        <p:nvSpPr>
          <p:cNvPr id="12" name="TextBox 11"/>
          <p:cNvSpPr txBox="1"/>
          <p:nvPr/>
        </p:nvSpPr>
        <p:spPr>
          <a:xfrm>
            <a:off x="838199" y="3750173"/>
            <a:ext cx="11147416" cy="400110"/>
          </a:xfrm>
          <a:prstGeom prst="rect">
            <a:avLst/>
          </a:prstGeom>
          <a:noFill/>
        </p:spPr>
        <p:txBody>
          <a:bodyPr wrap="square" rtlCol="0">
            <a:spAutoFit/>
          </a:bodyPr>
          <a:lstStyle/>
          <a:p>
            <a:pPr indent="95250" algn="just"/>
            <a:r>
              <a:rPr lang="el-GR" sz="2000" dirty="0"/>
              <a:t>Δώστε παραδείγματα προβλημάτων που </a:t>
            </a:r>
            <a:r>
              <a:rPr lang="el-GR" sz="2000" b="1" dirty="0">
                <a:solidFill>
                  <a:srgbClr val="C00000"/>
                </a:solidFill>
              </a:rPr>
              <a:t>δεν μπορούν </a:t>
            </a:r>
            <a:r>
              <a:rPr lang="el-GR" sz="2000" dirty="0"/>
              <a:t>να λυθούν με υπολογιστή.</a:t>
            </a:r>
          </a:p>
        </p:txBody>
      </p:sp>
    </p:spTree>
    <p:extLst>
      <p:ext uri="{BB962C8B-B14F-4D97-AF65-F5344CB8AC3E}">
        <p14:creationId xmlns:p14="http://schemas.microsoft.com/office/powerpoint/2010/main" val="2404905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 calcmode="lin" valueType="num">
                                      <p:cBhvr additive="base">
                                        <p:cTn id="13" dur="500" fill="hold"/>
                                        <p:tgtEl>
                                          <p:spTgt spid="10">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
                                            <p:txEl>
                                              <p:pRg st="1" end="1"/>
                                            </p:txEl>
                                          </p:spTgt>
                                        </p:tgtEl>
                                        <p:attrNameLst>
                                          <p:attrName>style.visibility</p:attrName>
                                        </p:attrNameLst>
                                      </p:cBhvr>
                                      <p:to>
                                        <p:strVal val="visible"/>
                                      </p:to>
                                    </p:set>
                                    <p:anim calcmode="lin" valueType="num">
                                      <p:cBhvr additive="base">
                                        <p:cTn id="19" dur="500" fill="hold"/>
                                        <p:tgtEl>
                                          <p:spTgt spid="10">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
                                            <p:txEl>
                                              <p:pRg st="2" end="2"/>
                                            </p:txEl>
                                          </p:spTgt>
                                        </p:tgtEl>
                                        <p:attrNameLst>
                                          <p:attrName>style.visibility</p:attrName>
                                        </p:attrNameLst>
                                      </p:cBhvr>
                                      <p:to>
                                        <p:strVal val="visible"/>
                                      </p:to>
                                    </p:set>
                                    <p:anim calcmode="lin" valueType="num">
                                      <p:cBhvr additive="base">
                                        <p:cTn id="25" dur="500" fill="hold"/>
                                        <p:tgtEl>
                                          <p:spTgt spid="10">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
                                            <p:txEl>
                                              <p:pRg st="3" end="3"/>
                                            </p:txEl>
                                          </p:spTgt>
                                        </p:tgtEl>
                                        <p:attrNameLst>
                                          <p:attrName>style.visibility</p:attrName>
                                        </p:attrNameLst>
                                      </p:cBhvr>
                                      <p:to>
                                        <p:strVal val="visible"/>
                                      </p:to>
                                    </p:set>
                                    <p:anim calcmode="lin" valueType="num">
                                      <p:cBhvr additive="base">
                                        <p:cTn id="31" dur="500" fill="hold"/>
                                        <p:tgtEl>
                                          <p:spTgt spid="10">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0-#ppt_w/2"/>
                                          </p:val>
                                        </p:tav>
                                        <p:tav tm="100000">
                                          <p:val>
                                            <p:strVal val="#ppt_x"/>
                                          </p:val>
                                        </p:tav>
                                      </p:tavLst>
                                    </p:anim>
                                    <p:anim calcmode="lin" valueType="num">
                                      <p:cBhvr additive="base">
                                        <p:cTn id="38"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0-#ppt_w/2"/>
                                          </p:val>
                                        </p:tav>
                                        <p:tav tm="100000">
                                          <p:val>
                                            <p:strVal val="#ppt_x"/>
                                          </p:val>
                                        </p:tav>
                                      </p:tavLst>
                                    </p:anim>
                                    <p:anim calcmode="lin" valueType="num">
                                      <p:cBhvr additive="base">
                                        <p:cTn id="44"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build="p"/>
      <p:bldP spid="11"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422371"/>
            <a:ext cx="9404723" cy="699349"/>
          </a:xfrm>
        </p:spPr>
        <p:txBody>
          <a:bodyPr>
            <a:normAutofit/>
          </a:bodyPr>
          <a:lstStyle/>
          <a:p>
            <a:r>
              <a:rPr lang="el-GR" dirty="0">
                <a:solidFill>
                  <a:srgbClr val="0070C0"/>
                </a:solidFill>
              </a:rPr>
              <a:t>Στάδια αντιμετώπισης προβλημάτων</a:t>
            </a:r>
            <a:endParaRPr lang="en-US" dirty="0">
              <a:solidFill>
                <a:srgbClr val="0070C0"/>
              </a:solidFill>
            </a:endParaRPr>
          </a:p>
        </p:txBody>
      </p:sp>
      <p:graphicFrame>
        <p:nvGraphicFramePr>
          <p:cNvPr id="8" name="Διάγραμμα 7"/>
          <p:cNvGraphicFramePr/>
          <p:nvPr>
            <p:extLst>
              <p:ext uri="{D42A27DB-BD31-4B8C-83A1-F6EECF244321}">
                <p14:modId xmlns:p14="http://schemas.microsoft.com/office/powerpoint/2010/main" val="2626547529"/>
              </p:ext>
            </p:extLst>
          </p:nvPr>
        </p:nvGraphicFramePr>
        <p:xfrm>
          <a:off x="1528618" y="1374558"/>
          <a:ext cx="8128000" cy="16869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838199" y="3059861"/>
            <a:ext cx="10501746" cy="646331"/>
          </a:xfrm>
          <a:prstGeom prst="rect">
            <a:avLst/>
          </a:prstGeom>
          <a:noFill/>
        </p:spPr>
        <p:txBody>
          <a:bodyPr wrap="square" rtlCol="0">
            <a:spAutoFit/>
          </a:bodyPr>
          <a:lstStyle/>
          <a:p>
            <a:r>
              <a:rPr lang="el-GR" b="1" dirty="0">
                <a:solidFill>
                  <a:srgbClr val="0070C0"/>
                </a:solidFill>
              </a:rPr>
              <a:t>Κατανόηση</a:t>
            </a:r>
          </a:p>
          <a:p>
            <a:r>
              <a:rPr lang="el-GR" dirty="0"/>
              <a:t>Αποσαφήνιση περιεχομένου και παρερμηνειών, Εντοπισμός δεδομένων – ζητουμένων. </a:t>
            </a:r>
          </a:p>
        </p:txBody>
      </p:sp>
      <p:sp>
        <p:nvSpPr>
          <p:cNvPr id="11" name="TextBox 10"/>
          <p:cNvSpPr txBox="1"/>
          <p:nvPr/>
        </p:nvSpPr>
        <p:spPr>
          <a:xfrm>
            <a:off x="838199" y="3901736"/>
            <a:ext cx="8818419" cy="1754326"/>
          </a:xfrm>
          <a:prstGeom prst="rect">
            <a:avLst/>
          </a:prstGeom>
          <a:noFill/>
        </p:spPr>
        <p:txBody>
          <a:bodyPr wrap="square" rtlCol="0">
            <a:spAutoFit/>
          </a:bodyPr>
          <a:lstStyle/>
          <a:p>
            <a:r>
              <a:rPr lang="el-GR" b="1" dirty="0">
                <a:solidFill>
                  <a:srgbClr val="0070C0"/>
                </a:solidFill>
              </a:rPr>
              <a:t>Ανάλυση</a:t>
            </a:r>
          </a:p>
          <a:p>
            <a:pPr algn="just"/>
            <a:r>
              <a:rPr lang="el-GR" dirty="0"/>
              <a:t>Η εργασία ανάλυσης ενός προβλήματος σε άλλα  απλούστερα, καθώς  και η περιγραφή του τρόπου σύνδεσης αυτών, ώστε η σύνθεση τους να επιλύει το όλο πρόβλημα, καλείται ανάλυση της δομής του προβλήματος.</a:t>
            </a:r>
          </a:p>
          <a:p>
            <a:pPr algn="just"/>
            <a:endParaRPr lang="en-US" dirty="0"/>
          </a:p>
          <a:p>
            <a:pPr algn="just"/>
            <a:r>
              <a:rPr lang="el-GR" dirty="0">
                <a:solidFill>
                  <a:srgbClr val="C00000"/>
                </a:solidFill>
              </a:rPr>
              <a:t>Η διαδικασία αυτή είναι προσωπική, προαιρετική, ευέλικτη και οικεία σε όλους μας.</a:t>
            </a:r>
          </a:p>
        </p:txBody>
      </p:sp>
    </p:spTree>
    <p:extLst>
      <p:ext uri="{BB962C8B-B14F-4D97-AF65-F5344CB8AC3E}">
        <p14:creationId xmlns:p14="http://schemas.microsoft.com/office/powerpoint/2010/main" val="1586629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
                                            <p:graphicEl>
                                              <a:dgm id="{988A3BE0-562B-455A-99CB-7889081EC0EA}"/>
                                            </p:graphicEl>
                                          </p:spTgt>
                                        </p:tgtEl>
                                        <p:attrNameLst>
                                          <p:attrName>style.visibility</p:attrName>
                                        </p:attrNameLst>
                                      </p:cBhvr>
                                      <p:to>
                                        <p:strVal val="visible"/>
                                      </p:to>
                                    </p:set>
                                    <p:anim calcmode="lin" valueType="num">
                                      <p:cBhvr additive="base">
                                        <p:cTn id="7" dur="500" fill="hold"/>
                                        <p:tgtEl>
                                          <p:spTgt spid="8">
                                            <p:graphicEl>
                                              <a:dgm id="{988A3BE0-562B-455A-99CB-7889081EC0EA}"/>
                                            </p:graphic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
                                            <p:graphicEl>
                                              <a:dgm id="{988A3BE0-562B-455A-99CB-7889081EC0EA}"/>
                                            </p:graphic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
                                            <p:graphicEl>
                                              <a:dgm id="{2DEBC29C-7120-4C52-8FF7-EA45C38753B7}"/>
                                            </p:graphicEl>
                                          </p:spTgt>
                                        </p:tgtEl>
                                        <p:attrNameLst>
                                          <p:attrName>style.visibility</p:attrName>
                                        </p:attrNameLst>
                                      </p:cBhvr>
                                      <p:to>
                                        <p:strVal val="visible"/>
                                      </p:to>
                                    </p:set>
                                    <p:anim calcmode="lin" valueType="num">
                                      <p:cBhvr additive="base">
                                        <p:cTn id="13" dur="500" fill="hold"/>
                                        <p:tgtEl>
                                          <p:spTgt spid="8">
                                            <p:graphicEl>
                                              <a:dgm id="{2DEBC29C-7120-4C52-8FF7-EA45C38753B7}"/>
                                            </p:graphic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
                                            <p:graphicEl>
                                              <a:dgm id="{2DEBC29C-7120-4C52-8FF7-EA45C38753B7}"/>
                                            </p:graphic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8">
                                            <p:graphicEl>
                                              <a:dgm id="{F8CC05EC-BCB7-457E-B324-FFCAF0E3D3AE}"/>
                                            </p:graphicEl>
                                          </p:spTgt>
                                        </p:tgtEl>
                                        <p:attrNameLst>
                                          <p:attrName>style.visibility</p:attrName>
                                        </p:attrNameLst>
                                      </p:cBhvr>
                                      <p:to>
                                        <p:strVal val="visible"/>
                                      </p:to>
                                    </p:set>
                                    <p:anim calcmode="lin" valueType="num">
                                      <p:cBhvr additive="base">
                                        <p:cTn id="17" dur="500" fill="hold"/>
                                        <p:tgtEl>
                                          <p:spTgt spid="8">
                                            <p:graphicEl>
                                              <a:dgm id="{F8CC05EC-BCB7-457E-B324-FFCAF0E3D3AE}"/>
                                            </p:graphic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8">
                                            <p:graphicEl>
                                              <a:dgm id="{F8CC05EC-BCB7-457E-B324-FFCAF0E3D3AE}"/>
                                            </p:graphic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8">
                                            <p:graphicEl>
                                              <a:dgm id="{0A62D5A4-47B1-4396-97B9-1D22FAD5C41F}"/>
                                            </p:graphicEl>
                                          </p:spTgt>
                                        </p:tgtEl>
                                        <p:attrNameLst>
                                          <p:attrName>style.visibility</p:attrName>
                                        </p:attrNameLst>
                                      </p:cBhvr>
                                      <p:to>
                                        <p:strVal val="visible"/>
                                      </p:to>
                                    </p:set>
                                    <p:anim calcmode="lin" valueType="num">
                                      <p:cBhvr additive="base">
                                        <p:cTn id="23" dur="500" fill="hold"/>
                                        <p:tgtEl>
                                          <p:spTgt spid="8">
                                            <p:graphicEl>
                                              <a:dgm id="{0A62D5A4-47B1-4396-97B9-1D22FAD5C41F}"/>
                                            </p:graphic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8">
                                            <p:graphicEl>
                                              <a:dgm id="{0A62D5A4-47B1-4396-97B9-1D22FAD5C41F}"/>
                                            </p:graphic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8">
                                            <p:graphicEl>
                                              <a:dgm id="{DE619F1B-387E-4B2E-9861-84348B4A2339}"/>
                                            </p:graphicEl>
                                          </p:spTgt>
                                        </p:tgtEl>
                                        <p:attrNameLst>
                                          <p:attrName>style.visibility</p:attrName>
                                        </p:attrNameLst>
                                      </p:cBhvr>
                                      <p:to>
                                        <p:strVal val="visible"/>
                                      </p:to>
                                    </p:set>
                                    <p:anim calcmode="lin" valueType="num">
                                      <p:cBhvr additive="base">
                                        <p:cTn id="27" dur="500" fill="hold"/>
                                        <p:tgtEl>
                                          <p:spTgt spid="8">
                                            <p:graphicEl>
                                              <a:dgm id="{DE619F1B-387E-4B2E-9861-84348B4A2339}"/>
                                            </p:graphic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8">
                                            <p:graphicEl>
                                              <a:dgm id="{DE619F1B-387E-4B2E-9861-84348B4A2339}"/>
                                            </p:graphic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4">
                                            <p:txEl>
                                              <p:pRg st="0" end="0"/>
                                            </p:txEl>
                                          </p:spTgt>
                                        </p:tgtEl>
                                        <p:attrNameLst>
                                          <p:attrName>style.visibility</p:attrName>
                                        </p:attrNameLst>
                                      </p:cBhvr>
                                      <p:to>
                                        <p:strVal val="visible"/>
                                      </p:to>
                                    </p:set>
                                    <p:anim calcmode="lin" valueType="num">
                                      <p:cBhvr additive="base">
                                        <p:cTn id="33"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4">
                                            <p:txEl>
                                              <p:pRg st="1" end="1"/>
                                            </p:txEl>
                                          </p:spTgt>
                                        </p:tgtEl>
                                        <p:attrNameLst>
                                          <p:attrName>style.visibility</p:attrName>
                                        </p:attrNameLst>
                                      </p:cBhvr>
                                      <p:to>
                                        <p:strVal val="visible"/>
                                      </p:to>
                                    </p:set>
                                    <p:anim calcmode="lin" valueType="num">
                                      <p:cBhvr additive="base">
                                        <p:cTn id="39" dur="500" fill="hold"/>
                                        <p:tgtEl>
                                          <p:spTgt spid="4">
                                            <p:txEl>
                                              <p:pRg st="1" end="1"/>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8" fill="hold" grpId="0" nodeType="clickEffect">
                                  <p:stCondLst>
                                    <p:cond delay="0"/>
                                  </p:stCondLst>
                                  <p:childTnLst>
                                    <p:set>
                                      <p:cBhvr>
                                        <p:cTn id="44" dur="1" fill="hold">
                                          <p:stCondLst>
                                            <p:cond delay="0"/>
                                          </p:stCondLst>
                                        </p:cTn>
                                        <p:tgtEl>
                                          <p:spTgt spid="11">
                                            <p:txEl>
                                              <p:pRg st="0" end="0"/>
                                            </p:txEl>
                                          </p:spTgt>
                                        </p:tgtEl>
                                        <p:attrNameLst>
                                          <p:attrName>style.visibility</p:attrName>
                                        </p:attrNameLst>
                                      </p:cBhvr>
                                      <p:to>
                                        <p:strVal val="visible"/>
                                      </p:to>
                                    </p:set>
                                    <p:anim calcmode="lin" valueType="num">
                                      <p:cBhvr additive="base">
                                        <p:cTn id="45" dur="500" fill="hold"/>
                                        <p:tgtEl>
                                          <p:spTgt spid="11">
                                            <p:txEl>
                                              <p:pRg st="0" end="0"/>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11">
                                            <p:txEl>
                                              <p:pRg st="1" end="1"/>
                                            </p:txEl>
                                          </p:spTgt>
                                        </p:tgtEl>
                                        <p:attrNameLst>
                                          <p:attrName>style.visibility</p:attrName>
                                        </p:attrNameLst>
                                      </p:cBhvr>
                                      <p:to>
                                        <p:strVal val="visible"/>
                                      </p:to>
                                    </p:set>
                                    <p:anim calcmode="lin" valueType="num">
                                      <p:cBhvr additive="base">
                                        <p:cTn id="51" dur="500" fill="hold"/>
                                        <p:tgtEl>
                                          <p:spTgt spid="11">
                                            <p:txEl>
                                              <p:pRg st="1" end="1"/>
                                            </p:txEl>
                                          </p:spTgt>
                                        </p:tgtEl>
                                        <p:attrNameLst>
                                          <p:attrName>ppt_x</p:attrName>
                                        </p:attrNameLst>
                                      </p:cBhvr>
                                      <p:tavLst>
                                        <p:tav tm="0">
                                          <p:val>
                                            <p:strVal val="0-#ppt_w/2"/>
                                          </p:val>
                                        </p:tav>
                                        <p:tav tm="100000">
                                          <p:val>
                                            <p:strVal val="#ppt_x"/>
                                          </p:val>
                                        </p:tav>
                                      </p:tavLst>
                                    </p:anim>
                                    <p:anim calcmode="lin" valueType="num">
                                      <p:cBhvr additive="base">
                                        <p:cTn id="52" dur="500" fill="hold"/>
                                        <p:tgtEl>
                                          <p:spTgt spid="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8" fill="hold" grpId="0" nodeType="clickEffect">
                                  <p:stCondLst>
                                    <p:cond delay="0"/>
                                  </p:stCondLst>
                                  <p:childTnLst>
                                    <p:set>
                                      <p:cBhvr>
                                        <p:cTn id="56" dur="1" fill="hold">
                                          <p:stCondLst>
                                            <p:cond delay="0"/>
                                          </p:stCondLst>
                                        </p:cTn>
                                        <p:tgtEl>
                                          <p:spTgt spid="11">
                                            <p:txEl>
                                              <p:pRg st="3" end="3"/>
                                            </p:txEl>
                                          </p:spTgt>
                                        </p:tgtEl>
                                        <p:attrNameLst>
                                          <p:attrName>style.visibility</p:attrName>
                                        </p:attrNameLst>
                                      </p:cBhvr>
                                      <p:to>
                                        <p:strVal val="visible"/>
                                      </p:to>
                                    </p:set>
                                    <p:anim calcmode="lin" valueType="num">
                                      <p:cBhvr additive="base">
                                        <p:cTn id="57" dur="500" fill="hold"/>
                                        <p:tgtEl>
                                          <p:spTgt spid="11">
                                            <p:txEl>
                                              <p:pRg st="3" end="3"/>
                                            </p:txEl>
                                          </p:spTgt>
                                        </p:tgtEl>
                                        <p:attrNameLst>
                                          <p:attrName>ppt_x</p:attrName>
                                        </p:attrNameLst>
                                      </p:cBhvr>
                                      <p:tavLst>
                                        <p:tav tm="0">
                                          <p:val>
                                            <p:strVal val="0-#ppt_w/2"/>
                                          </p:val>
                                        </p:tav>
                                        <p:tav tm="100000">
                                          <p:val>
                                            <p:strVal val="#ppt_x"/>
                                          </p:val>
                                        </p:tav>
                                      </p:tavLst>
                                    </p:anim>
                                    <p:anim calcmode="lin" valueType="num">
                                      <p:cBhvr additive="base">
                                        <p:cTn id="58" dur="500" fill="hold"/>
                                        <p:tgtEl>
                                          <p:spTgt spid="1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P spid="4" grpId="0" build="p"/>
      <p:bldP spid="1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110" y="228907"/>
            <a:ext cx="11734800" cy="699349"/>
          </a:xfrm>
        </p:spPr>
        <p:txBody>
          <a:bodyPr>
            <a:normAutofit/>
          </a:bodyPr>
          <a:lstStyle/>
          <a:p>
            <a:r>
              <a:rPr lang="el-GR" sz="2800" dirty="0">
                <a:solidFill>
                  <a:srgbClr val="0070C0"/>
                </a:solidFill>
              </a:rPr>
              <a:t>Από πάνω προς τα κάτω – </a:t>
            </a:r>
            <a:r>
              <a:rPr lang="en-US" sz="2800" dirty="0">
                <a:solidFill>
                  <a:srgbClr val="0070C0"/>
                </a:solidFill>
              </a:rPr>
              <a:t>Top down – </a:t>
            </a:r>
            <a:r>
              <a:rPr lang="el-GR" sz="2800" dirty="0">
                <a:solidFill>
                  <a:srgbClr val="0070C0"/>
                </a:solidFill>
              </a:rPr>
              <a:t>Αναλυτική μέθοδος</a:t>
            </a:r>
            <a:endParaRPr lang="en-US" sz="2800" dirty="0">
              <a:solidFill>
                <a:srgbClr val="0070C0"/>
              </a:solidFill>
            </a:endParaRPr>
          </a:p>
        </p:txBody>
      </p:sp>
      <p:graphicFrame>
        <p:nvGraphicFramePr>
          <p:cNvPr id="9" name="Διάγραμμα 8"/>
          <p:cNvGraphicFramePr/>
          <p:nvPr>
            <p:extLst>
              <p:ext uri="{D42A27DB-BD31-4B8C-83A1-F6EECF244321}">
                <p14:modId xmlns:p14="http://schemas.microsoft.com/office/powerpoint/2010/main" val="3176383234"/>
              </p:ext>
            </p:extLst>
          </p:nvPr>
        </p:nvGraphicFramePr>
        <p:xfrm>
          <a:off x="1918614" y="790045"/>
          <a:ext cx="7543801" cy="29648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p:cNvSpPr txBox="1"/>
          <p:nvPr/>
        </p:nvSpPr>
        <p:spPr>
          <a:xfrm>
            <a:off x="874195" y="4016817"/>
            <a:ext cx="8214387" cy="923330"/>
          </a:xfrm>
          <a:prstGeom prst="rect">
            <a:avLst/>
          </a:prstGeom>
          <a:noFill/>
        </p:spPr>
        <p:txBody>
          <a:bodyPr wrap="square" rtlCol="0">
            <a:spAutoFit/>
          </a:bodyPr>
          <a:lstStyle/>
          <a:p>
            <a:pPr algn="just"/>
            <a:r>
              <a:rPr lang="el-GR" i="1" dirty="0"/>
              <a:t>Με τον όρο δομή προβλήματος εννοούμε τα επιμέρους στοιχεία (τμήματα) που αποτελούν το πρόβλημα καθώς και τον τρόπο με τον οποίο αυτά συνδέονται και αλληλοεπιδρούν.</a:t>
            </a:r>
          </a:p>
        </p:txBody>
      </p:sp>
      <p:sp>
        <p:nvSpPr>
          <p:cNvPr id="12" name="TextBox 11"/>
          <p:cNvSpPr txBox="1"/>
          <p:nvPr/>
        </p:nvSpPr>
        <p:spPr>
          <a:xfrm>
            <a:off x="874195" y="3616707"/>
            <a:ext cx="3454792" cy="400110"/>
          </a:xfrm>
          <a:prstGeom prst="rect">
            <a:avLst/>
          </a:prstGeom>
          <a:noFill/>
        </p:spPr>
        <p:txBody>
          <a:bodyPr wrap="none" rtlCol="0">
            <a:spAutoFit/>
          </a:bodyPr>
          <a:lstStyle/>
          <a:p>
            <a:r>
              <a:rPr lang="el-GR" sz="2000" dirty="0">
                <a:solidFill>
                  <a:srgbClr val="0070C0"/>
                </a:solidFill>
              </a:rPr>
              <a:t>Δομή προβλήματος- Ορισμός</a:t>
            </a:r>
          </a:p>
        </p:txBody>
      </p:sp>
      <p:sp>
        <p:nvSpPr>
          <p:cNvPr id="13" name="TextBox 12"/>
          <p:cNvSpPr txBox="1"/>
          <p:nvPr/>
        </p:nvSpPr>
        <p:spPr>
          <a:xfrm>
            <a:off x="874195" y="5158830"/>
            <a:ext cx="8311369" cy="1754326"/>
          </a:xfrm>
          <a:prstGeom prst="rect">
            <a:avLst/>
          </a:prstGeom>
          <a:noFill/>
        </p:spPr>
        <p:txBody>
          <a:bodyPr wrap="square" rtlCol="0">
            <a:spAutoFit/>
          </a:bodyPr>
          <a:lstStyle/>
          <a:p>
            <a:pPr algn="just"/>
            <a:r>
              <a:rPr lang="el-GR" i="1" dirty="0"/>
              <a:t>Με τον όρο αφαίρεση εννοούμε την διαδικασία εντοπισμού των κύριων σημείων ενός προβλήματος και την απαλλαγή του από περιττές λεπτομέρειες που αυξάνουν χωρίς λόγο τον όγκο των στοιχείων που πρέπει  να διαχειριστούμε. </a:t>
            </a:r>
            <a:endParaRPr lang="en-US" i="1" dirty="0"/>
          </a:p>
          <a:p>
            <a:pPr algn="just"/>
            <a:endParaRPr lang="en-US" i="1" dirty="0"/>
          </a:p>
          <a:p>
            <a:pPr algn="just"/>
            <a:r>
              <a:rPr lang="el-GR" i="1" dirty="0">
                <a:solidFill>
                  <a:srgbClr val="C00000"/>
                </a:solidFill>
              </a:rPr>
              <a:t>Για παράδειγμα για τον υπολογισμό της διαδρομής ενός οχήματος είναι σημαντικό στοιχείο το χρώμα του;</a:t>
            </a:r>
          </a:p>
        </p:txBody>
      </p:sp>
      <p:sp>
        <p:nvSpPr>
          <p:cNvPr id="14" name="TextBox 13"/>
          <p:cNvSpPr txBox="1"/>
          <p:nvPr/>
        </p:nvSpPr>
        <p:spPr>
          <a:xfrm>
            <a:off x="874195" y="4838549"/>
            <a:ext cx="2468946" cy="400110"/>
          </a:xfrm>
          <a:prstGeom prst="rect">
            <a:avLst/>
          </a:prstGeom>
          <a:noFill/>
        </p:spPr>
        <p:txBody>
          <a:bodyPr wrap="none" rtlCol="0">
            <a:spAutoFit/>
          </a:bodyPr>
          <a:lstStyle/>
          <a:p>
            <a:r>
              <a:rPr lang="el-GR" sz="2000" dirty="0">
                <a:solidFill>
                  <a:srgbClr val="0070C0"/>
                </a:solidFill>
              </a:rPr>
              <a:t>Αφαίρεση - Ορισμός</a:t>
            </a:r>
          </a:p>
        </p:txBody>
      </p:sp>
      <p:sp>
        <p:nvSpPr>
          <p:cNvPr id="3" name="Βέλος προς τα κάτω 2"/>
          <p:cNvSpPr/>
          <p:nvPr/>
        </p:nvSpPr>
        <p:spPr>
          <a:xfrm>
            <a:off x="1162864" y="1166889"/>
            <a:ext cx="304800" cy="2440087"/>
          </a:xfrm>
          <a:prstGeom prst="down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l-GR"/>
          </a:p>
        </p:txBody>
      </p:sp>
      <p:sp>
        <p:nvSpPr>
          <p:cNvPr id="5" name="Βέλος προς τα επάνω 4"/>
          <p:cNvSpPr/>
          <p:nvPr/>
        </p:nvSpPr>
        <p:spPr>
          <a:xfrm>
            <a:off x="9913365" y="1186540"/>
            <a:ext cx="277090" cy="2420436"/>
          </a:xfrm>
          <a:prstGeom prst="upArrow">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106207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additive="base">
                                        <p:cTn id="14" dur="500" fill="hold"/>
                                        <p:tgtEl>
                                          <p:spTgt spid="12"/>
                                        </p:tgtEl>
                                        <p:attrNameLst>
                                          <p:attrName>ppt_x</p:attrName>
                                        </p:attrNameLst>
                                      </p:cBhvr>
                                      <p:tavLst>
                                        <p:tav tm="0">
                                          <p:val>
                                            <p:strVal val="0-#ppt_w/2"/>
                                          </p:val>
                                        </p:tav>
                                        <p:tav tm="100000">
                                          <p:val>
                                            <p:strVal val="#ppt_x"/>
                                          </p:val>
                                        </p:tav>
                                      </p:tavLst>
                                    </p:anim>
                                    <p:anim calcmode="lin" valueType="num">
                                      <p:cBhvr additive="base">
                                        <p:cTn id="15"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 calcmode="lin" valueType="num">
                                      <p:cBhvr additive="base">
                                        <p:cTn id="20" dur="500" fill="hold"/>
                                        <p:tgtEl>
                                          <p:spTgt spid="10"/>
                                        </p:tgtEl>
                                        <p:attrNameLst>
                                          <p:attrName>ppt_x</p:attrName>
                                        </p:attrNameLst>
                                      </p:cBhvr>
                                      <p:tavLst>
                                        <p:tav tm="0">
                                          <p:val>
                                            <p:strVal val="0-#ppt_w/2"/>
                                          </p:val>
                                        </p:tav>
                                        <p:tav tm="100000">
                                          <p:val>
                                            <p:strVal val="#ppt_x"/>
                                          </p:val>
                                        </p:tav>
                                      </p:tavLst>
                                    </p:anim>
                                    <p:anim calcmode="lin" valueType="num">
                                      <p:cBhvr additive="base">
                                        <p:cTn id="21"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8"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 calcmode="lin" valueType="num">
                                      <p:cBhvr additive="base">
                                        <p:cTn id="26" dur="500" fill="hold"/>
                                        <p:tgtEl>
                                          <p:spTgt spid="14"/>
                                        </p:tgtEl>
                                        <p:attrNameLst>
                                          <p:attrName>ppt_x</p:attrName>
                                        </p:attrNameLst>
                                      </p:cBhvr>
                                      <p:tavLst>
                                        <p:tav tm="0">
                                          <p:val>
                                            <p:strVal val="0-#ppt_w/2"/>
                                          </p:val>
                                        </p:tav>
                                        <p:tav tm="100000">
                                          <p:val>
                                            <p:strVal val="#ppt_x"/>
                                          </p:val>
                                        </p:tav>
                                      </p:tavLst>
                                    </p:anim>
                                    <p:anim calcmode="lin" valueType="num">
                                      <p:cBhvr additive="base">
                                        <p:cTn id="27"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grpId="0" nodeType="clickEffect">
                                  <p:stCondLst>
                                    <p:cond delay="0"/>
                                  </p:stCondLst>
                                  <p:childTnLst>
                                    <p:set>
                                      <p:cBhvr>
                                        <p:cTn id="31" dur="1" fill="hold">
                                          <p:stCondLst>
                                            <p:cond delay="0"/>
                                          </p:stCondLst>
                                        </p:cTn>
                                        <p:tgtEl>
                                          <p:spTgt spid="13">
                                            <p:txEl>
                                              <p:pRg st="0" end="0"/>
                                            </p:txEl>
                                          </p:spTgt>
                                        </p:tgtEl>
                                        <p:attrNameLst>
                                          <p:attrName>style.visibility</p:attrName>
                                        </p:attrNameLst>
                                      </p:cBhvr>
                                      <p:to>
                                        <p:strVal val="visible"/>
                                      </p:to>
                                    </p:set>
                                    <p:anim calcmode="lin" valueType="num">
                                      <p:cBhvr additive="base">
                                        <p:cTn id="32" dur="500" fill="hold"/>
                                        <p:tgtEl>
                                          <p:spTgt spid="13">
                                            <p:txEl>
                                              <p:pRg st="0" end="0"/>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1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8" fill="hold" grpId="0" nodeType="clickEffect">
                                  <p:stCondLst>
                                    <p:cond delay="0"/>
                                  </p:stCondLst>
                                  <p:childTnLst>
                                    <p:set>
                                      <p:cBhvr>
                                        <p:cTn id="37" dur="1" fill="hold">
                                          <p:stCondLst>
                                            <p:cond delay="0"/>
                                          </p:stCondLst>
                                        </p:cTn>
                                        <p:tgtEl>
                                          <p:spTgt spid="13">
                                            <p:txEl>
                                              <p:pRg st="2" end="2"/>
                                            </p:txEl>
                                          </p:spTgt>
                                        </p:tgtEl>
                                        <p:attrNameLst>
                                          <p:attrName>style.visibility</p:attrName>
                                        </p:attrNameLst>
                                      </p:cBhvr>
                                      <p:to>
                                        <p:strVal val="visible"/>
                                      </p:to>
                                    </p:set>
                                    <p:anim calcmode="lin" valueType="num">
                                      <p:cBhvr additive="base">
                                        <p:cTn id="38" dur="500" fill="hold"/>
                                        <p:tgtEl>
                                          <p:spTgt spid="13">
                                            <p:txEl>
                                              <p:pRg st="2" end="2"/>
                                            </p:txEl>
                                          </p:spTgt>
                                        </p:tgtEl>
                                        <p:attrNameLst>
                                          <p:attrName>ppt_x</p:attrName>
                                        </p:attrNameLst>
                                      </p:cBhvr>
                                      <p:tavLst>
                                        <p:tav tm="0">
                                          <p:val>
                                            <p:strVal val="0-#ppt_w/2"/>
                                          </p:val>
                                        </p:tav>
                                        <p:tav tm="100000">
                                          <p:val>
                                            <p:strVal val="#ppt_x"/>
                                          </p:val>
                                        </p:tav>
                                      </p:tavLst>
                                    </p:anim>
                                    <p:anim calcmode="lin" valueType="num">
                                      <p:cBhvr additive="base">
                                        <p:cTn id="39" dur="500" fill="hold"/>
                                        <p:tgtEl>
                                          <p:spTgt spid="1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1" fill="hold" grpId="0" nodeType="clickEffect">
                                  <p:stCondLst>
                                    <p:cond delay="0"/>
                                  </p:stCondLst>
                                  <p:childTnLst>
                                    <p:set>
                                      <p:cBhvr>
                                        <p:cTn id="43" dur="1" fill="hold">
                                          <p:stCondLst>
                                            <p:cond delay="0"/>
                                          </p:stCondLst>
                                        </p:cTn>
                                        <p:tgtEl>
                                          <p:spTgt spid="3"/>
                                        </p:tgtEl>
                                        <p:attrNameLst>
                                          <p:attrName>style.visibility</p:attrName>
                                        </p:attrNameLst>
                                      </p:cBhvr>
                                      <p:to>
                                        <p:strVal val="visible"/>
                                      </p:to>
                                    </p:set>
                                    <p:anim calcmode="lin" valueType="num">
                                      <p:cBhvr additive="base">
                                        <p:cTn id="44" dur="500" fill="hold"/>
                                        <p:tgtEl>
                                          <p:spTgt spid="3"/>
                                        </p:tgtEl>
                                        <p:attrNameLst>
                                          <p:attrName>ppt_x</p:attrName>
                                        </p:attrNameLst>
                                      </p:cBhvr>
                                      <p:tavLst>
                                        <p:tav tm="0">
                                          <p:val>
                                            <p:strVal val="#ppt_x"/>
                                          </p:val>
                                        </p:tav>
                                        <p:tav tm="100000">
                                          <p:val>
                                            <p:strVal val="#ppt_x"/>
                                          </p:val>
                                        </p:tav>
                                      </p:tavLst>
                                    </p:anim>
                                    <p:anim calcmode="lin" valueType="num">
                                      <p:cBhvr additive="base">
                                        <p:cTn id="45" dur="500" fill="hold"/>
                                        <p:tgtEl>
                                          <p:spTgt spid="3"/>
                                        </p:tgtEl>
                                        <p:attrNameLst>
                                          <p:attrName>ppt_y</p:attrName>
                                        </p:attrNameLst>
                                      </p:cBhvr>
                                      <p:tavLst>
                                        <p:tav tm="0">
                                          <p:val>
                                            <p:strVal val="0-#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5"/>
                                        </p:tgtEl>
                                        <p:attrNameLst>
                                          <p:attrName>style.visibility</p:attrName>
                                        </p:attrNameLst>
                                      </p:cBhvr>
                                      <p:to>
                                        <p:strVal val="visible"/>
                                      </p:to>
                                    </p:set>
                                    <p:anim calcmode="lin" valueType="num">
                                      <p:cBhvr additive="base">
                                        <p:cTn id="50" dur="500" fill="hold"/>
                                        <p:tgtEl>
                                          <p:spTgt spid="5"/>
                                        </p:tgtEl>
                                        <p:attrNameLst>
                                          <p:attrName>ppt_x</p:attrName>
                                        </p:attrNameLst>
                                      </p:cBhvr>
                                      <p:tavLst>
                                        <p:tav tm="0">
                                          <p:val>
                                            <p:strVal val="#ppt_x"/>
                                          </p:val>
                                        </p:tav>
                                        <p:tav tm="100000">
                                          <p:val>
                                            <p:strVal val="#ppt_x"/>
                                          </p:val>
                                        </p:tav>
                                      </p:tavLst>
                                    </p:anim>
                                    <p:anim calcmode="lin" valueType="num">
                                      <p:cBhvr additive="base">
                                        <p:cTn id="51"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P spid="10" grpId="0"/>
      <p:bldP spid="12" grpId="0"/>
      <p:bldP spid="13" grpId="0" build="p"/>
      <p:bldP spid="14" grpId="0"/>
      <p:bldP spid="3" grpId="0" animBg="1"/>
      <p:bldP spid="5" grpId="0" animBg="1"/>
    </p:bldLst>
  </p:timing>
</p:sld>
</file>

<file path=ppt/theme/theme1.xml><?xml version="1.0" encoding="utf-8"?>
<a:theme xmlns:a="http://schemas.openxmlformats.org/drawingml/2006/main" name="Όψη">
  <a:themeElements>
    <a:clrScheme name="Όψη">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Όψη">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Όψη">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2506</TotalTime>
  <Words>1349</Words>
  <Application>Microsoft Office PowerPoint</Application>
  <PresentationFormat>Ευρεία οθόνη</PresentationFormat>
  <Paragraphs>166</Paragraphs>
  <Slides>17</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17</vt:i4>
      </vt:variant>
    </vt:vector>
  </HeadingPairs>
  <TitlesOfParts>
    <vt:vector size="22" baseType="lpstr">
      <vt:lpstr>Arial</vt:lpstr>
      <vt:lpstr>Calibri</vt:lpstr>
      <vt:lpstr>Trebuchet MS</vt:lpstr>
      <vt:lpstr>Wingdings 3</vt:lpstr>
      <vt:lpstr>Όψη</vt:lpstr>
      <vt:lpstr>Από το πρόβλημα στην ανάπτυξη αλγορίθμου</vt:lpstr>
      <vt:lpstr>Η έννοια του προβλήματος</vt:lpstr>
      <vt:lpstr>Κατηγορίες προβλημάτων</vt:lpstr>
      <vt:lpstr>Κατηγορίες προβλημάτων</vt:lpstr>
      <vt:lpstr>Κατηγορίες προβλημάτων</vt:lpstr>
      <vt:lpstr>Κατηγορίες προβλημάτων</vt:lpstr>
      <vt:lpstr>Αντιμετώπιση προβλημάτων με Η/Υ</vt:lpstr>
      <vt:lpstr>Στάδια αντιμετώπισης προβλημάτων</vt:lpstr>
      <vt:lpstr>Από πάνω προς τα κάτω – Top down – Αναλυτική μέθοδος</vt:lpstr>
      <vt:lpstr>Κανόνες διαγραμματικής αναπαράστασης</vt:lpstr>
      <vt:lpstr>Διαδικασία επίλυσης προβλημάτων</vt:lpstr>
      <vt:lpstr>Διαδικασία επίλυσης προβλημάτων</vt:lpstr>
      <vt:lpstr>Αξιολόγηση λύσης - αλγορίθμων</vt:lpstr>
      <vt:lpstr>Περί αλγορίθμων</vt:lpstr>
      <vt:lpstr>Πρόβλημα 1</vt:lpstr>
      <vt:lpstr>Πρόβλημα 2</vt:lpstr>
      <vt:lpstr>Πρόβλημα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Python</dc:title>
  <dc:creator>user</dc:creator>
  <cp:lastModifiedBy>John Keros</cp:lastModifiedBy>
  <cp:revision>509</cp:revision>
  <dcterms:created xsi:type="dcterms:W3CDTF">2015-02-19T08:19:29Z</dcterms:created>
  <dcterms:modified xsi:type="dcterms:W3CDTF">2018-02-19T07:59:54Z</dcterms:modified>
</cp:coreProperties>
</file>