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0"/>
  </p:notesMasterIdLst>
  <p:sldIdLst>
    <p:sldId id="369" r:id="rId2"/>
    <p:sldId id="386" r:id="rId3"/>
    <p:sldId id="378" r:id="rId4"/>
    <p:sldId id="404" r:id="rId5"/>
    <p:sldId id="387" r:id="rId6"/>
    <p:sldId id="379" r:id="rId7"/>
    <p:sldId id="380" r:id="rId8"/>
    <p:sldId id="383" r:id="rId9"/>
    <p:sldId id="382" r:id="rId10"/>
    <p:sldId id="385" r:id="rId11"/>
    <p:sldId id="412" r:id="rId12"/>
    <p:sldId id="388" r:id="rId13"/>
    <p:sldId id="391" r:id="rId14"/>
    <p:sldId id="413" r:id="rId15"/>
    <p:sldId id="414" r:id="rId16"/>
    <p:sldId id="392" r:id="rId17"/>
    <p:sldId id="395" r:id="rId18"/>
    <p:sldId id="393" r:id="rId19"/>
    <p:sldId id="394" r:id="rId20"/>
    <p:sldId id="415" r:id="rId21"/>
    <p:sldId id="416" r:id="rId22"/>
    <p:sldId id="417" r:id="rId23"/>
    <p:sldId id="406" r:id="rId24"/>
    <p:sldId id="407" r:id="rId25"/>
    <p:sldId id="396" r:id="rId26"/>
    <p:sldId id="397" r:id="rId27"/>
    <p:sldId id="405" r:id="rId28"/>
    <p:sldId id="408" r:id="rId29"/>
    <p:sldId id="398" r:id="rId30"/>
    <p:sldId id="399" r:id="rId31"/>
    <p:sldId id="418" r:id="rId32"/>
    <p:sldId id="401" r:id="rId33"/>
    <p:sldId id="419" r:id="rId34"/>
    <p:sldId id="403" r:id="rId35"/>
    <p:sldId id="402" r:id="rId36"/>
    <p:sldId id="409" r:id="rId37"/>
    <p:sldId id="410" r:id="rId38"/>
    <p:sldId id="41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keros" initials="g" lastIdx="2" clrIdx="0">
    <p:extLst>
      <p:ext uri="{19B8F6BF-5375-455C-9EA6-DF929625EA0E}">
        <p15:presenceInfo xmlns:p15="http://schemas.microsoft.com/office/powerpoint/2012/main" userId="gker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4AB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96" autoAdjust="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D0ED4-1D30-4A33-B3BB-C411B85A05C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l-GR"/>
        </a:p>
      </dgm:t>
    </dgm:pt>
    <dgm:pt modelId="{EB9C7046-37BC-4405-9DC9-5E8E19CC55AF}">
      <dgm:prSet phldrT="[Κείμενο]"/>
      <dgm:spPr/>
      <dgm:t>
        <a:bodyPr/>
        <a:lstStyle/>
        <a:p>
          <a:r>
            <a:rPr lang="en-US" dirty="0"/>
            <a:t>Bicycles</a:t>
          </a:r>
          <a:endParaRPr lang="el-GR" dirty="0"/>
        </a:p>
      </dgm:t>
    </dgm:pt>
    <dgm:pt modelId="{C0152813-2CFB-46ED-95E8-6822A50F00B3}" type="parTrans" cxnId="{6327A33E-F15E-48F7-A05C-9A534756F639}">
      <dgm:prSet/>
      <dgm:spPr/>
      <dgm:t>
        <a:bodyPr/>
        <a:lstStyle/>
        <a:p>
          <a:endParaRPr lang="el-GR"/>
        </a:p>
      </dgm:t>
    </dgm:pt>
    <dgm:pt modelId="{8CD32DA1-8D14-4028-8CD5-61DBC2A51650}" type="sibTrans" cxnId="{6327A33E-F15E-48F7-A05C-9A534756F639}">
      <dgm:prSet/>
      <dgm:spPr/>
      <dgm:t>
        <a:bodyPr/>
        <a:lstStyle/>
        <a:p>
          <a:endParaRPr lang="el-GR"/>
        </a:p>
      </dgm:t>
    </dgm:pt>
    <dgm:pt modelId="{8008A823-E57F-4C99-8BDD-D8472F8E923E}">
      <dgm:prSet phldrT="[Κείμενο]"/>
      <dgm:spPr/>
      <dgm:t>
        <a:bodyPr/>
        <a:lstStyle/>
        <a:p>
          <a:r>
            <a:rPr lang="en-US" dirty="0"/>
            <a:t>Mountain Bikes</a:t>
          </a:r>
          <a:endParaRPr lang="el-GR" dirty="0"/>
        </a:p>
      </dgm:t>
    </dgm:pt>
    <dgm:pt modelId="{830ED39B-CF6B-4A4D-945F-543204AED83D}" type="parTrans" cxnId="{871FA37A-ED89-4462-9917-1DDDFD3FA366}">
      <dgm:prSet/>
      <dgm:spPr/>
      <dgm:t>
        <a:bodyPr/>
        <a:lstStyle/>
        <a:p>
          <a:endParaRPr lang="el-GR"/>
        </a:p>
      </dgm:t>
    </dgm:pt>
    <dgm:pt modelId="{E0975476-6243-4C5B-A6C7-DEE7A0EBDC82}" type="sibTrans" cxnId="{871FA37A-ED89-4462-9917-1DDDFD3FA366}">
      <dgm:prSet/>
      <dgm:spPr/>
      <dgm:t>
        <a:bodyPr/>
        <a:lstStyle/>
        <a:p>
          <a:endParaRPr lang="el-GR"/>
        </a:p>
      </dgm:t>
    </dgm:pt>
    <dgm:pt modelId="{63090459-2CDB-4296-A71E-3A3ECB55A2E5}">
      <dgm:prSet phldrT="[Κείμενο]"/>
      <dgm:spPr/>
      <dgm:t>
        <a:bodyPr/>
        <a:lstStyle/>
        <a:p>
          <a:r>
            <a:rPr lang="en-US" dirty="0"/>
            <a:t>Road Bikes</a:t>
          </a:r>
          <a:endParaRPr lang="el-GR" dirty="0"/>
        </a:p>
      </dgm:t>
    </dgm:pt>
    <dgm:pt modelId="{E7D9BFD2-02BE-423D-8521-5BEA61C4D519}" type="parTrans" cxnId="{D5208877-0F07-4564-BF05-72B86D39FC63}">
      <dgm:prSet/>
      <dgm:spPr/>
      <dgm:t>
        <a:bodyPr/>
        <a:lstStyle/>
        <a:p>
          <a:endParaRPr lang="el-GR"/>
        </a:p>
      </dgm:t>
    </dgm:pt>
    <dgm:pt modelId="{4697C9F7-30F0-4D74-9BF2-7CB377E6DC71}" type="sibTrans" cxnId="{D5208877-0F07-4564-BF05-72B86D39FC63}">
      <dgm:prSet/>
      <dgm:spPr/>
      <dgm:t>
        <a:bodyPr/>
        <a:lstStyle/>
        <a:p>
          <a:endParaRPr lang="el-GR"/>
        </a:p>
      </dgm:t>
    </dgm:pt>
    <dgm:pt modelId="{8274DFDB-0BF2-45AE-B2C6-DF0F674D9B89}">
      <dgm:prSet phldrT="[Κείμενο]"/>
      <dgm:spPr/>
      <dgm:t>
        <a:bodyPr/>
        <a:lstStyle/>
        <a:p>
          <a:r>
            <a:rPr lang="en-US" dirty="0"/>
            <a:t>Kid Bikes</a:t>
          </a:r>
          <a:endParaRPr lang="el-GR" dirty="0"/>
        </a:p>
      </dgm:t>
    </dgm:pt>
    <dgm:pt modelId="{EA077D7C-6E1C-4786-9B46-5C9E0762A4B3}" type="parTrans" cxnId="{9EE17904-BA6B-4600-8800-EC80489AA8E8}">
      <dgm:prSet/>
      <dgm:spPr/>
      <dgm:t>
        <a:bodyPr/>
        <a:lstStyle/>
        <a:p>
          <a:endParaRPr lang="el-GR"/>
        </a:p>
      </dgm:t>
    </dgm:pt>
    <dgm:pt modelId="{3426DD53-17F7-4011-BA68-B0C02ED0ACCE}" type="sibTrans" cxnId="{9EE17904-BA6B-4600-8800-EC80489AA8E8}">
      <dgm:prSet/>
      <dgm:spPr/>
      <dgm:t>
        <a:bodyPr/>
        <a:lstStyle/>
        <a:p>
          <a:endParaRPr lang="el-GR"/>
        </a:p>
      </dgm:t>
    </dgm:pt>
    <dgm:pt modelId="{ACC9E806-8602-444E-B6B3-6FD6BB032490}" type="pres">
      <dgm:prSet presAssocID="{898D0ED4-1D30-4A33-B3BB-C411B85A05C8}" presName="Name0" presStyleCnt="0">
        <dgm:presLayoutVars>
          <dgm:orgChart val="1"/>
          <dgm:chPref val="1"/>
          <dgm:dir/>
          <dgm:animOne val="branch"/>
          <dgm:animLvl val="lvl"/>
          <dgm:resizeHandles/>
        </dgm:presLayoutVars>
      </dgm:prSet>
      <dgm:spPr/>
      <dgm:t>
        <a:bodyPr/>
        <a:lstStyle/>
        <a:p>
          <a:endParaRPr lang="el-GR"/>
        </a:p>
      </dgm:t>
    </dgm:pt>
    <dgm:pt modelId="{F5A87EC8-D5E9-4853-BD8A-84E10335F7AF}" type="pres">
      <dgm:prSet presAssocID="{EB9C7046-37BC-4405-9DC9-5E8E19CC55AF}" presName="hierRoot1" presStyleCnt="0">
        <dgm:presLayoutVars>
          <dgm:hierBranch val="init"/>
        </dgm:presLayoutVars>
      </dgm:prSet>
      <dgm:spPr/>
    </dgm:pt>
    <dgm:pt modelId="{5A179374-D522-4434-8D1D-D3097E77B132}" type="pres">
      <dgm:prSet presAssocID="{EB9C7046-37BC-4405-9DC9-5E8E19CC55AF}" presName="rootComposite1" presStyleCnt="0"/>
      <dgm:spPr/>
    </dgm:pt>
    <dgm:pt modelId="{F13E6C51-5C7E-4008-A6D3-0A8A72FFB721}" type="pres">
      <dgm:prSet presAssocID="{EB9C7046-37BC-4405-9DC9-5E8E19CC55AF}" presName="rootText1" presStyleLbl="alignAcc1" presStyleIdx="0" presStyleCnt="0">
        <dgm:presLayoutVars>
          <dgm:chPref val="3"/>
        </dgm:presLayoutVars>
      </dgm:prSet>
      <dgm:spPr/>
      <dgm:t>
        <a:bodyPr/>
        <a:lstStyle/>
        <a:p>
          <a:endParaRPr lang="el-GR"/>
        </a:p>
      </dgm:t>
    </dgm:pt>
    <dgm:pt modelId="{CB031BB5-5AD2-4EA6-9EA7-668538A59681}" type="pres">
      <dgm:prSet presAssocID="{EB9C7046-37BC-4405-9DC9-5E8E19CC55AF}" presName="topArc1" presStyleLbl="parChTrans1D1" presStyleIdx="0" presStyleCnt="8"/>
      <dgm:spPr/>
    </dgm:pt>
    <dgm:pt modelId="{DF8D8729-F021-4AE4-8670-92D1A6A47C47}" type="pres">
      <dgm:prSet presAssocID="{EB9C7046-37BC-4405-9DC9-5E8E19CC55AF}" presName="bottomArc1" presStyleLbl="parChTrans1D1" presStyleIdx="1" presStyleCnt="8"/>
      <dgm:spPr/>
    </dgm:pt>
    <dgm:pt modelId="{F4AD7C2C-5940-4C3F-9377-D615E62C1547}" type="pres">
      <dgm:prSet presAssocID="{EB9C7046-37BC-4405-9DC9-5E8E19CC55AF}" presName="topConnNode1" presStyleLbl="node1" presStyleIdx="0" presStyleCnt="0"/>
      <dgm:spPr/>
      <dgm:t>
        <a:bodyPr/>
        <a:lstStyle/>
        <a:p>
          <a:endParaRPr lang="el-GR"/>
        </a:p>
      </dgm:t>
    </dgm:pt>
    <dgm:pt modelId="{6A536005-FAAA-40DD-95B8-C881C1F91B77}" type="pres">
      <dgm:prSet presAssocID="{EB9C7046-37BC-4405-9DC9-5E8E19CC55AF}" presName="hierChild2" presStyleCnt="0"/>
      <dgm:spPr/>
    </dgm:pt>
    <dgm:pt modelId="{7309FDF1-AC0D-49B9-8AE0-3E9BB23D2663}" type="pres">
      <dgm:prSet presAssocID="{830ED39B-CF6B-4A4D-945F-543204AED83D}" presName="Name28" presStyleLbl="parChTrans1D2" presStyleIdx="0" presStyleCnt="3"/>
      <dgm:spPr/>
      <dgm:t>
        <a:bodyPr/>
        <a:lstStyle/>
        <a:p>
          <a:endParaRPr lang="el-GR"/>
        </a:p>
      </dgm:t>
    </dgm:pt>
    <dgm:pt modelId="{A55D489F-E4DE-4C91-B7CC-CF0932998324}" type="pres">
      <dgm:prSet presAssocID="{8008A823-E57F-4C99-8BDD-D8472F8E923E}" presName="hierRoot2" presStyleCnt="0">
        <dgm:presLayoutVars>
          <dgm:hierBranch val="init"/>
        </dgm:presLayoutVars>
      </dgm:prSet>
      <dgm:spPr/>
    </dgm:pt>
    <dgm:pt modelId="{C768AFE6-42FC-470B-A1C4-3DE793E7B4B1}" type="pres">
      <dgm:prSet presAssocID="{8008A823-E57F-4C99-8BDD-D8472F8E923E}" presName="rootComposite2" presStyleCnt="0"/>
      <dgm:spPr/>
    </dgm:pt>
    <dgm:pt modelId="{B71F9128-1B25-4140-8057-97AFA4580CF5}" type="pres">
      <dgm:prSet presAssocID="{8008A823-E57F-4C99-8BDD-D8472F8E923E}" presName="rootText2" presStyleLbl="alignAcc1" presStyleIdx="0" presStyleCnt="0">
        <dgm:presLayoutVars>
          <dgm:chPref val="3"/>
        </dgm:presLayoutVars>
      </dgm:prSet>
      <dgm:spPr/>
      <dgm:t>
        <a:bodyPr/>
        <a:lstStyle/>
        <a:p>
          <a:endParaRPr lang="el-GR"/>
        </a:p>
      </dgm:t>
    </dgm:pt>
    <dgm:pt modelId="{BEE16E60-FB2C-4A2B-ACE0-BB2DF5EC2749}" type="pres">
      <dgm:prSet presAssocID="{8008A823-E57F-4C99-8BDD-D8472F8E923E}" presName="topArc2" presStyleLbl="parChTrans1D1" presStyleIdx="2" presStyleCnt="8"/>
      <dgm:spPr/>
    </dgm:pt>
    <dgm:pt modelId="{F479B32E-D633-4BA3-8676-68F860CB2F1F}" type="pres">
      <dgm:prSet presAssocID="{8008A823-E57F-4C99-8BDD-D8472F8E923E}" presName="bottomArc2" presStyleLbl="parChTrans1D1" presStyleIdx="3" presStyleCnt="8"/>
      <dgm:spPr/>
    </dgm:pt>
    <dgm:pt modelId="{5562736A-58F1-4946-A26E-145840239536}" type="pres">
      <dgm:prSet presAssocID="{8008A823-E57F-4C99-8BDD-D8472F8E923E}" presName="topConnNode2" presStyleLbl="node2" presStyleIdx="0" presStyleCnt="0"/>
      <dgm:spPr/>
      <dgm:t>
        <a:bodyPr/>
        <a:lstStyle/>
        <a:p>
          <a:endParaRPr lang="el-GR"/>
        </a:p>
      </dgm:t>
    </dgm:pt>
    <dgm:pt modelId="{EACBB3E2-6667-4ED5-879B-0048ADD0D29C}" type="pres">
      <dgm:prSet presAssocID="{8008A823-E57F-4C99-8BDD-D8472F8E923E}" presName="hierChild4" presStyleCnt="0"/>
      <dgm:spPr/>
    </dgm:pt>
    <dgm:pt modelId="{687D8B8F-8771-4283-8D6B-DC7477746180}" type="pres">
      <dgm:prSet presAssocID="{8008A823-E57F-4C99-8BDD-D8472F8E923E}" presName="hierChild5" presStyleCnt="0"/>
      <dgm:spPr/>
    </dgm:pt>
    <dgm:pt modelId="{FF7BB3DB-67BE-4DED-9AC2-6AC941297B57}" type="pres">
      <dgm:prSet presAssocID="{E7D9BFD2-02BE-423D-8521-5BEA61C4D519}" presName="Name28" presStyleLbl="parChTrans1D2" presStyleIdx="1" presStyleCnt="3"/>
      <dgm:spPr/>
      <dgm:t>
        <a:bodyPr/>
        <a:lstStyle/>
        <a:p>
          <a:endParaRPr lang="el-GR"/>
        </a:p>
      </dgm:t>
    </dgm:pt>
    <dgm:pt modelId="{C70CB37B-4A5F-46ED-A565-6DB2C8584A64}" type="pres">
      <dgm:prSet presAssocID="{63090459-2CDB-4296-A71E-3A3ECB55A2E5}" presName="hierRoot2" presStyleCnt="0">
        <dgm:presLayoutVars>
          <dgm:hierBranch val="init"/>
        </dgm:presLayoutVars>
      </dgm:prSet>
      <dgm:spPr/>
    </dgm:pt>
    <dgm:pt modelId="{7B654F85-9D3F-4111-8949-01FD664B153E}" type="pres">
      <dgm:prSet presAssocID="{63090459-2CDB-4296-A71E-3A3ECB55A2E5}" presName="rootComposite2" presStyleCnt="0"/>
      <dgm:spPr/>
    </dgm:pt>
    <dgm:pt modelId="{B410132C-318F-4858-A855-758E3911E9A8}" type="pres">
      <dgm:prSet presAssocID="{63090459-2CDB-4296-A71E-3A3ECB55A2E5}" presName="rootText2" presStyleLbl="alignAcc1" presStyleIdx="0" presStyleCnt="0">
        <dgm:presLayoutVars>
          <dgm:chPref val="3"/>
        </dgm:presLayoutVars>
      </dgm:prSet>
      <dgm:spPr/>
      <dgm:t>
        <a:bodyPr/>
        <a:lstStyle/>
        <a:p>
          <a:endParaRPr lang="el-GR"/>
        </a:p>
      </dgm:t>
    </dgm:pt>
    <dgm:pt modelId="{A418C676-9DB1-411B-A7F2-1BA17D15C6D6}" type="pres">
      <dgm:prSet presAssocID="{63090459-2CDB-4296-A71E-3A3ECB55A2E5}" presName="topArc2" presStyleLbl="parChTrans1D1" presStyleIdx="4" presStyleCnt="8"/>
      <dgm:spPr/>
    </dgm:pt>
    <dgm:pt modelId="{6BDFB6C4-7087-4320-951D-16DF4C1E12C5}" type="pres">
      <dgm:prSet presAssocID="{63090459-2CDB-4296-A71E-3A3ECB55A2E5}" presName="bottomArc2" presStyleLbl="parChTrans1D1" presStyleIdx="5" presStyleCnt="8"/>
      <dgm:spPr/>
    </dgm:pt>
    <dgm:pt modelId="{390990D6-8303-4749-A0BD-C393887591D9}" type="pres">
      <dgm:prSet presAssocID="{63090459-2CDB-4296-A71E-3A3ECB55A2E5}" presName="topConnNode2" presStyleLbl="node2" presStyleIdx="0" presStyleCnt="0"/>
      <dgm:spPr/>
      <dgm:t>
        <a:bodyPr/>
        <a:lstStyle/>
        <a:p>
          <a:endParaRPr lang="el-GR"/>
        </a:p>
      </dgm:t>
    </dgm:pt>
    <dgm:pt modelId="{7804C580-FCCF-4723-8DAE-37018E6EC988}" type="pres">
      <dgm:prSet presAssocID="{63090459-2CDB-4296-A71E-3A3ECB55A2E5}" presName="hierChild4" presStyleCnt="0"/>
      <dgm:spPr/>
    </dgm:pt>
    <dgm:pt modelId="{DFC21801-4128-4909-A0B7-436FD3108E8A}" type="pres">
      <dgm:prSet presAssocID="{63090459-2CDB-4296-A71E-3A3ECB55A2E5}" presName="hierChild5" presStyleCnt="0"/>
      <dgm:spPr/>
    </dgm:pt>
    <dgm:pt modelId="{1FDF3BAB-7B1B-4C78-B65E-09176A7B4FB2}" type="pres">
      <dgm:prSet presAssocID="{EA077D7C-6E1C-4786-9B46-5C9E0762A4B3}" presName="Name28" presStyleLbl="parChTrans1D2" presStyleIdx="2" presStyleCnt="3"/>
      <dgm:spPr/>
      <dgm:t>
        <a:bodyPr/>
        <a:lstStyle/>
        <a:p>
          <a:endParaRPr lang="el-GR"/>
        </a:p>
      </dgm:t>
    </dgm:pt>
    <dgm:pt modelId="{FACA7230-6794-4E3F-9567-BDBB24CB5846}" type="pres">
      <dgm:prSet presAssocID="{8274DFDB-0BF2-45AE-B2C6-DF0F674D9B89}" presName="hierRoot2" presStyleCnt="0">
        <dgm:presLayoutVars>
          <dgm:hierBranch val="init"/>
        </dgm:presLayoutVars>
      </dgm:prSet>
      <dgm:spPr/>
    </dgm:pt>
    <dgm:pt modelId="{6967A71D-B0AB-47D4-B5C9-3D9FBD5D1A3F}" type="pres">
      <dgm:prSet presAssocID="{8274DFDB-0BF2-45AE-B2C6-DF0F674D9B89}" presName="rootComposite2" presStyleCnt="0"/>
      <dgm:spPr/>
    </dgm:pt>
    <dgm:pt modelId="{C53A652C-321B-44A1-A28C-952B23B1C443}" type="pres">
      <dgm:prSet presAssocID="{8274DFDB-0BF2-45AE-B2C6-DF0F674D9B89}" presName="rootText2" presStyleLbl="alignAcc1" presStyleIdx="0" presStyleCnt="0">
        <dgm:presLayoutVars>
          <dgm:chPref val="3"/>
        </dgm:presLayoutVars>
      </dgm:prSet>
      <dgm:spPr/>
      <dgm:t>
        <a:bodyPr/>
        <a:lstStyle/>
        <a:p>
          <a:endParaRPr lang="el-GR"/>
        </a:p>
      </dgm:t>
    </dgm:pt>
    <dgm:pt modelId="{CE225191-BCDA-46D4-982A-6577C279E60A}" type="pres">
      <dgm:prSet presAssocID="{8274DFDB-0BF2-45AE-B2C6-DF0F674D9B89}" presName="topArc2" presStyleLbl="parChTrans1D1" presStyleIdx="6" presStyleCnt="8"/>
      <dgm:spPr/>
    </dgm:pt>
    <dgm:pt modelId="{29CFC40B-0199-4CAC-A8F0-5F697842164B}" type="pres">
      <dgm:prSet presAssocID="{8274DFDB-0BF2-45AE-B2C6-DF0F674D9B89}" presName="bottomArc2" presStyleLbl="parChTrans1D1" presStyleIdx="7" presStyleCnt="8"/>
      <dgm:spPr/>
    </dgm:pt>
    <dgm:pt modelId="{47A45412-BE88-463D-AC5D-CC65B97175DE}" type="pres">
      <dgm:prSet presAssocID="{8274DFDB-0BF2-45AE-B2C6-DF0F674D9B89}" presName="topConnNode2" presStyleLbl="node2" presStyleIdx="0" presStyleCnt="0"/>
      <dgm:spPr/>
      <dgm:t>
        <a:bodyPr/>
        <a:lstStyle/>
        <a:p>
          <a:endParaRPr lang="el-GR"/>
        </a:p>
      </dgm:t>
    </dgm:pt>
    <dgm:pt modelId="{5F0EDA48-4F9E-4347-9EA0-2C717C0A72E5}" type="pres">
      <dgm:prSet presAssocID="{8274DFDB-0BF2-45AE-B2C6-DF0F674D9B89}" presName="hierChild4" presStyleCnt="0"/>
      <dgm:spPr/>
    </dgm:pt>
    <dgm:pt modelId="{59B48D28-E243-4FB8-BF6F-013D442C792A}" type="pres">
      <dgm:prSet presAssocID="{8274DFDB-0BF2-45AE-B2C6-DF0F674D9B89}" presName="hierChild5" presStyleCnt="0"/>
      <dgm:spPr/>
    </dgm:pt>
    <dgm:pt modelId="{2A4812B3-DFEF-4943-9049-4CE81C3BBFF9}" type="pres">
      <dgm:prSet presAssocID="{EB9C7046-37BC-4405-9DC9-5E8E19CC55AF}" presName="hierChild3" presStyleCnt="0"/>
      <dgm:spPr/>
    </dgm:pt>
  </dgm:ptLst>
  <dgm:cxnLst>
    <dgm:cxn modelId="{871FA37A-ED89-4462-9917-1DDDFD3FA366}" srcId="{EB9C7046-37BC-4405-9DC9-5E8E19CC55AF}" destId="{8008A823-E57F-4C99-8BDD-D8472F8E923E}" srcOrd="0" destOrd="0" parTransId="{830ED39B-CF6B-4A4D-945F-543204AED83D}" sibTransId="{E0975476-6243-4C5B-A6C7-DEE7A0EBDC82}"/>
    <dgm:cxn modelId="{C2CD9FBE-1A30-4635-87AE-0CD7AE661CE8}" type="presOf" srcId="{830ED39B-CF6B-4A4D-945F-543204AED83D}" destId="{7309FDF1-AC0D-49B9-8AE0-3E9BB23D2663}" srcOrd="0" destOrd="0" presId="urn:microsoft.com/office/officeart/2008/layout/HalfCircleOrganizationChart"/>
    <dgm:cxn modelId="{6327A33E-F15E-48F7-A05C-9A534756F639}" srcId="{898D0ED4-1D30-4A33-B3BB-C411B85A05C8}" destId="{EB9C7046-37BC-4405-9DC9-5E8E19CC55AF}" srcOrd="0" destOrd="0" parTransId="{C0152813-2CFB-46ED-95E8-6822A50F00B3}" sibTransId="{8CD32DA1-8D14-4028-8CD5-61DBC2A51650}"/>
    <dgm:cxn modelId="{4CE3D8BF-BDAF-4231-99C4-2A952E10F75E}" type="presOf" srcId="{EB9C7046-37BC-4405-9DC9-5E8E19CC55AF}" destId="{F13E6C51-5C7E-4008-A6D3-0A8A72FFB721}" srcOrd="0" destOrd="0" presId="urn:microsoft.com/office/officeart/2008/layout/HalfCircleOrganizationChart"/>
    <dgm:cxn modelId="{B0FA2758-B479-4A74-809E-2654A96E4881}" type="presOf" srcId="{63090459-2CDB-4296-A71E-3A3ECB55A2E5}" destId="{B410132C-318F-4858-A855-758E3911E9A8}" srcOrd="0" destOrd="0" presId="urn:microsoft.com/office/officeart/2008/layout/HalfCircleOrganizationChart"/>
    <dgm:cxn modelId="{A1506DA3-42BB-47BA-A075-137C8B440FDC}" type="presOf" srcId="{EB9C7046-37BC-4405-9DC9-5E8E19CC55AF}" destId="{F4AD7C2C-5940-4C3F-9377-D615E62C1547}" srcOrd="1" destOrd="0" presId="urn:microsoft.com/office/officeart/2008/layout/HalfCircleOrganizationChart"/>
    <dgm:cxn modelId="{D9B0E158-0667-4C77-AFE9-E20AB3F7F862}" type="presOf" srcId="{63090459-2CDB-4296-A71E-3A3ECB55A2E5}" destId="{390990D6-8303-4749-A0BD-C393887591D9}" srcOrd="1" destOrd="0" presId="urn:microsoft.com/office/officeart/2008/layout/HalfCircleOrganizationChart"/>
    <dgm:cxn modelId="{49976AD5-8125-4AFC-A6DB-60DC19A07D55}" type="presOf" srcId="{EA077D7C-6E1C-4786-9B46-5C9E0762A4B3}" destId="{1FDF3BAB-7B1B-4C78-B65E-09176A7B4FB2}" srcOrd="0" destOrd="0" presId="urn:microsoft.com/office/officeart/2008/layout/HalfCircleOrganizationChart"/>
    <dgm:cxn modelId="{85D6B2C4-EA79-4BA0-98AF-BB3F3341B539}" type="presOf" srcId="{8274DFDB-0BF2-45AE-B2C6-DF0F674D9B89}" destId="{C53A652C-321B-44A1-A28C-952B23B1C443}" srcOrd="0" destOrd="0" presId="urn:microsoft.com/office/officeart/2008/layout/HalfCircleOrganizationChart"/>
    <dgm:cxn modelId="{D5208877-0F07-4564-BF05-72B86D39FC63}" srcId="{EB9C7046-37BC-4405-9DC9-5E8E19CC55AF}" destId="{63090459-2CDB-4296-A71E-3A3ECB55A2E5}" srcOrd="1" destOrd="0" parTransId="{E7D9BFD2-02BE-423D-8521-5BEA61C4D519}" sibTransId="{4697C9F7-30F0-4D74-9BF2-7CB377E6DC71}"/>
    <dgm:cxn modelId="{1477A748-475F-4E36-A106-49DD9A800F59}" type="presOf" srcId="{E7D9BFD2-02BE-423D-8521-5BEA61C4D519}" destId="{FF7BB3DB-67BE-4DED-9AC2-6AC941297B57}" srcOrd="0" destOrd="0" presId="urn:microsoft.com/office/officeart/2008/layout/HalfCircleOrganizationChart"/>
    <dgm:cxn modelId="{D003A4E3-B8A6-47A6-9729-D691C045507E}" type="presOf" srcId="{8008A823-E57F-4C99-8BDD-D8472F8E923E}" destId="{5562736A-58F1-4946-A26E-145840239536}" srcOrd="1" destOrd="0" presId="urn:microsoft.com/office/officeart/2008/layout/HalfCircleOrganizationChart"/>
    <dgm:cxn modelId="{6B9CC55E-A1E2-44F6-8DCC-F5A698CC667D}" type="presOf" srcId="{8008A823-E57F-4C99-8BDD-D8472F8E923E}" destId="{B71F9128-1B25-4140-8057-97AFA4580CF5}" srcOrd="0" destOrd="0" presId="urn:microsoft.com/office/officeart/2008/layout/HalfCircleOrganizationChart"/>
    <dgm:cxn modelId="{F43F2B2C-023F-4B25-AF5B-B8E0D29CBADF}" type="presOf" srcId="{898D0ED4-1D30-4A33-B3BB-C411B85A05C8}" destId="{ACC9E806-8602-444E-B6B3-6FD6BB032490}" srcOrd="0" destOrd="0" presId="urn:microsoft.com/office/officeart/2008/layout/HalfCircleOrganizationChart"/>
    <dgm:cxn modelId="{F7120287-6ADA-4ECA-B24C-12FBFE0F371E}" type="presOf" srcId="{8274DFDB-0BF2-45AE-B2C6-DF0F674D9B89}" destId="{47A45412-BE88-463D-AC5D-CC65B97175DE}" srcOrd="1" destOrd="0" presId="urn:microsoft.com/office/officeart/2008/layout/HalfCircleOrganizationChart"/>
    <dgm:cxn modelId="{9EE17904-BA6B-4600-8800-EC80489AA8E8}" srcId="{EB9C7046-37BC-4405-9DC9-5E8E19CC55AF}" destId="{8274DFDB-0BF2-45AE-B2C6-DF0F674D9B89}" srcOrd="2" destOrd="0" parTransId="{EA077D7C-6E1C-4786-9B46-5C9E0762A4B3}" sibTransId="{3426DD53-17F7-4011-BA68-B0C02ED0ACCE}"/>
    <dgm:cxn modelId="{80D9EBDF-DD14-405E-9466-C229055F978B}" type="presParOf" srcId="{ACC9E806-8602-444E-B6B3-6FD6BB032490}" destId="{F5A87EC8-D5E9-4853-BD8A-84E10335F7AF}" srcOrd="0" destOrd="0" presId="urn:microsoft.com/office/officeart/2008/layout/HalfCircleOrganizationChart"/>
    <dgm:cxn modelId="{FBDFAA47-A2E8-4F58-B730-809311C96170}" type="presParOf" srcId="{F5A87EC8-D5E9-4853-BD8A-84E10335F7AF}" destId="{5A179374-D522-4434-8D1D-D3097E77B132}" srcOrd="0" destOrd="0" presId="urn:microsoft.com/office/officeart/2008/layout/HalfCircleOrganizationChart"/>
    <dgm:cxn modelId="{EE570479-1D91-4A87-ADC1-DA7A3F1ABB15}" type="presParOf" srcId="{5A179374-D522-4434-8D1D-D3097E77B132}" destId="{F13E6C51-5C7E-4008-A6D3-0A8A72FFB721}" srcOrd="0" destOrd="0" presId="urn:microsoft.com/office/officeart/2008/layout/HalfCircleOrganizationChart"/>
    <dgm:cxn modelId="{0FA6EB4F-1E02-42A6-A77A-B5C90F5F9511}" type="presParOf" srcId="{5A179374-D522-4434-8D1D-D3097E77B132}" destId="{CB031BB5-5AD2-4EA6-9EA7-668538A59681}" srcOrd="1" destOrd="0" presId="urn:microsoft.com/office/officeart/2008/layout/HalfCircleOrganizationChart"/>
    <dgm:cxn modelId="{99271AA3-3106-4FD3-8586-8030D270999F}" type="presParOf" srcId="{5A179374-D522-4434-8D1D-D3097E77B132}" destId="{DF8D8729-F021-4AE4-8670-92D1A6A47C47}" srcOrd="2" destOrd="0" presId="urn:microsoft.com/office/officeart/2008/layout/HalfCircleOrganizationChart"/>
    <dgm:cxn modelId="{F479BFB8-1B3D-495F-A8D7-15F4BA8C7A2D}" type="presParOf" srcId="{5A179374-D522-4434-8D1D-D3097E77B132}" destId="{F4AD7C2C-5940-4C3F-9377-D615E62C1547}" srcOrd="3" destOrd="0" presId="urn:microsoft.com/office/officeart/2008/layout/HalfCircleOrganizationChart"/>
    <dgm:cxn modelId="{A81DF4AF-0800-428B-89A2-F00639A986B6}" type="presParOf" srcId="{F5A87EC8-D5E9-4853-BD8A-84E10335F7AF}" destId="{6A536005-FAAA-40DD-95B8-C881C1F91B77}" srcOrd="1" destOrd="0" presId="urn:microsoft.com/office/officeart/2008/layout/HalfCircleOrganizationChart"/>
    <dgm:cxn modelId="{5BBDFF62-A529-4506-A97E-F1B3AE7908E3}" type="presParOf" srcId="{6A536005-FAAA-40DD-95B8-C881C1F91B77}" destId="{7309FDF1-AC0D-49B9-8AE0-3E9BB23D2663}" srcOrd="0" destOrd="0" presId="urn:microsoft.com/office/officeart/2008/layout/HalfCircleOrganizationChart"/>
    <dgm:cxn modelId="{9B077CC3-74D7-4125-BA37-3BF1AFCC7EC1}" type="presParOf" srcId="{6A536005-FAAA-40DD-95B8-C881C1F91B77}" destId="{A55D489F-E4DE-4C91-B7CC-CF0932998324}" srcOrd="1" destOrd="0" presId="urn:microsoft.com/office/officeart/2008/layout/HalfCircleOrganizationChart"/>
    <dgm:cxn modelId="{BD90E537-CD26-4B65-8498-1F1BB38945B4}" type="presParOf" srcId="{A55D489F-E4DE-4C91-B7CC-CF0932998324}" destId="{C768AFE6-42FC-470B-A1C4-3DE793E7B4B1}" srcOrd="0" destOrd="0" presId="urn:microsoft.com/office/officeart/2008/layout/HalfCircleOrganizationChart"/>
    <dgm:cxn modelId="{AD7D5EE6-19C3-45B6-A400-DDF5343B4E59}" type="presParOf" srcId="{C768AFE6-42FC-470B-A1C4-3DE793E7B4B1}" destId="{B71F9128-1B25-4140-8057-97AFA4580CF5}" srcOrd="0" destOrd="0" presId="urn:microsoft.com/office/officeart/2008/layout/HalfCircleOrganizationChart"/>
    <dgm:cxn modelId="{5F854837-6F32-43A5-9143-0B1A22EC91D8}" type="presParOf" srcId="{C768AFE6-42FC-470B-A1C4-3DE793E7B4B1}" destId="{BEE16E60-FB2C-4A2B-ACE0-BB2DF5EC2749}" srcOrd="1" destOrd="0" presId="urn:microsoft.com/office/officeart/2008/layout/HalfCircleOrganizationChart"/>
    <dgm:cxn modelId="{161D2627-BA0B-44E2-88C6-10E70365819E}" type="presParOf" srcId="{C768AFE6-42FC-470B-A1C4-3DE793E7B4B1}" destId="{F479B32E-D633-4BA3-8676-68F860CB2F1F}" srcOrd="2" destOrd="0" presId="urn:microsoft.com/office/officeart/2008/layout/HalfCircleOrganizationChart"/>
    <dgm:cxn modelId="{D3DAC1C0-9805-4C15-B3D2-44F747CEC530}" type="presParOf" srcId="{C768AFE6-42FC-470B-A1C4-3DE793E7B4B1}" destId="{5562736A-58F1-4946-A26E-145840239536}" srcOrd="3" destOrd="0" presId="urn:microsoft.com/office/officeart/2008/layout/HalfCircleOrganizationChart"/>
    <dgm:cxn modelId="{53D6485A-53CE-4013-A9FC-964E9925859B}" type="presParOf" srcId="{A55D489F-E4DE-4C91-B7CC-CF0932998324}" destId="{EACBB3E2-6667-4ED5-879B-0048ADD0D29C}" srcOrd="1" destOrd="0" presId="urn:microsoft.com/office/officeart/2008/layout/HalfCircleOrganizationChart"/>
    <dgm:cxn modelId="{752AF357-90B6-4EF4-8DE4-EAA71E801849}" type="presParOf" srcId="{A55D489F-E4DE-4C91-B7CC-CF0932998324}" destId="{687D8B8F-8771-4283-8D6B-DC7477746180}" srcOrd="2" destOrd="0" presId="urn:microsoft.com/office/officeart/2008/layout/HalfCircleOrganizationChart"/>
    <dgm:cxn modelId="{492E1FD5-6266-4EE8-86AF-EA9F14B15AB0}" type="presParOf" srcId="{6A536005-FAAA-40DD-95B8-C881C1F91B77}" destId="{FF7BB3DB-67BE-4DED-9AC2-6AC941297B57}" srcOrd="2" destOrd="0" presId="urn:microsoft.com/office/officeart/2008/layout/HalfCircleOrganizationChart"/>
    <dgm:cxn modelId="{3C7059CA-ACD2-4289-8030-6B70FAA69D9D}" type="presParOf" srcId="{6A536005-FAAA-40DD-95B8-C881C1F91B77}" destId="{C70CB37B-4A5F-46ED-A565-6DB2C8584A64}" srcOrd="3" destOrd="0" presId="urn:microsoft.com/office/officeart/2008/layout/HalfCircleOrganizationChart"/>
    <dgm:cxn modelId="{B358F18C-9489-4C30-ACFB-9332910F4639}" type="presParOf" srcId="{C70CB37B-4A5F-46ED-A565-6DB2C8584A64}" destId="{7B654F85-9D3F-4111-8949-01FD664B153E}" srcOrd="0" destOrd="0" presId="urn:microsoft.com/office/officeart/2008/layout/HalfCircleOrganizationChart"/>
    <dgm:cxn modelId="{FE70A448-008B-4DAD-B8AD-46478DB6AF84}" type="presParOf" srcId="{7B654F85-9D3F-4111-8949-01FD664B153E}" destId="{B410132C-318F-4858-A855-758E3911E9A8}" srcOrd="0" destOrd="0" presId="urn:microsoft.com/office/officeart/2008/layout/HalfCircleOrganizationChart"/>
    <dgm:cxn modelId="{7C9DB031-A019-4081-B8B9-6B165517EDB6}" type="presParOf" srcId="{7B654F85-9D3F-4111-8949-01FD664B153E}" destId="{A418C676-9DB1-411B-A7F2-1BA17D15C6D6}" srcOrd="1" destOrd="0" presId="urn:microsoft.com/office/officeart/2008/layout/HalfCircleOrganizationChart"/>
    <dgm:cxn modelId="{B1233169-89DD-4BEF-ADF7-1DD628C62BE8}" type="presParOf" srcId="{7B654F85-9D3F-4111-8949-01FD664B153E}" destId="{6BDFB6C4-7087-4320-951D-16DF4C1E12C5}" srcOrd="2" destOrd="0" presId="urn:microsoft.com/office/officeart/2008/layout/HalfCircleOrganizationChart"/>
    <dgm:cxn modelId="{F325F2C6-0917-4019-BFB2-3663CDF6BD7C}" type="presParOf" srcId="{7B654F85-9D3F-4111-8949-01FD664B153E}" destId="{390990D6-8303-4749-A0BD-C393887591D9}" srcOrd="3" destOrd="0" presId="urn:microsoft.com/office/officeart/2008/layout/HalfCircleOrganizationChart"/>
    <dgm:cxn modelId="{DD8AB033-87B9-400F-8242-028E667D8D17}" type="presParOf" srcId="{C70CB37B-4A5F-46ED-A565-6DB2C8584A64}" destId="{7804C580-FCCF-4723-8DAE-37018E6EC988}" srcOrd="1" destOrd="0" presId="urn:microsoft.com/office/officeart/2008/layout/HalfCircleOrganizationChart"/>
    <dgm:cxn modelId="{1BA92DCC-B530-42BA-A549-84CC9916C772}" type="presParOf" srcId="{C70CB37B-4A5F-46ED-A565-6DB2C8584A64}" destId="{DFC21801-4128-4909-A0B7-436FD3108E8A}" srcOrd="2" destOrd="0" presId="urn:microsoft.com/office/officeart/2008/layout/HalfCircleOrganizationChart"/>
    <dgm:cxn modelId="{4F7391B9-5232-4766-9004-0E356231D9CF}" type="presParOf" srcId="{6A536005-FAAA-40DD-95B8-C881C1F91B77}" destId="{1FDF3BAB-7B1B-4C78-B65E-09176A7B4FB2}" srcOrd="4" destOrd="0" presId="urn:microsoft.com/office/officeart/2008/layout/HalfCircleOrganizationChart"/>
    <dgm:cxn modelId="{4CC9BAA5-483E-44CB-B572-E1D861DD7A20}" type="presParOf" srcId="{6A536005-FAAA-40DD-95B8-C881C1F91B77}" destId="{FACA7230-6794-4E3F-9567-BDBB24CB5846}" srcOrd="5" destOrd="0" presId="urn:microsoft.com/office/officeart/2008/layout/HalfCircleOrganizationChart"/>
    <dgm:cxn modelId="{DE621B97-E034-4D82-B10F-ACED6BB65598}" type="presParOf" srcId="{FACA7230-6794-4E3F-9567-BDBB24CB5846}" destId="{6967A71D-B0AB-47D4-B5C9-3D9FBD5D1A3F}" srcOrd="0" destOrd="0" presId="urn:microsoft.com/office/officeart/2008/layout/HalfCircleOrganizationChart"/>
    <dgm:cxn modelId="{45D1473B-4461-4BF2-8285-5B0C43A0F357}" type="presParOf" srcId="{6967A71D-B0AB-47D4-B5C9-3D9FBD5D1A3F}" destId="{C53A652C-321B-44A1-A28C-952B23B1C443}" srcOrd="0" destOrd="0" presId="urn:microsoft.com/office/officeart/2008/layout/HalfCircleOrganizationChart"/>
    <dgm:cxn modelId="{DE035CDA-385F-4AE8-B350-1DF1A20FA12A}" type="presParOf" srcId="{6967A71D-B0AB-47D4-B5C9-3D9FBD5D1A3F}" destId="{CE225191-BCDA-46D4-982A-6577C279E60A}" srcOrd="1" destOrd="0" presId="urn:microsoft.com/office/officeart/2008/layout/HalfCircleOrganizationChart"/>
    <dgm:cxn modelId="{A0A64F6D-8049-4577-A419-DADD0F001D8C}" type="presParOf" srcId="{6967A71D-B0AB-47D4-B5C9-3D9FBD5D1A3F}" destId="{29CFC40B-0199-4CAC-A8F0-5F697842164B}" srcOrd="2" destOrd="0" presId="urn:microsoft.com/office/officeart/2008/layout/HalfCircleOrganizationChart"/>
    <dgm:cxn modelId="{04E35C68-DFFA-428F-B467-2C6874D79055}" type="presParOf" srcId="{6967A71D-B0AB-47D4-B5C9-3D9FBD5D1A3F}" destId="{47A45412-BE88-463D-AC5D-CC65B97175DE}" srcOrd="3" destOrd="0" presId="urn:microsoft.com/office/officeart/2008/layout/HalfCircleOrganizationChart"/>
    <dgm:cxn modelId="{78F9AB2B-850B-447D-A92E-E40E88E9E2FB}" type="presParOf" srcId="{FACA7230-6794-4E3F-9567-BDBB24CB5846}" destId="{5F0EDA48-4F9E-4347-9EA0-2C717C0A72E5}" srcOrd="1" destOrd="0" presId="urn:microsoft.com/office/officeart/2008/layout/HalfCircleOrganizationChart"/>
    <dgm:cxn modelId="{843F57C4-CBEF-48D8-A22B-8573C91D7CF1}" type="presParOf" srcId="{FACA7230-6794-4E3F-9567-BDBB24CB5846}" destId="{59B48D28-E243-4FB8-BF6F-013D442C792A}" srcOrd="2" destOrd="0" presId="urn:microsoft.com/office/officeart/2008/layout/HalfCircleOrganizationChart"/>
    <dgm:cxn modelId="{E4AE303A-DB25-49AE-BF25-EC1299C4E806}" type="presParOf" srcId="{F5A87EC8-D5E9-4853-BD8A-84E10335F7AF}" destId="{2A4812B3-DFEF-4943-9049-4CE81C3BBFF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D0ED4-1D30-4A33-B3BB-C411B85A05C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l-GR"/>
        </a:p>
      </dgm:t>
    </dgm:pt>
    <dgm:pt modelId="{EB9C7046-37BC-4405-9DC9-5E8E19CC55AF}">
      <dgm:prSet phldrT="[Κείμενο]"/>
      <dgm:spPr/>
      <dgm:t>
        <a:bodyPr/>
        <a:lstStyle/>
        <a:p>
          <a:r>
            <a:rPr lang="en-US" dirty="0"/>
            <a:t>Bicycles</a:t>
          </a:r>
          <a:endParaRPr lang="el-GR" dirty="0"/>
        </a:p>
      </dgm:t>
    </dgm:pt>
    <dgm:pt modelId="{C0152813-2CFB-46ED-95E8-6822A50F00B3}" type="parTrans" cxnId="{6327A33E-F15E-48F7-A05C-9A534756F639}">
      <dgm:prSet/>
      <dgm:spPr/>
      <dgm:t>
        <a:bodyPr/>
        <a:lstStyle/>
        <a:p>
          <a:endParaRPr lang="el-GR"/>
        </a:p>
      </dgm:t>
    </dgm:pt>
    <dgm:pt modelId="{8CD32DA1-8D14-4028-8CD5-61DBC2A51650}" type="sibTrans" cxnId="{6327A33E-F15E-48F7-A05C-9A534756F639}">
      <dgm:prSet/>
      <dgm:spPr/>
      <dgm:t>
        <a:bodyPr/>
        <a:lstStyle/>
        <a:p>
          <a:endParaRPr lang="el-GR"/>
        </a:p>
      </dgm:t>
    </dgm:pt>
    <dgm:pt modelId="{8008A823-E57F-4C99-8BDD-D8472F8E923E}">
      <dgm:prSet phldrT="[Κείμενο]"/>
      <dgm:spPr/>
      <dgm:t>
        <a:bodyPr/>
        <a:lstStyle/>
        <a:p>
          <a:r>
            <a:rPr lang="en-US" dirty="0"/>
            <a:t>Mountain Bikes</a:t>
          </a:r>
          <a:endParaRPr lang="el-GR" dirty="0"/>
        </a:p>
      </dgm:t>
    </dgm:pt>
    <dgm:pt modelId="{830ED39B-CF6B-4A4D-945F-543204AED83D}" type="parTrans" cxnId="{871FA37A-ED89-4462-9917-1DDDFD3FA366}">
      <dgm:prSet/>
      <dgm:spPr/>
      <dgm:t>
        <a:bodyPr/>
        <a:lstStyle/>
        <a:p>
          <a:endParaRPr lang="el-GR"/>
        </a:p>
      </dgm:t>
    </dgm:pt>
    <dgm:pt modelId="{E0975476-6243-4C5B-A6C7-DEE7A0EBDC82}" type="sibTrans" cxnId="{871FA37A-ED89-4462-9917-1DDDFD3FA366}">
      <dgm:prSet/>
      <dgm:spPr/>
      <dgm:t>
        <a:bodyPr/>
        <a:lstStyle/>
        <a:p>
          <a:endParaRPr lang="el-GR"/>
        </a:p>
      </dgm:t>
    </dgm:pt>
    <dgm:pt modelId="{63090459-2CDB-4296-A71E-3A3ECB55A2E5}">
      <dgm:prSet phldrT="[Κείμενο]"/>
      <dgm:spPr/>
      <dgm:t>
        <a:bodyPr/>
        <a:lstStyle/>
        <a:p>
          <a:r>
            <a:rPr lang="en-US" dirty="0"/>
            <a:t>Road Bikes</a:t>
          </a:r>
          <a:endParaRPr lang="el-GR" dirty="0"/>
        </a:p>
      </dgm:t>
    </dgm:pt>
    <dgm:pt modelId="{E7D9BFD2-02BE-423D-8521-5BEA61C4D519}" type="parTrans" cxnId="{D5208877-0F07-4564-BF05-72B86D39FC63}">
      <dgm:prSet/>
      <dgm:spPr/>
      <dgm:t>
        <a:bodyPr/>
        <a:lstStyle/>
        <a:p>
          <a:endParaRPr lang="el-GR"/>
        </a:p>
      </dgm:t>
    </dgm:pt>
    <dgm:pt modelId="{4697C9F7-30F0-4D74-9BF2-7CB377E6DC71}" type="sibTrans" cxnId="{D5208877-0F07-4564-BF05-72B86D39FC63}">
      <dgm:prSet/>
      <dgm:spPr/>
      <dgm:t>
        <a:bodyPr/>
        <a:lstStyle/>
        <a:p>
          <a:endParaRPr lang="el-GR"/>
        </a:p>
      </dgm:t>
    </dgm:pt>
    <dgm:pt modelId="{8274DFDB-0BF2-45AE-B2C6-DF0F674D9B89}">
      <dgm:prSet phldrT="[Κείμενο]"/>
      <dgm:spPr/>
      <dgm:t>
        <a:bodyPr/>
        <a:lstStyle/>
        <a:p>
          <a:r>
            <a:rPr lang="en-US" dirty="0"/>
            <a:t>Kid Bikes</a:t>
          </a:r>
          <a:endParaRPr lang="el-GR" dirty="0"/>
        </a:p>
      </dgm:t>
    </dgm:pt>
    <dgm:pt modelId="{EA077D7C-6E1C-4786-9B46-5C9E0762A4B3}" type="parTrans" cxnId="{9EE17904-BA6B-4600-8800-EC80489AA8E8}">
      <dgm:prSet/>
      <dgm:spPr/>
      <dgm:t>
        <a:bodyPr/>
        <a:lstStyle/>
        <a:p>
          <a:endParaRPr lang="el-GR"/>
        </a:p>
      </dgm:t>
    </dgm:pt>
    <dgm:pt modelId="{3426DD53-17F7-4011-BA68-B0C02ED0ACCE}" type="sibTrans" cxnId="{9EE17904-BA6B-4600-8800-EC80489AA8E8}">
      <dgm:prSet/>
      <dgm:spPr/>
      <dgm:t>
        <a:bodyPr/>
        <a:lstStyle/>
        <a:p>
          <a:endParaRPr lang="el-GR"/>
        </a:p>
      </dgm:t>
    </dgm:pt>
    <dgm:pt modelId="{ACC9E806-8602-444E-B6B3-6FD6BB032490}" type="pres">
      <dgm:prSet presAssocID="{898D0ED4-1D30-4A33-B3BB-C411B85A05C8}" presName="Name0" presStyleCnt="0">
        <dgm:presLayoutVars>
          <dgm:orgChart val="1"/>
          <dgm:chPref val="1"/>
          <dgm:dir/>
          <dgm:animOne val="branch"/>
          <dgm:animLvl val="lvl"/>
          <dgm:resizeHandles/>
        </dgm:presLayoutVars>
      </dgm:prSet>
      <dgm:spPr/>
      <dgm:t>
        <a:bodyPr/>
        <a:lstStyle/>
        <a:p>
          <a:endParaRPr lang="el-GR"/>
        </a:p>
      </dgm:t>
    </dgm:pt>
    <dgm:pt modelId="{F5A87EC8-D5E9-4853-BD8A-84E10335F7AF}" type="pres">
      <dgm:prSet presAssocID="{EB9C7046-37BC-4405-9DC9-5E8E19CC55AF}" presName="hierRoot1" presStyleCnt="0">
        <dgm:presLayoutVars>
          <dgm:hierBranch val="init"/>
        </dgm:presLayoutVars>
      </dgm:prSet>
      <dgm:spPr/>
    </dgm:pt>
    <dgm:pt modelId="{5A179374-D522-4434-8D1D-D3097E77B132}" type="pres">
      <dgm:prSet presAssocID="{EB9C7046-37BC-4405-9DC9-5E8E19CC55AF}" presName="rootComposite1" presStyleCnt="0"/>
      <dgm:spPr/>
    </dgm:pt>
    <dgm:pt modelId="{F13E6C51-5C7E-4008-A6D3-0A8A72FFB721}" type="pres">
      <dgm:prSet presAssocID="{EB9C7046-37BC-4405-9DC9-5E8E19CC55AF}" presName="rootText1" presStyleLbl="alignAcc1" presStyleIdx="0" presStyleCnt="0">
        <dgm:presLayoutVars>
          <dgm:chPref val="3"/>
        </dgm:presLayoutVars>
      </dgm:prSet>
      <dgm:spPr/>
      <dgm:t>
        <a:bodyPr/>
        <a:lstStyle/>
        <a:p>
          <a:endParaRPr lang="el-GR"/>
        </a:p>
      </dgm:t>
    </dgm:pt>
    <dgm:pt modelId="{CB031BB5-5AD2-4EA6-9EA7-668538A59681}" type="pres">
      <dgm:prSet presAssocID="{EB9C7046-37BC-4405-9DC9-5E8E19CC55AF}" presName="topArc1" presStyleLbl="parChTrans1D1" presStyleIdx="0" presStyleCnt="8"/>
      <dgm:spPr/>
    </dgm:pt>
    <dgm:pt modelId="{DF8D8729-F021-4AE4-8670-92D1A6A47C47}" type="pres">
      <dgm:prSet presAssocID="{EB9C7046-37BC-4405-9DC9-5E8E19CC55AF}" presName="bottomArc1" presStyleLbl="parChTrans1D1" presStyleIdx="1" presStyleCnt="8"/>
      <dgm:spPr/>
    </dgm:pt>
    <dgm:pt modelId="{F4AD7C2C-5940-4C3F-9377-D615E62C1547}" type="pres">
      <dgm:prSet presAssocID="{EB9C7046-37BC-4405-9DC9-5E8E19CC55AF}" presName="topConnNode1" presStyleLbl="node1" presStyleIdx="0" presStyleCnt="0"/>
      <dgm:spPr/>
      <dgm:t>
        <a:bodyPr/>
        <a:lstStyle/>
        <a:p>
          <a:endParaRPr lang="el-GR"/>
        </a:p>
      </dgm:t>
    </dgm:pt>
    <dgm:pt modelId="{6A536005-FAAA-40DD-95B8-C881C1F91B77}" type="pres">
      <dgm:prSet presAssocID="{EB9C7046-37BC-4405-9DC9-5E8E19CC55AF}" presName="hierChild2" presStyleCnt="0"/>
      <dgm:spPr/>
    </dgm:pt>
    <dgm:pt modelId="{7309FDF1-AC0D-49B9-8AE0-3E9BB23D2663}" type="pres">
      <dgm:prSet presAssocID="{830ED39B-CF6B-4A4D-945F-543204AED83D}" presName="Name28" presStyleLbl="parChTrans1D2" presStyleIdx="0" presStyleCnt="3"/>
      <dgm:spPr/>
      <dgm:t>
        <a:bodyPr/>
        <a:lstStyle/>
        <a:p>
          <a:endParaRPr lang="el-GR"/>
        </a:p>
      </dgm:t>
    </dgm:pt>
    <dgm:pt modelId="{A55D489F-E4DE-4C91-B7CC-CF0932998324}" type="pres">
      <dgm:prSet presAssocID="{8008A823-E57F-4C99-8BDD-D8472F8E923E}" presName="hierRoot2" presStyleCnt="0">
        <dgm:presLayoutVars>
          <dgm:hierBranch val="init"/>
        </dgm:presLayoutVars>
      </dgm:prSet>
      <dgm:spPr/>
    </dgm:pt>
    <dgm:pt modelId="{C768AFE6-42FC-470B-A1C4-3DE793E7B4B1}" type="pres">
      <dgm:prSet presAssocID="{8008A823-E57F-4C99-8BDD-D8472F8E923E}" presName="rootComposite2" presStyleCnt="0"/>
      <dgm:spPr/>
    </dgm:pt>
    <dgm:pt modelId="{B71F9128-1B25-4140-8057-97AFA4580CF5}" type="pres">
      <dgm:prSet presAssocID="{8008A823-E57F-4C99-8BDD-D8472F8E923E}" presName="rootText2" presStyleLbl="alignAcc1" presStyleIdx="0" presStyleCnt="0">
        <dgm:presLayoutVars>
          <dgm:chPref val="3"/>
        </dgm:presLayoutVars>
      </dgm:prSet>
      <dgm:spPr/>
      <dgm:t>
        <a:bodyPr/>
        <a:lstStyle/>
        <a:p>
          <a:endParaRPr lang="el-GR"/>
        </a:p>
      </dgm:t>
    </dgm:pt>
    <dgm:pt modelId="{BEE16E60-FB2C-4A2B-ACE0-BB2DF5EC2749}" type="pres">
      <dgm:prSet presAssocID="{8008A823-E57F-4C99-8BDD-D8472F8E923E}" presName="topArc2" presStyleLbl="parChTrans1D1" presStyleIdx="2" presStyleCnt="8"/>
      <dgm:spPr/>
    </dgm:pt>
    <dgm:pt modelId="{F479B32E-D633-4BA3-8676-68F860CB2F1F}" type="pres">
      <dgm:prSet presAssocID="{8008A823-E57F-4C99-8BDD-D8472F8E923E}" presName="bottomArc2" presStyleLbl="parChTrans1D1" presStyleIdx="3" presStyleCnt="8"/>
      <dgm:spPr/>
    </dgm:pt>
    <dgm:pt modelId="{5562736A-58F1-4946-A26E-145840239536}" type="pres">
      <dgm:prSet presAssocID="{8008A823-E57F-4C99-8BDD-D8472F8E923E}" presName="topConnNode2" presStyleLbl="node2" presStyleIdx="0" presStyleCnt="0"/>
      <dgm:spPr/>
      <dgm:t>
        <a:bodyPr/>
        <a:lstStyle/>
        <a:p>
          <a:endParaRPr lang="el-GR"/>
        </a:p>
      </dgm:t>
    </dgm:pt>
    <dgm:pt modelId="{EACBB3E2-6667-4ED5-879B-0048ADD0D29C}" type="pres">
      <dgm:prSet presAssocID="{8008A823-E57F-4C99-8BDD-D8472F8E923E}" presName="hierChild4" presStyleCnt="0"/>
      <dgm:spPr/>
    </dgm:pt>
    <dgm:pt modelId="{687D8B8F-8771-4283-8D6B-DC7477746180}" type="pres">
      <dgm:prSet presAssocID="{8008A823-E57F-4C99-8BDD-D8472F8E923E}" presName="hierChild5" presStyleCnt="0"/>
      <dgm:spPr/>
    </dgm:pt>
    <dgm:pt modelId="{FF7BB3DB-67BE-4DED-9AC2-6AC941297B57}" type="pres">
      <dgm:prSet presAssocID="{E7D9BFD2-02BE-423D-8521-5BEA61C4D519}" presName="Name28" presStyleLbl="parChTrans1D2" presStyleIdx="1" presStyleCnt="3"/>
      <dgm:spPr/>
      <dgm:t>
        <a:bodyPr/>
        <a:lstStyle/>
        <a:p>
          <a:endParaRPr lang="el-GR"/>
        </a:p>
      </dgm:t>
    </dgm:pt>
    <dgm:pt modelId="{C70CB37B-4A5F-46ED-A565-6DB2C8584A64}" type="pres">
      <dgm:prSet presAssocID="{63090459-2CDB-4296-A71E-3A3ECB55A2E5}" presName="hierRoot2" presStyleCnt="0">
        <dgm:presLayoutVars>
          <dgm:hierBranch val="init"/>
        </dgm:presLayoutVars>
      </dgm:prSet>
      <dgm:spPr/>
    </dgm:pt>
    <dgm:pt modelId="{7B654F85-9D3F-4111-8949-01FD664B153E}" type="pres">
      <dgm:prSet presAssocID="{63090459-2CDB-4296-A71E-3A3ECB55A2E5}" presName="rootComposite2" presStyleCnt="0"/>
      <dgm:spPr/>
    </dgm:pt>
    <dgm:pt modelId="{B410132C-318F-4858-A855-758E3911E9A8}" type="pres">
      <dgm:prSet presAssocID="{63090459-2CDB-4296-A71E-3A3ECB55A2E5}" presName="rootText2" presStyleLbl="alignAcc1" presStyleIdx="0" presStyleCnt="0">
        <dgm:presLayoutVars>
          <dgm:chPref val="3"/>
        </dgm:presLayoutVars>
      </dgm:prSet>
      <dgm:spPr/>
      <dgm:t>
        <a:bodyPr/>
        <a:lstStyle/>
        <a:p>
          <a:endParaRPr lang="el-GR"/>
        </a:p>
      </dgm:t>
    </dgm:pt>
    <dgm:pt modelId="{A418C676-9DB1-411B-A7F2-1BA17D15C6D6}" type="pres">
      <dgm:prSet presAssocID="{63090459-2CDB-4296-A71E-3A3ECB55A2E5}" presName="topArc2" presStyleLbl="parChTrans1D1" presStyleIdx="4" presStyleCnt="8"/>
      <dgm:spPr/>
    </dgm:pt>
    <dgm:pt modelId="{6BDFB6C4-7087-4320-951D-16DF4C1E12C5}" type="pres">
      <dgm:prSet presAssocID="{63090459-2CDB-4296-A71E-3A3ECB55A2E5}" presName="bottomArc2" presStyleLbl="parChTrans1D1" presStyleIdx="5" presStyleCnt="8"/>
      <dgm:spPr/>
    </dgm:pt>
    <dgm:pt modelId="{390990D6-8303-4749-A0BD-C393887591D9}" type="pres">
      <dgm:prSet presAssocID="{63090459-2CDB-4296-A71E-3A3ECB55A2E5}" presName="topConnNode2" presStyleLbl="node2" presStyleIdx="0" presStyleCnt="0"/>
      <dgm:spPr/>
      <dgm:t>
        <a:bodyPr/>
        <a:lstStyle/>
        <a:p>
          <a:endParaRPr lang="el-GR"/>
        </a:p>
      </dgm:t>
    </dgm:pt>
    <dgm:pt modelId="{7804C580-FCCF-4723-8DAE-37018E6EC988}" type="pres">
      <dgm:prSet presAssocID="{63090459-2CDB-4296-A71E-3A3ECB55A2E5}" presName="hierChild4" presStyleCnt="0"/>
      <dgm:spPr/>
    </dgm:pt>
    <dgm:pt modelId="{DFC21801-4128-4909-A0B7-436FD3108E8A}" type="pres">
      <dgm:prSet presAssocID="{63090459-2CDB-4296-A71E-3A3ECB55A2E5}" presName="hierChild5" presStyleCnt="0"/>
      <dgm:spPr/>
    </dgm:pt>
    <dgm:pt modelId="{1FDF3BAB-7B1B-4C78-B65E-09176A7B4FB2}" type="pres">
      <dgm:prSet presAssocID="{EA077D7C-6E1C-4786-9B46-5C9E0762A4B3}" presName="Name28" presStyleLbl="parChTrans1D2" presStyleIdx="2" presStyleCnt="3"/>
      <dgm:spPr/>
      <dgm:t>
        <a:bodyPr/>
        <a:lstStyle/>
        <a:p>
          <a:endParaRPr lang="el-GR"/>
        </a:p>
      </dgm:t>
    </dgm:pt>
    <dgm:pt modelId="{FACA7230-6794-4E3F-9567-BDBB24CB5846}" type="pres">
      <dgm:prSet presAssocID="{8274DFDB-0BF2-45AE-B2C6-DF0F674D9B89}" presName="hierRoot2" presStyleCnt="0">
        <dgm:presLayoutVars>
          <dgm:hierBranch val="init"/>
        </dgm:presLayoutVars>
      </dgm:prSet>
      <dgm:spPr/>
    </dgm:pt>
    <dgm:pt modelId="{6967A71D-B0AB-47D4-B5C9-3D9FBD5D1A3F}" type="pres">
      <dgm:prSet presAssocID="{8274DFDB-0BF2-45AE-B2C6-DF0F674D9B89}" presName="rootComposite2" presStyleCnt="0"/>
      <dgm:spPr/>
    </dgm:pt>
    <dgm:pt modelId="{C53A652C-321B-44A1-A28C-952B23B1C443}" type="pres">
      <dgm:prSet presAssocID="{8274DFDB-0BF2-45AE-B2C6-DF0F674D9B89}" presName="rootText2" presStyleLbl="alignAcc1" presStyleIdx="0" presStyleCnt="0">
        <dgm:presLayoutVars>
          <dgm:chPref val="3"/>
        </dgm:presLayoutVars>
      </dgm:prSet>
      <dgm:spPr/>
      <dgm:t>
        <a:bodyPr/>
        <a:lstStyle/>
        <a:p>
          <a:endParaRPr lang="el-GR"/>
        </a:p>
      </dgm:t>
    </dgm:pt>
    <dgm:pt modelId="{CE225191-BCDA-46D4-982A-6577C279E60A}" type="pres">
      <dgm:prSet presAssocID="{8274DFDB-0BF2-45AE-B2C6-DF0F674D9B89}" presName="topArc2" presStyleLbl="parChTrans1D1" presStyleIdx="6" presStyleCnt="8"/>
      <dgm:spPr/>
    </dgm:pt>
    <dgm:pt modelId="{29CFC40B-0199-4CAC-A8F0-5F697842164B}" type="pres">
      <dgm:prSet presAssocID="{8274DFDB-0BF2-45AE-B2C6-DF0F674D9B89}" presName="bottomArc2" presStyleLbl="parChTrans1D1" presStyleIdx="7" presStyleCnt="8"/>
      <dgm:spPr/>
    </dgm:pt>
    <dgm:pt modelId="{47A45412-BE88-463D-AC5D-CC65B97175DE}" type="pres">
      <dgm:prSet presAssocID="{8274DFDB-0BF2-45AE-B2C6-DF0F674D9B89}" presName="topConnNode2" presStyleLbl="node2" presStyleIdx="0" presStyleCnt="0"/>
      <dgm:spPr/>
      <dgm:t>
        <a:bodyPr/>
        <a:lstStyle/>
        <a:p>
          <a:endParaRPr lang="el-GR"/>
        </a:p>
      </dgm:t>
    </dgm:pt>
    <dgm:pt modelId="{5F0EDA48-4F9E-4347-9EA0-2C717C0A72E5}" type="pres">
      <dgm:prSet presAssocID="{8274DFDB-0BF2-45AE-B2C6-DF0F674D9B89}" presName="hierChild4" presStyleCnt="0"/>
      <dgm:spPr/>
    </dgm:pt>
    <dgm:pt modelId="{59B48D28-E243-4FB8-BF6F-013D442C792A}" type="pres">
      <dgm:prSet presAssocID="{8274DFDB-0BF2-45AE-B2C6-DF0F674D9B89}" presName="hierChild5" presStyleCnt="0"/>
      <dgm:spPr/>
    </dgm:pt>
    <dgm:pt modelId="{2A4812B3-DFEF-4943-9049-4CE81C3BBFF9}" type="pres">
      <dgm:prSet presAssocID="{EB9C7046-37BC-4405-9DC9-5E8E19CC55AF}" presName="hierChild3" presStyleCnt="0"/>
      <dgm:spPr/>
    </dgm:pt>
  </dgm:ptLst>
  <dgm:cxnLst>
    <dgm:cxn modelId="{871FA37A-ED89-4462-9917-1DDDFD3FA366}" srcId="{EB9C7046-37BC-4405-9DC9-5E8E19CC55AF}" destId="{8008A823-E57F-4C99-8BDD-D8472F8E923E}" srcOrd="0" destOrd="0" parTransId="{830ED39B-CF6B-4A4D-945F-543204AED83D}" sibTransId="{E0975476-6243-4C5B-A6C7-DEE7A0EBDC82}"/>
    <dgm:cxn modelId="{C2CD9FBE-1A30-4635-87AE-0CD7AE661CE8}" type="presOf" srcId="{830ED39B-CF6B-4A4D-945F-543204AED83D}" destId="{7309FDF1-AC0D-49B9-8AE0-3E9BB23D2663}" srcOrd="0" destOrd="0" presId="urn:microsoft.com/office/officeart/2008/layout/HalfCircleOrganizationChart"/>
    <dgm:cxn modelId="{6327A33E-F15E-48F7-A05C-9A534756F639}" srcId="{898D0ED4-1D30-4A33-B3BB-C411B85A05C8}" destId="{EB9C7046-37BC-4405-9DC9-5E8E19CC55AF}" srcOrd="0" destOrd="0" parTransId="{C0152813-2CFB-46ED-95E8-6822A50F00B3}" sibTransId="{8CD32DA1-8D14-4028-8CD5-61DBC2A51650}"/>
    <dgm:cxn modelId="{4CE3D8BF-BDAF-4231-99C4-2A952E10F75E}" type="presOf" srcId="{EB9C7046-37BC-4405-9DC9-5E8E19CC55AF}" destId="{F13E6C51-5C7E-4008-A6D3-0A8A72FFB721}" srcOrd="0" destOrd="0" presId="urn:microsoft.com/office/officeart/2008/layout/HalfCircleOrganizationChart"/>
    <dgm:cxn modelId="{B0FA2758-B479-4A74-809E-2654A96E4881}" type="presOf" srcId="{63090459-2CDB-4296-A71E-3A3ECB55A2E5}" destId="{B410132C-318F-4858-A855-758E3911E9A8}" srcOrd="0" destOrd="0" presId="urn:microsoft.com/office/officeart/2008/layout/HalfCircleOrganizationChart"/>
    <dgm:cxn modelId="{A1506DA3-42BB-47BA-A075-137C8B440FDC}" type="presOf" srcId="{EB9C7046-37BC-4405-9DC9-5E8E19CC55AF}" destId="{F4AD7C2C-5940-4C3F-9377-D615E62C1547}" srcOrd="1" destOrd="0" presId="urn:microsoft.com/office/officeart/2008/layout/HalfCircleOrganizationChart"/>
    <dgm:cxn modelId="{D9B0E158-0667-4C77-AFE9-E20AB3F7F862}" type="presOf" srcId="{63090459-2CDB-4296-A71E-3A3ECB55A2E5}" destId="{390990D6-8303-4749-A0BD-C393887591D9}" srcOrd="1" destOrd="0" presId="urn:microsoft.com/office/officeart/2008/layout/HalfCircleOrganizationChart"/>
    <dgm:cxn modelId="{49976AD5-8125-4AFC-A6DB-60DC19A07D55}" type="presOf" srcId="{EA077D7C-6E1C-4786-9B46-5C9E0762A4B3}" destId="{1FDF3BAB-7B1B-4C78-B65E-09176A7B4FB2}" srcOrd="0" destOrd="0" presId="urn:microsoft.com/office/officeart/2008/layout/HalfCircleOrganizationChart"/>
    <dgm:cxn modelId="{85D6B2C4-EA79-4BA0-98AF-BB3F3341B539}" type="presOf" srcId="{8274DFDB-0BF2-45AE-B2C6-DF0F674D9B89}" destId="{C53A652C-321B-44A1-A28C-952B23B1C443}" srcOrd="0" destOrd="0" presId="urn:microsoft.com/office/officeart/2008/layout/HalfCircleOrganizationChart"/>
    <dgm:cxn modelId="{D5208877-0F07-4564-BF05-72B86D39FC63}" srcId="{EB9C7046-37BC-4405-9DC9-5E8E19CC55AF}" destId="{63090459-2CDB-4296-A71E-3A3ECB55A2E5}" srcOrd="1" destOrd="0" parTransId="{E7D9BFD2-02BE-423D-8521-5BEA61C4D519}" sibTransId="{4697C9F7-30F0-4D74-9BF2-7CB377E6DC71}"/>
    <dgm:cxn modelId="{1477A748-475F-4E36-A106-49DD9A800F59}" type="presOf" srcId="{E7D9BFD2-02BE-423D-8521-5BEA61C4D519}" destId="{FF7BB3DB-67BE-4DED-9AC2-6AC941297B57}" srcOrd="0" destOrd="0" presId="urn:microsoft.com/office/officeart/2008/layout/HalfCircleOrganizationChart"/>
    <dgm:cxn modelId="{D003A4E3-B8A6-47A6-9729-D691C045507E}" type="presOf" srcId="{8008A823-E57F-4C99-8BDD-D8472F8E923E}" destId="{5562736A-58F1-4946-A26E-145840239536}" srcOrd="1" destOrd="0" presId="urn:microsoft.com/office/officeart/2008/layout/HalfCircleOrganizationChart"/>
    <dgm:cxn modelId="{6B9CC55E-A1E2-44F6-8DCC-F5A698CC667D}" type="presOf" srcId="{8008A823-E57F-4C99-8BDD-D8472F8E923E}" destId="{B71F9128-1B25-4140-8057-97AFA4580CF5}" srcOrd="0" destOrd="0" presId="urn:microsoft.com/office/officeart/2008/layout/HalfCircleOrganizationChart"/>
    <dgm:cxn modelId="{F43F2B2C-023F-4B25-AF5B-B8E0D29CBADF}" type="presOf" srcId="{898D0ED4-1D30-4A33-B3BB-C411B85A05C8}" destId="{ACC9E806-8602-444E-B6B3-6FD6BB032490}" srcOrd="0" destOrd="0" presId="urn:microsoft.com/office/officeart/2008/layout/HalfCircleOrganizationChart"/>
    <dgm:cxn modelId="{F7120287-6ADA-4ECA-B24C-12FBFE0F371E}" type="presOf" srcId="{8274DFDB-0BF2-45AE-B2C6-DF0F674D9B89}" destId="{47A45412-BE88-463D-AC5D-CC65B97175DE}" srcOrd="1" destOrd="0" presId="urn:microsoft.com/office/officeart/2008/layout/HalfCircleOrganizationChart"/>
    <dgm:cxn modelId="{9EE17904-BA6B-4600-8800-EC80489AA8E8}" srcId="{EB9C7046-37BC-4405-9DC9-5E8E19CC55AF}" destId="{8274DFDB-0BF2-45AE-B2C6-DF0F674D9B89}" srcOrd="2" destOrd="0" parTransId="{EA077D7C-6E1C-4786-9B46-5C9E0762A4B3}" sibTransId="{3426DD53-17F7-4011-BA68-B0C02ED0ACCE}"/>
    <dgm:cxn modelId="{80D9EBDF-DD14-405E-9466-C229055F978B}" type="presParOf" srcId="{ACC9E806-8602-444E-B6B3-6FD6BB032490}" destId="{F5A87EC8-D5E9-4853-BD8A-84E10335F7AF}" srcOrd="0" destOrd="0" presId="urn:microsoft.com/office/officeart/2008/layout/HalfCircleOrganizationChart"/>
    <dgm:cxn modelId="{FBDFAA47-A2E8-4F58-B730-809311C96170}" type="presParOf" srcId="{F5A87EC8-D5E9-4853-BD8A-84E10335F7AF}" destId="{5A179374-D522-4434-8D1D-D3097E77B132}" srcOrd="0" destOrd="0" presId="urn:microsoft.com/office/officeart/2008/layout/HalfCircleOrganizationChart"/>
    <dgm:cxn modelId="{EE570479-1D91-4A87-ADC1-DA7A3F1ABB15}" type="presParOf" srcId="{5A179374-D522-4434-8D1D-D3097E77B132}" destId="{F13E6C51-5C7E-4008-A6D3-0A8A72FFB721}" srcOrd="0" destOrd="0" presId="urn:microsoft.com/office/officeart/2008/layout/HalfCircleOrganizationChart"/>
    <dgm:cxn modelId="{0FA6EB4F-1E02-42A6-A77A-B5C90F5F9511}" type="presParOf" srcId="{5A179374-D522-4434-8D1D-D3097E77B132}" destId="{CB031BB5-5AD2-4EA6-9EA7-668538A59681}" srcOrd="1" destOrd="0" presId="urn:microsoft.com/office/officeart/2008/layout/HalfCircleOrganizationChart"/>
    <dgm:cxn modelId="{99271AA3-3106-4FD3-8586-8030D270999F}" type="presParOf" srcId="{5A179374-D522-4434-8D1D-D3097E77B132}" destId="{DF8D8729-F021-4AE4-8670-92D1A6A47C47}" srcOrd="2" destOrd="0" presId="urn:microsoft.com/office/officeart/2008/layout/HalfCircleOrganizationChart"/>
    <dgm:cxn modelId="{F479BFB8-1B3D-495F-A8D7-15F4BA8C7A2D}" type="presParOf" srcId="{5A179374-D522-4434-8D1D-D3097E77B132}" destId="{F4AD7C2C-5940-4C3F-9377-D615E62C1547}" srcOrd="3" destOrd="0" presId="urn:microsoft.com/office/officeart/2008/layout/HalfCircleOrganizationChart"/>
    <dgm:cxn modelId="{A81DF4AF-0800-428B-89A2-F00639A986B6}" type="presParOf" srcId="{F5A87EC8-D5E9-4853-BD8A-84E10335F7AF}" destId="{6A536005-FAAA-40DD-95B8-C881C1F91B77}" srcOrd="1" destOrd="0" presId="urn:microsoft.com/office/officeart/2008/layout/HalfCircleOrganizationChart"/>
    <dgm:cxn modelId="{5BBDFF62-A529-4506-A97E-F1B3AE7908E3}" type="presParOf" srcId="{6A536005-FAAA-40DD-95B8-C881C1F91B77}" destId="{7309FDF1-AC0D-49B9-8AE0-3E9BB23D2663}" srcOrd="0" destOrd="0" presId="urn:microsoft.com/office/officeart/2008/layout/HalfCircleOrganizationChart"/>
    <dgm:cxn modelId="{9B077CC3-74D7-4125-BA37-3BF1AFCC7EC1}" type="presParOf" srcId="{6A536005-FAAA-40DD-95B8-C881C1F91B77}" destId="{A55D489F-E4DE-4C91-B7CC-CF0932998324}" srcOrd="1" destOrd="0" presId="urn:microsoft.com/office/officeart/2008/layout/HalfCircleOrganizationChart"/>
    <dgm:cxn modelId="{BD90E537-CD26-4B65-8498-1F1BB38945B4}" type="presParOf" srcId="{A55D489F-E4DE-4C91-B7CC-CF0932998324}" destId="{C768AFE6-42FC-470B-A1C4-3DE793E7B4B1}" srcOrd="0" destOrd="0" presId="urn:microsoft.com/office/officeart/2008/layout/HalfCircleOrganizationChart"/>
    <dgm:cxn modelId="{AD7D5EE6-19C3-45B6-A400-DDF5343B4E59}" type="presParOf" srcId="{C768AFE6-42FC-470B-A1C4-3DE793E7B4B1}" destId="{B71F9128-1B25-4140-8057-97AFA4580CF5}" srcOrd="0" destOrd="0" presId="urn:microsoft.com/office/officeart/2008/layout/HalfCircleOrganizationChart"/>
    <dgm:cxn modelId="{5F854837-6F32-43A5-9143-0B1A22EC91D8}" type="presParOf" srcId="{C768AFE6-42FC-470B-A1C4-3DE793E7B4B1}" destId="{BEE16E60-FB2C-4A2B-ACE0-BB2DF5EC2749}" srcOrd="1" destOrd="0" presId="urn:microsoft.com/office/officeart/2008/layout/HalfCircleOrganizationChart"/>
    <dgm:cxn modelId="{161D2627-BA0B-44E2-88C6-10E70365819E}" type="presParOf" srcId="{C768AFE6-42FC-470B-A1C4-3DE793E7B4B1}" destId="{F479B32E-D633-4BA3-8676-68F860CB2F1F}" srcOrd="2" destOrd="0" presId="urn:microsoft.com/office/officeart/2008/layout/HalfCircleOrganizationChart"/>
    <dgm:cxn modelId="{D3DAC1C0-9805-4C15-B3D2-44F747CEC530}" type="presParOf" srcId="{C768AFE6-42FC-470B-A1C4-3DE793E7B4B1}" destId="{5562736A-58F1-4946-A26E-145840239536}" srcOrd="3" destOrd="0" presId="urn:microsoft.com/office/officeart/2008/layout/HalfCircleOrganizationChart"/>
    <dgm:cxn modelId="{53D6485A-53CE-4013-A9FC-964E9925859B}" type="presParOf" srcId="{A55D489F-E4DE-4C91-B7CC-CF0932998324}" destId="{EACBB3E2-6667-4ED5-879B-0048ADD0D29C}" srcOrd="1" destOrd="0" presId="urn:microsoft.com/office/officeart/2008/layout/HalfCircleOrganizationChart"/>
    <dgm:cxn modelId="{752AF357-90B6-4EF4-8DE4-EAA71E801849}" type="presParOf" srcId="{A55D489F-E4DE-4C91-B7CC-CF0932998324}" destId="{687D8B8F-8771-4283-8D6B-DC7477746180}" srcOrd="2" destOrd="0" presId="urn:microsoft.com/office/officeart/2008/layout/HalfCircleOrganizationChart"/>
    <dgm:cxn modelId="{492E1FD5-6266-4EE8-86AF-EA9F14B15AB0}" type="presParOf" srcId="{6A536005-FAAA-40DD-95B8-C881C1F91B77}" destId="{FF7BB3DB-67BE-4DED-9AC2-6AC941297B57}" srcOrd="2" destOrd="0" presId="urn:microsoft.com/office/officeart/2008/layout/HalfCircleOrganizationChart"/>
    <dgm:cxn modelId="{3C7059CA-ACD2-4289-8030-6B70FAA69D9D}" type="presParOf" srcId="{6A536005-FAAA-40DD-95B8-C881C1F91B77}" destId="{C70CB37B-4A5F-46ED-A565-6DB2C8584A64}" srcOrd="3" destOrd="0" presId="urn:microsoft.com/office/officeart/2008/layout/HalfCircleOrganizationChart"/>
    <dgm:cxn modelId="{B358F18C-9489-4C30-ACFB-9332910F4639}" type="presParOf" srcId="{C70CB37B-4A5F-46ED-A565-6DB2C8584A64}" destId="{7B654F85-9D3F-4111-8949-01FD664B153E}" srcOrd="0" destOrd="0" presId="urn:microsoft.com/office/officeart/2008/layout/HalfCircleOrganizationChart"/>
    <dgm:cxn modelId="{FE70A448-008B-4DAD-B8AD-46478DB6AF84}" type="presParOf" srcId="{7B654F85-9D3F-4111-8949-01FD664B153E}" destId="{B410132C-318F-4858-A855-758E3911E9A8}" srcOrd="0" destOrd="0" presId="urn:microsoft.com/office/officeart/2008/layout/HalfCircleOrganizationChart"/>
    <dgm:cxn modelId="{7C9DB031-A019-4081-B8B9-6B165517EDB6}" type="presParOf" srcId="{7B654F85-9D3F-4111-8949-01FD664B153E}" destId="{A418C676-9DB1-411B-A7F2-1BA17D15C6D6}" srcOrd="1" destOrd="0" presId="urn:microsoft.com/office/officeart/2008/layout/HalfCircleOrganizationChart"/>
    <dgm:cxn modelId="{B1233169-89DD-4BEF-ADF7-1DD628C62BE8}" type="presParOf" srcId="{7B654F85-9D3F-4111-8949-01FD664B153E}" destId="{6BDFB6C4-7087-4320-951D-16DF4C1E12C5}" srcOrd="2" destOrd="0" presId="urn:microsoft.com/office/officeart/2008/layout/HalfCircleOrganizationChart"/>
    <dgm:cxn modelId="{F325F2C6-0917-4019-BFB2-3663CDF6BD7C}" type="presParOf" srcId="{7B654F85-9D3F-4111-8949-01FD664B153E}" destId="{390990D6-8303-4749-A0BD-C393887591D9}" srcOrd="3" destOrd="0" presId="urn:microsoft.com/office/officeart/2008/layout/HalfCircleOrganizationChart"/>
    <dgm:cxn modelId="{DD8AB033-87B9-400F-8242-028E667D8D17}" type="presParOf" srcId="{C70CB37B-4A5F-46ED-A565-6DB2C8584A64}" destId="{7804C580-FCCF-4723-8DAE-37018E6EC988}" srcOrd="1" destOrd="0" presId="urn:microsoft.com/office/officeart/2008/layout/HalfCircleOrganizationChart"/>
    <dgm:cxn modelId="{1BA92DCC-B530-42BA-A549-84CC9916C772}" type="presParOf" srcId="{C70CB37B-4A5F-46ED-A565-6DB2C8584A64}" destId="{DFC21801-4128-4909-A0B7-436FD3108E8A}" srcOrd="2" destOrd="0" presId="urn:microsoft.com/office/officeart/2008/layout/HalfCircleOrganizationChart"/>
    <dgm:cxn modelId="{4F7391B9-5232-4766-9004-0E356231D9CF}" type="presParOf" srcId="{6A536005-FAAA-40DD-95B8-C881C1F91B77}" destId="{1FDF3BAB-7B1B-4C78-B65E-09176A7B4FB2}" srcOrd="4" destOrd="0" presId="urn:microsoft.com/office/officeart/2008/layout/HalfCircleOrganizationChart"/>
    <dgm:cxn modelId="{4CC9BAA5-483E-44CB-B572-E1D861DD7A20}" type="presParOf" srcId="{6A536005-FAAA-40DD-95B8-C881C1F91B77}" destId="{FACA7230-6794-4E3F-9567-BDBB24CB5846}" srcOrd="5" destOrd="0" presId="urn:microsoft.com/office/officeart/2008/layout/HalfCircleOrganizationChart"/>
    <dgm:cxn modelId="{DE621B97-E034-4D82-B10F-ACED6BB65598}" type="presParOf" srcId="{FACA7230-6794-4E3F-9567-BDBB24CB5846}" destId="{6967A71D-B0AB-47D4-B5C9-3D9FBD5D1A3F}" srcOrd="0" destOrd="0" presId="urn:microsoft.com/office/officeart/2008/layout/HalfCircleOrganizationChart"/>
    <dgm:cxn modelId="{45D1473B-4461-4BF2-8285-5B0C43A0F357}" type="presParOf" srcId="{6967A71D-B0AB-47D4-B5C9-3D9FBD5D1A3F}" destId="{C53A652C-321B-44A1-A28C-952B23B1C443}" srcOrd="0" destOrd="0" presId="urn:microsoft.com/office/officeart/2008/layout/HalfCircleOrganizationChart"/>
    <dgm:cxn modelId="{DE035CDA-385F-4AE8-B350-1DF1A20FA12A}" type="presParOf" srcId="{6967A71D-B0AB-47D4-B5C9-3D9FBD5D1A3F}" destId="{CE225191-BCDA-46D4-982A-6577C279E60A}" srcOrd="1" destOrd="0" presId="urn:microsoft.com/office/officeart/2008/layout/HalfCircleOrganizationChart"/>
    <dgm:cxn modelId="{A0A64F6D-8049-4577-A419-DADD0F001D8C}" type="presParOf" srcId="{6967A71D-B0AB-47D4-B5C9-3D9FBD5D1A3F}" destId="{29CFC40B-0199-4CAC-A8F0-5F697842164B}" srcOrd="2" destOrd="0" presId="urn:microsoft.com/office/officeart/2008/layout/HalfCircleOrganizationChart"/>
    <dgm:cxn modelId="{04E35C68-DFFA-428F-B467-2C6874D79055}" type="presParOf" srcId="{6967A71D-B0AB-47D4-B5C9-3D9FBD5D1A3F}" destId="{47A45412-BE88-463D-AC5D-CC65B97175DE}" srcOrd="3" destOrd="0" presId="urn:microsoft.com/office/officeart/2008/layout/HalfCircleOrganizationChart"/>
    <dgm:cxn modelId="{78F9AB2B-850B-447D-A92E-E40E88E9E2FB}" type="presParOf" srcId="{FACA7230-6794-4E3F-9567-BDBB24CB5846}" destId="{5F0EDA48-4F9E-4347-9EA0-2C717C0A72E5}" srcOrd="1" destOrd="0" presId="urn:microsoft.com/office/officeart/2008/layout/HalfCircleOrganizationChart"/>
    <dgm:cxn modelId="{843F57C4-CBEF-48D8-A22B-8573C91D7CF1}" type="presParOf" srcId="{FACA7230-6794-4E3F-9567-BDBB24CB5846}" destId="{59B48D28-E243-4FB8-BF6F-013D442C792A}" srcOrd="2" destOrd="0" presId="urn:microsoft.com/office/officeart/2008/layout/HalfCircleOrganizationChart"/>
    <dgm:cxn modelId="{E4AE303A-DB25-49AE-BF25-EC1299C4E806}" type="presParOf" srcId="{F5A87EC8-D5E9-4853-BD8A-84E10335F7AF}" destId="{2A4812B3-DFEF-4943-9049-4CE81C3BBFF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3BAB-7B1B-4C78-B65E-09176A7B4FB2}">
      <dsp:nvSpPr>
        <dsp:cNvPr id="0" name=""/>
        <dsp:cNvSpPr/>
      </dsp:nvSpPr>
      <dsp:spPr>
        <a:xfrm>
          <a:off x="3634581" y="2288807"/>
          <a:ext cx="2571493" cy="446292"/>
        </a:xfrm>
        <a:custGeom>
          <a:avLst/>
          <a:gdLst/>
          <a:ahLst/>
          <a:cxnLst/>
          <a:rect l="0" t="0" r="0" b="0"/>
          <a:pathLst>
            <a:path>
              <a:moveTo>
                <a:pt x="0" y="0"/>
              </a:moveTo>
              <a:lnTo>
                <a:pt x="0" y="223146"/>
              </a:lnTo>
              <a:lnTo>
                <a:pt x="2571493" y="223146"/>
              </a:lnTo>
              <a:lnTo>
                <a:pt x="2571493" y="4462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BB3DB-67BE-4DED-9AC2-6AC941297B57}">
      <dsp:nvSpPr>
        <dsp:cNvPr id="0" name=""/>
        <dsp:cNvSpPr/>
      </dsp:nvSpPr>
      <dsp:spPr>
        <a:xfrm>
          <a:off x="3588861" y="2288807"/>
          <a:ext cx="91440" cy="446292"/>
        </a:xfrm>
        <a:custGeom>
          <a:avLst/>
          <a:gdLst/>
          <a:ahLst/>
          <a:cxnLst/>
          <a:rect l="0" t="0" r="0" b="0"/>
          <a:pathLst>
            <a:path>
              <a:moveTo>
                <a:pt x="45720" y="0"/>
              </a:moveTo>
              <a:lnTo>
                <a:pt x="45720" y="4462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9FDF1-AC0D-49B9-8AE0-3E9BB23D2663}">
      <dsp:nvSpPr>
        <dsp:cNvPr id="0" name=""/>
        <dsp:cNvSpPr/>
      </dsp:nvSpPr>
      <dsp:spPr>
        <a:xfrm>
          <a:off x="1063088" y="2288807"/>
          <a:ext cx="2571493" cy="446292"/>
        </a:xfrm>
        <a:custGeom>
          <a:avLst/>
          <a:gdLst/>
          <a:ahLst/>
          <a:cxnLst/>
          <a:rect l="0" t="0" r="0" b="0"/>
          <a:pathLst>
            <a:path>
              <a:moveTo>
                <a:pt x="2571493" y="0"/>
              </a:moveTo>
              <a:lnTo>
                <a:pt x="2571493" y="223146"/>
              </a:lnTo>
              <a:lnTo>
                <a:pt x="0" y="223146"/>
              </a:lnTo>
              <a:lnTo>
                <a:pt x="0" y="4462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31BB5-5AD2-4EA6-9EA7-668538A59681}">
      <dsp:nvSpPr>
        <dsp:cNvPr id="0" name=""/>
        <dsp:cNvSpPr/>
      </dsp:nvSpPr>
      <dsp:spPr>
        <a:xfrm>
          <a:off x="3103281" y="1226207"/>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D8729-F021-4AE4-8670-92D1A6A47C47}">
      <dsp:nvSpPr>
        <dsp:cNvPr id="0" name=""/>
        <dsp:cNvSpPr/>
      </dsp:nvSpPr>
      <dsp:spPr>
        <a:xfrm>
          <a:off x="3103281" y="1226207"/>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E6C51-5C7E-4008-A6D3-0A8A72FFB721}">
      <dsp:nvSpPr>
        <dsp:cNvPr id="0" name=""/>
        <dsp:cNvSpPr/>
      </dsp:nvSpPr>
      <dsp:spPr>
        <a:xfrm>
          <a:off x="2571981" y="1417475"/>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Bicycles</a:t>
          </a:r>
          <a:endParaRPr lang="el-GR" sz="2400" kern="1200" dirty="0"/>
        </a:p>
      </dsp:txBody>
      <dsp:txXfrm>
        <a:off x="2571981" y="1417475"/>
        <a:ext cx="2125200" cy="680064"/>
      </dsp:txXfrm>
    </dsp:sp>
    <dsp:sp modelId="{BEE16E60-FB2C-4A2B-ACE0-BB2DF5EC2749}">
      <dsp:nvSpPr>
        <dsp:cNvPr id="0" name=""/>
        <dsp:cNvSpPr/>
      </dsp:nvSpPr>
      <dsp:spPr>
        <a:xfrm>
          <a:off x="531788" y="2735100"/>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9B32E-D633-4BA3-8676-68F860CB2F1F}">
      <dsp:nvSpPr>
        <dsp:cNvPr id="0" name=""/>
        <dsp:cNvSpPr/>
      </dsp:nvSpPr>
      <dsp:spPr>
        <a:xfrm>
          <a:off x="531788" y="2735100"/>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F9128-1B25-4140-8057-97AFA4580CF5}">
      <dsp:nvSpPr>
        <dsp:cNvPr id="0" name=""/>
        <dsp:cNvSpPr/>
      </dsp:nvSpPr>
      <dsp:spPr>
        <a:xfrm>
          <a:off x="488" y="2926368"/>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Mountain Bikes</a:t>
          </a:r>
          <a:endParaRPr lang="el-GR" sz="2400" kern="1200" dirty="0"/>
        </a:p>
      </dsp:txBody>
      <dsp:txXfrm>
        <a:off x="488" y="2926368"/>
        <a:ext cx="2125200" cy="680064"/>
      </dsp:txXfrm>
    </dsp:sp>
    <dsp:sp modelId="{A418C676-9DB1-411B-A7F2-1BA17D15C6D6}">
      <dsp:nvSpPr>
        <dsp:cNvPr id="0" name=""/>
        <dsp:cNvSpPr/>
      </dsp:nvSpPr>
      <dsp:spPr>
        <a:xfrm>
          <a:off x="3103281" y="2735100"/>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FB6C4-7087-4320-951D-16DF4C1E12C5}">
      <dsp:nvSpPr>
        <dsp:cNvPr id="0" name=""/>
        <dsp:cNvSpPr/>
      </dsp:nvSpPr>
      <dsp:spPr>
        <a:xfrm>
          <a:off x="3103281" y="2735100"/>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0132C-318F-4858-A855-758E3911E9A8}">
      <dsp:nvSpPr>
        <dsp:cNvPr id="0" name=""/>
        <dsp:cNvSpPr/>
      </dsp:nvSpPr>
      <dsp:spPr>
        <a:xfrm>
          <a:off x="2571981" y="2926368"/>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Road Bikes</a:t>
          </a:r>
          <a:endParaRPr lang="el-GR" sz="2400" kern="1200" dirty="0"/>
        </a:p>
      </dsp:txBody>
      <dsp:txXfrm>
        <a:off x="2571981" y="2926368"/>
        <a:ext cx="2125200" cy="680064"/>
      </dsp:txXfrm>
    </dsp:sp>
    <dsp:sp modelId="{CE225191-BCDA-46D4-982A-6577C279E60A}">
      <dsp:nvSpPr>
        <dsp:cNvPr id="0" name=""/>
        <dsp:cNvSpPr/>
      </dsp:nvSpPr>
      <dsp:spPr>
        <a:xfrm>
          <a:off x="5674774" y="2735100"/>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FC40B-0199-4CAC-A8F0-5F697842164B}">
      <dsp:nvSpPr>
        <dsp:cNvPr id="0" name=""/>
        <dsp:cNvSpPr/>
      </dsp:nvSpPr>
      <dsp:spPr>
        <a:xfrm>
          <a:off x="5674774" y="2735100"/>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A652C-321B-44A1-A28C-952B23B1C443}">
      <dsp:nvSpPr>
        <dsp:cNvPr id="0" name=""/>
        <dsp:cNvSpPr/>
      </dsp:nvSpPr>
      <dsp:spPr>
        <a:xfrm>
          <a:off x="5143474" y="2926368"/>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Kid Bikes</a:t>
          </a:r>
          <a:endParaRPr lang="el-GR" sz="2400" kern="1200" dirty="0"/>
        </a:p>
      </dsp:txBody>
      <dsp:txXfrm>
        <a:off x="5143474" y="2926368"/>
        <a:ext cx="2125200" cy="680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3BAB-7B1B-4C78-B65E-09176A7B4FB2}">
      <dsp:nvSpPr>
        <dsp:cNvPr id="0" name=""/>
        <dsp:cNvSpPr/>
      </dsp:nvSpPr>
      <dsp:spPr>
        <a:xfrm>
          <a:off x="3634581" y="2288807"/>
          <a:ext cx="2571493" cy="446292"/>
        </a:xfrm>
        <a:custGeom>
          <a:avLst/>
          <a:gdLst/>
          <a:ahLst/>
          <a:cxnLst/>
          <a:rect l="0" t="0" r="0" b="0"/>
          <a:pathLst>
            <a:path>
              <a:moveTo>
                <a:pt x="0" y="0"/>
              </a:moveTo>
              <a:lnTo>
                <a:pt x="0" y="223146"/>
              </a:lnTo>
              <a:lnTo>
                <a:pt x="2571493" y="223146"/>
              </a:lnTo>
              <a:lnTo>
                <a:pt x="2571493" y="4462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BB3DB-67BE-4DED-9AC2-6AC941297B57}">
      <dsp:nvSpPr>
        <dsp:cNvPr id="0" name=""/>
        <dsp:cNvSpPr/>
      </dsp:nvSpPr>
      <dsp:spPr>
        <a:xfrm>
          <a:off x="3588861" y="2288807"/>
          <a:ext cx="91440" cy="446292"/>
        </a:xfrm>
        <a:custGeom>
          <a:avLst/>
          <a:gdLst/>
          <a:ahLst/>
          <a:cxnLst/>
          <a:rect l="0" t="0" r="0" b="0"/>
          <a:pathLst>
            <a:path>
              <a:moveTo>
                <a:pt x="45720" y="0"/>
              </a:moveTo>
              <a:lnTo>
                <a:pt x="45720" y="4462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9FDF1-AC0D-49B9-8AE0-3E9BB23D2663}">
      <dsp:nvSpPr>
        <dsp:cNvPr id="0" name=""/>
        <dsp:cNvSpPr/>
      </dsp:nvSpPr>
      <dsp:spPr>
        <a:xfrm>
          <a:off x="1063088" y="2288807"/>
          <a:ext cx="2571493" cy="446292"/>
        </a:xfrm>
        <a:custGeom>
          <a:avLst/>
          <a:gdLst/>
          <a:ahLst/>
          <a:cxnLst/>
          <a:rect l="0" t="0" r="0" b="0"/>
          <a:pathLst>
            <a:path>
              <a:moveTo>
                <a:pt x="2571493" y="0"/>
              </a:moveTo>
              <a:lnTo>
                <a:pt x="2571493" y="223146"/>
              </a:lnTo>
              <a:lnTo>
                <a:pt x="0" y="223146"/>
              </a:lnTo>
              <a:lnTo>
                <a:pt x="0" y="4462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31BB5-5AD2-4EA6-9EA7-668538A59681}">
      <dsp:nvSpPr>
        <dsp:cNvPr id="0" name=""/>
        <dsp:cNvSpPr/>
      </dsp:nvSpPr>
      <dsp:spPr>
        <a:xfrm>
          <a:off x="3103281" y="1226207"/>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D8729-F021-4AE4-8670-92D1A6A47C47}">
      <dsp:nvSpPr>
        <dsp:cNvPr id="0" name=""/>
        <dsp:cNvSpPr/>
      </dsp:nvSpPr>
      <dsp:spPr>
        <a:xfrm>
          <a:off x="3103281" y="1226207"/>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E6C51-5C7E-4008-A6D3-0A8A72FFB721}">
      <dsp:nvSpPr>
        <dsp:cNvPr id="0" name=""/>
        <dsp:cNvSpPr/>
      </dsp:nvSpPr>
      <dsp:spPr>
        <a:xfrm>
          <a:off x="2571981" y="1417475"/>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Bicycles</a:t>
          </a:r>
          <a:endParaRPr lang="el-GR" sz="2400" kern="1200" dirty="0"/>
        </a:p>
      </dsp:txBody>
      <dsp:txXfrm>
        <a:off x="2571981" y="1417475"/>
        <a:ext cx="2125200" cy="680064"/>
      </dsp:txXfrm>
    </dsp:sp>
    <dsp:sp modelId="{BEE16E60-FB2C-4A2B-ACE0-BB2DF5EC2749}">
      <dsp:nvSpPr>
        <dsp:cNvPr id="0" name=""/>
        <dsp:cNvSpPr/>
      </dsp:nvSpPr>
      <dsp:spPr>
        <a:xfrm>
          <a:off x="531788" y="2735100"/>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9B32E-D633-4BA3-8676-68F860CB2F1F}">
      <dsp:nvSpPr>
        <dsp:cNvPr id="0" name=""/>
        <dsp:cNvSpPr/>
      </dsp:nvSpPr>
      <dsp:spPr>
        <a:xfrm>
          <a:off x="531788" y="2735100"/>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F9128-1B25-4140-8057-97AFA4580CF5}">
      <dsp:nvSpPr>
        <dsp:cNvPr id="0" name=""/>
        <dsp:cNvSpPr/>
      </dsp:nvSpPr>
      <dsp:spPr>
        <a:xfrm>
          <a:off x="488" y="2926368"/>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Mountain Bikes</a:t>
          </a:r>
          <a:endParaRPr lang="el-GR" sz="2400" kern="1200" dirty="0"/>
        </a:p>
      </dsp:txBody>
      <dsp:txXfrm>
        <a:off x="488" y="2926368"/>
        <a:ext cx="2125200" cy="680064"/>
      </dsp:txXfrm>
    </dsp:sp>
    <dsp:sp modelId="{A418C676-9DB1-411B-A7F2-1BA17D15C6D6}">
      <dsp:nvSpPr>
        <dsp:cNvPr id="0" name=""/>
        <dsp:cNvSpPr/>
      </dsp:nvSpPr>
      <dsp:spPr>
        <a:xfrm>
          <a:off x="3103281" y="2735100"/>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FB6C4-7087-4320-951D-16DF4C1E12C5}">
      <dsp:nvSpPr>
        <dsp:cNvPr id="0" name=""/>
        <dsp:cNvSpPr/>
      </dsp:nvSpPr>
      <dsp:spPr>
        <a:xfrm>
          <a:off x="3103281" y="2735100"/>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0132C-318F-4858-A855-758E3911E9A8}">
      <dsp:nvSpPr>
        <dsp:cNvPr id="0" name=""/>
        <dsp:cNvSpPr/>
      </dsp:nvSpPr>
      <dsp:spPr>
        <a:xfrm>
          <a:off x="2571981" y="2926368"/>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Road Bikes</a:t>
          </a:r>
          <a:endParaRPr lang="el-GR" sz="2400" kern="1200" dirty="0"/>
        </a:p>
      </dsp:txBody>
      <dsp:txXfrm>
        <a:off x="2571981" y="2926368"/>
        <a:ext cx="2125200" cy="680064"/>
      </dsp:txXfrm>
    </dsp:sp>
    <dsp:sp modelId="{CE225191-BCDA-46D4-982A-6577C279E60A}">
      <dsp:nvSpPr>
        <dsp:cNvPr id="0" name=""/>
        <dsp:cNvSpPr/>
      </dsp:nvSpPr>
      <dsp:spPr>
        <a:xfrm>
          <a:off x="5674774" y="2735100"/>
          <a:ext cx="1062600" cy="106260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FC40B-0199-4CAC-A8F0-5F697842164B}">
      <dsp:nvSpPr>
        <dsp:cNvPr id="0" name=""/>
        <dsp:cNvSpPr/>
      </dsp:nvSpPr>
      <dsp:spPr>
        <a:xfrm>
          <a:off x="5674774" y="2735100"/>
          <a:ext cx="1062600" cy="106260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A652C-321B-44A1-A28C-952B23B1C443}">
      <dsp:nvSpPr>
        <dsp:cNvPr id="0" name=""/>
        <dsp:cNvSpPr/>
      </dsp:nvSpPr>
      <dsp:spPr>
        <a:xfrm>
          <a:off x="5143474" y="2926368"/>
          <a:ext cx="2125200" cy="68006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Kid Bikes</a:t>
          </a:r>
          <a:endParaRPr lang="el-GR" sz="2400" kern="1200" dirty="0"/>
        </a:p>
      </dsp:txBody>
      <dsp:txXfrm>
        <a:off x="5143474" y="2926368"/>
        <a:ext cx="2125200" cy="68006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788E7-2211-48AA-BA39-D94F7232ECAC}" type="datetimeFigureOut">
              <a:rPr lang="en-US" smtClean="0"/>
              <a:t>10/4/2020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6C1C4-F56F-46B1-B796-B9F0977DB308}" type="slidenum">
              <a:rPr lang="en-US" smtClean="0"/>
              <a:t>‹#›</a:t>
            </a:fld>
            <a:endParaRPr lang="en-US"/>
          </a:p>
        </p:txBody>
      </p:sp>
    </p:spTree>
    <p:extLst>
      <p:ext uri="{BB962C8B-B14F-4D97-AF65-F5344CB8AC3E}">
        <p14:creationId xmlns:p14="http://schemas.microsoft.com/office/powerpoint/2010/main" val="298680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776C1C4-F56F-46B1-B796-B9F0977DB308}" type="slidenum">
              <a:rPr lang="en-US" smtClean="0"/>
              <a:t>1</a:t>
            </a:fld>
            <a:endParaRPr lang="en-US"/>
          </a:p>
        </p:txBody>
      </p:sp>
    </p:spTree>
    <p:extLst>
      <p:ext uri="{BB962C8B-B14F-4D97-AF65-F5344CB8AC3E}">
        <p14:creationId xmlns:p14="http://schemas.microsoft.com/office/powerpoint/2010/main" val="167648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10</a:t>
            </a:fld>
            <a:endParaRPr lang="en-US"/>
          </a:p>
        </p:txBody>
      </p:sp>
    </p:spTree>
    <p:extLst>
      <p:ext uri="{BB962C8B-B14F-4D97-AF65-F5344CB8AC3E}">
        <p14:creationId xmlns:p14="http://schemas.microsoft.com/office/powerpoint/2010/main" val="1054917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11</a:t>
            </a:fld>
            <a:endParaRPr lang="en-US"/>
          </a:p>
        </p:txBody>
      </p:sp>
    </p:spTree>
    <p:extLst>
      <p:ext uri="{BB962C8B-B14F-4D97-AF65-F5344CB8AC3E}">
        <p14:creationId xmlns:p14="http://schemas.microsoft.com/office/powerpoint/2010/main" val="293892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12</a:t>
            </a:fld>
            <a:endParaRPr lang="en-US"/>
          </a:p>
        </p:txBody>
      </p:sp>
    </p:spTree>
    <p:extLst>
      <p:ext uri="{BB962C8B-B14F-4D97-AF65-F5344CB8AC3E}">
        <p14:creationId xmlns:p14="http://schemas.microsoft.com/office/powerpoint/2010/main" val="4506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13</a:t>
            </a:fld>
            <a:endParaRPr lang="en-US"/>
          </a:p>
        </p:txBody>
      </p:sp>
    </p:spTree>
    <p:extLst>
      <p:ext uri="{BB962C8B-B14F-4D97-AF65-F5344CB8AC3E}">
        <p14:creationId xmlns:p14="http://schemas.microsoft.com/office/powerpoint/2010/main" val="396302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14</a:t>
            </a:fld>
            <a:endParaRPr lang="en-US"/>
          </a:p>
        </p:txBody>
      </p:sp>
    </p:spTree>
    <p:extLst>
      <p:ext uri="{BB962C8B-B14F-4D97-AF65-F5344CB8AC3E}">
        <p14:creationId xmlns:p14="http://schemas.microsoft.com/office/powerpoint/2010/main" val="188664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15</a:t>
            </a:fld>
            <a:endParaRPr lang="en-US"/>
          </a:p>
        </p:txBody>
      </p:sp>
    </p:spTree>
    <p:extLst>
      <p:ext uri="{BB962C8B-B14F-4D97-AF65-F5344CB8AC3E}">
        <p14:creationId xmlns:p14="http://schemas.microsoft.com/office/powerpoint/2010/main" val="85265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16</a:t>
            </a:fld>
            <a:endParaRPr lang="en-US"/>
          </a:p>
        </p:txBody>
      </p:sp>
    </p:spTree>
    <p:extLst>
      <p:ext uri="{BB962C8B-B14F-4D97-AF65-F5344CB8AC3E}">
        <p14:creationId xmlns:p14="http://schemas.microsoft.com/office/powerpoint/2010/main" val="933702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17</a:t>
            </a:fld>
            <a:endParaRPr lang="en-US"/>
          </a:p>
        </p:txBody>
      </p:sp>
    </p:spTree>
    <p:extLst>
      <p:ext uri="{BB962C8B-B14F-4D97-AF65-F5344CB8AC3E}">
        <p14:creationId xmlns:p14="http://schemas.microsoft.com/office/powerpoint/2010/main" val="264148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18</a:t>
            </a:fld>
            <a:endParaRPr lang="en-US"/>
          </a:p>
        </p:txBody>
      </p:sp>
    </p:spTree>
    <p:extLst>
      <p:ext uri="{BB962C8B-B14F-4D97-AF65-F5344CB8AC3E}">
        <p14:creationId xmlns:p14="http://schemas.microsoft.com/office/powerpoint/2010/main" val="2272233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19</a:t>
            </a:fld>
            <a:endParaRPr lang="en-US"/>
          </a:p>
        </p:txBody>
      </p:sp>
    </p:spTree>
    <p:extLst>
      <p:ext uri="{BB962C8B-B14F-4D97-AF65-F5344CB8AC3E}">
        <p14:creationId xmlns:p14="http://schemas.microsoft.com/office/powerpoint/2010/main" val="210133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a:t>
            </a:fld>
            <a:endParaRPr lang="en-US"/>
          </a:p>
        </p:txBody>
      </p:sp>
    </p:spTree>
    <p:extLst>
      <p:ext uri="{BB962C8B-B14F-4D97-AF65-F5344CB8AC3E}">
        <p14:creationId xmlns:p14="http://schemas.microsoft.com/office/powerpoint/2010/main" val="403000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20</a:t>
            </a:fld>
            <a:endParaRPr lang="en-US"/>
          </a:p>
        </p:txBody>
      </p:sp>
    </p:spTree>
    <p:extLst>
      <p:ext uri="{BB962C8B-B14F-4D97-AF65-F5344CB8AC3E}">
        <p14:creationId xmlns:p14="http://schemas.microsoft.com/office/powerpoint/2010/main" val="306707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21</a:t>
            </a:fld>
            <a:endParaRPr lang="en-US"/>
          </a:p>
        </p:txBody>
      </p:sp>
    </p:spTree>
    <p:extLst>
      <p:ext uri="{BB962C8B-B14F-4D97-AF65-F5344CB8AC3E}">
        <p14:creationId xmlns:p14="http://schemas.microsoft.com/office/powerpoint/2010/main" val="3281296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22</a:t>
            </a:fld>
            <a:endParaRPr lang="en-US"/>
          </a:p>
        </p:txBody>
      </p:sp>
    </p:spTree>
    <p:extLst>
      <p:ext uri="{BB962C8B-B14F-4D97-AF65-F5344CB8AC3E}">
        <p14:creationId xmlns:p14="http://schemas.microsoft.com/office/powerpoint/2010/main" val="251378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23</a:t>
            </a:fld>
            <a:endParaRPr lang="en-US"/>
          </a:p>
        </p:txBody>
      </p:sp>
    </p:spTree>
    <p:extLst>
      <p:ext uri="{BB962C8B-B14F-4D97-AF65-F5344CB8AC3E}">
        <p14:creationId xmlns:p14="http://schemas.microsoft.com/office/powerpoint/2010/main" val="70066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24</a:t>
            </a:fld>
            <a:endParaRPr lang="en-US"/>
          </a:p>
        </p:txBody>
      </p:sp>
    </p:spTree>
    <p:extLst>
      <p:ext uri="{BB962C8B-B14F-4D97-AF65-F5344CB8AC3E}">
        <p14:creationId xmlns:p14="http://schemas.microsoft.com/office/powerpoint/2010/main" val="11528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25</a:t>
            </a:fld>
            <a:endParaRPr lang="en-US"/>
          </a:p>
        </p:txBody>
      </p:sp>
    </p:spTree>
    <p:extLst>
      <p:ext uri="{BB962C8B-B14F-4D97-AF65-F5344CB8AC3E}">
        <p14:creationId xmlns:p14="http://schemas.microsoft.com/office/powerpoint/2010/main" val="4289593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26</a:t>
            </a:fld>
            <a:endParaRPr lang="en-US"/>
          </a:p>
        </p:txBody>
      </p:sp>
    </p:spTree>
    <p:extLst>
      <p:ext uri="{BB962C8B-B14F-4D97-AF65-F5344CB8AC3E}">
        <p14:creationId xmlns:p14="http://schemas.microsoft.com/office/powerpoint/2010/main" val="2539333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27</a:t>
            </a:fld>
            <a:endParaRPr lang="en-US"/>
          </a:p>
        </p:txBody>
      </p:sp>
    </p:spTree>
    <p:extLst>
      <p:ext uri="{BB962C8B-B14F-4D97-AF65-F5344CB8AC3E}">
        <p14:creationId xmlns:p14="http://schemas.microsoft.com/office/powerpoint/2010/main" val="3607823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28</a:t>
            </a:fld>
            <a:endParaRPr lang="en-US"/>
          </a:p>
        </p:txBody>
      </p:sp>
    </p:spTree>
    <p:extLst>
      <p:ext uri="{BB962C8B-B14F-4D97-AF65-F5344CB8AC3E}">
        <p14:creationId xmlns:p14="http://schemas.microsoft.com/office/powerpoint/2010/main" val="959009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29</a:t>
            </a:fld>
            <a:endParaRPr lang="en-US"/>
          </a:p>
        </p:txBody>
      </p:sp>
    </p:spTree>
    <p:extLst>
      <p:ext uri="{BB962C8B-B14F-4D97-AF65-F5344CB8AC3E}">
        <p14:creationId xmlns:p14="http://schemas.microsoft.com/office/powerpoint/2010/main" val="144406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a:t>
            </a:fld>
            <a:endParaRPr lang="en-US"/>
          </a:p>
        </p:txBody>
      </p:sp>
    </p:spTree>
    <p:extLst>
      <p:ext uri="{BB962C8B-B14F-4D97-AF65-F5344CB8AC3E}">
        <p14:creationId xmlns:p14="http://schemas.microsoft.com/office/powerpoint/2010/main" val="2721236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30</a:t>
            </a:fld>
            <a:endParaRPr lang="en-US"/>
          </a:p>
        </p:txBody>
      </p:sp>
    </p:spTree>
    <p:extLst>
      <p:ext uri="{BB962C8B-B14F-4D97-AF65-F5344CB8AC3E}">
        <p14:creationId xmlns:p14="http://schemas.microsoft.com/office/powerpoint/2010/main" val="2528772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31</a:t>
            </a:fld>
            <a:endParaRPr lang="en-US"/>
          </a:p>
        </p:txBody>
      </p:sp>
    </p:spTree>
    <p:extLst>
      <p:ext uri="{BB962C8B-B14F-4D97-AF65-F5344CB8AC3E}">
        <p14:creationId xmlns:p14="http://schemas.microsoft.com/office/powerpoint/2010/main" val="2570037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32</a:t>
            </a:fld>
            <a:endParaRPr lang="en-US"/>
          </a:p>
        </p:txBody>
      </p:sp>
    </p:spTree>
    <p:extLst>
      <p:ext uri="{BB962C8B-B14F-4D97-AF65-F5344CB8AC3E}">
        <p14:creationId xmlns:p14="http://schemas.microsoft.com/office/powerpoint/2010/main" val="1561475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33</a:t>
            </a:fld>
            <a:endParaRPr lang="en-US"/>
          </a:p>
        </p:txBody>
      </p:sp>
    </p:spTree>
    <p:extLst>
      <p:ext uri="{BB962C8B-B14F-4D97-AF65-F5344CB8AC3E}">
        <p14:creationId xmlns:p14="http://schemas.microsoft.com/office/powerpoint/2010/main" val="1091416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34</a:t>
            </a:fld>
            <a:endParaRPr lang="en-US"/>
          </a:p>
        </p:txBody>
      </p:sp>
    </p:spTree>
    <p:extLst>
      <p:ext uri="{BB962C8B-B14F-4D97-AF65-F5344CB8AC3E}">
        <p14:creationId xmlns:p14="http://schemas.microsoft.com/office/powerpoint/2010/main" val="250967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35</a:t>
            </a:fld>
            <a:endParaRPr lang="en-US"/>
          </a:p>
        </p:txBody>
      </p:sp>
    </p:spTree>
    <p:extLst>
      <p:ext uri="{BB962C8B-B14F-4D97-AF65-F5344CB8AC3E}">
        <p14:creationId xmlns:p14="http://schemas.microsoft.com/office/powerpoint/2010/main" val="3574420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36</a:t>
            </a:fld>
            <a:endParaRPr lang="en-US"/>
          </a:p>
        </p:txBody>
      </p:sp>
    </p:spTree>
    <p:extLst>
      <p:ext uri="{BB962C8B-B14F-4D97-AF65-F5344CB8AC3E}">
        <p14:creationId xmlns:p14="http://schemas.microsoft.com/office/powerpoint/2010/main" val="3884782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37</a:t>
            </a:fld>
            <a:endParaRPr lang="en-US"/>
          </a:p>
        </p:txBody>
      </p:sp>
    </p:spTree>
    <p:extLst>
      <p:ext uri="{BB962C8B-B14F-4D97-AF65-F5344CB8AC3E}">
        <p14:creationId xmlns:p14="http://schemas.microsoft.com/office/powerpoint/2010/main" val="4210365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38</a:t>
            </a:fld>
            <a:endParaRPr lang="en-US"/>
          </a:p>
        </p:txBody>
      </p:sp>
    </p:spTree>
    <p:extLst>
      <p:ext uri="{BB962C8B-B14F-4D97-AF65-F5344CB8AC3E}">
        <p14:creationId xmlns:p14="http://schemas.microsoft.com/office/powerpoint/2010/main" val="222996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4</a:t>
            </a:fld>
            <a:endParaRPr lang="en-US"/>
          </a:p>
        </p:txBody>
      </p:sp>
    </p:spTree>
    <p:extLst>
      <p:ext uri="{BB962C8B-B14F-4D97-AF65-F5344CB8AC3E}">
        <p14:creationId xmlns:p14="http://schemas.microsoft.com/office/powerpoint/2010/main" val="8004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5</a:t>
            </a:fld>
            <a:endParaRPr lang="en-US"/>
          </a:p>
        </p:txBody>
      </p:sp>
    </p:spTree>
    <p:extLst>
      <p:ext uri="{BB962C8B-B14F-4D97-AF65-F5344CB8AC3E}">
        <p14:creationId xmlns:p14="http://schemas.microsoft.com/office/powerpoint/2010/main" val="151584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6</a:t>
            </a:fld>
            <a:endParaRPr lang="en-US"/>
          </a:p>
        </p:txBody>
      </p:sp>
    </p:spTree>
    <p:extLst>
      <p:ext uri="{BB962C8B-B14F-4D97-AF65-F5344CB8AC3E}">
        <p14:creationId xmlns:p14="http://schemas.microsoft.com/office/powerpoint/2010/main" val="189190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7</a:t>
            </a:fld>
            <a:endParaRPr lang="en-US"/>
          </a:p>
        </p:txBody>
      </p:sp>
    </p:spTree>
    <p:extLst>
      <p:ext uri="{BB962C8B-B14F-4D97-AF65-F5344CB8AC3E}">
        <p14:creationId xmlns:p14="http://schemas.microsoft.com/office/powerpoint/2010/main" val="151760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8</a:t>
            </a:fld>
            <a:endParaRPr lang="en-US"/>
          </a:p>
        </p:txBody>
      </p:sp>
    </p:spTree>
    <p:extLst>
      <p:ext uri="{BB962C8B-B14F-4D97-AF65-F5344CB8AC3E}">
        <p14:creationId xmlns:p14="http://schemas.microsoft.com/office/powerpoint/2010/main" val="252929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6C1C4-F56F-46B1-B796-B9F0977DB308}" type="slidenum">
              <a:rPr lang="en-US" smtClean="0"/>
              <a:t>9</a:t>
            </a:fld>
            <a:endParaRPr lang="en-US"/>
          </a:p>
        </p:txBody>
      </p:sp>
    </p:spTree>
    <p:extLst>
      <p:ext uri="{BB962C8B-B14F-4D97-AF65-F5344CB8AC3E}">
        <p14:creationId xmlns:p14="http://schemas.microsoft.com/office/powerpoint/2010/main" val="85421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23293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177134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751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245083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643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1376891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306212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377499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15100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DF3C839-2365-46F2-818D-9E676149DB34}"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46428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DF3C839-2365-46F2-818D-9E676149DB34}"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372671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DF3C839-2365-46F2-818D-9E676149DB34}" type="datetimeFigureOut">
              <a:rPr lang="en-US" smtClean="0"/>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347400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8DF3C839-2365-46F2-818D-9E676149DB34}" type="datetimeFigureOut">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423566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3C839-2365-46F2-818D-9E676149DB34}"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172725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DF3C839-2365-46F2-818D-9E676149DB34}"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C18C9-39E4-4357-AC35-0B0D68236D34}" type="slidenum">
              <a:rPr lang="en-US" smtClean="0"/>
              <a:t>‹#›</a:t>
            </a:fld>
            <a:endParaRPr lang="en-US"/>
          </a:p>
        </p:txBody>
      </p:sp>
    </p:spTree>
    <p:extLst>
      <p:ext uri="{BB962C8B-B14F-4D97-AF65-F5344CB8AC3E}">
        <p14:creationId xmlns:p14="http://schemas.microsoft.com/office/powerpoint/2010/main" val="67062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C18C9-39E4-4357-AC35-0B0D68236D34}" type="slidenum">
              <a:rPr lang="en-US" smtClean="0"/>
              <a:t>‹#›</a:t>
            </a:fld>
            <a:endParaRPr lang="en-US"/>
          </a:p>
        </p:txBody>
      </p:sp>
      <p:sp>
        <p:nvSpPr>
          <p:cNvPr id="5" name="Date Placeholder 4"/>
          <p:cNvSpPr>
            <a:spLocks noGrp="1"/>
          </p:cNvSpPr>
          <p:nvPr>
            <p:ph type="dt" sz="half" idx="10"/>
          </p:nvPr>
        </p:nvSpPr>
        <p:spPr/>
        <p:txBody>
          <a:bodyPr/>
          <a:lstStyle/>
          <a:p>
            <a:fld id="{8DF3C839-2365-46F2-818D-9E676149DB34}" type="datetimeFigureOut">
              <a:rPr lang="en-US" smtClean="0"/>
              <a:t>10/4/2020</a:t>
            </a:fld>
            <a:endParaRPr lang="en-US"/>
          </a:p>
        </p:txBody>
      </p:sp>
    </p:spTree>
    <p:extLst>
      <p:ext uri="{BB962C8B-B14F-4D97-AF65-F5344CB8AC3E}">
        <p14:creationId xmlns:p14="http://schemas.microsoft.com/office/powerpoint/2010/main" val="322226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F3C839-2365-46F2-818D-9E676149DB34}" type="datetimeFigureOut">
              <a:rPr lang="en-US" smtClean="0"/>
              <a:t>10/4/2020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DFC18C9-39E4-4357-AC35-0B0D68236D34}" type="slidenum">
              <a:rPr lang="en-US" smtClean="0"/>
              <a:t>‹#›</a:t>
            </a:fld>
            <a:endParaRPr lang="en-US"/>
          </a:p>
        </p:txBody>
      </p:sp>
    </p:spTree>
    <p:extLst>
      <p:ext uri="{BB962C8B-B14F-4D97-AF65-F5344CB8AC3E}">
        <p14:creationId xmlns:p14="http://schemas.microsoft.com/office/powerpoint/2010/main" val="361554248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jpeg"/><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055" y="1094043"/>
            <a:ext cx="9144000" cy="1753588"/>
          </a:xfrm>
        </p:spPr>
        <p:txBody>
          <a:bodyPr>
            <a:noAutofit/>
          </a:bodyPr>
          <a:lstStyle/>
          <a:p>
            <a:pPr algn="ctr"/>
            <a:r>
              <a:rPr lang="el-GR" sz="4000" dirty="0">
                <a:solidFill>
                  <a:srgbClr val="0070C0"/>
                </a:solidFill>
              </a:rPr>
              <a:t>Αντικειμενοστρεφής προγραμματισμός</a:t>
            </a:r>
            <a:br>
              <a:rPr lang="el-GR" sz="4000" dirty="0">
                <a:solidFill>
                  <a:srgbClr val="0070C0"/>
                </a:solidFill>
              </a:rPr>
            </a:br>
            <a:r>
              <a:rPr lang="en-US" sz="4000" dirty="0">
                <a:solidFill>
                  <a:srgbClr val="0070C0"/>
                </a:solidFill>
              </a:rPr>
              <a:t>Object Oriented Programming</a:t>
            </a:r>
            <a:br>
              <a:rPr lang="en-US" sz="4000" dirty="0">
                <a:solidFill>
                  <a:srgbClr val="0070C0"/>
                </a:solidFill>
              </a:rPr>
            </a:br>
            <a:r>
              <a:rPr lang="en-US" sz="4000" dirty="0">
                <a:solidFill>
                  <a:srgbClr val="0070C0"/>
                </a:solidFill>
              </a:rPr>
              <a:t>(OOP)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3596" y="3216461"/>
            <a:ext cx="4694822" cy="13903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447055" y="5344509"/>
            <a:ext cx="9144000" cy="1035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dirty="0">
                <a:solidFill>
                  <a:srgbClr val="0070C0"/>
                </a:solidFill>
              </a:rPr>
              <a:t>Κέρος Α. Ιωάννης</a:t>
            </a:r>
          </a:p>
          <a:p>
            <a:r>
              <a:rPr lang="el-GR" sz="2400" dirty="0">
                <a:solidFill>
                  <a:srgbClr val="0070C0"/>
                </a:solidFill>
              </a:rPr>
              <a:t>Καθηγητής Πληροφορικής ΠΕ19</a:t>
            </a:r>
          </a:p>
          <a:p>
            <a:r>
              <a:rPr lang="el-GR" sz="2400" dirty="0">
                <a:solidFill>
                  <a:srgbClr val="0070C0"/>
                </a:solidFill>
              </a:rPr>
              <a:t>1</a:t>
            </a:r>
            <a:r>
              <a:rPr lang="el-GR" sz="2400" baseline="30000" dirty="0">
                <a:solidFill>
                  <a:srgbClr val="0070C0"/>
                </a:solidFill>
              </a:rPr>
              <a:t>ο</a:t>
            </a:r>
            <a:r>
              <a:rPr lang="el-GR" sz="2400" dirty="0">
                <a:solidFill>
                  <a:srgbClr val="0070C0"/>
                </a:solidFill>
              </a:rPr>
              <a:t> ΕΠΑΛ Κιλκίς</a:t>
            </a:r>
            <a:endParaRPr lang="en-US" sz="2400" dirty="0">
              <a:solidFill>
                <a:srgbClr val="0070C0"/>
              </a:solidFill>
            </a:endParaRPr>
          </a:p>
        </p:txBody>
      </p:sp>
    </p:spTree>
    <p:extLst>
      <p:ext uri="{BB962C8B-B14F-4D97-AF65-F5344CB8AC3E}">
        <p14:creationId xmlns:p14="http://schemas.microsoft.com/office/powerpoint/2010/main" val="26539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l-GR" dirty="0">
                <a:solidFill>
                  <a:srgbClr val="0070C0"/>
                </a:solidFill>
              </a:rPr>
              <a:t>Οι κλάσεις, οι υποκλάσεις και τα αντικείμενα</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6" name="Επεξήγηση: Γραμμή με γραμμή έμφασης 15"/>
          <p:cNvSpPr/>
          <p:nvPr/>
        </p:nvSpPr>
        <p:spPr>
          <a:xfrm>
            <a:off x="8949608" y="1331618"/>
            <a:ext cx="1968500" cy="723900"/>
          </a:xfrm>
          <a:prstGeom prst="accentCallout1">
            <a:avLst>
              <a:gd name="adj1" fmla="val 52083"/>
              <a:gd name="adj2" fmla="val -591"/>
              <a:gd name="adj3" fmla="val 54825"/>
              <a:gd name="adj4" fmla="val -1589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Κλάση γονέας (</a:t>
            </a:r>
            <a:r>
              <a:rPr lang="en-US"/>
              <a:t>parent class)</a:t>
            </a:r>
            <a:endParaRPr lang="el-GR" dirty="0"/>
          </a:p>
        </p:txBody>
      </p:sp>
      <p:sp>
        <p:nvSpPr>
          <p:cNvPr id="17" name="Επεξήγηση: Γραμμή με γραμμή έμφασης 16"/>
          <p:cNvSpPr/>
          <p:nvPr/>
        </p:nvSpPr>
        <p:spPr>
          <a:xfrm>
            <a:off x="8949608" y="2855255"/>
            <a:ext cx="1968500" cy="723900"/>
          </a:xfrm>
          <a:prstGeom prst="accentCallout1">
            <a:avLst>
              <a:gd name="adj1" fmla="val 52083"/>
              <a:gd name="adj2" fmla="val -591"/>
              <a:gd name="adj3" fmla="val 52632"/>
              <a:gd name="adj4" fmla="val -2519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Υποκλάσεις</a:t>
            </a:r>
            <a:endParaRPr lang="en-US" dirty="0"/>
          </a:p>
          <a:p>
            <a:pPr algn="ctr"/>
            <a:r>
              <a:rPr lang="el-GR" dirty="0"/>
              <a:t>(</a:t>
            </a:r>
            <a:r>
              <a:rPr lang="en-US" dirty="0"/>
              <a:t>subclasses)</a:t>
            </a:r>
            <a:endParaRPr lang="el-GR" dirty="0"/>
          </a:p>
        </p:txBody>
      </p:sp>
      <p:graphicFrame>
        <p:nvGraphicFramePr>
          <p:cNvPr id="2" name="Διάγραμμα 1"/>
          <p:cNvGraphicFramePr/>
          <p:nvPr>
            <p:extLst>
              <p:ext uri="{D42A27DB-BD31-4B8C-83A1-F6EECF244321}">
                <p14:modId xmlns:p14="http://schemas.microsoft.com/office/powerpoint/2010/main" val="3399030683"/>
              </p:ext>
            </p:extLst>
          </p:nvPr>
        </p:nvGraphicFramePr>
        <p:xfrm>
          <a:off x="1428130" y="0"/>
          <a:ext cx="7269163" cy="502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Ομάδα 7"/>
          <p:cNvGrpSpPr/>
          <p:nvPr/>
        </p:nvGrpSpPr>
        <p:grpSpPr>
          <a:xfrm>
            <a:off x="1736104" y="3921388"/>
            <a:ext cx="6653213" cy="2362810"/>
            <a:chOff x="1804987" y="4304142"/>
            <a:chExt cx="6653213" cy="2362810"/>
          </a:xfrm>
        </p:grpSpPr>
        <p:grpSp>
          <p:nvGrpSpPr>
            <p:cNvPr id="4" name="Ομάδα 3"/>
            <p:cNvGrpSpPr/>
            <p:nvPr/>
          </p:nvGrpSpPr>
          <p:grpSpPr>
            <a:xfrm>
              <a:off x="1804987" y="4357687"/>
              <a:ext cx="1695451" cy="2309265"/>
              <a:chOff x="1804987" y="4357687"/>
              <a:chExt cx="1695451" cy="2309265"/>
            </a:xfrm>
          </p:grpSpPr>
          <p:pic>
            <p:nvPicPr>
              <p:cNvPr id="1026" name="Picture 2" descr="Αποτέλεσμα εικόνας για mountain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5475" y="4357687"/>
                <a:ext cx="1604963" cy="933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mountain bik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4987" y="5639056"/>
                <a:ext cx="1695451" cy="1027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Ομάδα 4"/>
            <p:cNvGrpSpPr/>
            <p:nvPr/>
          </p:nvGrpSpPr>
          <p:grpSpPr>
            <a:xfrm>
              <a:off x="4307206" y="4428595"/>
              <a:ext cx="1742437" cy="2238357"/>
              <a:chOff x="4307206" y="4428595"/>
              <a:chExt cx="1742437" cy="2238357"/>
            </a:xfrm>
          </p:grpSpPr>
          <p:pic>
            <p:nvPicPr>
              <p:cNvPr id="1030" name="Picture 6" descr="Αποτέλεσμα εικόνας για road bik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9296" y="4428595"/>
                <a:ext cx="14683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Αποτέλεσμα εικόνας για road bik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7206" y="5639056"/>
                <a:ext cx="1742437" cy="1027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Ομάδα 6"/>
            <p:cNvGrpSpPr/>
            <p:nvPr/>
          </p:nvGrpSpPr>
          <p:grpSpPr>
            <a:xfrm>
              <a:off x="7123286" y="4304142"/>
              <a:ext cx="1334914" cy="2254630"/>
              <a:chOff x="7123286" y="4304142"/>
              <a:chExt cx="1334914" cy="2254630"/>
            </a:xfrm>
          </p:grpSpPr>
          <p:pic>
            <p:nvPicPr>
              <p:cNvPr id="1034" name="Picture 10" descr="Αποτέλεσμα εικόνας για kid bik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3286" y="4304142"/>
                <a:ext cx="1334914" cy="13349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Αποτέλεσμα εικόνας για kid bike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28768" y="5566023"/>
                <a:ext cx="1123950" cy="99274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8" name="Επεξήγηση: Γραμμή με γραμμή έμφασης 17"/>
          <p:cNvSpPr/>
          <p:nvPr/>
        </p:nvSpPr>
        <p:spPr>
          <a:xfrm>
            <a:off x="8949608" y="4661958"/>
            <a:ext cx="1968500" cy="723900"/>
          </a:xfrm>
          <a:prstGeom prst="accentCallout1">
            <a:avLst>
              <a:gd name="adj1" fmla="val 52083"/>
              <a:gd name="adj2" fmla="val -591"/>
              <a:gd name="adj3" fmla="val 52632"/>
              <a:gd name="adj4" fmla="val -2664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Αντικείμενα</a:t>
            </a:r>
            <a:endParaRPr lang="en-US" dirty="0"/>
          </a:p>
          <a:p>
            <a:pPr algn="ctr"/>
            <a:r>
              <a:rPr lang="el-GR" dirty="0"/>
              <a:t>(</a:t>
            </a:r>
            <a:r>
              <a:rPr lang="en-US" dirty="0"/>
              <a:t>objects)</a:t>
            </a:r>
            <a:endParaRPr lang="el-GR" dirty="0"/>
          </a:p>
        </p:txBody>
      </p:sp>
    </p:spTree>
    <p:extLst>
      <p:ext uri="{BB962C8B-B14F-4D97-AF65-F5344CB8AC3E}">
        <p14:creationId xmlns:p14="http://schemas.microsoft.com/office/powerpoint/2010/main" val="330865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Graphic spid="2" grpId="0">
        <p:bldAsOne/>
      </p:bldGraphic>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l-GR" dirty="0">
                <a:solidFill>
                  <a:srgbClr val="0070C0"/>
                </a:solidFill>
              </a:rPr>
              <a:t>Οι κλάσεις, οι υποκλάσεις και τα αντικείμενα</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9" name="Ορθογώνιο 18">
            <a:extLst>
              <a:ext uri="{FF2B5EF4-FFF2-40B4-BE49-F238E27FC236}">
                <a16:creationId xmlns:a16="http://schemas.microsoft.com/office/drawing/2014/main" id="{BF128163-6A9E-495F-8268-6AC9DEB1E721}"/>
              </a:ext>
            </a:extLst>
          </p:cNvPr>
          <p:cNvSpPr/>
          <p:nvPr/>
        </p:nvSpPr>
        <p:spPr>
          <a:xfrm>
            <a:off x="646111" y="1395710"/>
            <a:ext cx="10085389" cy="1200329"/>
          </a:xfrm>
          <a:prstGeom prst="rect">
            <a:avLst/>
          </a:prstGeom>
        </p:spPr>
        <p:txBody>
          <a:bodyPr wrap="square">
            <a:spAutoFit/>
          </a:bodyPr>
          <a:lstStyle/>
          <a:p>
            <a:pPr algn="just"/>
            <a:r>
              <a:rPr lang="el-GR" b="1" dirty="0">
                <a:solidFill>
                  <a:srgbClr val="C00000"/>
                </a:solidFill>
                <a:latin typeface="Arial" panose="020B0604020202020204" pitchFamily="34" charset="0"/>
              </a:rPr>
              <a:t>Κλάση γονέας</a:t>
            </a:r>
            <a:r>
              <a:rPr lang="en-US" b="1" dirty="0">
                <a:solidFill>
                  <a:srgbClr val="C00000"/>
                </a:solidFill>
                <a:latin typeface="Arial" panose="020B0604020202020204" pitchFamily="34" charset="0"/>
              </a:rPr>
              <a:t> - Bicycles</a:t>
            </a:r>
            <a:endParaRPr lang="el-GR" b="1" dirty="0">
              <a:solidFill>
                <a:srgbClr val="C00000"/>
              </a:solidFill>
              <a:latin typeface="Arial" panose="020B0604020202020204" pitchFamily="34" charset="0"/>
            </a:endParaRPr>
          </a:p>
          <a:p>
            <a:pPr algn="just"/>
            <a:r>
              <a:rPr lang="el-GR" dirty="0">
                <a:effectLst/>
                <a:latin typeface="Arial" panose="020B0604020202020204" pitchFamily="34" charset="0"/>
              </a:rPr>
              <a:t>Περιλαμβά</a:t>
            </a:r>
            <a:r>
              <a:rPr lang="el-GR" dirty="0">
                <a:latin typeface="Arial" panose="020B0604020202020204" pitchFamily="34" charset="0"/>
              </a:rPr>
              <a:t>νει τις κοινές ιδιότητες και μεθόδους των αντικειμένων τα οποία μπορεί να τα μεταβιβάσει στις υποκλάσεις.</a:t>
            </a:r>
            <a:endParaRPr lang="en-US" dirty="0">
              <a:latin typeface="Arial" panose="020B0604020202020204" pitchFamily="34" charset="0"/>
            </a:endParaRPr>
          </a:p>
          <a:p>
            <a:pPr algn="just"/>
            <a:r>
              <a:rPr lang="el-GR" dirty="0">
                <a:solidFill>
                  <a:schemeClr val="tx1">
                    <a:lumMod val="50000"/>
                    <a:lumOff val="50000"/>
                  </a:schemeClr>
                </a:solidFill>
                <a:latin typeface="Arial" panose="020B0604020202020204" pitchFamily="34" charset="0"/>
              </a:rPr>
              <a:t>Όλα τα ποδήλατα έχουν ρόδες, τιμόνι, φρένα και μπορούν να στρίψουν, να φρενάρουν κοκ</a:t>
            </a:r>
          </a:p>
        </p:txBody>
      </p:sp>
      <p:sp>
        <p:nvSpPr>
          <p:cNvPr id="20" name="Ορθογώνιο 19">
            <a:extLst>
              <a:ext uri="{FF2B5EF4-FFF2-40B4-BE49-F238E27FC236}">
                <a16:creationId xmlns:a16="http://schemas.microsoft.com/office/drawing/2014/main" id="{3238E043-42CF-4E55-ABFD-7E33E35C90AD}"/>
              </a:ext>
            </a:extLst>
          </p:cNvPr>
          <p:cNvSpPr/>
          <p:nvPr/>
        </p:nvSpPr>
        <p:spPr>
          <a:xfrm>
            <a:off x="646111" y="2750899"/>
            <a:ext cx="10085389" cy="1200329"/>
          </a:xfrm>
          <a:prstGeom prst="rect">
            <a:avLst/>
          </a:prstGeom>
        </p:spPr>
        <p:txBody>
          <a:bodyPr wrap="square">
            <a:spAutoFit/>
          </a:bodyPr>
          <a:lstStyle/>
          <a:p>
            <a:pPr algn="just"/>
            <a:r>
              <a:rPr lang="el-GR" b="1" dirty="0">
                <a:solidFill>
                  <a:srgbClr val="C00000"/>
                </a:solidFill>
                <a:latin typeface="Arial" panose="020B0604020202020204" pitchFamily="34" charset="0"/>
              </a:rPr>
              <a:t>Υποκλάσεις</a:t>
            </a:r>
            <a:r>
              <a:rPr lang="en-US" b="1" dirty="0">
                <a:solidFill>
                  <a:srgbClr val="C00000"/>
                </a:solidFill>
                <a:latin typeface="Arial" panose="020B0604020202020204" pitchFamily="34" charset="0"/>
              </a:rPr>
              <a:t>- Mountain Bikes, Road Bikes, Kid Bikes</a:t>
            </a:r>
            <a:endParaRPr lang="el-GR" b="1" dirty="0">
              <a:solidFill>
                <a:srgbClr val="C00000"/>
              </a:solidFill>
              <a:latin typeface="Arial" panose="020B0604020202020204" pitchFamily="34" charset="0"/>
            </a:endParaRPr>
          </a:p>
          <a:p>
            <a:pPr algn="just"/>
            <a:r>
              <a:rPr lang="el-GR" dirty="0">
                <a:effectLst/>
                <a:latin typeface="Arial" panose="020B0604020202020204" pitchFamily="34" charset="0"/>
              </a:rPr>
              <a:t>Περιλαμβά</a:t>
            </a:r>
            <a:r>
              <a:rPr lang="el-GR" dirty="0">
                <a:latin typeface="Arial" panose="020B0604020202020204" pitchFamily="34" charset="0"/>
              </a:rPr>
              <a:t>νουν όλες τις ιδιότητες και μεθόδους της κλάσης γονέα και επιπλέον ιδιότητες και μεθόδους που δεν καλύπτονται από αυτήν.</a:t>
            </a:r>
            <a:endParaRPr lang="en-US" dirty="0">
              <a:latin typeface="Arial" panose="020B0604020202020204" pitchFamily="34" charset="0"/>
            </a:endParaRPr>
          </a:p>
          <a:p>
            <a:pPr algn="just"/>
            <a:r>
              <a:rPr lang="el-GR" dirty="0">
                <a:solidFill>
                  <a:schemeClr val="tx1">
                    <a:lumMod val="50000"/>
                    <a:lumOff val="50000"/>
                  </a:schemeClr>
                </a:solidFill>
                <a:latin typeface="Arial" panose="020B0604020202020204" pitchFamily="34" charset="0"/>
              </a:rPr>
              <a:t>Μόνο τα παιδικά ποδήλατα έχουν μια παιδική παράσταση (</a:t>
            </a:r>
            <a:r>
              <a:rPr lang="en-US" dirty="0">
                <a:solidFill>
                  <a:schemeClr val="tx1">
                    <a:lumMod val="50000"/>
                    <a:lumOff val="50000"/>
                  </a:schemeClr>
                </a:solidFill>
                <a:latin typeface="Arial" panose="020B0604020202020204" pitchFamily="34" charset="0"/>
              </a:rPr>
              <a:t>Dora, Spiderman)</a:t>
            </a:r>
            <a:r>
              <a:rPr lang="el-GR" dirty="0">
                <a:solidFill>
                  <a:schemeClr val="tx1">
                    <a:lumMod val="50000"/>
                    <a:lumOff val="50000"/>
                  </a:schemeClr>
                </a:solidFill>
                <a:latin typeface="Arial" panose="020B0604020202020204" pitchFamily="34" charset="0"/>
              </a:rPr>
              <a:t> κοκ</a:t>
            </a:r>
          </a:p>
        </p:txBody>
      </p:sp>
    </p:spTree>
    <p:extLst>
      <p:ext uri="{BB962C8B-B14F-4D97-AF65-F5344CB8AC3E}">
        <p14:creationId xmlns:p14="http://schemas.microsoft.com/office/powerpoint/2010/main" val="137303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Κληρονομικότητα (</a:t>
            </a:r>
            <a:r>
              <a:rPr lang="en-US" dirty="0">
                <a:solidFill>
                  <a:srgbClr val="0070C0"/>
                </a:solidFill>
              </a:rPr>
              <a:t>Inheritance)</a:t>
            </a: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2" name="Διάγραμμα 1"/>
          <p:cNvGraphicFramePr/>
          <p:nvPr>
            <p:extLst>
              <p:ext uri="{D42A27DB-BD31-4B8C-83A1-F6EECF244321}">
                <p14:modId xmlns:p14="http://schemas.microsoft.com/office/powerpoint/2010/main" val="3945338146"/>
              </p:ext>
            </p:extLst>
          </p:nvPr>
        </p:nvGraphicFramePr>
        <p:xfrm>
          <a:off x="1713890" y="114300"/>
          <a:ext cx="7269163" cy="502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Ορθογώνιο 5"/>
          <p:cNvSpPr/>
          <p:nvPr/>
        </p:nvSpPr>
        <p:spPr>
          <a:xfrm>
            <a:off x="531811" y="4357687"/>
            <a:ext cx="10483852" cy="646331"/>
          </a:xfrm>
          <a:prstGeom prst="rect">
            <a:avLst/>
          </a:prstGeom>
        </p:spPr>
        <p:txBody>
          <a:bodyPr wrap="square">
            <a:spAutoFit/>
          </a:bodyPr>
          <a:lstStyle/>
          <a:p>
            <a:pPr algn="ctr"/>
            <a:r>
              <a:rPr lang="el-GR" b="1" dirty="0">
                <a:solidFill>
                  <a:srgbClr val="C00000"/>
                </a:solidFill>
              </a:rPr>
              <a:t>Με τον όρο κληρονομικότητα, εννοούμε τη δυνατότητα που έχει μια κλάση να κληρονομεί όλες τις ιδιότητες και τις μεθόδους μιας άλλης κλάσης.</a:t>
            </a:r>
          </a:p>
        </p:txBody>
      </p:sp>
    </p:spTree>
    <p:extLst>
      <p:ext uri="{BB962C8B-B14F-4D97-AF65-F5344CB8AC3E}">
        <p14:creationId xmlns:p14="http://schemas.microsoft.com/office/powerpoint/2010/main" val="4735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Πολυμορφισμός (</a:t>
            </a:r>
            <a:r>
              <a:rPr lang="en-US" dirty="0">
                <a:solidFill>
                  <a:srgbClr val="0070C0"/>
                </a:solidFill>
              </a:rPr>
              <a:t>Polymorphism)</a:t>
            </a: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TextBox 7"/>
          <p:cNvSpPr txBox="1"/>
          <p:nvPr/>
        </p:nvSpPr>
        <p:spPr>
          <a:xfrm>
            <a:off x="523130" y="1205339"/>
            <a:ext cx="2318612" cy="400110"/>
          </a:xfrm>
          <a:prstGeom prst="rect">
            <a:avLst/>
          </a:prstGeom>
          <a:noFill/>
        </p:spPr>
        <p:txBody>
          <a:bodyPr wrap="square" rtlCol="0">
            <a:spAutoFit/>
          </a:bodyPr>
          <a:lstStyle/>
          <a:p>
            <a:pPr algn="ctr"/>
            <a:r>
              <a:rPr lang="el-GR" sz="2000" dirty="0"/>
              <a:t>Πολύ + Μορφές</a:t>
            </a:r>
          </a:p>
        </p:txBody>
      </p:sp>
      <p:sp>
        <p:nvSpPr>
          <p:cNvPr id="9" name="TextBox 8"/>
          <p:cNvSpPr txBox="1"/>
          <p:nvPr/>
        </p:nvSpPr>
        <p:spPr>
          <a:xfrm>
            <a:off x="3153521" y="1173942"/>
            <a:ext cx="3002940" cy="461665"/>
          </a:xfrm>
          <a:prstGeom prst="rect">
            <a:avLst/>
          </a:prstGeom>
          <a:noFill/>
        </p:spPr>
        <p:txBody>
          <a:bodyPr wrap="square" rtlCol="0">
            <a:spAutoFit/>
          </a:bodyPr>
          <a:lstStyle/>
          <a:p>
            <a:pPr algn="just"/>
            <a:r>
              <a:rPr lang="el-GR" sz="2400" dirty="0">
                <a:solidFill>
                  <a:srgbClr val="C00000"/>
                </a:solidFill>
              </a:rPr>
              <a:t>Πολλαπλές μορφές</a:t>
            </a:r>
          </a:p>
        </p:txBody>
      </p:sp>
      <p:sp>
        <p:nvSpPr>
          <p:cNvPr id="10" name="TextBox 9"/>
          <p:cNvSpPr txBox="1"/>
          <p:nvPr/>
        </p:nvSpPr>
        <p:spPr>
          <a:xfrm>
            <a:off x="2262089" y="1204720"/>
            <a:ext cx="1159306" cy="400110"/>
          </a:xfrm>
          <a:prstGeom prst="rect">
            <a:avLst/>
          </a:prstGeom>
          <a:noFill/>
        </p:spPr>
        <p:txBody>
          <a:bodyPr wrap="square" rtlCol="0">
            <a:spAutoFit/>
          </a:bodyPr>
          <a:lstStyle/>
          <a:p>
            <a:pPr algn="ctr"/>
            <a:r>
              <a:rPr lang="el-GR" sz="2000" dirty="0"/>
              <a:t>=</a:t>
            </a:r>
          </a:p>
        </p:txBody>
      </p:sp>
      <p:sp>
        <p:nvSpPr>
          <p:cNvPr id="7" name="Ορθογώνιο 6"/>
          <p:cNvSpPr/>
          <p:nvPr/>
        </p:nvSpPr>
        <p:spPr>
          <a:xfrm>
            <a:off x="698761" y="1580376"/>
            <a:ext cx="10085389" cy="1200329"/>
          </a:xfrm>
          <a:prstGeom prst="rect">
            <a:avLst/>
          </a:prstGeom>
        </p:spPr>
        <p:txBody>
          <a:bodyPr wrap="square">
            <a:spAutoFit/>
          </a:bodyPr>
          <a:lstStyle/>
          <a:p>
            <a:pPr algn="just"/>
            <a:r>
              <a:rPr lang="el-GR" dirty="0">
                <a:latin typeface="Arial" panose="020B0604020202020204" pitchFamily="34" charset="0"/>
              </a:rPr>
              <a:t>Ο πολυμορφισμός είναι μία από τις πιο βασικές έννοιες του αντικειμενοστρεφή προγραμματισμού και σχετίζεται με την αποσύνδεση των μεθόδων από τους τύπους. </a:t>
            </a:r>
            <a:r>
              <a:rPr lang="el-GR" b="1" dirty="0">
                <a:latin typeface="Arial" panose="020B0604020202020204" pitchFamily="34" charset="0"/>
              </a:rPr>
              <a:t>Με άλλα λόγια ο πολυμορφισμός είναι το γεγονός ότι το αποτέλεσμα της εκτέλεσης μιας μεθόδου εξαρτάται και από το αντικείμενο στο οποίο πραγματοποιείται.</a:t>
            </a:r>
            <a:endParaRPr lang="el-GR" b="1" dirty="0">
              <a:effectLst/>
              <a:latin typeface="Arial" panose="020B0604020202020204" pitchFamily="34" charset="0"/>
            </a:endParaRPr>
          </a:p>
        </p:txBody>
      </p:sp>
      <p:sp>
        <p:nvSpPr>
          <p:cNvPr id="11" name="Ορθογώνιο 10"/>
          <p:cNvSpPr/>
          <p:nvPr/>
        </p:nvSpPr>
        <p:spPr>
          <a:xfrm>
            <a:off x="698761" y="3429000"/>
            <a:ext cx="6178848" cy="1477328"/>
          </a:xfrm>
          <a:prstGeom prst="rect">
            <a:avLst/>
          </a:prstGeom>
        </p:spPr>
        <p:txBody>
          <a:bodyPr wrap="square">
            <a:spAutoFit/>
          </a:bodyPr>
          <a:lstStyle/>
          <a:p>
            <a:pPr marL="285750" indent="-285750">
              <a:buFont typeface="Arial" panose="020B0604020202020204" pitchFamily="34" charset="0"/>
              <a:buChar char="•"/>
            </a:pPr>
            <a:r>
              <a:rPr lang="el-GR" dirty="0">
                <a:solidFill>
                  <a:srgbClr val="C00000"/>
                </a:solidFill>
                <a:latin typeface="Arial" panose="020B0604020202020204" pitchFamily="34" charset="0"/>
              </a:rPr>
              <a:t>Η λέξη “</a:t>
            </a:r>
            <a:r>
              <a:rPr lang="el-GR" b="1" dirty="0">
                <a:solidFill>
                  <a:srgbClr val="C00000"/>
                </a:solidFill>
                <a:latin typeface="Arial" panose="020B0604020202020204" pitchFamily="34" charset="0"/>
              </a:rPr>
              <a:t>παίζω</a:t>
            </a:r>
            <a:r>
              <a:rPr lang="el-GR" dirty="0">
                <a:solidFill>
                  <a:srgbClr val="C00000"/>
                </a:solidFill>
                <a:latin typeface="Arial" panose="020B0604020202020204" pitchFamily="34" charset="0"/>
              </a:rPr>
              <a:t>” με διαφορετική έννοια: </a:t>
            </a:r>
            <a:endParaRPr lang="el-GR" b="1" i="1" dirty="0">
              <a:solidFill>
                <a:srgbClr val="C00000"/>
              </a:solidFill>
              <a:latin typeface="Arial" panose="020B0604020202020204" pitchFamily="34" charset="0"/>
            </a:endParaRPr>
          </a:p>
          <a:p>
            <a:pPr marL="742950" lvl="1" indent="-285750">
              <a:buFont typeface="Arial" panose="020B0604020202020204" pitchFamily="34" charset="0"/>
              <a:buChar char="•"/>
            </a:pPr>
            <a:r>
              <a:rPr lang="el-GR" b="1" dirty="0">
                <a:latin typeface="Arial" panose="020B0604020202020204" pitchFamily="34" charset="0"/>
              </a:rPr>
              <a:t>Παίζω</a:t>
            </a:r>
            <a:r>
              <a:rPr lang="el-GR" dirty="0">
                <a:latin typeface="Arial" panose="020B0604020202020204" pitchFamily="34" charset="0"/>
              </a:rPr>
              <a:t> μπάλα </a:t>
            </a:r>
          </a:p>
          <a:p>
            <a:pPr marL="742950" lvl="1" indent="-285750">
              <a:buFont typeface="Arial" panose="020B0604020202020204" pitchFamily="34" charset="0"/>
              <a:buChar char="•"/>
            </a:pPr>
            <a:r>
              <a:rPr lang="el-GR" b="1" dirty="0">
                <a:latin typeface="Arial" panose="020B0604020202020204" pitchFamily="34" charset="0"/>
              </a:rPr>
              <a:t>Παίζω</a:t>
            </a:r>
            <a:r>
              <a:rPr lang="el-GR" dirty="0">
                <a:latin typeface="Arial" panose="020B0604020202020204" pitchFamily="34" charset="0"/>
              </a:rPr>
              <a:t> το πιάνο </a:t>
            </a:r>
          </a:p>
          <a:p>
            <a:pPr marL="742950" lvl="1" indent="-285750">
              <a:buFont typeface="Arial" panose="020B0604020202020204" pitchFamily="34" charset="0"/>
              <a:buChar char="•"/>
            </a:pPr>
            <a:r>
              <a:rPr lang="el-GR" b="1" dirty="0">
                <a:latin typeface="Arial" panose="020B0604020202020204" pitchFamily="34" charset="0"/>
              </a:rPr>
              <a:t>Παίζω</a:t>
            </a:r>
            <a:r>
              <a:rPr lang="el-GR" dirty="0">
                <a:latin typeface="Arial" panose="020B0604020202020204" pitchFamily="34" charset="0"/>
              </a:rPr>
              <a:t>  ένα DVD </a:t>
            </a:r>
          </a:p>
          <a:p>
            <a:pPr marL="742950" lvl="1" indent="-285750">
              <a:buFont typeface="Arial" panose="020B0604020202020204" pitchFamily="34" charset="0"/>
              <a:buChar char="•"/>
            </a:pPr>
            <a:r>
              <a:rPr lang="el-GR" b="1" dirty="0">
                <a:latin typeface="Arial" panose="020B0604020202020204" pitchFamily="34" charset="0"/>
              </a:rPr>
              <a:t>Παίζω</a:t>
            </a:r>
            <a:r>
              <a:rPr lang="el-GR" dirty="0">
                <a:latin typeface="Arial" panose="020B0604020202020204" pitchFamily="34" charset="0"/>
              </a:rPr>
              <a:t> με ένα παιχνίδι </a:t>
            </a:r>
            <a:endParaRPr lang="el-GR" dirty="0">
              <a:effectLst/>
              <a:latin typeface="Arial" panose="020B0604020202020204" pitchFamily="34" charset="0"/>
            </a:endParaRPr>
          </a:p>
        </p:txBody>
      </p:sp>
      <p:sp>
        <p:nvSpPr>
          <p:cNvPr id="13" name="Ορθογώνιο 12"/>
          <p:cNvSpPr/>
          <p:nvPr/>
        </p:nvSpPr>
        <p:spPr>
          <a:xfrm>
            <a:off x="646111" y="5100627"/>
            <a:ext cx="6597948" cy="1477328"/>
          </a:xfrm>
          <a:prstGeom prst="rect">
            <a:avLst/>
          </a:prstGeom>
        </p:spPr>
        <p:txBody>
          <a:bodyPr wrap="square">
            <a:spAutoFit/>
          </a:bodyPr>
          <a:lstStyle/>
          <a:p>
            <a:pPr marL="285750" indent="-285750">
              <a:buFont typeface="Arial" panose="020B0604020202020204" pitchFamily="34" charset="0"/>
              <a:buChar char="•"/>
            </a:pPr>
            <a:r>
              <a:rPr lang="el-GR" dirty="0">
                <a:solidFill>
                  <a:srgbClr val="C00000"/>
                </a:solidFill>
                <a:latin typeface="Arial" panose="020B0604020202020204" pitchFamily="34" charset="0"/>
              </a:rPr>
              <a:t>Ο τελεστής της </a:t>
            </a:r>
            <a:r>
              <a:rPr lang="en-US" dirty="0">
                <a:solidFill>
                  <a:srgbClr val="C00000"/>
                </a:solidFill>
                <a:latin typeface="Arial" panose="020B0604020202020204" pitchFamily="34" charset="0"/>
              </a:rPr>
              <a:t>“</a:t>
            </a:r>
            <a:r>
              <a:rPr lang="el-GR" b="1" dirty="0">
                <a:solidFill>
                  <a:srgbClr val="C00000"/>
                </a:solidFill>
                <a:latin typeface="Arial" panose="020B0604020202020204" pitchFamily="34" charset="0"/>
              </a:rPr>
              <a:t>πρόσθεσης</a:t>
            </a:r>
            <a:r>
              <a:rPr lang="en-US" dirty="0">
                <a:solidFill>
                  <a:srgbClr val="C00000"/>
                </a:solidFill>
                <a:latin typeface="Arial" panose="020B0604020202020204" pitchFamily="34" charset="0"/>
              </a:rPr>
              <a:t>”</a:t>
            </a:r>
            <a:r>
              <a:rPr lang="el-GR" dirty="0">
                <a:solidFill>
                  <a:srgbClr val="C00000"/>
                </a:solidFill>
                <a:latin typeface="Arial" panose="020B0604020202020204" pitchFamily="34" charset="0"/>
              </a:rPr>
              <a:t> με διαφορετική έννοια:</a:t>
            </a:r>
            <a:endParaRPr lang="el-GR" b="1" dirty="0">
              <a:solidFill>
                <a:srgbClr val="4AB530"/>
              </a:solidFill>
              <a:latin typeface="Arial" panose="020B0604020202020204" pitchFamily="34" charset="0"/>
            </a:endParaRPr>
          </a:p>
          <a:p>
            <a:pPr marL="742950" lvl="1" indent="-285750">
              <a:buFont typeface="Arial" panose="020B0604020202020204" pitchFamily="34" charset="0"/>
              <a:buChar char="•"/>
            </a:pPr>
            <a:r>
              <a:rPr lang="el-GR" b="1" dirty="0">
                <a:latin typeface="Arial" panose="020B0604020202020204" pitchFamily="34" charset="0"/>
              </a:rPr>
              <a:t>Προσθέτω</a:t>
            </a:r>
            <a:r>
              <a:rPr lang="el-GR" dirty="0">
                <a:latin typeface="Arial" panose="020B0604020202020204" pitchFamily="34" charset="0"/>
              </a:rPr>
              <a:t> δύο αριθμούς</a:t>
            </a:r>
          </a:p>
          <a:p>
            <a:pPr marL="742950" lvl="1" indent="-285750">
              <a:buFont typeface="Arial" panose="020B0604020202020204" pitchFamily="34" charset="0"/>
              <a:buChar char="•"/>
            </a:pPr>
            <a:r>
              <a:rPr lang="el-GR" b="1" dirty="0">
                <a:latin typeface="Arial" panose="020B0604020202020204" pitchFamily="34" charset="0"/>
              </a:rPr>
              <a:t>Προσθέτω</a:t>
            </a:r>
            <a:r>
              <a:rPr lang="el-GR" dirty="0">
                <a:latin typeface="Arial" panose="020B0604020202020204" pitchFamily="34" charset="0"/>
              </a:rPr>
              <a:t> στη σακούλα μου ένα μήλο και ένα αχλάδι</a:t>
            </a:r>
          </a:p>
          <a:p>
            <a:pPr marL="742950" lvl="1" indent="-285750">
              <a:buFont typeface="Arial" panose="020B0604020202020204" pitchFamily="34" charset="0"/>
              <a:buChar char="•"/>
            </a:pPr>
            <a:r>
              <a:rPr lang="el-GR" b="1" dirty="0">
                <a:latin typeface="Arial" panose="020B0604020202020204" pitchFamily="34" charset="0"/>
              </a:rPr>
              <a:t>Προσθέτω</a:t>
            </a:r>
            <a:r>
              <a:rPr lang="el-GR" dirty="0">
                <a:latin typeface="Arial" panose="020B0604020202020204" pitchFamily="34" charset="0"/>
              </a:rPr>
              <a:t> ζάχαρη στον καφέ μου</a:t>
            </a:r>
          </a:p>
          <a:p>
            <a:pPr marL="742950" lvl="1" indent="-285750">
              <a:buFont typeface="Arial" panose="020B0604020202020204" pitchFamily="34" charset="0"/>
              <a:buChar char="•"/>
            </a:pPr>
            <a:r>
              <a:rPr lang="el-GR" b="1" dirty="0">
                <a:latin typeface="Arial" panose="020B0604020202020204" pitchFamily="34" charset="0"/>
              </a:rPr>
              <a:t>Προσθέτω</a:t>
            </a:r>
            <a:r>
              <a:rPr lang="el-GR" dirty="0">
                <a:latin typeface="Arial" panose="020B0604020202020204" pitchFamily="34" charset="0"/>
              </a:rPr>
              <a:t> ξύλα στο τζάκι</a:t>
            </a:r>
          </a:p>
        </p:txBody>
      </p:sp>
      <p:sp>
        <p:nvSpPr>
          <p:cNvPr id="14" name="Ορθογώνιο 13">
            <a:extLst>
              <a:ext uri="{FF2B5EF4-FFF2-40B4-BE49-F238E27FC236}">
                <a16:creationId xmlns:a16="http://schemas.microsoft.com/office/drawing/2014/main" id="{FBAC85EB-1098-4BCE-B507-F51980067346}"/>
              </a:ext>
            </a:extLst>
          </p:cNvPr>
          <p:cNvSpPr/>
          <p:nvPr/>
        </p:nvSpPr>
        <p:spPr>
          <a:xfrm>
            <a:off x="698761" y="2940636"/>
            <a:ext cx="10085389" cy="369332"/>
          </a:xfrm>
          <a:prstGeom prst="rect">
            <a:avLst/>
          </a:prstGeom>
        </p:spPr>
        <p:txBody>
          <a:bodyPr wrap="square">
            <a:spAutoFit/>
          </a:bodyPr>
          <a:lstStyle/>
          <a:p>
            <a:pPr algn="just"/>
            <a:r>
              <a:rPr lang="el-GR" dirty="0">
                <a:latin typeface="Arial" panose="020B0604020202020204" pitchFamily="34" charset="0"/>
              </a:rPr>
              <a:t>Ας εξετάσουμε τα παρακάτω παραδείγματα:</a:t>
            </a:r>
            <a:endParaRPr lang="el-GR" b="1" dirty="0">
              <a:effectLst/>
              <a:latin typeface="Arial" panose="020B0604020202020204" pitchFamily="34" charset="0"/>
            </a:endParaRPr>
          </a:p>
        </p:txBody>
      </p:sp>
    </p:spTree>
    <p:extLst>
      <p:ext uri="{BB962C8B-B14F-4D97-AF65-F5344CB8AC3E}">
        <p14:creationId xmlns:p14="http://schemas.microsoft.com/office/powerpoint/2010/main" val="514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 calcmode="lin" valueType="num">
                                      <p:cBhvr additive="base">
                                        <p:cTn id="39"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 calcmode="lin" valueType="num">
                                      <p:cBhvr additive="base">
                                        <p:cTn id="43"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 calcmode="lin" valueType="num">
                                      <p:cBhvr additive="base">
                                        <p:cTn id="4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 calcmode="lin" valueType="num">
                                      <p:cBhvr additive="base">
                                        <p:cTn id="5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 calcmode="lin" valueType="num">
                                      <p:cBhvr additive="base">
                                        <p:cTn id="5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3">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3">
                                            <p:txEl>
                                              <p:pRg st="1" end="1"/>
                                            </p:txEl>
                                          </p:spTgt>
                                        </p:tgtEl>
                                        <p:attrNameLst>
                                          <p:attrName>style.visibility</p:attrName>
                                        </p:attrNameLst>
                                      </p:cBhvr>
                                      <p:to>
                                        <p:strVal val="visible"/>
                                      </p:to>
                                    </p:set>
                                    <p:anim calcmode="lin" valueType="num">
                                      <p:cBhvr additive="base">
                                        <p:cTn id="6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3">
                                            <p:txEl>
                                              <p:pRg st="1" end="1"/>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3">
                                            <p:txEl>
                                              <p:pRg st="2" end="2"/>
                                            </p:txEl>
                                          </p:spTgt>
                                        </p:tgtEl>
                                        <p:attrNameLst>
                                          <p:attrName>style.visibility</p:attrName>
                                        </p:attrNameLst>
                                      </p:cBhvr>
                                      <p:to>
                                        <p:strVal val="visible"/>
                                      </p:to>
                                    </p:set>
                                    <p:anim calcmode="lin" valueType="num">
                                      <p:cBhvr additive="base">
                                        <p:cTn id="65"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3">
                                            <p:txEl>
                                              <p:pRg st="2" end="2"/>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3">
                                            <p:txEl>
                                              <p:pRg st="3" end="3"/>
                                            </p:txEl>
                                          </p:spTgt>
                                        </p:tgtEl>
                                        <p:attrNameLst>
                                          <p:attrName>style.visibility</p:attrName>
                                        </p:attrNameLst>
                                      </p:cBhvr>
                                      <p:to>
                                        <p:strVal val="visible"/>
                                      </p:to>
                                    </p:set>
                                    <p:anim calcmode="lin" valueType="num">
                                      <p:cBhvr additive="base">
                                        <p:cTn id="69"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3">
                                            <p:txEl>
                                              <p:pRg st="3" end="3"/>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xEl>
                                              <p:pRg st="4" end="4"/>
                                            </p:txEl>
                                          </p:spTgt>
                                        </p:tgtEl>
                                        <p:attrNameLst>
                                          <p:attrName>style.visibility</p:attrName>
                                        </p:attrNameLst>
                                      </p:cBhvr>
                                      <p:to>
                                        <p:strVal val="visible"/>
                                      </p:to>
                                    </p:set>
                                    <p:anim calcmode="lin" valueType="num">
                                      <p:cBhvr additive="base">
                                        <p:cTn id="7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 grpId="0"/>
      <p:bldP spid="11" grpId="0" uiExpand="1" build="p"/>
      <p:bldP spid="13" grpId="0" uiExpand="1"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Δραστηριότητα 1</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Ορθογώνιο 6"/>
          <p:cNvSpPr/>
          <p:nvPr/>
        </p:nvSpPr>
        <p:spPr>
          <a:xfrm>
            <a:off x="646111" y="1235779"/>
            <a:ext cx="10085389" cy="1200329"/>
          </a:xfrm>
          <a:prstGeom prst="rect">
            <a:avLst/>
          </a:prstGeom>
        </p:spPr>
        <p:txBody>
          <a:bodyPr wrap="square">
            <a:spAutoFit/>
          </a:bodyPr>
          <a:lstStyle/>
          <a:p>
            <a:pPr algn="just"/>
            <a:r>
              <a:rPr lang="el-GR" dirty="0">
                <a:latin typeface="Arial" panose="020B0604020202020204" pitchFamily="34" charset="0"/>
              </a:rPr>
              <a:t>Έχοντας υπόψη τη διαδικασία κατασκευής ενός αυτοκινήτου, συμπληρώστε τον παρακάτω πίνακα αντιστοιχίζοντας τις έννοιες του </a:t>
            </a:r>
            <a:r>
              <a:rPr lang="el-GR" dirty="0" err="1">
                <a:latin typeface="Arial" panose="020B0604020202020204" pitchFamily="34" charset="0"/>
              </a:rPr>
              <a:t>αντικειμενοστρεφούς</a:t>
            </a:r>
            <a:r>
              <a:rPr lang="el-GR" dirty="0">
                <a:latin typeface="Arial" panose="020B0604020202020204" pitchFamily="34" charset="0"/>
              </a:rPr>
              <a:t> προγραμματισμού με αυτές της καθημερινής ζωής.</a:t>
            </a:r>
          </a:p>
          <a:p>
            <a:pPr algn="just"/>
            <a:r>
              <a:rPr lang="el-GR" b="1" dirty="0">
                <a:effectLst/>
                <a:latin typeface="Arial" panose="020B0604020202020204" pitchFamily="34" charset="0"/>
              </a:rPr>
              <a:t>Η πρώτη αντιστοίχιση είναι συμπληρωμένη.</a:t>
            </a:r>
          </a:p>
        </p:txBody>
      </p:sp>
      <p:graphicFrame>
        <p:nvGraphicFramePr>
          <p:cNvPr id="2" name="Πίνακας 1">
            <a:extLst>
              <a:ext uri="{FF2B5EF4-FFF2-40B4-BE49-F238E27FC236}">
                <a16:creationId xmlns:a16="http://schemas.microsoft.com/office/drawing/2014/main" id="{A3A044C5-ADF4-401C-93FA-6C77D02665D8}"/>
              </a:ext>
            </a:extLst>
          </p:cNvPr>
          <p:cNvGraphicFramePr>
            <a:graphicFrameLocks noGrp="1"/>
          </p:cNvGraphicFramePr>
          <p:nvPr>
            <p:extLst>
              <p:ext uri="{D42A27DB-BD31-4B8C-83A1-F6EECF244321}">
                <p14:modId xmlns:p14="http://schemas.microsoft.com/office/powerpoint/2010/main" val="672120290"/>
              </p:ext>
            </p:extLst>
          </p:nvPr>
        </p:nvGraphicFramePr>
        <p:xfrm>
          <a:off x="1300800" y="2570233"/>
          <a:ext cx="8365714" cy="3703320"/>
        </p:xfrm>
        <a:graphic>
          <a:graphicData uri="http://schemas.openxmlformats.org/drawingml/2006/table">
            <a:tbl>
              <a:tblPr firstRow="1" bandRow="1">
                <a:tableStyleId>{5C22544A-7EE6-4342-B048-85BDC9FD1C3A}</a:tableStyleId>
              </a:tblPr>
              <a:tblGrid>
                <a:gridCol w="2879493">
                  <a:extLst>
                    <a:ext uri="{9D8B030D-6E8A-4147-A177-3AD203B41FA5}">
                      <a16:colId xmlns:a16="http://schemas.microsoft.com/office/drawing/2014/main" val="1830493120"/>
                    </a:ext>
                  </a:extLst>
                </a:gridCol>
                <a:gridCol w="5486221">
                  <a:extLst>
                    <a:ext uri="{9D8B030D-6E8A-4147-A177-3AD203B41FA5}">
                      <a16:colId xmlns:a16="http://schemas.microsoft.com/office/drawing/2014/main" val="431246600"/>
                    </a:ext>
                  </a:extLst>
                </a:gridCol>
              </a:tblGrid>
              <a:tr h="370840">
                <a:tc>
                  <a:txBody>
                    <a:bodyPr/>
                    <a:lstStyle/>
                    <a:p>
                      <a:r>
                        <a:rPr lang="el-GR" dirty="0"/>
                        <a:t>Αντικειμενοστρεφής</a:t>
                      </a:r>
                    </a:p>
                  </a:txBody>
                  <a:tcPr/>
                </a:tc>
                <a:tc>
                  <a:txBody>
                    <a:bodyPr/>
                    <a:lstStyle/>
                    <a:p>
                      <a:r>
                        <a:rPr lang="el-GR" dirty="0"/>
                        <a:t>Καθημερινή ζωή</a:t>
                      </a:r>
                    </a:p>
                  </a:txBody>
                  <a:tcPr/>
                </a:tc>
                <a:extLst>
                  <a:ext uri="{0D108BD9-81ED-4DB2-BD59-A6C34878D82A}">
                    <a16:rowId xmlns:a16="http://schemas.microsoft.com/office/drawing/2014/main" val="1280875207"/>
                  </a:ext>
                </a:extLst>
              </a:tr>
              <a:tr h="370840">
                <a:tc>
                  <a:txBody>
                    <a:bodyPr/>
                    <a:lstStyle/>
                    <a:p>
                      <a:r>
                        <a:rPr lang="el-GR" b="1" dirty="0"/>
                        <a:t>Αντικείμενο</a:t>
                      </a:r>
                    </a:p>
                  </a:txBody>
                  <a:tcPr/>
                </a:tc>
                <a:tc>
                  <a:txBody>
                    <a:bodyPr/>
                    <a:lstStyle/>
                    <a:p>
                      <a:r>
                        <a:rPr lang="el-GR" dirty="0"/>
                        <a:t>Αυτοκίνητο</a:t>
                      </a:r>
                    </a:p>
                  </a:txBody>
                  <a:tcPr/>
                </a:tc>
                <a:extLst>
                  <a:ext uri="{0D108BD9-81ED-4DB2-BD59-A6C34878D82A}">
                    <a16:rowId xmlns:a16="http://schemas.microsoft.com/office/drawing/2014/main" val="2567544133"/>
                  </a:ext>
                </a:extLst>
              </a:tr>
              <a:tr h="370840">
                <a:tc>
                  <a:txBody>
                    <a:bodyPr/>
                    <a:lstStyle/>
                    <a:p>
                      <a:r>
                        <a:rPr lang="el-GR" b="1" dirty="0"/>
                        <a:t>Ιδιότητες</a:t>
                      </a:r>
                    </a:p>
                  </a:txBody>
                  <a:tcPr/>
                </a:tc>
                <a:tc>
                  <a:txBody>
                    <a:bodyPr/>
                    <a:lstStyle/>
                    <a:p>
                      <a:endParaRPr lang="el-GR"/>
                    </a:p>
                  </a:txBody>
                  <a:tcPr/>
                </a:tc>
                <a:extLst>
                  <a:ext uri="{0D108BD9-81ED-4DB2-BD59-A6C34878D82A}">
                    <a16:rowId xmlns:a16="http://schemas.microsoft.com/office/drawing/2014/main" val="652603068"/>
                  </a:ext>
                </a:extLst>
              </a:tr>
              <a:tr h="370840">
                <a:tc>
                  <a:txBody>
                    <a:bodyPr/>
                    <a:lstStyle/>
                    <a:p>
                      <a:r>
                        <a:rPr lang="el-GR" b="1" dirty="0"/>
                        <a:t>Μέθοδοι</a:t>
                      </a:r>
                    </a:p>
                  </a:txBody>
                  <a:tcPr/>
                </a:tc>
                <a:tc>
                  <a:txBody>
                    <a:bodyPr/>
                    <a:lstStyle/>
                    <a:p>
                      <a:endParaRPr lang="el-GR" dirty="0"/>
                    </a:p>
                  </a:txBody>
                  <a:tcPr/>
                </a:tc>
                <a:extLst>
                  <a:ext uri="{0D108BD9-81ED-4DB2-BD59-A6C34878D82A}">
                    <a16:rowId xmlns:a16="http://schemas.microsoft.com/office/drawing/2014/main" val="1962160678"/>
                  </a:ext>
                </a:extLst>
              </a:tr>
              <a:tr h="370840">
                <a:tc>
                  <a:txBody>
                    <a:bodyPr/>
                    <a:lstStyle/>
                    <a:p>
                      <a:r>
                        <a:rPr lang="el-GR" b="1" dirty="0"/>
                        <a:t>Κατασκευαστής</a:t>
                      </a:r>
                    </a:p>
                  </a:txBody>
                  <a:tcPr/>
                </a:tc>
                <a:tc>
                  <a:txBody>
                    <a:bodyPr/>
                    <a:lstStyle/>
                    <a:p>
                      <a:endParaRPr lang="el-GR"/>
                    </a:p>
                  </a:txBody>
                  <a:tcPr/>
                </a:tc>
                <a:extLst>
                  <a:ext uri="{0D108BD9-81ED-4DB2-BD59-A6C34878D82A}">
                    <a16:rowId xmlns:a16="http://schemas.microsoft.com/office/drawing/2014/main" val="2938918712"/>
                  </a:ext>
                </a:extLst>
              </a:tr>
              <a:tr h="370840">
                <a:tc>
                  <a:txBody>
                    <a:bodyPr/>
                    <a:lstStyle/>
                    <a:p>
                      <a:r>
                        <a:rPr lang="el-GR" b="1" dirty="0"/>
                        <a:t>Αρχικοποίηση</a:t>
                      </a:r>
                    </a:p>
                  </a:txBody>
                  <a:tcPr/>
                </a:tc>
                <a:tc>
                  <a:txBody>
                    <a:bodyPr/>
                    <a:lstStyle/>
                    <a:p>
                      <a:endParaRPr lang="el-GR"/>
                    </a:p>
                  </a:txBody>
                  <a:tcPr/>
                </a:tc>
                <a:extLst>
                  <a:ext uri="{0D108BD9-81ED-4DB2-BD59-A6C34878D82A}">
                    <a16:rowId xmlns:a16="http://schemas.microsoft.com/office/drawing/2014/main" val="3044301171"/>
                  </a:ext>
                </a:extLst>
              </a:tr>
              <a:tr h="370840">
                <a:tc>
                  <a:txBody>
                    <a:bodyPr/>
                    <a:lstStyle/>
                    <a:p>
                      <a:r>
                        <a:rPr lang="el-GR" b="1" dirty="0"/>
                        <a:t>Κλάση</a:t>
                      </a:r>
                    </a:p>
                  </a:txBody>
                  <a:tcPr/>
                </a:tc>
                <a:tc>
                  <a:txBody>
                    <a:bodyPr/>
                    <a:lstStyle/>
                    <a:p>
                      <a:endParaRPr lang="el-GR"/>
                    </a:p>
                  </a:txBody>
                  <a:tcPr/>
                </a:tc>
                <a:extLst>
                  <a:ext uri="{0D108BD9-81ED-4DB2-BD59-A6C34878D82A}">
                    <a16:rowId xmlns:a16="http://schemas.microsoft.com/office/drawing/2014/main" val="3070516186"/>
                  </a:ext>
                </a:extLst>
              </a:tr>
              <a:tr h="370840">
                <a:tc>
                  <a:txBody>
                    <a:bodyPr/>
                    <a:lstStyle/>
                    <a:p>
                      <a:r>
                        <a:rPr lang="el-GR" b="1" dirty="0" err="1"/>
                        <a:t>Υποκλάση</a:t>
                      </a:r>
                      <a:endParaRPr lang="el-GR" b="1" dirty="0"/>
                    </a:p>
                  </a:txBody>
                  <a:tcPr/>
                </a:tc>
                <a:tc>
                  <a:txBody>
                    <a:bodyPr/>
                    <a:lstStyle/>
                    <a:p>
                      <a:endParaRPr lang="el-GR"/>
                    </a:p>
                  </a:txBody>
                  <a:tcPr/>
                </a:tc>
                <a:extLst>
                  <a:ext uri="{0D108BD9-81ED-4DB2-BD59-A6C34878D82A}">
                    <a16:rowId xmlns:a16="http://schemas.microsoft.com/office/drawing/2014/main" val="1174654953"/>
                  </a:ext>
                </a:extLst>
              </a:tr>
              <a:tr h="370840">
                <a:tc>
                  <a:txBody>
                    <a:bodyPr/>
                    <a:lstStyle/>
                    <a:p>
                      <a:r>
                        <a:rPr lang="el-GR" b="1" dirty="0"/>
                        <a:t>Κληρονομικότητα</a:t>
                      </a:r>
                    </a:p>
                  </a:txBody>
                  <a:tcPr/>
                </a:tc>
                <a:tc>
                  <a:txBody>
                    <a:bodyPr/>
                    <a:lstStyle/>
                    <a:p>
                      <a:endParaRPr lang="el-GR"/>
                    </a:p>
                  </a:txBody>
                  <a:tcPr/>
                </a:tc>
                <a:extLst>
                  <a:ext uri="{0D108BD9-81ED-4DB2-BD59-A6C34878D82A}">
                    <a16:rowId xmlns:a16="http://schemas.microsoft.com/office/drawing/2014/main" val="3459471443"/>
                  </a:ext>
                </a:extLst>
              </a:tr>
              <a:tr h="0">
                <a:tc>
                  <a:txBody>
                    <a:bodyPr/>
                    <a:lstStyle/>
                    <a:p>
                      <a:r>
                        <a:rPr lang="el-GR" b="1" dirty="0"/>
                        <a:t>Πολυμορφισμός</a:t>
                      </a:r>
                    </a:p>
                  </a:txBody>
                  <a:tcPr/>
                </a:tc>
                <a:tc>
                  <a:txBody>
                    <a:bodyPr/>
                    <a:lstStyle/>
                    <a:p>
                      <a:endParaRPr lang="el-GR" dirty="0"/>
                    </a:p>
                  </a:txBody>
                  <a:tcPr/>
                </a:tc>
                <a:extLst>
                  <a:ext uri="{0D108BD9-81ED-4DB2-BD59-A6C34878D82A}">
                    <a16:rowId xmlns:a16="http://schemas.microsoft.com/office/drawing/2014/main" val="1123721165"/>
                  </a:ext>
                </a:extLst>
              </a:tr>
            </a:tbl>
          </a:graphicData>
        </a:graphic>
      </p:graphicFrame>
    </p:spTree>
    <p:extLst>
      <p:ext uri="{BB962C8B-B14F-4D97-AF65-F5344CB8AC3E}">
        <p14:creationId xmlns:p14="http://schemas.microsoft.com/office/powerpoint/2010/main" val="9645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normAutofit/>
          </a:bodyPr>
          <a:lstStyle/>
          <a:p>
            <a:r>
              <a:rPr lang="el-GR" dirty="0">
                <a:solidFill>
                  <a:srgbClr val="0070C0"/>
                </a:solidFill>
              </a:rPr>
              <a:t>Ορισμός κλάσης στην </a:t>
            </a:r>
            <a:r>
              <a:rPr lang="en-US" dirty="0">
                <a:solidFill>
                  <a:srgbClr val="0070C0"/>
                </a:solidFill>
              </a:rPr>
              <a:t>Python</a:t>
            </a: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Ορθογώνιο 6"/>
          <p:cNvSpPr/>
          <p:nvPr/>
        </p:nvSpPr>
        <p:spPr>
          <a:xfrm>
            <a:off x="646110" y="1717876"/>
            <a:ext cx="9831389" cy="1200329"/>
          </a:xfrm>
          <a:prstGeom prst="rect">
            <a:avLst/>
          </a:prstGeom>
        </p:spPr>
        <p:txBody>
          <a:bodyPr wrap="square">
            <a:spAutoFit/>
          </a:bodyPr>
          <a:lstStyle/>
          <a:p>
            <a:pPr algn="just"/>
            <a:r>
              <a:rPr lang="en-US" sz="2400" b="1" dirty="0">
                <a:solidFill>
                  <a:srgbClr val="C00000"/>
                </a:solidFill>
                <a:latin typeface="Arial" panose="020B0604020202020204" pitchFamily="34" charset="0"/>
              </a:rPr>
              <a:t>class</a:t>
            </a:r>
            <a:r>
              <a:rPr lang="el-GR" sz="2400" dirty="0">
                <a:solidFill>
                  <a:srgbClr val="C00000"/>
                </a:solidFill>
                <a:latin typeface="Arial" panose="020B0604020202020204" pitchFamily="34" charset="0"/>
              </a:rPr>
              <a:t> </a:t>
            </a:r>
            <a:r>
              <a:rPr lang="el-GR" sz="2400" dirty="0" err="1">
                <a:solidFill>
                  <a:srgbClr val="C00000"/>
                </a:solidFill>
                <a:latin typeface="Arial" panose="020B0604020202020204" pitchFamily="34" charset="0"/>
              </a:rPr>
              <a:t>όνομα_της_κλάσης</a:t>
            </a:r>
            <a:r>
              <a:rPr lang="el-GR" sz="2400" dirty="0">
                <a:solidFill>
                  <a:srgbClr val="C00000"/>
                </a:solidFill>
                <a:latin typeface="Arial" panose="020B0604020202020204" pitchFamily="34" charset="0"/>
              </a:rPr>
              <a:t>:</a:t>
            </a:r>
            <a:endParaRPr lang="en-US" sz="2400" dirty="0">
              <a:solidFill>
                <a:srgbClr val="C00000"/>
              </a:solidFill>
              <a:latin typeface="Arial" panose="020B0604020202020204" pitchFamily="34" charset="0"/>
            </a:endParaRPr>
          </a:p>
          <a:p>
            <a:pPr indent="538163" algn="just"/>
            <a:r>
              <a:rPr lang="el-GR" sz="2400" dirty="0" err="1">
                <a:solidFill>
                  <a:srgbClr val="C00000"/>
                </a:solidFill>
                <a:latin typeface="Arial" panose="020B0604020202020204" pitchFamily="34" charset="0"/>
              </a:rPr>
              <a:t>Μεταβλητές_της_κλάσης</a:t>
            </a:r>
            <a:r>
              <a:rPr lang="el-GR" sz="2400" dirty="0">
                <a:solidFill>
                  <a:srgbClr val="C00000"/>
                </a:solidFill>
                <a:latin typeface="Arial" panose="020B0604020202020204" pitchFamily="34" charset="0"/>
              </a:rPr>
              <a:t> </a:t>
            </a:r>
            <a:r>
              <a:rPr lang="el-GR" sz="2000" dirty="0">
                <a:solidFill>
                  <a:schemeClr val="tx1">
                    <a:lumMod val="50000"/>
                    <a:lumOff val="50000"/>
                  </a:schemeClr>
                </a:solidFill>
                <a:latin typeface="Arial" panose="020B0604020202020204" pitchFamily="34" charset="0"/>
              </a:rPr>
              <a:t>(θα αναφερθούμε σε αυτό στο τέλος)</a:t>
            </a:r>
          </a:p>
          <a:p>
            <a:pPr indent="538163" algn="just"/>
            <a:r>
              <a:rPr lang="el-GR" sz="2400" dirty="0" err="1">
                <a:solidFill>
                  <a:srgbClr val="C00000"/>
                </a:solidFill>
                <a:effectLst/>
                <a:latin typeface="Arial" panose="020B0604020202020204" pitchFamily="34" charset="0"/>
              </a:rPr>
              <a:t>Μέθοδοι_της_κλάσης</a:t>
            </a:r>
            <a:endParaRPr lang="el-GR" sz="2400" dirty="0">
              <a:solidFill>
                <a:srgbClr val="C00000"/>
              </a:solidFill>
              <a:effectLst/>
              <a:latin typeface="Arial" panose="020B0604020202020204" pitchFamily="34" charset="0"/>
            </a:endParaRPr>
          </a:p>
        </p:txBody>
      </p:sp>
      <p:sp>
        <p:nvSpPr>
          <p:cNvPr id="18" name="Ορθογώνιο 17">
            <a:extLst>
              <a:ext uri="{FF2B5EF4-FFF2-40B4-BE49-F238E27FC236}">
                <a16:creationId xmlns:a16="http://schemas.microsoft.com/office/drawing/2014/main" id="{58AD9256-BBD6-4F1E-9EE1-41DB0C3E9248}"/>
              </a:ext>
            </a:extLst>
          </p:cNvPr>
          <p:cNvSpPr/>
          <p:nvPr/>
        </p:nvSpPr>
        <p:spPr>
          <a:xfrm>
            <a:off x="646109" y="3739741"/>
            <a:ext cx="9831389" cy="400110"/>
          </a:xfrm>
          <a:prstGeom prst="rect">
            <a:avLst/>
          </a:prstGeom>
        </p:spPr>
        <p:txBody>
          <a:bodyPr wrap="square">
            <a:spAutoFit/>
          </a:bodyPr>
          <a:lstStyle/>
          <a:p>
            <a:pPr algn="just"/>
            <a:r>
              <a:rPr lang="el-GR" sz="2000" dirty="0">
                <a:latin typeface="Arial" panose="020B0604020202020204" pitchFamily="34" charset="0"/>
              </a:rPr>
              <a:t>Ας δούμε όμως ένα παράδειγμα για να γίνει πιο κατανοητό.</a:t>
            </a:r>
            <a:endParaRPr lang="el-GR" sz="2000" dirty="0">
              <a:effectLst/>
              <a:latin typeface="Arial" panose="020B0604020202020204" pitchFamily="34" charset="0"/>
            </a:endParaRPr>
          </a:p>
        </p:txBody>
      </p:sp>
    </p:spTree>
    <p:extLst>
      <p:ext uri="{BB962C8B-B14F-4D97-AF65-F5344CB8AC3E}">
        <p14:creationId xmlns:p14="http://schemas.microsoft.com/office/powerpoint/2010/main" val="16909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normAutofit/>
          </a:bodyPr>
          <a:lstStyle/>
          <a:p>
            <a:r>
              <a:rPr lang="el-GR" dirty="0">
                <a:solidFill>
                  <a:srgbClr val="0070C0"/>
                </a:solidFill>
              </a:rPr>
              <a:t>Ορισμός κλάσης - Παράδειγμα</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Ορθογώνιο 6"/>
          <p:cNvSpPr/>
          <p:nvPr/>
        </p:nvSpPr>
        <p:spPr>
          <a:xfrm>
            <a:off x="646111" y="1331647"/>
            <a:ext cx="9831389" cy="369332"/>
          </a:xfrm>
          <a:prstGeom prst="rect">
            <a:avLst/>
          </a:prstGeom>
        </p:spPr>
        <p:txBody>
          <a:bodyPr wrap="square">
            <a:spAutoFit/>
          </a:bodyPr>
          <a:lstStyle/>
          <a:p>
            <a:pPr algn="just"/>
            <a:r>
              <a:rPr lang="el-GR" dirty="0">
                <a:effectLst/>
                <a:latin typeface="Arial" panose="020B0604020202020204" pitchFamily="34" charset="0"/>
              </a:rPr>
              <a:t>Πως θα ορίσω στην </a:t>
            </a:r>
            <a:r>
              <a:rPr lang="en-US" dirty="0">
                <a:effectLst/>
                <a:latin typeface="Arial" panose="020B0604020202020204" pitchFamily="34" charset="0"/>
              </a:rPr>
              <a:t>Python </a:t>
            </a:r>
            <a:r>
              <a:rPr lang="el-GR" dirty="0">
                <a:effectLst/>
                <a:latin typeface="Arial" panose="020B0604020202020204" pitchFamily="34" charset="0"/>
              </a:rPr>
              <a:t>μια κλάση με όνομα </a:t>
            </a:r>
            <a:r>
              <a:rPr lang="en-US" dirty="0">
                <a:effectLst/>
                <a:latin typeface="Arial" panose="020B0604020202020204" pitchFamily="34" charset="0"/>
              </a:rPr>
              <a:t>Vehicle </a:t>
            </a:r>
            <a:r>
              <a:rPr lang="el-GR" dirty="0">
                <a:latin typeface="Arial" panose="020B0604020202020204" pitchFamily="34" charset="0"/>
              </a:rPr>
              <a:t>για την περιγραφή ενός αυτοκινήτου;</a:t>
            </a:r>
            <a:endParaRPr lang="el-GR" dirty="0">
              <a:effectLst/>
              <a:latin typeface="Arial" panose="020B0604020202020204" pitchFamily="34" charset="0"/>
            </a:endParaRPr>
          </a:p>
        </p:txBody>
      </p:sp>
      <p:sp>
        <p:nvSpPr>
          <p:cNvPr id="2" name="Ορθογώνιο 1"/>
          <p:cNvSpPr/>
          <p:nvPr/>
        </p:nvSpPr>
        <p:spPr>
          <a:xfrm>
            <a:off x="4784720" y="2815674"/>
            <a:ext cx="5219700" cy="3416320"/>
          </a:xfrm>
          <a:prstGeom prst="rect">
            <a:avLst/>
          </a:prstGeom>
        </p:spPr>
        <p:txBody>
          <a:bodyPr wrap="square">
            <a:spAutoFit/>
          </a:bodyPr>
          <a:lstStyle/>
          <a:p>
            <a:r>
              <a:rPr lang="en-US" dirty="0">
                <a:solidFill>
                  <a:srgbClr val="7030A0"/>
                </a:solidFill>
              </a:rPr>
              <a:t>class Vehicle:</a:t>
            </a:r>
          </a:p>
          <a:p>
            <a:r>
              <a:rPr lang="en-US" dirty="0">
                <a:solidFill>
                  <a:srgbClr val="7030A0"/>
                </a:solidFill>
              </a:rPr>
              <a:t>    def __</a:t>
            </a:r>
            <a:r>
              <a:rPr lang="en-US" dirty="0" err="1">
                <a:solidFill>
                  <a:srgbClr val="7030A0"/>
                </a:solidFill>
              </a:rPr>
              <a:t>init</a:t>
            </a:r>
            <a:r>
              <a:rPr lang="en-US" dirty="0">
                <a:solidFill>
                  <a:srgbClr val="7030A0"/>
                </a:solidFill>
              </a:rPr>
              <a:t>__(</a:t>
            </a:r>
            <a:r>
              <a:rPr lang="en-US" dirty="0" err="1">
                <a:solidFill>
                  <a:srgbClr val="7030A0"/>
                </a:solidFill>
              </a:rPr>
              <a:t>self,</a:t>
            </a:r>
            <a:r>
              <a:rPr lang="en-US" dirty="0" err="1">
                <a:solidFill>
                  <a:srgbClr val="FFC000"/>
                </a:solidFill>
              </a:rPr>
              <a:t>color,price,wheels,speed</a:t>
            </a:r>
            <a:r>
              <a:rPr lang="en-US" dirty="0">
                <a:solidFill>
                  <a:srgbClr val="7030A0"/>
                </a:solidFill>
              </a:rPr>
              <a:t>):</a:t>
            </a:r>
          </a:p>
          <a:p>
            <a:r>
              <a:rPr lang="en-US" dirty="0">
                <a:solidFill>
                  <a:srgbClr val="7030A0"/>
                </a:solidFill>
              </a:rPr>
              <a:t>        </a:t>
            </a:r>
            <a:r>
              <a:rPr lang="en-US" dirty="0" err="1">
                <a:solidFill>
                  <a:srgbClr val="7030A0"/>
                </a:solidFill>
              </a:rPr>
              <a:t>self.</a:t>
            </a:r>
            <a:r>
              <a:rPr lang="en-US" dirty="0" err="1">
                <a:solidFill>
                  <a:srgbClr val="C00000"/>
                </a:solidFill>
              </a:rPr>
              <a:t>color</a:t>
            </a:r>
            <a:r>
              <a:rPr lang="en-US" dirty="0">
                <a:solidFill>
                  <a:srgbClr val="7030A0"/>
                </a:solidFill>
              </a:rPr>
              <a:t>=</a:t>
            </a:r>
            <a:r>
              <a:rPr lang="en-US" dirty="0">
                <a:solidFill>
                  <a:srgbClr val="FFC000"/>
                </a:solidFill>
              </a:rPr>
              <a:t>color</a:t>
            </a:r>
          </a:p>
          <a:p>
            <a:r>
              <a:rPr lang="en-US" dirty="0">
                <a:solidFill>
                  <a:srgbClr val="7030A0"/>
                </a:solidFill>
              </a:rPr>
              <a:t>        </a:t>
            </a:r>
            <a:r>
              <a:rPr lang="en-US" dirty="0" err="1">
                <a:solidFill>
                  <a:srgbClr val="7030A0"/>
                </a:solidFill>
              </a:rPr>
              <a:t>self.</a:t>
            </a:r>
            <a:r>
              <a:rPr lang="en-US" dirty="0" err="1">
                <a:solidFill>
                  <a:srgbClr val="C00000"/>
                </a:solidFill>
              </a:rPr>
              <a:t>price</a:t>
            </a:r>
            <a:r>
              <a:rPr lang="en-US" dirty="0">
                <a:solidFill>
                  <a:srgbClr val="7030A0"/>
                </a:solidFill>
              </a:rPr>
              <a:t>=</a:t>
            </a:r>
            <a:r>
              <a:rPr lang="en-US" dirty="0">
                <a:solidFill>
                  <a:srgbClr val="FFC000"/>
                </a:solidFill>
              </a:rPr>
              <a:t>price</a:t>
            </a:r>
          </a:p>
          <a:p>
            <a:r>
              <a:rPr lang="en-US" dirty="0">
                <a:solidFill>
                  <a:srgbClr val="7030A0"/>
                </a:solidFill>
              </a:rPr>
              <a:t>        </a:t>
            </a:r>
            <a:r>
              <a:rPr lang="en-US" dirty="0" err="1">
                <a:solidFill>
                  <a:srgbClr val="7030A0"/>
                </a:solidFill>
              </a:rPr>
              <a:t>self.</a:t>
            </a:r>
            <a:r>
              <a:rPr lang="en-US" dirty="0" err="1">
                <a:solidFill>
                  <a:srgbClr val="C00000"/>
                </a:solidFill>
              </a:rPr>
              <a:t>wheels</a:t>
            </a:r>
            <a:r>
              <a:rPr lang="en-US" dirty="0">
                <a:solidFill>
                  <a:srgbClr val="7030A0"/>
                </a:solidFill>
              </a:rPr>
              <a:t>=</a:t>
            </a:r>
            <a:r>
              <a:rPr lang="en-US" dirty="0">
                <a:solidFill>
                  <a:srgbClr val="FFC000"/>
                </a:solidFill>
              </a:rPr>
              <a:t>wheels</a:t>
            </a:r>
          </a:p>
          <a:p>
            <a:r>
              <a:rPr lang="en-US" dirty="0">
                <a:solidFill>
                  <a:srgbClr val="7030A0"/>
                </a:solidFill>
              </a:rPr>
              <a:t>        </a:t>
            </a:r>
            <a:r>
              <a:rPr lang="en-US" dirty="0" err="1">
                <a:solidFill>
                  <a:srgbClr val="7030A0"/>
                </a:solidFill>
              </a:rPr>
              <a:t>self.</a:t>
            </a:r>
            <a:r>
              <a:rPr lang="en-US" dirty="0" err="1">
                <a:solidFill>
                  <a:srgbClr val="C00000"/>
                </a:solidFill>
              </a:rPr>
              <a:t>speed</a:t>
            </a:r>
            <a:r>
              <a:rPr lang="en-US" dirty="0">
                <a:solidFill>
                  <a:srgbClr val="7030A0"/>
                </a:solidFill>
              </a:rPr>
              <a:t>=</a:t>
            </a:r>
            <a:r>
              <a:rPr lang="en-US" dirty="0">
                <a:solidFill>
                  <a:srgbClr val="FFC000"/>
                </a:solidFill>
              </a:rPr>
              <a:t>speed</a:t>
            </a:r>
          </a:p>
          <a:p>
            <a:endParaRPr lang="en-US" dirty="0">
              <a:solidFill>
                <a:srgbClr val="7030A0"/>
              </a:solidFill>
            </a:endParaRPr>
          </a:p>
          <a:p>
            <a:r>
              <a:rPr lang="en-US" dirty="0">
                <a:solidFill>
                  <a:srgbClr val="7030A0"/>
                </a:solidFill>
              </a:rPr>
              <a:t>    def </a:t>
            </a:r>
            <a:r>
              <a:rPr lang="en-US" dirty="0">
                <a:solidFill>
                  <a:srgbClr val="00B050"/>
                </a:solidFill>
              </a:rPr>
              <a:t>accelerate</a:t>
            </a:r>
            <a:r>
              <a:rPr lang="en-US" dirty="0">
                <a:solidFill>
                  <a:srgbClr val="7030A0"/>
                </a:solidFill>
              </a:rPr>
              <a:t>(</a:t>
            </a:r>
            <a:r>
              <a:rPr lang="en-US" dirty="0" err="1">
                <a:solidFill>
                  <a:srgbClr val="7030A0"/>
                </a:solidFill>
              </a:rPr>
              <a:t>self,amount</a:t>
            </a:r>
            <a:r>
              <a:rPr lang="en-US" dirty="0">
                <a:solidFill>
                  <a:srgbClr val="7030A0"/>
                </a:solidFill>
              </a:rPr>
              <a:t>):</a:t>
            </a:r>
          </a:p>
          <a:p>
            <a:r>
              <a:rPr lang="en-US" dirty="0">
                <a:solidFill>
                  <a:srgbClr val="7030A0"/>
                </a:solidFill>
              </a:rPr>
              <a:t>        </a:t>
            </a:r>
            <a:r>
              <a:rPr lang="en-US" dirty="0" err="1">
                <a:solidFill>
                  <a:srgbClr val="7030A0"/>
                </a:solidFill>
              </a:rPr>
              <a:t>self.speed</a:t>
            </a:r>
            <a:r>
              <a:rPr lang="en-US" dirty="0">
                <a:solidFill>
                  <a:srgbClr val="7030A0"/>
                </a:solidFill>
              </a:rPr>
              <a:t>+=amount</a:t>
            </a:r>
          </a:p>
          <a:p>
            <a:r>
              <a:rPr lang="en-US" dirty="0">
                <a:solidFill>
                  <a:srgbClr val="7030A0"/>
                </a:solidFill>
              </a:rPr>
              <a:t>        </a:t>
            </a:r>
          </a:p>
          <a:p>
            <a:r>
              <a:rPr lang="en-US" dirty="0">
                <a:solidFill>
                  <a:srgbClr val="7030A0"/>
                </a:solidFill>
              </a:rPr>
              <a:t>    def </a:t>
            </a:r>
            <a:r>
              <a:rPr lang="en-US" dirty="0">
                <a:solidFill>
                  <a:srgbClr val="00B050"/>
                </a:solidFill>
              </a:rPr>
              <a:t>decelerate</a:t>
            </a:r>
            <a:r>
              <a:rPr lang="en-US" dirty="0">
                <a:solidFill>
                  <a:srgbClr val="7030A0"/>
                </a:solidFill>
              </a:rPr>
              <a:t>(</a:t>
            </a:r>
            <a:r>
              <a:rPr lang="en-US" dirty="0" err="1">
                <a:solidFill>
                  <a:srgbClr val="7030A0"/>
                </a:solidFill>
              </a:rPr>
              <a:t>self,amount</a:t>
            </a:r>
            <a:r>
              <a:rPr lang="en-US" dirty="0">
                <a:solidFill>
                  <a:srgbClr val="7030A0"/>
                </a:solidFill>
              </a:rPr>
              <a:t>):</a:t>
            </a:r>
          </a:p>
          <a:p>
            <a:r>
              <a:rPr lang="en-US" dirty="0">
                <a:solidFill>
                  <a:srgbClr val="7030A0"/>
                </a:solidFill>
              </a:rPr>
              <a:t>        </a:t>
            </a:r>
            <a:r>
              <a:rPr lang="en-US" dirty="0" err="1">
                <a:solidFill>
                  <a:srgbClr val="7030A0"/>
                </a:solidFill>
              </a:rPr>
              <a:t>self.speed</a:t>
            </a:r>
            <a:r>
              <a:rPr lang="en-US" dirty="0">
                <a:solidFill>
                  <a:srgbClr val="7030A0"/>
                </a:solidFill>
              </a:rPr>
              <a:t>-=amount</a:t>
            </a:r>
          </a:p>
        </p:txBody>
      </p:sp>
      <p:cxnSp>
        <p:nvCxnSpPr>
          <p:cNvPr id="5" name="Ευθύγραμμο βέλος σύνδεσης 4"/>
          <p:cNvCxnSpPr>
            <a:cxnSpLocks/>
          </p:cNvCxnSpPr>
          <p:nvPr/>
        </p:nvCxnSpPr>
        <p:spPr>
          <a:xfrm flipV="1">
            <a:off x="4234958" y="3818675"/>
            <a:ext cx="575135" cy="115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cxnSpLocks/>
          </p:cNvCxnSpPr>
          <p:nvPr/>
        </p:nvCxnSpPr>
        <p:spPr>
          <a:xfrm flipV="1">
            <a:off x="4277236" y="5634402"/>
            <a:ext cx="509986" cy="12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cxnSpLocks/>
          </p:cNvCxnSpPr>
          <p:nvPr/>
        </p:nvCxnSpPr>
        <p:spPr>
          <a:xfrm flipH="1">
            <a:off x="6165840" y="2374667"/>
            <a:ext cx="2792429" cy="7856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007920" y="1948839"/>
            <a:ext cx="2085828" cy="646331"/>
          </a:xfrm>
          <a:prstGeom prst="rect">
            <a:avLst/>
          </a:prstGeom>
          <a:noFill/>
        </p:spPr>
        <p:txBody>
          <a:bodyPr wrap="none" rtlCol="0">
            <a:spAutoFit/>
          </a:bodyPr>
          <a:lstStyle/>
          <a:p>
            <a:pPr algn="ctr"/>
            <a:r>
              <a:rPr lang="el-GR" b="1" dirty="0"/>
              <a:t>Ο κατασκευαστής</a:t>
            </a:r>
          </a:p>
          <a:p>
            <a:pPr algn="ctr"/>
            <a:r>
              <a:rPr lang="el-GR" b="1" dirty="0"/>
              <a:t>(</a:t>
            </a:r>
            <a:r>
              <a:rPr lang="en-US" b="1" dirty="0"/>
              <a:t>constructor)</a:t>
            </a:r>
            <a:endParaRPr lang="el-GR" b="1" dirty="0"/>
          </a:p>
        </p:txBody>
      </p:sp>
      <p:cxnSp>
        <p:nvCxnSpPr>
          <p:cNvPr id="11" name="Ευθύγραμμο βέλος σύνδεσης 10"/>
          <p:cNvCxnSpPr>
            <a:cxnSpLocks/>
          </p:cNvCxnSpPr>
          <p:nvPr/>
        </p:nvCxnSpPr>
        <p:spPr>
          <a:xfrm>
            <a:off x="7869032" y="695074"/>
            <a:ext cx="340830" cy="24287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38895" y="63385"/>
            <a:ext cx="3638749" cy="1200329"/>
          </a:xfrm>
          <a:prstGeom prst="rect">
            <a:avLst/>
          </a:prstGeom>
          <a:noFill/>
        </p:spPr>
        <p:txBody>
          <a:bodyPr wrap="square" rtlCol="0">
            <a:spAutoFit/>
          </a:bodyPr>
          <a:lstStyle/>
          <a:p>
            <a:pPr algn="ctr"/>
            <a:r>
              <a:rPr lang="el-GR" dirty="0"/>
              <a:t>Οι </a:t>
            </a:r>
            <a:r>
              <a:rPr lang="el-GR" dirty="0">
                <a:solidFill>
                  <a:srgbClr val="C00000"/>
                </a:solidFill>
              </a:rPr>
              <a:t>ιδιότητες</a:t>
            </a:r>
            <a:r>
              <a:rPr lang="el-GR" dirty="0"/>
              <a:t> της κλάσης και οι </a:t>
            </a:r>
            <a:r>
              <a:rPr lang="el-GR" dirty="0">
                <a:solidFill>
                  <a:srgbClr val="FFC000"/>
                </a:solidFill>
              </a:rPr>
              <a:t>τιμές</a:t>
            </a:r>
            <a:r>
              <a:rPr lang="el-GR" dirty="0"/>
              <a:t> τους δεν χρειάζεται να συμβολίζονται με το ίδιο όνομα </a:t>
            </a:r>
            <a:r>
              <a:rPr lang="el-GR" dirty="0">
                <a:solidFill>
                  <a:srgbClr val="555555"/>
                </a:solidFill>
              </a:rPr>
              <a:t>(επόμενη διαφάνεια)</a:t>
            </a:r>
          </a:p>
        </p:txBody>
      </p:sp>
      <p:cxnSp>
        <p:nvCxnSpPr>
          <p:cNvPr id="16" name="Ευθύγραμμο βέλος σύνδεσης 15"/>
          <p:cNvCxnSpPr>
            <a:cxnSpLocks/>
          </p:cNvCxnSpPr>
          <p:nvPr/>
        </p:nvCxnSpPr>
        <p:spPr>
          <a:xfrm flipH="1">
            <a:off x="6215491" y="375639"/>
            <a:ext cx="1653541" cy="31045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623721" y="5064688"/>
            <a:ext cx="3886118" cy="923330"/>
          </a:xfrm>
          <a:prstGeom prst="rect">
            <a:avLst/>
          </a:prstGeom>
        </p:spPr>
        <p:txBody>
          <a:bodyPr wrap="square">
            <a:spAutoFit/>
          </a:bodyPr>
          <a:lstStyle/>
          <a:p>
            <a:pPr algn="just"/>
            <a:r>
              <a:rPr lang="el-GR" b="1" dirty="0">
                <a:latin typeface="Arial" panose="020B0604020202020204" pitchFamily="34" charset="0"/>
              </a:rPr>
              <a:t>Υπόλοιπες μέθοδοι της κλάσης</a:t>
            </a:r>
          </a:p>
          <a:p>
            <a:pPr marL="285750" indent="-285750" algn="just">
              <a:buFont typeface="Arial" panose="020B0604020202020204" pitchFamily="34" charset="0"/>
              <a:buChar char="•"/>
            </a:pPr>
            <a:r>
              <a:rPr lang="el-GR" dirty="0">
                <a:solidFill>
                  <a:srgbClr val="00B050"/>
                </a:solidFill>
                <a:latin typeface="Arial" panose="020B0604020202020204" pitchFamily="34" charset="0"/>
              </a:rPr>
              <a:t>Αύξηση ταχύτητας (</a:t>
            </a:r>
            <a:r>
              <a:rPr lang="en-US" dirty="0">
                <a:solidFill>
                  <a:srgbClr val="00B050"/>
                </a:solidFill>
                <a:latin typeface="Arial" panose="020B0604020202020204" pitchFamily="34" charset="0"/>
              </a:rPr>
              <a:t>accelerate)</a:t>
            </a:r>
            <a:endParaRPr lang="el-GR" dirty="0">
              <a:solidFill>
                <a:srgbClr val="00B050"/>
              </a:solidFill>
              <a:latin typeface="Arial" panose="020B0604020202020204" pitchFamily="34" charset="0"/>
            </a:endParaRPr>
          </a:p>
          <a:p>
            <a:pPr marL="285750" indent="-285750" algn="just">
              <a:buFont typeface="Arial" panose="020B0604020202020204" pitchFamily="34" charset="0"/>
              <a:buChar char="•"/>
            </a:pPr>
            <a:r>
              <a:rPr lang="el-GR" dirty="0">
                <a:solidFill>
                  <a:srgbClr val="00B050"/>
                </a:solidFill>
                <a:latin typeface="Arial" panose="020B0604020202020204" pitchFamily="34" charset="0"/>
              </a:rPr>
              <a:t>Μείωση ταχύτητας</a:t>
            </a:r>
            <a:r>
              <a:rPr lang="en-US" dirty="0">
                <a:solidFill>
                  <a:srgbClr val="00B050"/>
                </a:solidFill>
                <a:latin typeface="Arial" panose="020B0604020202020204" pitchFamily="34" charset="0"/>
              </a:rPr>
              <a:t> (decelerate)</a:t>
            </a:r>
            <a:endParaRPr lang="el-GR" dirty="0">
              <a:solidFill>
                <a:srgbClr val="00B050"/>
              </a:solidFill>
            </a:endParaRPr>
          </a:p>
        </p:txBody>
      </p:sp>
      <p:sp>
        <p:nvSpPr>
          <p:cNvPr id="10" name="Ορθογώνιο 9"/>
          <p:cNvSpPr/>
          <p:nvPr/>
        </p:nvSpPr>
        <p:spPr>
          <a:xfrm>
            <a:off x="646111" y="2831917"/>
            <a:ext cx="3549670" cy="1754326"/>
          </a:xfrm>
          <a:prstGeom prst="rect">
            <a:avLst/>
          </a:prstGeom>
        </p:spPr>
        <p:txBody>
          <a:bodyPr wrap="square">
            <a:spAutoFit/>
          </a:bodyPr>
          <a:lstStyle/>
          <a:p>
            <a:pPr algn="just"/>
            <a:r>
              <a:rPr lang="el-GR" b="1" dirty="0">
                <a:latin typeface="Arial" panose="020B0604020202020204" pitchFamily="34" charset="0"/>
              </a:rPr>
              <a:t>Ιδιότητες της κλάσης (μέσω της μεθόδου __</a:t>
            </a:r>
            <a:r>
              <a:rPr lang="en-US" b="1" dirty="0" err="1">
                <a:latin typeface="Arial" panose="020B0604020202020204" pitchFamily="34" charset="0"/>
              </a:rPr>
              <a:t>init</a:t>
            </a:r>
            <a:r>
              <a:rPr lang="en-US" b="1" dirty="0">
                <a:latin typeface="Arial" panose="020B0604020202020204" pitchFamily="34" charset="0"/>
              </a:rPr>
              <a:t>__</a:t>
            </a:r>
            <a:r>
              <a:rPr lang="el-GR" b="1" dirty="0">
                <a:latin typeface="Arial" panose="020B0604020202020204" pitchFamily="34" charset="0"/>
              </a:rPr>
              <a:t>)</a:t>
            </a:r>
          </a:p>
          <a:p>
            <a:pPr marL="285750" indent="-285750" algn="just">
              <a:buFont typeface="Arial" panose="020B0604020202020204" pitchFamily="34" charset="0"/>
              <a:buChar char="•"/>
            </a:pPr>
            <a:r>
              <a:rPr lang="el-GR" dirty="0">
                <a:solidFill>
                  <a:srgbClr val="C00000"/>
                </a:solidFill>
                <a:latin typeface="Arial" panose="020B0604020202020204" pitchFamily="34" charset="0"/>
              </a:rPr>
              <a:t>Χρώμα </a:t>
            </a:r>
            <a:r>
              <a:rPr lang="en-US" dirty="0">
                <a:solidFill>
                  <a:srgbClr val="C00000"/>
                </a:solidFill>
                <a:latin typeface="Arial" panose="020B0604020202020204" pitchFamily="34" charset="0"/>
              </a:rPr>
              <a:t>(color)</a:t>
            </a:r>
          </a:p>
          <a:p>
            <a:pPr marL="285750" indent="-285750" algn="just">
              <a:buFont typeface="Arial" panose="020B0604020202020204" pitchFamily="34" charset="0"/>
              <a:buChar char="•"/>
            </a:pPr>
            <a:r>
              <a:rPr lang="el-GR" dirty="0">
                <a:solidFill>
                  <a:srgbClr val="C00000"/>
                </a:solidFill>
                <a:latin typeface="Arial" panose="020B0604020202020204" pitchFamily="34" charset="0"/>
              </a:rPr>
              <a:t>Τιμή (</a:t>
            </a:r>
            <a:r>
              <a:rPr lang="en-US" dirty="0">
                <a:solidFill>
                  <a:srgbClr val="C00000"/>
                </a:solidFill>
                <a:latin typeface="Arial" panose="020B0604020202020204" pitchFamily="34" charset="0"/>
              </a:rPr>
              <a:t>price)</a:t>
            </a:r>
          </a:p>
          <a:p>
            <a:pPr marL="285750" indent="-285750" algn="just">
              <a:buFont typeface="Arial" panose="020B0604020202020204" pitchFamily="34" charset="0"/>
              <a:buChar char="•"/>
            </a:pPr>
            <a:r>
              <a:rPr lang="el-GR" dirty="0">
                <a:solidFill>
                  <a:srgbClr val="C00000"/>
                </a:solidFill>
                <a:latin typeface="Arial" panose="020B0604020202020204" pitchFamily="34" charset="0"/>
              </a:rPr>
              <a:t>Πλήθος ελαστικών (</a:t>
            </a:r>
            <a:r>
              <a:rPr lang="en-US" dirty="0">
                <a:solidFill>
                  <a:srgbClr val="C00000"/>
                </a:solidFill>
                <a:latin typeface="Arial" panose="020B0604020202020204" pitchFamily="34" charset="0"/>
              </a:rPr>
              <a:t>wheels)</a:t>
            </a:r>
          </a:p>
          <a:p>
            <a:pPr marL="285750" indent="-285750" algn="just">
              <a:buFont typeface="Arial" panose="020B0604020202020204" pitchFamily="34" charset="0"/>
              <a:buChar char="•"/>
            </a:pPr>
            <a:r>
              <a:rPr lang="el-GR" dirty="0">
                <a:solidFill>
                  <a:srgbClr val="C00000"/>
                </a:solidFill>
                <a:latin typeface="Arial" panose="020B0604020202020204" pitchFamily="34" charset="0"/>
              </a:rPr>
              <a:t>Τρέχουσα ταχύτητα </a:t>
            </a:r>
            <a:r>
              <a:rPr lang="en-US" dirty="0">
                <a:solidFill>
                  <a:srgbClr val="C00000"/>
                </a:solidFill>
                <a:latin typeface="Arial" panose="020B0604020202020204" pitchFamily="34" charset="0"/>
              </a:rPr>
              <a:t>(speed)</a:t>
            </a:r>
          </a:p>
        </p:txBody>
      </p:sp>
    </p:spTree>
    <p:extLst>
      <p:ext uri="{BB962C8B-B14F-4D97-AF65-F5344CB8AC3E}">
        <p14:creationId xmlns:p14="http://schemas.microsoft.com/office/powerpoint/2010/main" val="20654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par>
                                <p:cTn id="50" presetID="2" presetClass="entr" presetSubtype="3"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7" grpId="0"/>
      <p:bldP spid="13"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normAutofit/>
          </a:bodyPr>
          <a:lstStyle/>
          <a:p>
            <a:r>
              <a:rPr lang="el-GR" dirty="0">
                <a:solidFill>
                  <a:srgbClr val="0070C0"/>
                </a:solidFill>
              </a:rPr>
              <a:t>Ορισμός κλάσης - Παράδειγμα</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Ορθογώνιο 1"/>
          <p:cNvSpPr/>
          <p:nvPr/>
        </p:nvSpPr>
        <p:spPr>
          <a:xfrm>
            <a:off x="3544291" y="1505431"/>
            <a:ext cx="5219700" cy="3693319"/>
          </a:xfrm>
          <a:prstGeom prst="rect">
            <a:avLst/>
          </a:prstGeom>
        </p:spPr>
        <p:txBody>
          <a:bodyPr wrap="square">
            <a:spAutoFit/>
          </a:bodyPr>
          <a:lstStyle/>
          <a:p>
            <a:r>
              <a:rPr lang="en-US" dirty="0">
                <a:solidFill>
                  <a:srgbClr val="7030A0"/>
                </a:solidFill>
              </a:rPr>
              <a:t>class Vehicle:</a:t>
            </a:r>
          </a:p>
          <a:p>
            <a:r>
              <a:rPr lang="en-US" dirty="0">
                <a:solidFill>
                  <a:srgbClr val="7030A0"/>
                </a:solidFill>
              </a:rPr>
              <a:t>    def __</a:t>
            </a:r>
            <a:r>
              <a:rPr lang="en-US" dirty="0" err="1">
                <a:solidFill>
                  <a:srgbClr val="7030A0"/>
                </a:solidFill>
              </a:rPr>
              <a:t>init</a:t>
            </a:r>
            <a:r>
              <a:rPr lang="en-US" dirty="0">
                <a:solidFill>
                  <a:srgbClr val="7030A0"/>
                </a:solidFill>
              </a:rPr>
              <a:t>__(</a:t>
            </a:r>
            <a:r>
              <a:rPr lang="en-US" dirty="0" err="1">
                <a:solidFill>
                  <a:srgbClr val="7030A0"/>
                </a:solidFill>
              </a:rPr>
              <a:t>self,</a:t>
            </a:r>
            <a:r>
              <a:rPr lang="en-US" dirty="0" err="1">
                <a:solidFill>
                  <a:srgbClr val="FFC000"/>
                </a:solidFill>
              </a:rPr>
              <a:t>c,p,w,s</a:t>
            </a:r>
            <a:r>
              <a:rPr lang="en-US" dirty="0">
                <a:solidFill>
                  <a:srgbClr val="7030A0"/>
                </a:solidFill>
              </a:rPr>
              <a:t>):</a:t>
            </a:r>
          </a:p>
          <a:p>
            <a:r>
              <a:rPr lang="en-US" dirty="0">
                <a:solidFill>
                  <a:srgbClr val="7030A0"/>
                </a:solidFill>
              </a:rPr>
              <a:t>        </a:t>
            </a:r>
            <a:r>
              <a:rPr lang="en-US" dirty="0" err="1">
                <a:solidFill>
                  <a:srgbClr val="7030A0"/>
                </a:solidFill>
              </a:rPr>
              <a:t>self.</a:t>
            </a:r>
            <a:r>
              <a:rPr lang="en-US" dirty="0" err="1">
                <a:solidFill>
                  <a:srgbClr val="C00000"/>
                </a:solidFill>
              </a:rPr>
              <a:t>color</a:t>
            </a:r>
            <a:r>
              <a:rPr lang="en-US" dirty="0">
                <a:solidFill>
                  <a:srgbClr val="7030A0"/>
                </a:solidFill>
              </a:rPr>
              <a:t>=</a:t>
            </a:r>
            <a:r>
              <a:rPr lang="en-US" dirty="0">
                <a:solidFill>
                  <a:srgbClr val="FFC000"/>
                </a:solidFill>
              </a:rPr>
              <a:t>c</a:t>
            </a:r>
          </a:p>
          <a:p>
            <a:r>
              <a:rPr lang="en-US" dirty="0">
                <a:solidFill>
                  <a:srgbClr val="7030A0"/>
                </a:solidFill>
              </a:rPr>
              <a:t>        </a:t>
            </a:r>
            <a:r>
              <a:rPr lang="en-US" dirty="0" err="1">
                <a:solidFill>
                  <a:srgbClr val="7030A0"/>
                </a:solidFill>
              </a:rPr>
              <a:t>self.</a:t>
            </a:r>
            <a:r>
              <a:rPr lang="en-US" dirty="0" err="1">
                <a:solidFill>
                  <a:srgbClr val="C00000"/>
                </a:solidFill>
              </a:rPr>
              <a:t>price</a:t>
            </a:r>
            <a:r>
              <a:rPr lang="en-US" dirty="0">
                <a:solidFill>
                  <a:srgbClr val="7030A0"/>
                </a:solidFill>
              </a:rPr>
              <a:t>=</a:t>
            </a:r>
            <a:r>
              <a:rPr lang="en-US" dirty="0">
                <a:solidFill>
                  <a:srgbClr val="FFC000"/>
                </a:solidFill>
              </a:rPr>
              <a:t>p</a:t>
            </a:r>
          </a:p>
          <a:p>
            <a:r>
              <a:rPr lang="en-US" dirty="0">
                <a:solidFill>
                  <a:srgbClr val="7030A0"/>
                </a:solidFill>
              </a:rPr>
              <a:t>        </a:t>
            </a:r>
            <a:r>
              <a:rPr lang="en-US" dirty="0" err="1">
                <a:solidFill>
                  <a:srgbClr val="7030A0"/>
                </a:solidFill>
              </a:rPr>
              <a:t>self.</a:t>
            </a:r>
            <a:r>
              <a:rPr lang="en-US" dirty="0" err="1">
                <a:solidFill>
                  <a:srgbClr val="C00000"/>
                </a:solidFill>
              </a:rPr>
              <a:t>wheels</a:t>
            </a:r>
            <a:r>
              <a:rPr lang="en-US" dirty="0">
                <a:solidFill>
                  <a:srgbClr val="7030A0"/>
                </a:solidFill>
              </a:rPr>
              <a:t>=</a:t>
            </a:r>
            <a:r>
              <a:rPr lang="en-US" dirty="0">
                <a:solidFill>
                  <a:srgbClr val="FFC000"/>
                </a:solidFill>
              </a:rPr>
              <a:t>w</a:t>
            </a:r>
          </a:p>
          <a:p>
            <a:r>
              <a:rPr lang="en-US" dirty="0">
                <a:solidFill>
                  <a:srgbClr val="7030A0"/>
                </a:solidFill>
              </a:rPr>
              <a:t>        </a:t>
            </a:r>
            <a:r>
              <a:rPr lang="en-US" dirty="0" err="1">
                <a:solidFill>
                  <a:srgbClr val="7030A0"/>
                </a:solidFill>
              </a:rPr>
              <a:t>self.</a:t>
            </a:r>
            <a:r>
              <a:rPr lang="en-US" dirty="0" err="1">
                <a:solidFill>
                  <a:srgbClr val="C00000"/>
                </a:solidFill>
              </a:rPr>
              <a:t>speed</a:t>
            </a:r>
            <a:r>
              <a:rPr lang="en-US" dirty="0">
                <a:solidFill>
                  <a:srgbClr val="7030A0"/>
                </a:solidFill>
              </a:rPr>
              <a:t>=</a:t>
            </a:r>
            <a:r>
              <a:rPr lang="en-US" dirty="0">
                <a:solidFill>
                  <a:srgbClr val="FFC000"/>
                </a:solidFill>
              </a:rPr>
              <a:t>s</a:t>
            </a:r>
          </a:p>
          <a:p>
            <a:endParaRPr lang="en-US" dirty="0">
              <a:solidFill>
                <a:srgbClr val="7030A0"/>
              </a:solidFill>
            </a:endParaRPr>
          </a:p>
          <a:p>
            <a:r>
              <a:rPr lang="en-US" dirty="0">
                <a:solidFill>
                  <a:srgbClr val="7030A0"/>
                </a:solidFill>
              </a:rPr>
              <a:t>    def accelerate(</a:t>
            </a:r>
            <a:r>
              <a:rPr lang="en-US" dirty="0" err="1">
                <a:solidFill>
                  <a:srgbClr val="7030A0"/>
                </a:solidFill>
              </a:rPr>
              <a:t>self,amount</a:t>
            </a:r>
            <a:r>
              <a:rPr lang="en-US" dirty="0">
                <a:solidFill>
                  <a:srgbClr val="7030A0"/>
                </a:solidFill>
              </a:rPr>
              <a:t>):</a:t>
            </a:r>
          </a:p>
          <a:p>
            <a:r>
              <a:rPr lang="en-US" dirty="0">
                <a:solidFill>
                  <a:srgbClr val="7030A0"/>
                </a:solidFill>
              </a:rPr>
              <a:t>        </a:t>
            </a:r>
            <a:r>
              <a:rPr lang="en-US" dirty="0" err="1">
                <a:solidFill>
                  <a:srgbClr val="7030A0"/>
                </a:solidFill>
              </a:rPr>
              <a:t>self.speed</a:t>
            </a:r>
            <a:r>
              <a:rPr lang="en-US" dirty="0">
                <a:solidFill>
                  <a:srgbClr val="7030A0"/>
                </a:solidFill>
              </a:rPr>
              <a:t>+=amount</a:t>
            </a:r>
          </a:p>
          <a:p>
            <a:r>
              <a:rPr lang="en-US" dirty="0">
                <a:solidFill>
                  <a:srgbClr val="7030A0"/>
                </a:solidFill>
              </a:rPr>
              <a:t>        </a:t>
            </a:r>
          </a:p>
          <a:p>
            <a:r>
              <a:rPr lang="en-US" dirty="0">
                <a:solidFill>
                  <a:srgbClr val="7030A0"/>
                </a:solidFill>
              </a:rPr>
              <a:t>    def decelerate(</a:t>
            </a:r>
            <a:r>
              <a:rPr lang="en-US" dirty="0" err="1">
                <a:solidFill>
                  <a:srgbClr val="7030A0"/>
                </a:solidFill>
              </a:rPr>
              <a:t>self,amount</a:t>
            </a:r>
            <a:r>
              <a:rPr lang="en-US" dirty="0">
                <a:solidFill>
                  <a:srgbClr val="7030A0"/>
                </a:solidFill>
              </a:rPr>
              <a:t>):</a:t>
            </a:r>
          </a:p>
          <a:p>
            <a:r>
              <a:rPr lang="en-US" dirty="0">
                <a:solidFill>
                  <a:srgbClr val="7030A0"/>
                </a:solidFill>
              </a:rPr>
              <a:t>        </a:t>
            </a:r>
            <a:r>
              <a:rPr lang="en-US" dirty="0" err="1">
                <a:solidFill>
                  <a:srgbClr val="7030A0"/>
                </a:solidFill>
              </a:rPr>
              <a:t>self.speed</a:t>
            </a:r>
            <a:r>
              <a:rPr lang="en-US" dirty="0">
                <a:solidFill>
                  <a:srgbClr val="7030A0"/>
                </a:solidFill>
              </a:rPr>
              <a:t>-=amount</a:t>
            </a:r>
          </a:p>
          <a:p>
            <a:r>
              <a:rPr lang="en-US" dirty="0">
                <a:solidFill>
                  <a:srgbClr val="7030A0"/>
                </a:solidFill>
              </a:rPr>
              <a:t>        </a:t>
            </a:r>
            <a:endParaRPr lang="el-GR" dirty="0">
              <a:solidFill>
                <a:srgbClr val="7030A0"/>
              </a:solidFill>
            </a:endParaRPr>
          </a:p>
        </p:txBody>
      </p:sp>
      <p:cxnSp>
        <p:nvCxnSpPr>
          <p:cNvPr id="11" name="Ευθύγραμμο βέλος σύνδεσης 10"/>
          <p:cNvCxnSpPr>
            <a:cxnSpLocks/>
          </p:cNvCxnSpPr>
          <p:nvPr/>
        </p:nvCxnSpPr>
        <p:spPr>
          <a:xfrm flipH="1" flipV="1">
            <a:off x="6228437" y="2197100"/>
            <a:ext cx="1236478" cy="5123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2466" y="2846559"/>
            <a:ext cx="2735277" cy="369332"/>
          </a:xfrm>
          <a:prstGeom prst="rect">
            <a:avLst/>
          </a:prstGeom>
          <a:noFill/>
        </p:spPr>
        <p:txBody>
          <a:bodyPr wrap="square" rtlCol="0">
            <a:spAutoFit/>
          </a:bodyPr>
          <a:lstStyle/>
          <a:p>
            <a:pPr algn="ctr"/>
            <a:r>
              <a:rPr lang="el-GR" dirty="0">
                <a:solidFill>
                  <a:srgbClr val="FFC000"/>
                </a:solidFill>
              </a:rPr>
              <a:t>Τιμές των ιδιοτήτων</a:t>
            </a:r>
          </a:p>
        </p:txBody>
      </p:sp>
      <p:cxnSp>
        <p:nvCxnSpPr>
          <p:cNvPr id="18" name="Ευθύγραμμο βέλος σύνδεσης 17"/>
          <p:cNvCxnSpPr>
            <a:cxnSpLocks/>
          </p:cNvCxnSpPr>
          <p:nvPr/>
        </p:nvCxnSpPr>
        <p:spPr>
          <a:xfrm flipV="1">
            <a:off x="2239909" y="2709432"/>
            <a:ext cx="2415218" cy="15801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9014" y="4357687"/>
            <a:ext cx="2735277" cy="369332"/>
          </a:xfrm>
          <a:prstGeom prst="rect">
            <a:avLst/>
          </a:prstGeom>
          <a:noFill/>
        </p:spPr>
        <p:txBody>
          <a:bodyPr wrap="square" rtlCol="0">
            <a:spAutoFit/>
          </a:bodyPr>
          <a:lstStyle/>
          <a:p>
            <a:pPr algn="ctr"/>
            <a:r>
              <a:rPr lang="el-GR" dirty="0">
                <a:solidFill>
                  <a:srgbClr val="C00000"/>
                </a:solidFill>
              </a:rPr>
              <a:t>Ιδιότητες</a:t>
            </a:r>
          </a:p>
        </p:txBody>
      </p:sp>
      <p:sp>
        <p:nvSpPr>
          <p:cNvPr id="9" name="Ορθογώνιο 8">
            <a:extLst>
              <a:ext uri="{FF2B5EF4-FFF2-40B4-BE49-F238E27FC236}">
                <a16:creationId xmlns:a16="http://schemas.microsoft.com/office/drawing/2014/main" id="{FBFD801F-A652-4F48-8FE2-D41BA348EC9A}"/>
              </a:ext>
            </a:extLst>
          </p:cNvPr>
          <p:cNvSpPr/>
          <p:nvPr/>
        </p:nvSpPr>
        <p:spPr>
          <a:xfrm>
            <a:off x="189632" y="2390282"/>
            <a:ext cx="3653762" cy="646331"/>
          </a:xfrm>
          <a:prstGeom prst="rect">
            <a:avLst/>
          </a:prstGeom>
        </p:spPr>
        <p:txBody>
          <a:bodyPr wrap="square">
            <a:spAutoFit/>
          </a:bodyPr>
          <a:lstStyle/>
          <a:p>
            <a:pPr algn="just"/>
            <a:r>
              <a:rPr lang="el-GR" b="1" dirty="0">
                <a:solidFill>
                  <a:srgbClr val="C00000"/>
                </a:solidFill>
                <a:effectLst/>
                <a:latin typeface="Arial" panose="020B0604020202020204" pitchFamily="34" charset="0"/>
              </a:rPr>
              <a:t>Αναρωτηθήκατε τι είναι το </a:t>
            </a:r>
            <a:r>
              <a:rPr lang="en-US" b="1" dirty="0">
                <a:solidFill>
                  <a:srgbClr val="C00000"/>
                </a:solidFill>
                <a:effectLst/>
                <a:latin typeface="Arial" panose="020B0604020202020204" pitchFamily="34" charset="0"/>
              </a:rPr>
              <a:t>self</a:t>
            </a:r>
            <a:r>
              <a:rPr lang="el-GR" b="1" dirty="0">
                <a:solidFill>
                  <a:srgbClr val="C00000"/>
                </a:solidFill>
                <a:effectLst/>
                <a:latin typeface="Arial" panose="020B0604020202020204" pitchFamily="34" charset="0"/>
              </a:rPr>
              <a:t>;</a:t>
            </a:r>
          </a:p>
          <a:p>
            <a:pPr algn="just"/>
            <a:r>
              <a:rPr lang="el-GR" b="1" dirty="0">
                <a:effectLst/>
                <a:latin typeface="Arial" panose="020B0604020202020204" pitchFamily="34" charset="0"/>
              </a:rPr>
              <a:t>Λίγο υπομονή …</a:t>
            </a:r>
          </a:p>
        </p:txBody>
      </p:sp>
      <p:sp>
        <p:nvSpPr>
          <p:cNvPr id="10" name="Ορθογώνιο 9">
            <a:extLst>
              <a:ext uri="{FF2B5EF4-FFF2-40B4-BE49-F238E27FC236}">
                <a16:creationId xmlns:a16="http://schemas.microsoft.com/office/drawing/2014/main" id="{C90BA6B9-5E16-4468-8AB2-0129CB12E7D7}"/>
              </a:ext>
            </a:extLst>
          </p:cNvPr>
          <p:cNvSpPr/>
          <p:nvPr/>
        </p:nvSpPr>
        <p:spPr>
          <a:xfrm>
            <a:off x="349771" y="5517579"/>
            <a:ext cx="8707972" cy="1200329"/>
          </a:xfrm>
          <a:prstGeom prst="rect">
            <a:avLst/>
          </a:prstGeom>
        </p:spPr>
        <p:txBody>
          <a:bodyPr wrap="square">
            <a:spAutoFit/>
          </a:bodyPr>
          <a:lstStyle/>
          <a:p>
            <a:pPr algn="just"/>
            <a:r>
              <a:rPr lang="el-GR" b="1" dirty="0">
                <a:solidFill>
                  <a:srgbClr val="C00000"/>
                </a:solidFill>
                <a:effectLst/>
                <a:latin typeface="Arial" panose="020B0604020202020204" pitchFamily="34" charset="0"/>
              </a:rPr>
              <a:t>Αναρωτηθήκατε σε τι διαφέρουν οι μέθοδοι και οι συναρτήσεις;</a:t>
            </a:r>
          </a:p>
          <a:p>
            <a:pPr marL="342900" indent="-342900" algn="just">
              <a:buAutoNum type="arabicPeriod"/>
            </a:pPr>
            <a:r>
              <a:rPr lang="el-GR" dirty="0">
                <a:latin typeface="Arial" panose="020B0604020202020204" pitchFamily="34" charset="0"/>
              </a:rPr>
              <a:t>Και οι δυο ορίζονται με το </a:t>
            </a:r>
            <a:r>
              <a:rPr lang="en-US" dirty="0">
                <a:latin typeface="Arial" panose="020B0604020202020204" pitchFamily="34" charset="0"/>
              </a:rPr>
              <a:t>def </a:t>
            </a:r>
            <a:r>
              <a:rPr lang="el-GR" dirty="0">
                <a:latin typeface="Arial" panose="020B0604020202020204" pitchFamily="34" charset="0"/>
              </a:rPr>
              <a:t>αλλά οι μέθοδοι ορίζονται αποκλειστικά μέσα στις κλάσεις</a:t>
            </a:r>
          </a:p>
          <a:p>
            <a:pPr marL="342900" indent="-342900" algn="just">
              <a:buAutoNum type="arabicPeriod"/>
            </a:pPr>
            <a:r>
              <a:rPr lang="el-GR" dirty="0">
                <a:effectLst/>
                <a:latin typeface="Arial" panose="020B0604020202020204" pitchFamily="34" charset="0"/>
              </a:rPr>
              <a:t>Οι μέθοδοι περιλαμβάνουν και αυτό το </a:t>
            </a:r>
            <a:r>
              <a:rPr lang="en-US" dirty="0">
                <a:effectLst/>
                <a:latin typeface="Arial" panose="020B0604020202020204" pitchFamily="34" charset="0"/>
              </a:rPr>
              <a:t>self (</a:t>
            </a:r>
            <a:r>
              <a:rPr lang="el-GR" dirty="0">
                <a:effectLst/>
                <a:latin typeface="Arial" panose="020B0604020202020204" pitchFamily="34" charset="0"/>
              </a:rPr>
              <a:t>άντε πάλι)</a:t>
            </a:r>
          </a:p>
        </p:txBody>
      </p:sp>
      <p:sp>
        <p:nvSpPr>
          <p:cNvPr id="4" name="Ορθογώνιο: Στρογγύλεμα γωνιών 3">
            <a:extLst>
              <a:ext uri="{FF2B5EF4-FFF2-40B4-BE49-F238E27FC236}">
                <a16:creationId xmlns:a16="http://schemas.microsoft.com/office/drawing/2014/main" id="{645E656A-CE5B-43F8-B7B4-A46113AA29BB}"/>
              </a:ext>
            </a:extLst>
          </p:cNvPr>
          <p:cNvSpPr/>
          <p:nvPr/>
        </p:nvSpPr>
        <p:spPr>
          <a:xfrm>
            <a:off x="7464915" y="3453074"/>
            <a:ext cx="3739243" cy="15084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dirty="0">
                <a:solidFill>
                  <a:schemeClr val="tx1"/>
                </a:solidFill>
              </a:rPr>
              <a:t>Υπογραφή</a:t>
            </a:r>
            <a:r>
              <a:rPr lang="el-GR" dirty="0"/>
              <a:t> μιας μεθόδου είναι το όνομα της, τα ορίσματα που δέχεται και η επιστρεφόμενη τιμή της</a:t>
            </a:r>
          </a:p>
        </p:txBody>
      </p:sp>
    </p:spTree>
    <p:extLst>
      <p:ext uri="{BB962C8B-B14F-4D97-AF65-F5344CB8AC3E}">
        <p14:creationId xmlns:p14="http://schemas.microsoft.com/office/powerpoint/2010/main" val="12695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additive="base">
                                        <p:cTn id="16"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9" grpId="0"/>
      <p:bldP spid="10"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Δημιουργία αντικειμένων στην </a:t>
            </a:r>
            <a:r>
              <a:rPr lang="en-US" dirty="0">
                <a:solidFill>
                  <a:srgbClr val="0070C0"/>
                </a:solidFill>
              </a:rPr>
              <a:t>Python</a:t>
            </a: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Ορθογώνιο 8"/>
          <p:cNvSpPr/>
          <p:nvPr/>
        </p:nvSpPr>
        <p:spPr>
          <a:xfrm>
            <a:off x="740826" y="1454863"/>
            <a:ext cx="9831389" cy="646331"/>
          </a:xfrm>
          <a:prstGeom prst="rect">
            <a:avLst/>
          </a:prstGeom>
        </p:spPr>
        <p:txBody>
          <a:bodyPr wrap="square">
            <a:spAutoFit/>
          </a:bodyPr>
          <a:lstStyle/>
          <a:p>
            <a:pPr algn="just"/>
            <a:r>
              <a:rPr lang="el-GR" dirty="0">
                <a:effectLst/>
                <a:latin typeface="Arial" panose="020B0604020202020204" pitchFamily="34" charset="0"/>
              </a:rPr>
              <a:t>Πως θα ορίσω στην </a:t>
            </a:r>
            <a:r>
              <a:rPr lang="en-US" dirty="0">
                <a:effectLst/>
                <a:latin typeface="Arial" panose="020B0604020202020204" pitchFamily="34" charset="0"/>
              </a:rPr>
              <a:t>Python </a:t>
            </a:r>
            <a:r>
              <a:rPr lang="el-GR" dirty="0">
                <a:effectLst/>
                <a:latin typeface="Arial" panose="020B0604020202020204" pitchFamily="34" charset="0"/>
              </a:rPr>
              <a:t>δύο αυτοκίνητα της κλάσης </a:t>
            </a:r>
            <a:r>
              <a:rPr lang="en-US" dirty="0">
                <a:effectLst/>
                <a:latin typeface="Arial" panose="020B0604020202020204" pitchFamily="34" charset="0"/>
              </a:rPr>
              <a:t>Vehicle </a:t>
            </a:r>
            <a:r>
              <a:rPr lang="el-GR" dirty="0">
                <a:latin typeface="Arial" panose="020B0604020202020204" pitchFamily="34" charset="0"/>
              </a:rPr>
              <a:t>για την περιγραφή ενός αυτοκινήτου με τις ακόλουθες ιδιότητες;</a:t>
            </a:r>
            <a:endParaRPr lang="el-GR" dirty="0">
              <a:effectLst/>
              <a:latin typeface="Arial" panose="020B0604020202020204" pitchFamily="34" charset="0"/>
            </a:endParaRPr>
          </a:p>
        </p:txBody>
      </p:sp>
      <p:sp>
        <p:nvSpPr>
          <p:cNvPr id="4" name="Ορθογώνιο 3"/>
          <p:cNvSpPr/>
          <p:nvPr/>
        </p:nvSpPr>
        <p:spPr>
          <a:xfrm>
            <a:off x="5981549" y="2873898"/>
            <a:ext cx="4170885" cy="369332"/>
          </a:xfrm>
          <a:prstGeom prst="rect">
            <a:avLst/>
          </a:prstGeom>
        </p:spPr>
        <p:txBody>
          <a:bodyPr wrap="none">
            <a:spAutoFit/>
          </a:bodyPr>
          <a:lstStyle/>
          <a:p>
            <a:r>
              <a:rPr lang="en-US" dirty="0">
                <a:solidFill>
                  <a:srgbClr val="7030A0"/>
                </a:solidFill>
              </a:rPr>
              <a:t>mybeetle1=Vehicle('yellow',2000,4,80)</a:t>
            </a:r>
          </a:p>
        </p:txBody>
      </p:sp>
      <p:cxnSp>
        <p:nvCxnSpPr>
          <p:cNvPr id="10" name="Ευθύγραμμο βέλος σύνδεσης 9"/>
          <p:cNvCxnSpPr>
            <a:cxnSpLocks/>
          </p:cNvCxnSpPr>
          <p:nvPr/>
        </p:nvCxnSpPr>
        <p:spPr>
          <a:xfrm flipV="1">
            <a:off x="6405378" y="5261856"/>
            <a:ext cx="1" cy="7803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97685" y="6126945"/>
            <a:ext cx="2645276" cy="646331"/>
          </a:xfrm>
          <a:prstGeom prst="rect">
            <a:avLst/>
          </a:prstGeom>
          <a:noFill/>
        </p:spPr>
        <p:txBody>
          <a:bodyPr wrap="none" rtlCol="0">
            <a:spAutoFit/>
          </a:bodyPr>
          <a:lstStyle/>
          <a:p>
            <a:pPr algn="ctr"/>
            <a:r>
              <a:rPr lang="el-GR" dirty="0"/>
              <a:t>στιγμιότυπα</a:t>
            </a:r>
            <a:r>
              <a:rPr lang="en-US" dirty="0"/>
              <a:t> </a:t>
            </a:r>
            <a:r>
              <a:rPr lang="el-GR" dirty="0"/>
              <a:t>της κλάσης</a:t>
            </a:r>
          </a:p>
          <a:p>
            <a:pPr algn="ctr"/>
            <a:r>
              <a:rPr lang="el-GR" dirty="0"/>
              <a:t>(</a:t>
            </a:r>
            <a:r>
              <a:rPr lang="en-US" dirty="0">
                <a:solidFill>
                  <a:srgbClr val="C00000"/>
                </a:solidFill>
              </a:rPr>
              <a:t>instances</a:t>
            </a:r>
            <a:r>
              <a:rPr lang="en-US" dirty="0"/>
              <a:t>)</a:t>
            </a:r>
            <a:endParaRPr lang="el-GR" dirty="0"/>
          </a:p>
        </p:txBody>
      </p:sp>
      <p:sp>
        <p:nvSpPr>
          <p:cNvPr id="5" name="Ορθογώνιο 4"/>
          <p:cNvSpPr/>
          <p:nvPr/>
        </p:nvSpPr>
        <p:spPr>
          <a:xfrm>
            <a:off x="770635" y="4187671"/>
            <a:ext cx="5210914" cy="1754326"/>
          </a:xfrm>
          <a:prstGeom prst="rect">
            <a:avLst/>
          </a:prstGeom>
        </p:spPr>
        <p:txBody>
          <a:bodyPr wrap="square">
            <a:spAutoFit/>
          </a:bodyPr>
          <a:lstStyle/>
          <a:p>
            <a:pPr algn="just"/>
            <a:r>
              <a:rPr lang="el-GR" b="1" dirty="0">
                <a:latin typeface="Arial" panose="020B0604020202020204" pitchFamily="34" charset="0"/>
              </a:rPr>
              <a:t>Αυτοκίνητο </a:t>
            </a:r>
            <a:r>
              <a:rPr lang="en-US" b="1" dirty="0">
                <a:latin typeface="Arial" panose="020B0604020202020204" pitchFamily="34" charset="0"/>
              </a:rPr>
              <a:t>2</a:t>
            </a:r>
            <a:endParaRPr lang="el-GR" b="1" dirty="0">
              <a:latin typeface="Arial" panose="020B0604020202020204" pitchFamily="34" charset="0"/>
            </a:endParaRPr>
          </a:p>
          <a:p>
            <a:pPr marL="285750" indent="-285750" algn="just">
              <a:buFont typeface="Arial" panose="020B0604020202020204" pitchFamily="34" charset="0"/>
              <a:buChar char="•"/>
            </a:pPr>
            <a:r>
              <a:rPr lang="el-GR" dirty="0">
                <a:latin typeface="Arial" panose="020B0604020202020204" pitchFamily="34" charset="0"/>
              </a:rPr>
              <a:t>Όνομα	</a:t>
            </a:r>
            <a:r>
              <a:rPr lang="en-US" dirty="0">
                <a:latin typeface="Arial" panose="020B0604020202020204" pitchFamily="34" charset="0"/>
              </a:rPr>
              <a:t>		mybeetle2</a:t>
            </a:r>
            <a:endParaRPr lang="el-GR" dirty="0">
              <a:latin typeface="Arial" panose="020B0604020202020204" pitchFamily="34" charset="0"/>
            </a:endParaRPr>
          </a:p>
          <a:p>
            <a:pPr marL="285750" indent="-285750" algn="just">
              <a:buFont typeface="Arial" panose="020B0604020202020204" pitchFamily="34" charset="0"/>
              <a:buChar char="•"/>
            </a:pPr>
            <a:r>
              <a:rPr lang="el-GR" dirty="0">
                <a:latin typeface="Arial" panose="020B0604020202020204" pitchFamily="34" charset="0"/>
              </a:rPr>
              <a:t>Χρώμα </a:t>
            </a:r>
            <a:r>
              <a:rPr lang="en-US" dirty="0">
                <a:latin typeface="Arial" panose="020B0604020202020204" pitchFamily="34" charset="0"/>
              </a:rPr>
              <a:t>(color)			blue</a:t>
            </a:r>
          </a:p>
          <a:p>
            <a:pPr marL="285750" indent="-285750" algn="just">
              <a:buFont typeface="Arial" panose="020B0604020202020204" pitchFamily="34" charset="0"/>
              <a:buChar char="•"/>
            </a:pPr>
            <a:r>
              <a:rPr lang="el-GR" dirty="0">
                <a:latin typeface="Arial" panose="020B0604020202020204" pitchFamily="34" charset="0"/>
              </a:rPr>
              <a:t>Τιμή (</a:t>
            </a:r>
            <a:r>
              <a:rPr lang="en-US" dirty="0">
                <a:latin typeface="Arial" panose="020B0604020202020204" pitchFamily="34" charset="0"/>
              </a:rPr>
              <a:t>price)			5000</a:t>
            </a:r>
          </a:p>
          <a:p>
            <a:pPr marL="285750" indent="-285750" algn="just">
              <a:buFont typeface="Arial" panose="020B0604020202020204" pitchFamily="34" charset="0"/>
              <a:buChar char="•"/>
            </a:pPr>
            <a:r>
              <a:rPr lang="el-GR" dirty="0">
                <a:latin typeface="Arial" panose="020B0604020202020204" pitchFamily="34" charset="0"/>
              </a:rPr>
              <a:t>Πλήθος ελαστικών (</a:t>
            </a:r>
            <a:r>
              <a:rPr lang="en-US" dirty="0">
                <a:latin typeface="Arial" panose="020B0604020202020204" pitchFamily="34" charset="0"/>
              </a:rPr>
              <a:t>wheels)	4</a:t>
            </a:r>
          </a:p>
          <a:p>
            <a:pPr marL="285750" indent="-285750" algn="just">
              <a:buFont typeface="Arial" panose="020B0604020202020204" pitchFamily="34" charset="0"/>
              <a:buChar char="•"/>
            </a:pPr>
            <a:r>
              <a:rPr lang="el-GR" dirty="0">
                <a:latin typeface="Arial" panose="020B0604020202020204" pitchFamily="34" charset="0"/>
              </a:rPr>
              <a:t>Τρέχουσα ταχύτητα </a:t>
            </a:r>
            <a:r>
              <a:rPr lang="en-US" dirty="0">
                <a:latin typeface="Arial" panose="020B0604020202020204" pitchFamily="34" charset="0"/>
              </a:rPr>
              <a:t>(speed)	100</a:t>
            </a:r>
          </a:p>
        </p:txBody>
      </p:sp>
      <p:sp>
        <p:nvSpPr>
          <p:cNvPr id="14" name="Ορθογώνιο 13"/>
          <p:cNvSpPr/>
          <p:nvPr/>
        </p:nvSpPr>
        <p:spPr>
          <a:xfrm>
            <a:off x="5981549" y="4796003"/>
            <a:ext cx="4119589" cy="369332"/>
          </a:xfrm>
          <a:prstGeom prst="rect">
            <a:avLst/>
          </a:prstGeom>
        </p:spPr>
        <p:txBody>
          <a:bodyPr wrap="none">
            <a:spAutoFit/>
          </a:bodyPr>
          <a:lstStyle/>
          <a:p>
            <a:r>
              <a:rPr lang="en-US" dirty="0">
                <a:solidFill>
                  <a:srgbClr val="7030A0"/>
                </a:solidFill>
              </a:rPr>
              <a:t>mybeetle2=Vehicle(‘blue',5000,4,100)</a:t>
            </a:r>
            <a:endParaRPr lang="el-GR" dirty="0">
              <a:solidFill>
                <a:srgbClr val="7030A0"/>
              </a:solidFill>
            </a:endParaRPr>
          </a:p>
        </p:txBody>
      </p:sp>
      <p:sp>
        <p:nvSpPr>
          <p:cNvPr id="6" name="Ορθογώνιο 5"/>
          <p:cNvSpPr/>
          <p:nvPr/>
        </p:nvSpPr>
        <p:spPr>
          <a:xfrm>
            <a:off x="740826" y="2186889"/>
            <a:ext cx="5045965" cy="1754326"/>
          </a:xfrm>
          <a:prstGeom prst="rect">
            <a:avLst/>
          </a:prstGeom>
        </p:spPr>
        <p:txBody>
          <a:bodyPr wrap="square">
            <a:spAutoFit/>
          </a:bodyPr>
          <a:lstStyle/>
          <a:p>
            <a:pPr algn="just"/>
            <a:r>
              <a:rPr lang="el-GR" b="1" dirty="0">
                <a:latin typeface="Arial" panose="020B0604020202020204" pitchFamily="34" charset="0"/>
              </a:rPr>
              <a:t>Αυτοκίνητο 1</a:t>
            </a:r>
          </a:p>
          <a:p>
            <a:pPr marL="285750" indent="-285750" algn="just">
              <a:buFont typeface="Arial" panose="020B0604020202020204" pitchFamily="34" charset="0"/>
              <a:buChar char="•"/>
            </a:pPr>
            <a:r>
              <a:rPr lang="el-GR" dirty="0">
                <a:latin typeface="Arial" panose="020B0604020202020204" pitchFamily="34" charset="0"/>
              </a:rPr>
              <a:t>Όνομα	</a:t>
            </a:r>
            <a:r>
              <a:rPr lang="en-US" dirty="0">
                <a:latin typeface="Arial" panose="020B0604020202020204" pitchFamily="34" charset="0"/>
              </a:rPr>
              <a:t>		mybeetle1</a:t>
            </a:r>
            <a:endParaRPr lang="el-GR" dirty="0">
              <a:latin typeface="Arial" panose="020B0604020202020204" pitchFamily="34" charset="0"/>
            </a:endParaRPr>
          </a:p>
          <a:p>
            <a:pPr marL="285750" indent="-285750" algn="just">
              <a:buFont typeface="Arial" panose="020B0604020202020204" pitchFamily="34" charset="0"/>
              <a:buChar char="•"/>
            </a:pPr>
            <a:r>
              <a:rPr lang="el-GR" dirty="0">
                <a:latin typeface="Arial" panose="020B0604020202020204" pitchFamily="34" charset="0"/>
              </a:rPr>
              <a:t>Χρώμα </a:t>
            </a:r>
            <a:r>
              <a:rPr lang="en-US" dirty="0">
                <a:latin typeface="Arial" panose="020B0604020202020204" pitchFamily="34" charset="0"/>
              </a:rPr>
              <a:t>(color)			yellow</a:t>
            </a:r>
          </a:p>
          <a:p>
            <a:pPr marL="285750" indent="-285750" algn="just">
              <a:buFont typeface="Arial" panose="020B0604020202020204" pitchFamily="34" charset="0"/>
              <a:buChar char="•"/>
            </a:pPr>
            <a:r>
              <a:rPr lang="el-GR" dirty="0">
                <a:latin typeface="Arial" panose="020B0604020202020204" pitchFamily="34" charset="0"/>
              </a:rPr>
              <a:t>Τιμή (</a:t>
            </a:r>
            <a:r>
              <a:rPr lang="en-US" dirty="0">
                <a:latin typeface="Arial" panose="020B0604020202020204" pitchFamily="34" charset="0"/>
              </a:rPr>
              <a:t>price)			2000</a:t>
            </a:r>
          </a:p>
          <a:p>
            <a:pPr marL="285750" indent="-285750" algn="just">
              <a:buFont typeface="Arial" panose="020B0604020202020204" pitchFamily="34" charset="0"/>
              <a:buChar char="•"/>
            </a:pPr>
            <a:r>
              <a:rPr lang="el-GR" dirty="0">
                <a:latin typeface="Arial" panose="020B0604020202020204" pitchFamily="34" charset="0"/>
              </a:rPr>
              <a:t>Πλήθος ελαστικών (</a:t>
            </a:r>
            <a:r>
              <a:rPr lang="en-US" dirty="0">
                <a:latin typeface="Arial" panose="020B0604020202020204" pitchFamily="34" charset="0"/>
              </a:rPr>
              <a:t>wheels)	4</a:t>
            </a:r>
          </a:p>
          <a:p>
            <a:pPr marL="285750" indent="-285750" algn="just">
              <a:buFont typeface="Arial" panose="020B0604020202020204" pitchFamily="34" charset="0"/>
              <a:buChar char="•"/>
            </a:pPr>
            <a:r>
              <a:rPr lang="el-GR" dirty="0">
                <a:latin typeface="Arial" panose="020B0604020202020204" pitchFamily="34" charset="0"/>
              </a:rPr>
              <a:t>Τρέχουσα ταχύτητα </a:t>
            </a:r>
            <a:r>
              <a:rPr lang="en-US" dirty="0">
                <a:latin typeface="Arial" panose="020B0604020202020204" pitchFamily="34" charset="0"/>
              </a:rPr>
              <a:t>(speed)	80</a:t>
            </a:r>
          </a:p>
        </p:txBody>
      </p:sp>
      <p:cxnSp>
        <p:nvCxnSpPr>
          <p:cNvPr id="15" name="Ευθύγραμμο βέλος σύνδεσης 14"/>
          <p:cNvCxnSpPr>
            <a:cxnSpLocks/>
          </p:cNvCxnSpPr>
          <p:nvPr/>
        </p:nvCxnSpPr>
        <p:spPr>
          <a:xfrm flipV="1">
            <a:off x="6644917" y="3273496"/>
            <a:ext cx="0" cy="2756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3" grpId="0"/>
      <p:bldP spid="5" grpId="0"/>
      <p:bldP spid="1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n-US" dirty="0">
                <a:solidFill>
                  <a:srgbClr val="0070C0"/>
                </a:solidFill>
              </a:rPr>
              <a:t>Self, self, self… </a:t>
            </a:r>
            <a:r>
              <a:rPr lang="el-GR" dirty="0">
                <a:solidFill>
                  <a:srgbClr val="0070C0"/>
                </a:solidFill>
              </a:rPr>
              <a:t>τι είναι αυτό;</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Ορθογώνιο 8"/>
          <p:cNvSpPr/>
          <p:nvPr/>
        </p:nvSpPr>
        <p:spPr>
          <a:xfrm>
            <a:off x="646111" y="1477744"/>
            <a:ext cx="9831389" cy="2308324"/>
          </a:xfrm>
          <a:prstGeom prst="rect">
            <a:avLst/>
          </a:prstGeom>
        </p:spPr>
        <p:txBody>
          <a:bodyPr wrap="square">
            <a:spAutoFit/>
          </a:bodyPr>
          <a:lstStyle/>
          <a:p>
            <a:pPr algn="just"/>
            <a:r>
              <a:rPr lang="el-GR" dirty="0">
                <a:latin typeface="Arial" panose="020B0604020202020204" pitchFamily="34" charset="0"/>
              </a:rPr>
              <a:t>Η παράμετρος </a:t>
            </a:r>
            <a:r>
              <a:rPr lang="en-US" dirty="0">
                <a:latin typeface="Arial" panose="020B0604020202020204" pitchFamily="34" charset="0"/>
              </a:rPr>
              <a:t>self </a:t>
            </a:r>
            <a:r>
              <a:rPr lang="el-GR" dirty="0">
                <a:latin typeface="Arial" panose="020B0604020202020204" pitchFamily="34" charset="0"/>
              </a:rPr>
              <a:t>επιτρέπει σε μια μέθοδο να μπορεί να αναφέρεται μόνο σε ένα συγκεκριμένο αντικείμενο και όχι σε ολόκληρη την κλάση. Δηλαδή η εντολή:</a:t>
            </a:r>
          </a:p>
          <a:p>
            <a:pPr algn="just"/>
            <a:endParaRPr lang="el-GR" dirty="0">
              <a:latin typeface="Arial" panose="020B0604020202020204" pitchFamily="34" charset="0"/>
            </a:endParaRPr>
          </a:p>
          <a:p>
            <a:pPr algn="ctr"/>
            <a:r>
              <a:rPr lang="en-US" dirty="0">
                <a:solidFill>
                  <a:srgbClr val="7030A0"/>
                </a:solidFill>
                <a:latin typeface="Arial" panose="020B0604020202020204" pitchFamily="34" charset="0"/>
              </a:rPr>
              <a:t>mybeetle2.accelerate(40)</a:t>
            </a:r>
            <a:endParaRPr lang="el-GR" dirty="0">
              <a:solidFill>
                <a:srgbClr val="7030A0"/>
              </a:solidFill>
              <a:latin typeface="Arial" panose="020B0604020202020204" pitchFamily="34" charset="0"/>
            </a:endParaRPr>
          </a:p>
          <a:p>
            <a:pPr algn="just"/>
            <a:endParaRPr lang="el-GR" dirty="0">
              <a:latin typeface="Arial" panose="020B0604020202020204" pitchFamily="34" charset="0"/>
            </a:endParaRPr>
          </a:p>
          <a:p>
            <a:pPr algn="just"/>
            <a:r>
              <a:rPr lang="el-GR" dirty="0">
                <a:latin typeface="Arial" panose="020B0604020202020204" pitchFamily="34" charset="0"/>
              </a:rPr>
              <a:t>έχει ως αποτέλεσμα να αυξηθεί η ταχύτητα </a:t>
            </a:r>
            <a:r>
              <a:rPr lang="el-GR" b="1" dirty="0">
                <a:latin typeface="Arial" panose="020B0604020202020204" pitchFamily="34" charset="0"/>
              </a:rPr>
              <a:t>μόνο</a:t>
            </a:r>
            <a:r>
              <a:rPr lang="el-GR" dirty="0">
                <a:latin typeface="Arial" panose="020B0604020202020204" pitchFamily="34" charset="0"/>
              </a:rPr>
              <a:t> του αντικειμένου </a:t>
            </a:r>
            <a:r>
              <a:rPr lang="en-US" dirty="0">
                <a:latin typeface="Arial" panose="020B0604020202020204" pitchFamily="34" charset="0"/>
              </a:rPr>
              <a:t>mybeetle2 </a:t>
            </a:r>
            <a:r>
              <a:rPr lang="el-GR" dirty="0">
                <a:latin typeface="Arial" panose="020B0604020202020204" pitchFamily="34" charset="0"/>
              </a:rPr>
              <a:t>και όχι όλων των αντικειμένων της κλάσης.</a:t>
            </a:r>
            <a:endParaRPr lang="en-US" dirty="0">
              <a:effectLst/>
              <a:latin typeface="Arial" panose="020B0604020202020204" pitchFamily="34" charset="0"/>
            </a:endParaRPr>
          </a:p>
          <a:p>
            <a:pPr algn="just"/>
            <a:endParaRPr lang="el-GR" dirty="0">
              <a:effectLst/>
              <a:latin typeface="Arial" panose="020B0604020202020204"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286" y="5334028"/>
            <a:ext cx="5953125" cy="1076325"/>
          </a:xfrm>
          <a:prstGeom prst="rect">
            <a:avLst/>
          </a:prstGeom>
        </p:spPr>
      </p:pic>
      <p:sp>
        <p:nvSpPr>
          <p:cNvPr id="2" name="Ορθογώνιο: Στρογγύλεμα γωνιών 1">
            <a:extLst>
              <a:ext uri="{FF2B5EF4-FFF2-40B4-BE49-F238E27FC236}">
                <a16:creationId xmlns:a16="http://schemas.microsoft.com/office/drawing/2014/main" id="{C618407D-D5D4-467A-9651-B283567522E0}"/>
              </a:ext>
            </a:extLst>
          </p:cNvPr>
          <p:cNvSpPr/>
          <p:nvPr/>
        </p:nvSpPr>
        <p:spPr>
          <a:xfrm>
            <a:off x="2280159" y="3825021"/>
            <a:ext cx="6783186" cy="106533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l-GR" sz="2000" dirty="0"/>
              <a:t>Η λέξη </a:t>
            </a:r>
            <a:r>
              <a:rPr lang="en-US" sz="2000" dirty="0"/>
              <a:t>self </a:t>
            </a:r>
            <a:r>
              <a:rPr lang="el-GR" sz="2000" dirty="0"/>
              <a:t>δεν αποτελεί μια δεσμευμένη λέξη της </a:t>
            </a:r>
            <a:r>
              <a:rPr lang="en-US" sz="2000" dirty="0"/>
              <a:t>Python </a:t>
            </a:r>
            <a:r>
              <a:rPr lang="el-GR" sz="2000" dirty="0"/>
              <a:t>αλλά μια σύμβαση μεταξύ των προγραμματιστών</a:t>
            </a:r>
            <a:r>
              <a:rPr lang="en-US" sz="2000" dirty="0"/>
              <a:t> </a:t>
            </a:r>
            <a:r>
              <a:rPr lang="el-GR" sz="2000" dirty="0"/>
              <a:t>της.</a:t>
            </a:r>
          </a:p>
        </p:txBody>
      </p:sp>
    </p:spTree>
    <p:extLst>
      <p:ext uri="{BB962C8B-B14F-4D97-AF65-F5344CB8AC3E}">
        <p14:creationId xmlns:p14="http://schemas.microsoft.com/office/powerpoint/2010/main" val="28205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99" y="2698581"/>
            <a:ext cx="2381582" cy="3610479"/>
          </a:xfrm>
          <a:prstGeom prst="rect">
            <a:avLst/>
          </a:prstGeom>
        </p:spPr>
      </p:pic>
      <p:sp>
        <p:nvSpPr>
          <p:cNvPr id="10" name="Φυσαλίδα σκέψης: Σύννεφο 9"/>
          <p:cNvSpPr/>
          <p:nvPr/>
        </p:nvSpPr>
        <p:spPr>
          <a:xfrm>
            <a:off x="1871663" y="642938"/>
            <a:ext cx="3386137" cy="1728787"/>
          </a:xfrm>
          <a:prstGeom prst="cloudCallout">
            <a:avLst>
              <a:gd name="adj1" fmla="val -36867"/>
              <a:gd name="adj2" fmla="val 91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Τι είναι όμως ένα αντικείμενο;</a:t>
            </a:r>
          </a:p>
        </p:txBody>
      </p:sp>
      <p:grpSp>
        <p:nvGrpSpPr>
          <p:cNvPr id="14" name="Ομάδα 13"/>
          <p:cNvGrpSpPr/>
          <p:nvPr/>
        </p:nvGrpSpPr>
        <p:grpSpPr>
          <a:xfrm>
            <a:off x="3821410" y="3806591"/>
            <a:ext cx="4549179" cy="1000820"/>
            <a:chOff x="4441557" y="2514749"/>
            <a:chExt cx="4785262" cy="1300013"/>
          </a:xfrm>
        </p:grpSpPr>
        <p:pic>
          <p:nvPicPr>
            <p:cNvPr id="2050" name="Picture 2" descr="Αποτέλεσμα εικόνας για everything is an object python"/>
            <p:cNvPicPr>
              <a:picLocks noChangeAspect="1" noChangeArrowheads="1"/>
            </p:cNvPicPr>
            <p:nvPr/>
          </p:nvPicPr>
          <p:blipFill rotWithShape="1">
            <a:blip r:embed="rId4">
              <a:extLst>
                <a:ext uri="{28A0092B-C50C-407E-A947-70E740481C1C}">
                  <a14:useLocalDpi xmlns:a14="http://schemas.microsoft.com/office/drawing/2010/main" val="0"/>
                </a:ext>
              </a:extLst>
            </a:blip>
            <a:srcRect t="49142" b="37728"/>
            <a:stretch/>
          </p:blipFill>
          <p:spPr bwMode="auto">
            <a:xfrm>
              <a:off x="4441557" y="3343275"/>
              <a:ext cx="4785262" cy="4714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76846" y="2514749"/>
              <a:ext cx="2314684" cy="68550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Φυσαλίδα σκέψης: Σύννεφο 7">
            <a:extLst>
              <a:ext uri="{FF2B5EF4-FFF2-40B4-BE49-F238E27FC236}">
                <a16:creationId xmlns:a16="http://schemas.microsoft.com/office/drawing/2014/main" id="{85C4148B-43CB-4501-8CE9-FBAEE5517F42}"/>
              </a:ext>
            </a:extLst>
          </p:cNvPr>
          <p:cNvSpPr/>
          <p:nvPr/>
        </p:nvSpPr>
        <p:spPr>
          <a:xfrm>
            <a:off x="5427992" y="352829"/>
            <a:ext cx="4690965" cy="2698581"/>
          </a:xfrm>
          <a:prstGeom prst="cloudCallout">
            <a:avLst>
              <a:gd name="adj1" fmla="val -107452"/>
              <a:gd name="adj2" fmla="val 53462"/>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400" dirty="0">
                <a:solidFill>
                  <a:schemeClr val="bg1"/>
                </a:solidFill>
              </a:rPr>
              <a:t>Ακούσαμε πολλές φορές ότι στην </a:t>
            </a:r>
            <a:r>
              <a:rPr lang="en-US" sz="2400" dirty="0">
                <a:solidFill>
                  <a:schemeClr val="bg1"/>
                </a:solidFill>
              </a:rPr>
              <a:t>Python </a:t>
            </a:r>
            <a:r>
              <a:rPr lang="el-GR" sz="2400" dirty="0">
                <a:solidFill>
                  <a:schemeClr val="bg1"/>
                </a:solidFill>
              </a:rPr>
              <a:t>τα πάντα είναι ένα αντικείμενο.</a:t>
            </a:r>
          </a:p>
        </p:txBody>
      </p:sp>
    </p:spTree>
    <p:extLst>
      <p:ext uri="{BB962C8B-B14F-4D97-AF65-F5344CB8AC3E}">
        <p14:creationId xmlns:p14="http://schemas.microsoft.com/office/powerpoint/2010/main" val="34907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Δραστηριότητα 2</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Ορθογώνιο 6"/>
          <p:cNvSpPr/>
          <p:nvPr/>
        </p:nvSpPr>
        <p:spPr>
          <a:xfrm>
            <a:off x="646111" y="957549"/>
            <a:ext cx="10085389" cy="1200329"/>
          </a:xfrm>
          <a:prstGeom prst="rect">
            <a:avLst/>
          </a:prstGeom>
        </p:spPr>
        <p:txBody>
          <a:bodyPr wrap="square">
            <a:spAutoFit/>
          </a:bodyPr>
          <a:lstStyle/>
          <a:p>
            <a:pPr algn="just"/>
            <a:r>
              <a:rPr lang="el-GR" dirty="0">
                <a:latin typeface="Arial" panose="020B0604020202020204" pitchFamily="34" charset="0"/>
              </a:rPr>
              <a:t>Να φτιαχτεί η κλάση </a:t>
            </a:r>
            <a:r>
              <a:rPr lang="en-US" dirty="0">
                <a:latin typeface="Arial" panose="020B0604020202020204" pitchFamily="34" charset="0"/>
              </a:rPr>
              <a:t>Student</a:t>
            </a:r>
            <a:r>
              <a:rPr lang="el-GR" dirty="0">
                <a:latin typeface="Arial" panose="020B0604020202020204" pitchFamily="34" charset="0"/>
              </a:rPr>
              <a:t> για την περιγραφή ενός μαθητή η οποία θα περιλαμβάνει τις ιδιότητες όνομα (</a:t>
            </a:r>
            <a:r>
              <a:rPr lang="en-US" dirty="0" err="1">
                <a:latin typeface="Arial" panose="020B0604020202020204" pitchFamily="34" charset="0"/>
              </a:rPr>
              <a:t>onoma</a:t>
            </a:r>
            <a:r>
              <a:rPr lang="en-US" dirty="0">
                <a:latin typeface="Arial" panose="020B0604020202020204" pitchFamily="34" charset="0"/>
              </a:rPr>
              <a:t>)</a:t>
            </a:r>
            <a:r>
              <a:rPr lang="el-GR" dirty="0">
                <a:latin typeface="Arial" panose="020B0604020202020204" pitchFamily="34" charset="0"/>
              </a:rPr>
              <a:t>, επίθετο</a:t>
            </a:r>
            <a:r>
              <a:rPr lang="en-US" dirty="0">
                <a:latin typeface="Arial" panose="020B0604020202020204" pitchFamily="34" charset="0"/>
              </a:rPr>
              <a:t> (</a:t>
            </a:r>
            <a:r>
              <a:rPr lang="en-US" dirty="0" err="1">
                <a:latin typeface="Arial" panose="020B0604020202020204" pitchFamily="34" charset="0"/>
              </a:rPr>
              <a:t>epitheto</a:t>
            </a:r>
            <a:r>
              <a:rPr lang="en-US" dirty="0">
                <a:latin typeface="Arial" panose="020B0604020202020204" pitchFamily="34" charset="0"/>
              </a:rPr>
              <a:t>)</a:t>
            </a:r>
            <a:r>
              <a:rPr lang="el-GR" dirty="0">
                <a:latin typeface="Arial" panose="020B0604020202020204" pitchFamily="34" charset="0"/>
              </a:rPr>
              <a:t>, τμήμα</a:t>
            </a:r>
            <a:r>
              <a:rPr lang="en-US" dirty="0">
                <a:latin typeface="Arial" panose="020B0604020202020204" pitchFamily="34" charset="0"/>
              </a:rPr>
              <a:t> (</a:t>
            </a:r>
            <a:r>
              <a:rPr lang="en-US" dirty="0" err="1">
                <a:latin typeface="Arial" panose="020B0604020202020204" pitchFamily="34" charset="0"/>
              </a:rPr>
              <a:t>tmima</a:t>
            </a:r>
            <a:r>
              <a:rPr lang="en-US" dirty="0">
                <a:latin typeface="Arial" panose="020B0604020202020204" pitchFamily="34" charset="0"/>
              </a:rPr>
              <a:t>)</a:t>
            </a:r>
            <a:r>
              <a:rPr lang="el-GR" dirty="0">
                <a:latin typeface="Arial" panose="020B0604020202020204" pitchFamily="34" charset="0"/>
              </a:rPr>
              <a:t>, ηλικία</a:t>
            </a:r>
            <a:r>
              <a:rPr lang="en-US" dirty="0">
                <a:latin typeface="Arial" panose="020B0604020202020204" pitchFamily="34" charset="0"/>
              </a:rPr>
              <a:t> (</a:t>
            </a:r>
            <a:r>
              <a:rPr lang="en-US" dirty="0" err="1">
                <a:latin typeface="Arial" panose="020B0604020202020204" pitchFamily="34" charset="0"/>
              </a:rPr>
              <a:t>ilikia</a:t>
            </a:r>
            <a:r>
              <a:rPr lang="en-US" dirty="0">
                <a:latin typeface="Arial" panose="020B0604020202020204" pitchFamily="34" charset="0"/>
              </a:rPr>
              <a:t>)</a:t>
            </a:r>
            <a:r>
              <a:rPr lang="el-GR" dirty="0">
                <a:latin typeface="Arial" panose="020B0604020202020204" pitchFamily="34" charset="0"/>
              </a:rPr>
              <a:t>, μέσου όρου</a:t>
            </a:r>
            <a:r>
              <a:rPr lang="en-US" dirty="0">
                <a:latin typeface="Arial" panose="020B0604020202020204" pitchFamily="34" charset="0"/>
              </a:rPr>
              <a:t> (</a:t>
            </a:r>
            <a:r>
              <a:rPr lang="en-US" dirty="0" err="1">
                <a:latin typeface="Arial" panose="020B0604020202020204" pitchFamily="34" charset="0"/>
              </a:rPr>
              <a:t>mo</a:t>
            </a:r>
            <a:r>
              <a:rPr lang="en-US" dirty="0">
                <a:latin typeface="Arial" panose="020B0604020202020204" pitchFamily="34" charset="0"/>
              </a:rPr>
              <a:t>)</a:t>
            </a:r>
            <a:r>
              <a:rPr lang="el-GR" dirty="0">
                <a:latin typeface="Arial" panose="020B0604020202020204" pitchFamily="34" charset="0"/>
              </a:rPr>
              <a:t> και τις μεθόδους αλλαγής τμήματος</a:t>
            </a:r>
            <a:r>
              <a:rPr lang="en-US" dirty="0">
                <a:latin typeface="Arial" panose="020B0604020202020204" pitchFamily="34" charset="0"/>
              </a:rPr>
              <a:t> (</a:t>
            </a:r>
            <a:r>
              <a:rPr lang="en-US" dirty="0" err="1">
                <a:latin typeface="Arial" panose="020B0604020202020204" pitchFamily="34" charset="0"/>
              </a:rPr>
              <a:t>allagi_tmima</a:t>
            </a:r>
            <a:r>
              <a:rPr lang="en-US" dirty="0">
                <a:latin typeface="Arial" panose="020B0604020202020204" pitchFamily="34" charset="0"/>
              </a:rPr>
              <a:t>)</a:t>
            </a:r>
            <a:r>
              <a:rPr lang="el-GR" dirty="0">
                <a:latin typeface="Arial" panose="020B0604020202020204" pitchFamily="34" charset="0"/>
              </a:rPr>
              <a:t> και αύξησης ή μείωσης του μέσου όρου</a:t>
            </a:r>
            <a:r>
              <a:rPr lang="en-US" dirty="0">
                <a:latin typeface="Arial" panose="020B0604020202020204" pitchFamily="34" charset="0"/>
              </a:rPr>
              <a:t> (</a:t>
            </a:r>
            <a:r>
              <a:rPr lang="en-US" dirty="0" err="1">
                <a:latin typeface="Arial" panose="020B0604020202020204" pitchFamily="34" charset="0"/>
              </a:rPr>
              <a:t>allagi_mo</a:t>
            </a:r>
            <a:r>
              <a:rPr lang="en-US" dirty="0">
                <a:latin typeface="Arial" panose="020B0604020202020204" pitchFamily="34" charset="0"/>
              </a:rPr>
              <a:t>) </a:t>
            </a:r>
            <a:r>
              <a:rPr lang="el-GR" dirty="0">
                <a:latin typeface="Arial" panose="020B0604020202020204" pitchFamily="34" charset="0"/>
              </a:rPr>
              <a:t>κατά μία ποσότητα. Να φτιαχτούν 2 αντικείμενα </a:t>
            </a:r>
            <a:r>
              <a:rPr lang="en-US" dirty="0">
                <a:latin typeface="Arial" panose="020B0604020202020204" pitchFamily="34" charset="0"/>
              </a:rPr>
              <a:t> st1 </a:t>
            </a:r>
            <a:r>
              <a:rPr lang="el-GR" dirty="0">
                <a:latin typeface="Arial" panose="020B0604020202020204" pitchFamily="34" charset="0"/>
              </a:rPr>
              <a:t>και </a:t>
            </a:r>
            <a:r>
              <a:rPr lang="en-US" dirty="0">
                <a:latin typeface="Arial" panose="020B0604020202020204" pitchFamily="34" charset="0"/>
              </a:rPr>
              <a:t>st2 </a:t>
            </a:r>
            <a:r>
              <a:rPr lang="el-GR" dirty="0">
                <a:latin typeface="Arial" panose="020B0604020202020204" pitchFamily="34" charset="0"/>
              </a:rPr>
              <a:t>με τιμές της επιλογής σας.</a:t>
            </a:r>
            <a:endParaRPr lang="el-GR" b="1" dirty="0">
              <a:effectLst/>
              <a:latin typeface="Arial" panose="020B0604020202020204" pitchFamily="34" charset="0"/>
            </a:endParaRPr>
          </a:p>
        </p:txBody>
      </p:sp>
      <p:sp>
        <p:nvSpPr>
          <p:cNvPr id="6" name="Ορθογώνιο 5">
            <a:extLst>
              <a:ext uri="{FF2B5EF4-FFF2-40B4-BE49-F238E27FC236}">
                <a16:creationId xmlns:a16="http://schemas.microsoft.com/office/drawing/2014/main" id="{E16C3E9C-87A4-4583-AD90-AC2A259A4864}"/>
              </a:ext>
            </a:extLst>
          </p:cNvPr>
          <p:cNvSpPr/>
          <p:nvPr/>
        </p:nvSpPr>
        <p:spPr>
          <a:xfrm>
            <a:off x="646111" y="2245781"/>
            <a:ext cx="5945189" cy="4524315"/>
          </a:xfrm>
          <a:prstGeom prst="rect">
            <a:avLst/>
          </a:prstGeom>
        </p:spPr>
        <p:txBody>
          <a:bodyPr wrap="square">
            <a:spAutoFit/>
          </a:bodyPr>
          <a:lstStyle/>
          <a:p>
            <a:pPr algn="just"/>
            <a:r>
              <a:rPr lang="en-US" dirty="0">
                <a:solidFill>
                  <a:srgbClr val="C00000"/>
                </a:solidFill>
                <a:latin typeface="Arial" panose="020B0604020202020204" pitchFamily="34" charset="0"/>
              </a:rPr>
              <a:t>class Student:</a:t>
            </a:r>
          </a:p>
          <a:p>
            <a:pPr algn="just"/>
            <a:r>
              <a:rPr lang="en-US" dirty="0">
                <a:solidFill>
                  <a:srgbClr val="C00000"/>
                </a:solidFill>
                <a:latin typeface="Arial" panose="020B0604020202020204" pitchFamily="34" charset="0"/>
              </a:rPr>
              <a:t>    def __</a:t>
            </a:r>
            <a:r>
              <a:rPr lang="en-US" dirty="0" err="1">
                <a:solidFill>
                  <a:srgbClr val="C00000"/>
                </a:solidFill>
                <a:latin typeface="Arial" panose="020B0604020202020204" pitchFamily="34" charset="0"/>
              </a:rPr>
              <a:t>init</a:t>
            </a:r>
            <a:r>
              <a:rPr lang="en-US" dirty="0">
                <a:solidFill>
                  <a:srgbClr val="C00000"/>
                </a:solidFill>
                <a:latin typeface="Arial" panose="020B0604020202020204" pitchFamily="34" charset="0"/>
              </a:rPr>
              <a:t>__(</a:t>
            </a:r>
            <a:r>
              <a:rPr lang="en-US" dirty="0" err="1">
                <a:solidFill>
                  <a:srgbClr val="C00000"/>
                </a:solidFill>
                <a:latin typeface="Arial" panose="020B0604020202020204" pitchFamily="34" charset="0"/>
              </a:rPr>
              <a:t>self,o,e,t,i,m</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self.onoma</a:t>
            </a:r>
            <a:r>
              <a:rPr lang="en-US" dirty="0">
                <a:solidFill>
                  <a:srgbClr val="C00000"/>
                </a:solidFill>
                <a:latin typeface="Arial" panose="020B0604020202020204" pitchFamily="34" charset="0"/>
              </a:rPr>
              <a:t>=o</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self.epitheto</a:t>
            </a:r>
            <a:r>
              <a:rPr lang="en-US" dirty="0">
                <a:solidFill>
                  <a:srgbClr val="C00000"/>
                </a:solidFill>
                <a:latin typeface="Arial" panose="020B0604020202020204" pitchFamily="34" charset="0"/>
              </a:rPr>
              <a:t>=e</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self.tmima</a:t>
            </a:r>
            <a:r>
              <a:rPr lang="en-US" dirty="0">
                <a:solidFill>
                  <a:srgbClr val="C00000"/>
                </a:solidFill>
                <a:latin typeface="Arial" panose="020B0604020202020204" pitchFamily="34" charset="0"/>
              </a:rPr>
              <a:t>=t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self.ilikia</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i</a:t>
            </a:r>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self.mo=m</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def </a:t>
            </a:r>
            <a:r>
              <a:rPr lang="en-US" dirty="0" err="1">
                <a:solidFill>
                  <a:srgbClr val="C00000"/>
                </a:solidFill>
                <a:latin typeface="Arial" panose="020B0604020202020204" pitchFamily="34" charset="0"/>
              </a:rPr>
              <a:t>allagi_tmima</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self,t</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self.tmima</a:t>
            </a:r>
            <a:r>
              <a:rPr lang="en-US" dirty="0">
                <a:solidFill>
                  <a:srgbClr val="C00000"/>
                </a:solidFill>
                <a:latin typeface="Arial" panose="020B0604020202020204" pitchFamily="34" charset="0"/>
              </a:rPr>
              <a:t>=t</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def </a:t>
            </a:r>
            <a:r>
              <a:rPr lang="en-US" dirty="0" err="1">
                <a:solidFill>
                  <a:srgbClr val="C00000"/>
                </a:solidFill>
                <a:latin typeface="Arial" panose="020B0604020202020204" pitchFamily="34" charset="0"/>
              </a:rPr>
              <a:t>allagi_mo</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self,p</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self.mo+=p</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st1=Student('John','Keros','Gp1',18,17)</a:t>
            </a:r>
          </a:p>
          <a:p>
            <a:pPr algn="just"/>
            <a:r>
              <a:rPr lang="en-US" dirty="0">
                <a:solidFill>
                  <a:srgbClr val="C00000"/>
                </a:solidFill>
                <a:latin typeface="Arial" panose="020B0604020202020204" pitchFamily="34" charset="0"/>
              </a:rPr>
              <a:t>st2=Student('Helen','Papadopoulou','Bp',16,19)</a:t>
            </a:r>
            <a:endParaRPr lang="el-GR"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14775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Πρόσβαση στις μεθόδους μιας κλάσης</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Ορθογώνιο 8"/>
          <p:cNvSpPr/>
          <p:nvPr/>
        </p:nvSpPr>
        <p:spPr>
          <a:xfrm>
            <a:off x="646111" y="1477744"/>
            <a:ext cx="9831389" cy="1354217"/>
          </a:xfrm>
          <a:prstGeom prst="rect">
            <a:avLst/>
          </a:prstGeom>
        </p:spPr>
        <p:txBody>
          <a:bodyPr wrap="square">
            <a:spAutoFit/>
          </a:bodyPr>
          <a:lstStyle/>
          <a:p>
            <a:pPr algn="just"/>
            <a:r>
              <a:rPr lang="el-GR" dirty="0">
                <a:latin typeface="Arial" panose="020B0604020202020204" pitchFamily="34" charset="0"/>
              </a:rPr>
              <a:t>Η πρόσβαση στις μεθόδους μιας κλάσης (αντικειμένου) γίνεται με τον συμβολισμό «</a:t>
            </a:r>
            <a:r>
              <a:rPr lang="en-US" dirty="0">
                <a:latin typeface="Arial" panose="020B0604020202020204" pitchFamily="34" charset="0"/>
              </a:rPr>
              <a:t>dot notation</a:t>
            </a:r>
            <a:r>
              <a:rPr lang="el-GR" dirty="0">
                <a:latin typeface="Arial" panose="020B0604020202020204" pitchFamily="34" charset="0"/>
              </a:rPr>
              <a:t>» δηλαδή:</a:t>
            </a:r>
          </a:p>
          <a:p>
            <a:pPr algn="just"/>
            <a:endParaRPr lang="el-GR" dirty="0">
              <a:latin typeface="Arial" panose="020B0604020202020204" pitchFamily="34" charset="0"/>
            </a:endParaRPr>
          </a:p>
          <a:p>
            <a:pPr algn="ctr"/>
            <a:r>
              <a:rPr lang="el-GR" sz="2800" dirty="0">
                <a:solidFill>
                  <a:srgbClr val="7030A0"/>
                </a:solidFill>
                <a:latin typeface="Arial" panose="020B0604020202020204" pitchFamily="34" charset="0"/>
              </a:rPr>
              <a:t>αντικείμενο</a:t>
            </a:r>
            <a:r>
              <a:rPr lang="en-US" sz="2800" dirty="0">
                <a:solidFill>
                  <a:srgbClr val="7030A0"/>
                </a:solidFill>
                <a:latin typeface="Arial" panose="020B0604020202020204" pitchFamily="34" charset="0"/>
              </a:rPr>
              <a:t>.</a:t>
            </a:r>
            <a:r>
              <a:rPr lang="el-GR" sz="2800" dirty="0">
                <a:solidFill>
                  <a:srgbClr val="7030A0"/>
                </a:solidFill>
                <a:latin typeface="Arial" panose="020B0604020202020204" pitchFamily="34" charset="0"/>
              </a:rPr>
              <a:t>μέθοδος</a:t>
            </a:r>
            <a:r>
              <a:rPr lang="en-US" sz="2800" dirty="0">
                <a:solidFill>
                  <a:srgbClr val="7030A0"/>
                </a:solidFill>
                <a:latin typeface="Arial" panose="020B0604020202020204" pitchFamily="34" charset="0"/>
              </a:rPr>
              <a:t>()</a:t>
            </a:r>
            <a:endParaRPr lang="el-GR" sz="2800" dirty="0">
              <a:effectLst/>
              <a:latin typeface="Arial" panose="020B0604020202020204" pitchFamily="34" charset="0"/>
            </a:endParaRPr>
          </a:p>
        </p:txBody>
      </p:sp>
    </p:spTree>
    <p:extLst>
      <p:ext uri="{BB962C8B-B14F-4D97-AF65-F5344CB8AC3E}">
        <p14:creationId xmlns:p14="http://schemas.microsoft.com/office/powerpoint/2010/main" val="408812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Δραστηριότητα 3</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Ορθογώνιο 6"/>
          <p:cNvSpPr/>
          <p:nvPr/>
        </p:nvSpPr>
        <p:spPr>
          <a:xfrm>
            <a:off x="646111" y="957549"/>
            <a:ext cx="10085389" cy="646331"/>
          </a:xfrm>
          <a:prstGeom prst="rect">
            <a:avLst/>
          </a:prstGeom>
        </p:spPr>
        <p:txBody>
          <a:bodyPr wrap="square">
            <a:spAutoFit/>
          </a:bodyPr>
          <a:lstStyle/>
          <a:p>
            <a:pPr algn="just"/>
            <a:r>
              <a:rPr lang="el-GR" dirty="0">
                <a:latin typeface="Arial" panose="020B0604020202020204" pitchFamily="34" charset="0"/>
              </a:rPr>
              <a:t>Στην κλάση </a:t>
            </a:r>
            <a:r>
              <a:rPr lang="en-US" dirty="0">
                <a:latin typeface="Arial" panose="020B0604020202020204" pitchFamily="34" charset="0"/>
              </a:rPr>
              <a:t>Student</a:t>
            </a:r>
            <a:r>
              <a:rPr lang="el-GR" dirty="0">
                <a:latin typeface="Arial" panose="020B0604020202020204" pitchFamily="34" charset="0"/>
              </a:rPr>
              <a:t> της προηγούμενης δραστηριότητας, αλλάξτε το τμήμα του μαθητή </a:t>
            </a:r>
            <a:r>
              <a:rPr lang="en-US" dirty="0">
                <a:latin typeface="Arial" panose="020B0604020202020204" pitchFamily="34" charset="0"/>
              </a:rPr>
              <a:t>st1 </a:t>
            </a:r>
            <a:r>
              <a:rPr lang="el-GR" dirty="0">
                <a:latin typeface="Arial" panose="020B0604020202020204" pitchFamily="34" charset="0"/>
              </a:rPr>
              <a:t>σε </a:t>
            </a:r>
            <a:r>
              <a:rPr lang="en-US" dirty="0">
                <a:latin typeface="Arial" panose="020B0604020202020204" pitchFamily="34" charset="0"/>
              </a:rPr>
              <a:t>Gp2 </a:t>
            </a:r>
            <a:r>
              <a:rPr lang="el-GR" dirty="0">
                <a:latin typeface="Arial" panose="020B0604020202020204" pitchFamily="34" charset="0"/>
              </a:rPr>
              <a:t>και αυξήστε τον μέσο όρο του κατά 2 μονάδες.</a:t>
            </a:r>
            <a:endParaRPr lang="el-GR" b="1" dirty="0">
              <a:effectLst/>
              <a:latin typeface="Arial" panose="020B0604020202020204" pitchFamily="34" charset="0"/>
            </a:endParaRPr>
          </a:p>
        </p:txBody>
      </p:sp>
      <p:sp>
        <p:nvSpPr>
          <p:cNvPr id="6" name="Ορθογώνιο 5">
            <a:extLst>
              <a:ext uri="{FF2B5EF4-FFF2-40B4-BE49-F238E27FC236}">
                <a16:creationId xmlns:a16="http://schemas.microsoft.com/office/drawing/2014/main" id="{E16C3E9C-87A4-4583-AD90-AC2A259A4864}"/>
              </a:ext>
            </a:extLst>
          </p:cNvPr>
          <p:cNvSpPr/>
          <p:nvPr/>
        </p:nvSpPr>
        <p:spPr>
          <a:xfrm>
            <a:off x="646111" y="1745681"/>
            <a:ext cx="5945189" cy="4524315"/>
          </a:xfrm>
          <a:prstGeom prst="rect">
            <a:avLst/>
          </a:prstGeom>
        </p:spPr>
        <p:txBody>
          <a:bodyPr wrap="square">
            <a:spAutoFit/>
          </a:bodyPr>
          <a:lstStyle/>
          <a:p>
            <a:pPr algn="just"/>
            <a:r>
              <a:rPr lang="en-US" dirty="0">
                <a:solidFill>
                  <a:srgbClr val="C00000"/>
                </a:solidFill>
                <a:latin typeface="Arial" panose="020B0604020202020204" pitchFamily="34" charset="0"/>
              </a:rPr>
              <a:t>class Student:</a:t>
            </a:r>
          </a:p>
          <a:p>
            <a:pPr algn="just"/>
            <a:r>
              <a:rPr lang="en-US" dirty="0">
                <a:solidFill>
                  <a:srgbClr val="C00000"/>
                </a:solidFill>
                <a:latin typeface="Arial" panose="020B0604020202020204" pitchFamily="34" charset="0"/>
              </a:rPr>
              <a:t>    def __</a:t>
            </a:r>
            <a:r>
              <a:rPr lang="en-US" dirty="0" err="1">
                <a:solidFill>
                  <a:srgbClr val="C00000"/>
                </a:solidFill>
                <a:latin typeface="Arial" panose="020B0604020202020204" pitchFamily="34" charset="0"/>
              </a:rPr>
              <a:t>init</a:t>
            </a:r>
            <a:r>
              <a:rPr lang="en-US" dirty="0">
                <a:solidFill>
                  <a:srgbClr val="C00000"/>
                </a:solidFill>
                <a:latin typeface="Arial" panose="020B0604020202020204" pitchFamily="34" charset="0"/>
              </a:rPr>
              <a:t>__(</a:t>
            </a:r>
            <a:r>
              <a:rPr lang="en-US" dirty="0" err="1">
                <a:solidFill>
                  <a:srgbClr val="C00000"/>
                </a:solidFill>
                <a:latin typeface="Arial" panose="020B0604020202020204" pitchFamily="34" charset="0"/>
              </a:rPr>
              <a:t>self,o,e,t,i,m</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self.onoma</a:t>
            </a:r>
            <a:r>
              <a:rPr lang="en-US" dirty="0">
                <a:solidFill>
                  <a:srgbClr val="C00000"/>
                </a:solidFill>
                <a:latin typeface="Arial" panose="020B0604020202020204" pitchFamily="34" charset="0"/>
              </a:rPr>
              <a:t>=o</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self.epitheto</a:t>
            </a:r>
            <a:r>
              <a:rPr lang="en-US" dirty="0">
                <a:solidFill>
                  <a:srgbClr val="C00000"/>
                </a:solidFill>
                <a:latin typeface="Arial" panose="020B0604020202020204" pitchFamily="34" charset="0"/>
              </a:rPr>
              <a:t>=e</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self.tmima</a:t>
            </a:r>
            <a:r>
              <a:rPr lang="en-US" dirty="0">
                <a:solidFill>
                  <a:srgbClr val="C00000"/>
                </a:solidFill>
                <a:latin typeface="Arial" panose="020B0604020202020204" pitchFamily="34" charset="0"/>
              </a:rPr>
              <a:t>=t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self.ilikia</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i</a:t>
            </a:r>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self.mo=m</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def </a:t>
            </a:r>
            <a:r>
              <a:rPr lang="en-US" dirty="0" err="1">
                <a:solidFill>
                  <a:srgbClr val="C00000"/>
                </a:solidFill>
                <a:latin typeface="Arial" panose="020B0604020202020204" pitchFamily="34" charset="0"/>
              </a:rPr>
              <a:t>allagi_tmima</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self,t</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self.tmima</a:t>
            </a:r>
            <a:r>
              <a:rPr lang="en-US" dirty="0">
                <a:solidFill>
                  <a:srgbClr val="C00000"/>
                </a:solidFill>
                <a:latin typeface="Arial" panose="020B0604020202020204" pitchFamily="34" charset="0"/>
              </a:rPr>
              <a:t>=t</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def </a:t>
            </a:r>
            <a:r>
              <a:rPr lang="en-US" dirty="0" err="1">
                <a:solidFill>
                  <a:srgbClr val="C00000"/>
                </a:solidFill>
                <a:latin typeface="Arial" panose="020B0604020202020204" pitchFamily="34" charset="0"/>
              </a:rPr>
              <a:t>allagi_mo</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self,p</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self.mo+=p</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st1=Student('John','Keros','Gp1',18,17)</a:t>
            </a:r>
          </a:p>
          <a:p>
            <a:pPr algn="just"/>
            <a:r>
              <a:rPr lang="en-US" dirty="0">
                <a:solidFill>
                  <a:srgbClr val="C00000"/>
                </a:solidFill>
                <a:latin typeface="Arial" panose="020B0604020202020204" pitchFamily="34" charset="0"/>
              </a:rPr>
              <a:t>st2=Student('Helen','Papadopoulou','Bp',16,19)</a:t>
            </a:r>
            <a:endParaRPr lang="el-GR" dirty="0">
              <a:solidFill>
                <a:srgbClr val="C00000"/>
              </a:solidFill>
              <a:effectLst/>
              <a:latin typeface="Arial" panose="020B0604020202020204" pitchFamily="34" charset="0"/>
            </a:endParaRPr>
          </a:p>
        </p:txBody>
      </p:sp>
      <p:sp>
        <p:nvSpPr>
          <p:cNvPr id="8" name="Ορθογώνιο 7">
            <a:extLst>
              <a:ext uri="{FF2B5EF4-FFF2-40B4-BE49-F238E27FC236}">
                <a16:creationId xmlns:a16="http://schemas.microsoft.com/office/drawing/2014/main" id="{B7919565-4EC3-46C1-9359-2538BB3ECB13}"/>
              </a:ext>
            </a:extLst>
          </p:cNvPr>
          <p:cNvSpPr/>
          <p:nvPr/>
        </p:nvSpPr>
        <p:spPr>
          <a:xfrm>
            <a:off x="6591300" y="3039334"/>
            <a:ext cx="3193938" cy="2031325"/>
          </a:xfrm>
          <a:prstGeom prst="rect">
            <a:avLst/>
          </a:prstGeom>
        </p:spPr>
        <p:txBody>
          <a:bodyPr wrap="square">
            <a:spAutoFit/>
          </a:bodyPr>
          <a:lstStyle/>
          <a:p>
            <a:pPr algn="just"/>
            <a:r>
              <a:rPr lang="en-US" dirty="0">
                <a:solidFill>
                  <a:srgbClr val="C00000"/>
                </a:solidFill>
                <a:latin typeface="Arial" panose="020B0604020202020204" pitchFamily="34" charset="0"/>
              </a:rPr>
              <a:t>print st1.tmima</a:t>
            </a:r>
          </a:p>
          <a:p>
            <a:pPr algn="just"/>
            <a:r>
              <a:rPr lang="en-US" dirty="0">
                <a:solidFill>
                  <a:srgbClr val="C00000"/>
                </a:solidFill>
                <a:latin typeface="Arial" panose="020B0604020202020204" pitchFamily="34" charset="0"/>
              </a:rPr>
              <a:t>st1.allagi_tmima('Gp2')</a:t>
            </a:r>
          </a:p>
          <a:p>
            <a:pPr algn="just"/>
            <a:r>
              <a:rPr lang="en-US" dirty="0">
                <a:solidFill>
                  <a:srgbClr val="C00000"/>
                </a:solidFill>
                <a:latin typeface="Arial" panose="020B0604020202020204" pitchFamily="34" charset="0"/>
              </a:rPr>
              <a:t>print st1.tmima</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print st1.mo</a:t>
            </a:r>
          </a:p>
          <a:p>
            <a:pPr algn="just"/>
            <a:r>
              <a:rPr lang="en-US" dirty="0">
                <a:solidFill>
                  <a:srgbClr val="C00000"/>
                </a:solidFill>
                <a:latin typeface="Arial" panose="020B0604020202020204" pitchFamily="34" charset="0"/>
              </a:rPr>
              <a:t>st1.allagi_mo(2)</a:t>
            </a:r>
          </a:p>
          <a:p>
            <a:pPr algn="just"/>
            <a:r>
              <a:rPr lang="en-US" dirty="0">
                <a:solidFill>
                  <a:srgbClr val="C00000"/>
                </a:solidFill>
                <a:latin typeface="Arial" panose="020B0604020202020204" pitchFamily="34" charset="0"/>
              </a:rPr>
              <a:t>print st1.mo</a:t>
            </a:r>
            <a:endParaRPr lang="el-GR"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26198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Δραστηριότητα 4</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Ορθογώνιο 1"/>
          <p:cNvSpPr/>
          <p:nvPr/>
        </p:nvSpPr>
        <p:spPr>
          <a:xfrm>
            <a:off x="7050025" y="1120676"/>
            <a:ext cx="6096000" cy="2308324"/>
          </a:xfrm>
          <a:prstGeom prst="rect">
            <a:avLst/>
          </a:prstGeom>
        </p:spPr>
        <p:txBody>
          <a:bodyPr>
            <a:spAutoFit/>
          </a:bodyPr>
          <a:lstStyle/>
          <a:p>
            <a:r>
              <a:rPr lang="en-US" sz="1600" dirty="0">
                <a:solidFill>
                  <a:srgbClr val="7030A0"/>
                </a:solidFill>
              </a:rPr>
              <a:t>class Car:</a:t>
            </a:r>
          </a:p>
          <a:p>
            <a:r>
              <a:rPr lang="en-US" sz="1600" dirty="0">
                <a:solidFill>
                  <a:srgbClr val="7030A0"/>
                </a:solidFill>
              </a:rPr>
              <a:t>    def __</a:t>
            </a:r>
            <a:r>
              <a:rPr lang="en-US" sz="1600" dirty="0" err="1">
                <a:solidFill>
                  <a:srgbClr val="7030A0"/>
                </a:solidFill>
              </a:rPr>
              <a:t>init</a:t>
            </a:r>
            <a:r>
              <a:rPr lang="en-US" sz="1600" dirty="0">
                <a:solidFill>
                  <a:srgbClr val="7030A0"/>
                </a:solidFill>
              </a:rPr>
              <a:t>__(</a:t>
            </a:r>
            <a:r>
              <a:rPr lang="en-US" sz="1600" dirty="0" err="1">
                <a:solidFill>
                  <a:srgbClr val="7030A0"/>
                </a:solidFill>
              </a:rPr>
              <a:t>self,make</a:t>
            </a:r>
            <a:r>
              <a:rPr lang="en-US" sz="1600" dirty="0">
                <a:solidFill>
                  <a:srgbClr val="7030A0"/>
                </a:solidFill>
              </a:rPr>
              <a:t>):</a:t>
            </a:r>
          </a:p>
          <a:p>
            <a:r>
              <a:rPr lang="en-US" sz="1600" dirty="0">
                <a:solidFill>
                  <a:srgbClr val="7030A0"/>
                </a:solidFill>
              </a:rPr>
              <a:t>        </a:t>
            </a:r>
            <a:r>
              <a:rPr lang="en-US" sz="1600" dirty="0" err="1">
                <a:solidFill>
                  <a:srgbClr val="7030A0"/>
                </a:solidFill>
              </a:rPr>
              <a:t>self.make</a:t>
            </a:r>
            <a:r>
              <a:rPr lang="en-US" sz="1600" dirty="0">
                <a:solidFill>
                  <a:srgbClr val="7030A0"/>
                </a:solidFill>
              </a:rPr>
              <a:t>=make</a:t>
            </a:r>
          </a:p>
          <a:p>
            <a:r>
              <a:rPr lang="en-US" sz="1600" dirty="0">
                <a:solidFill>
                  <a:srgbClr val="7030A0"/>
                </a:solidFill>
              </a:rPr>
              <a:t>        </a:t>
            </a:r>
            <a:r>
              <a:rPr lang="en-US" sz="1600" dirty="0" err="1">
                <a:solidFill>
                  <a:srgbClr val="7030A0"/>
                </a:solidFill>
              </a:rPr>
              <a:t>self.speed</a:t>
            </a:r>
            <a:r>
              <a:rPr lang="en-US" sz="1600" dirty="0">
                <a:solidFill>
                  <a:srgbClr val="7030A0"/>
                </a:solidFill>
              </a:rPr>
              <a:t>=60</a:t>
            </a:r>
          </a:p>
          <a:p>
            <a:r>
              <a:rPr lang="en-US" sz="1600" dirty="0">
                <a:solidFill>
                  <a:srgbClr val="7030A0"/>
                </a:solidFill>
              </a:rPr>
              <a:t>    def </a:t>
            </a:r>
            <a:r>
              <a:rPr lang="en-US" sz="1600" dirty="0" err="1">
                <a:solidFill>
                  <a:srgbClr val="7030A0"/>
                </a:solidFill>
              </a:rPr>
              <a:t>speed_up</a:t>
            </a:r>
            <a:r>
              <a:rPr lang="en-US" sz="1600" dirty="0">
                <a:solidFill>
                  <a:srgbClr val="7030A0"/>
                </a:solidFill>
              </a:rPr>
              <a:t>(</a:t>
            </a:r>
            <a:r>
              <a:rPr lang="en-US" sz="1600" dirty="0" err="1">
                <a:solidFill>
                  <a:srgbClr val="7030A0"/>
                </a:solidFill>
              </a:rPr>
              <a:t>self,speed</a:t>
            </a:r>
            <a:r>
              <a:rPr lang="en-US" sz="1600" dirty="0">
                <a:solidFill>
                  <a:srgbClr val="7030A0"/>
                </a:solidFill>
              </a:rPr>
              <a:t>):</a:t>
            </a:r>
          </a:p>
          <a:p>
            <a:r>
              <a:rPr lang="en-US" sz="1600" dirty="0">
                <a:solidFill>
                  <a:srgbClr val="7030A0"/>
                </a:solidFill>
              </a:rPr>
              <a:t>        </a:t>
            </a:r>
            <a:r>
              <a:rPr lang="en-US" sz="1600" dirty="0" err="1">
                <a:solidFill>
                  <a:srgbClr val="7030A0"/>
                </a:solidFill>
              </a:rPr>
              <a:t>self.speed</a:t>
            </a:r>
            <a:r>
              <a:rPr lang="en-US" sz="1600" dirty="0">
                <a:solidFill>
                  <a:srgbClr val="7030A0"/>
                </a:solidFill>
              </a:rPr>
              <a:t>=speed</a:t>
            </a:r>
          </a:p>
          <a:p>
            <a:r>
              <a:rPr lang="en-US" sz="1600" dirty="0">
                <a:solidFill>
                  <a:srgbClr val="7030A0"/>
                </a:solidFill>
              </a:rPr>
              <a:t>        print 'I am driving at a </a:t>
            </a:r>
            <a:r>
              <a:rPr lang="en-US" sz="1600" dirty="0" err="1">
                <a:solidFill>
                  <a:srgbClr val="7030A0"/>
                </a:solidFill>
              </a:rPr>
              <a:t>speed',self.speed,'km</a:t>
            </a:r>
            <a:r>
              <a:rPr lang="en-US" sz="1600" dirty="0">
                <a:solidFill>
                  <a:srgbClr val="7030A0"/>
                </a:solidFill>
              </a:rPr>
              <a:t>/h'</a:t>
            </a:r>
          </a:p>
          <a:p>
            <a:r>
              <a:rPr lang="en-US" sz="1600" dirty="0">
                <a:solidFill>
                  <a:srgbClr val="7030A0"/>
                </a:solidFill>
              </a:rPr>
              <a:t>    def turn(self):</a:t>
            </a:r>
          </a:p>
          <a:p>
            <a:r>
              <a:rPr lang="en-US" sz="1600" dirty="0">
                <a:solidFill>
                  <a:srgbClr val="7030A0"/>
                </a:solidFill>
              </a:rPr>
              <a:t>        print 'I am turning'</a:t>
            </a:r>
          </a:p>
        </p:txBody>
      </p:sp>
      <p:sp>
        <p:nvSpPr>
          <p:cNvPr id="4" name="TextBox 3">
            <a:extLst>
              <a:ext uri="{FF2B5EF4-FFF2-40B4-BE49-F238E27FC236}">
                <a16:creationId xmlns:a16="http://schemas.microsoft.com/office/drawing/2014/main" id="{D0A4B6B5-A69A-45B3-AD3A-10D72B47B89C}"/>
              </a:ext>
            </a:extLst>
          </p:cNvPr>
          <p:cNvSpPr txBox="1"/>
          <p:nvPr/>
        </p:nvSpPr>
        <p:spPr>
          <a:xfrm>
            <a:off x="646111" y="1142208"/>
            <a:ext cx="3214341" cy="369332"/>
          </a:xfrm>
          <a:prstGeom prst="rect">
            <a:avLst/>
          </a:prstGeom>
          <a:noFill/>
        </p:spPr>
        <p:txBody>
          <a:bodyPr wrap="none" rtlCol="0">
            <a:spAutoFit/>
          </a:bodyPr>
          <a:lstStyle/>
          <a:p>
            <a:r>
              <a:rPr lang="el-GR" dirty="0"/>
              <a:t>Δίνεται η διπλανή κλάση </a:t>
            </a:r>
            <a:r>
              <a:rPr lang="en-US" dirty="0"/>
              <a:t>Car</a:t>
            </a:r>
            <a:r>
              <a:rPr lang="el-GR" dirty="0"/>
              <a:t>:</a:t>
            </a:r>
          </a:p>
        </p:txBody>
      </p:sp>
      <p:sp>
        <p:nvSpPr>
          <p:cNvPr id="9" name="TextBox 8">
            <a:extLst>
              <a:ext uri="{FF2B5EF4-FFF2-40B4-BE49-F238E27FC236}">
                <a16:creationId xmlns:a16="http://schemas.microsoft.com/office/drawing/2014/main" id="{E8BF0E65-6A68-4FC6-B860-1E5A3EABCB2C}"/>
              </a:ext>
            </a:extLst>
          </p:cNvPr>
          <p:cNvSpPr txBox="1"/>
          <p:nvPr/>
        </p:nvSpPr>
        <p:spPr>
          <a:xfrm>
            <a:off x="646112" y="1601600"/>
            <a:ext cx="6096000" cy="3693319"/>
          </a:xfrm>
          <a:prstGeom prst="rect">
            <a:avLst/>
          </a:prstGeom>
          <a:noFill/>
        </p:spPr>
        <p:txBody>
          <a:bodyPr wrap="square" rtlCol="0">
            <a:spAutoFit/>
          </a:bodyPr>
          <a:lstStyle/>
          <a:p>
            <a:pPr marL="285750" indent="-285750" algn="just">
              <a:buFont typeface="Arial" panose="020B0604020202020204" pitchFamily="34" charset="0"/>
              <a:buChar char="•"/>
            </a:pPr>
            <a:r>
              <a:rPr lang="el-GR" dirty="0"/>
              <a:t>Ποιος είναι ο κατασκευαστής (</a:t>
            </a:r>
            <a:r>
              <a:rPr lang="en-US" dirty="0"/>
              <a:t>constructor) </a:t>
            </a:r>
            <a:r>
              <a:rPr lang="el-GR" dirty="0"/>
              <a:t>της κλάσης;</a:t>
            </a:r>
          </a:p>
          <a:p>
            <a:pPr indent="266700" algn="just"/>
            <a:r>
              <a:rPr lang="el-GR" dirty="0">
                <a:solidFill>
                  <a:srgbClr val="C00000"/>
                </a:solidFill>
              </a:rPr>
              <a:t>Η συνάρτηση __</a:t>
            </a:r>
            <a:r>
              <a:rPr lang="en-US" dirty="0" err="1">
                <a:solidFill>
                  <a:srgbClr val="C00000"/>
                </a:solidFill>
              </a:rPr>
              <a:t>init</a:t>
            </a:r>
            <a:r>
              <a:rPr lang="en-US" dirty="0">
                <a:solidFill>
                  <a:srgbClr val="C00000"/>
                </a:solidFill>
              </a:rPr>
              <a:t>__</a:t>
            </a:r>
          </a:p>
          <a:p>
            <a:pPr marL="285750" indent="-285750" algn="just">
              <a:buFont typeface="Arial" panose="020B0604020202020204" pitchFamily="34" charset="0"/>
              <a:buChar char="•"/>
            </a:pPr>
            <a:r>
              <a:rPr lang="el-GR" dirty="0"/>
              <a:t>Να καταγράψετε τις ιδιότητες της κλάσης, τις μεθόδους της καθώς και τις ενέργειες που πραγματοποιούν.</a:t>
            </a:r>
          </a:p>
          <a:p>
            <a:pPr indent="266700" algn="just"/>
            <a:r>
              <a:rPr lang="el-GR" dirty="0">
                <a:solidFill>
                  <a:srgbClr val="C00000"/>
                </a:solidFill>
              </a:rPr>
              <a:t>Ιδιότητες </a:t>
            </a:r>
            <a:r>
              <a:rPr lang="el-GR" dirty="0">
                <a:solidFill>
                  <a:srgbClr val="C00000"/>
                </a:solidFill>
                <a:sym typeface="Wingdings" panose="05000000000000000000" pitchFamily="2" charset="2"/>
              </a:rPr>
              <a:t> </a:t>
            </a:r>
            <a:r>
              <a:rPr lang="en-US" dirty="0">
                <a:solidFill>
                  <a:srgbClr val="C00000"/>
                </a:solidFill>
                <a:sym typeface="Wingdings" panose="05000000000000000000" pitchFamily="2" charset="2"/>
              </a:rPr>
              <a:t>make, speed</a:t>
            </a:r>
            <a:r>
              <a:rPr lang="el-GR" dirty="0">
                <a:solidFill>
                  <a:srgbClr val="C00000"/>
                </a:solidFill>
                <a:sym typeface="Wingdings" panose="05000000000000000000" pitchFamily="2" charset="2"/>
              </a:rPr>
              <a:t> </a:t>
            </a:r>
          </a:p>
          <a:p>
            <a:pPr indent="266700" algn="just"/>
            <a:r>
              <a:rPr lang="el-GR" dirty="0">
                <a:solidFill>
                  <a:srgbClr val="C00000"/>
                </a:solidFill>
                <a:sym typeface="Wingdings" panose="05000000000000000000" pitchFamily="2" charset="2"/>
              </a:rPr>
              <a:t>Μέθοδοι </a:t>
            </a:r>
            <a:r>
              <a:rPr lang="en-US" dirty="0">
                <a:solidFill>
                  <a:srgbClr val="C00000"/>
                </a:solidFill>
                <a:sym typeface="Wingdings" panose="05000000000000000000" pitchFamily="2" charset="2"/>
              </a:rPr>
              <a:t> </a:t>
            </a:r>
            <a:r>
              <a:rPr lang="en-US" dirty="0" err="1">
                <a:solidFill>
                  <a:srgbClr val="C00000"/>
                </a:solidFill>
                <a:sym typeface="Wingdings" panose="05000000000000000000" pitchFamily="2" charset="2"/>
              </a:rPr>
              <a:t>speed_up</a:t>
            </a:r>
            <a:r>
              <a:rPr lang="en-US" dirty="0">
                <a:solidFill>
                  <a:srgbClr val="C00000"/>
                </a:solidFill>
                <a:sym typeface="Wingdings" panose="05000000000000000000" pitchFamily="2" charset="2"/>
              </a:rPr>
              <a:t>, turn</a:t>
            </a:r>
            <a:endParaRPr lang="en-US" dirty="0">
              <a:solidFill>
                <a:srgbClr val="C00000"/>
              </a:solidFill>
            </a:endParaRPr>
          </a:p>
          <a:p>
            <a:pPr marL="266700" indent="-266700" algn="just">
              <a:buFont typeface="Arial" panose="020B0604020202020204" pitchFamily="34" charset="0"/>
              <a:buChar char="•"/>
            </a:pPr>
            <a:r>
              <a:rPr lang="el-GR" dirty="0"/>
              <a:t>Να προσθέσετε τις ιδιότητες </a:t>
            </a:r>
            <a:r>
              <a:rPr lang="el-GR" dirty="0" err="1"/>
              <a:t>color</a:t>
            </a:r>
            <a:r>
              <a:rPr lang="el-GR" dirty="0"/>
              <a:t> και </a:t>
            </a:r>
            <a:r>
              <a:rPr lang="el-GR" dirty="0" err="1"/>
              <a:t>year</a:t>
            </a:r>
            <a:r>
              <a:rPr lang="el-GR" dirty="0"/>
              <a:t> που αντιπροσωπεύουν το χρώμα και το έτος κυκλοφορίας του αυτοκινήτου αντίστοιχα και να </a:t>
            </a:r>
            <a:r>
              <a:rPr lang="el-GR" dirty="0" err="1"/>
              <a:t>αρχικοποιούνται</a:t>
            </a:r>
            <a:r>
              <a:rPr lang="el-GR" dirty="0"/>
              <a:t> στον κατασκευαστή. </a:t>
            </a:r>
          </a:p>
          <a:p>
            <a:endParaRPr lang="el-GR" dirty="0"/>
          </a:p>
        </p:txBody>
      </p:sp>
      <p:sp>
        <p:nvSpPr>
          <p:cNvPr id="14" name="Ορθογώνιο 13">
            <a:extLst>
              <a:ext uri="{FF2B5EF4-FFF2-40B4-BE49-F238E27FC236}">
                <a16:creationId xmlns:a16="http://schemas.microsoft.com/office/drawing/2014/main" id="{947F6029-F1E2-4C71-97D4-C216D3688AEF}"/>
              </a:ext>
            </a:extLst>
          </p:cNvPr>
          <p:cNvSpPr/>
          <p:nvPr/>
        </p:nvSpPr>
        <p:spPr>
          <a:xfrm>
            <a:off x="7050025" y="3756263"/>
            <a:ext cx="6096000" cy="2800767"/>
          </a:xfrm>
          <a:prstGeom prst="rect">
            <a:avLst/>
          </a:prstGeom>
        </p:spPr>
        <p:txBody>
          <a:bodyPr>
            <a:spAutoFit/>
          </a:bodyPr>
          <a:lstStyle/>
          <a:p>
            <a:r>
              <a:rPr lang="en-US" sz="1600" dirty="0">
                <a:solidFill>
                  <a:srgbClr val="C00000"/>
                </a:solidFill>
              </a:rPr>
              <a:t>class Car:</a:t>
            </a:r>
          </a:p>
          <a:p>
            <a:r>
              <a:rPr lang="en-US" sz="1600" dirty="0">
                <a:solidFill>
                  <a:srgbClr val="C00000"/>
                </a:solidFill>
              </a:rPr>
              <a:t>    def __</a:t>
            </a:r>
            <a:r>
              <a:rPr lang="en-US" sz="1600" dirty="0" err="1">
                <a:solidFill>
                  <a:srgbClr val="C00000"/>
                </a:solidFill>
              </a:rPr>
              <a:t>init</a:t>
            </a:r>
            <a:r>
              <a:rPr lang="en-US" sz="1600" dirty="0">
                <a:solidFill>
                  <a:srgbClr val="C00000"/>
                </a:solidFill>
              </a:rPr>
              <a:t>__(</a:t>
            </a:r>
            <a:r>
              <a:rPr lang="en-US" sz="1600" dirty="0" err="1">
                <a:solidFill>
                  <a:srgbClr val="C00000"/>
                </a:solidFill>
              </a:rPr>
              <a:t>self,make,color,year</a:t>
            </a:r>
            <a:r>
              <a:rPr lang="en-US" sz="1600" dirty="0">
                <a:solidFill>
                  <a:srgbClr val="C00000"/>
                </a:solidFill>
              </a:rPr>
              <a:t>):</a:t>
            </a:r>
          </a:p>
          <a:p>
            <a:r>
              <a:rPr lang="en-US" sz="1600" dirty="0">
                <a:solidFill>
                  <a:srgbClr val="C00000"/>
                </a:solidFill>
              </a:rPr>
              <a:t>        </a:t>
            </a:r>
            <a:r>
              <a:rPr lang="en-US" sz="1600" dirty="0" err="1">
                <a:solidFill>
                  <a:srgbClr val="C00000"/>
                </a:solidFill>
              </a:rPr>
              <a:t>self.make</a:t>
            </a:r>
            <a:r>
              <a:rPr lang="en-US" sz="1600" dirty="0">
                <a:solidFill>
                  <a:srgbClr val="C00000"/>
                </a:solidFill>
              </a:rPr>
              <a:t>=make</a:t>
            </a:r>
          </a:p>
          <a:p>
            <a:r>
              <a:rPr lang="en-US" sz="1600" dirty="0">
                <a:solidFill>
                  <a:srgbClr val="C00000"/>
                </a:solidFill>
              </a:rPr>
              <a:t>        </a:t>
            </a:r>
            <a:r>
              <a:rPr lang="en-US" sz="1600" dirty="0" err="1">
                <a:solidFill>
                  <a:srgbClr val="C00000"/>
                </a:solidFill>
              </a:rPr>
              <a:t>self.speed</a:t>
            </a:r>
            <a:r>
              <a:rPr lang="en-US" sz="1600" dirty="0">
                <a:solidFill>
                  <a:srgbClr val="C00000"/>
                </a:solidFill>
              </a:rPr>
              <a:t>=60</a:t>
            </a:r>
          </a:p>
          <a:p>
            <a:r>
              <a:rPr lang="en-US" sz="1600" dirty="0">
                <a:solidFill>
                  <a:srgbClr val="C00000"/>
                </a:solidFill>
              </a:rPr>
              <a:t>        </a:t>
            </a:r>
            <a:r>
              <a:rPr lang="en-US" sz="1600" dirty="0" err="1">
                <a:solidFill>
                  <a:srgbClr val="C00000"/>
                </a:solidFill>
              </a:rPr>
              <a:t>self.color</a:t>
            </a:r>
            <a:r>
              <a:rPr lang="en-US" sz="1600" dirty="0">
                <a:solidFill>
                  <a:srgbClr val="C00000"/>
                </a:solidFill>
              </a:rPr>
              <a:t>=color</a:t>
            </a:r>
          </a:p>
          <a:p>
            <a:r>
              <a:rPr lang="en-US" sz="1600" dirty="0">
                <a:solidFill>
                  <a:srgbClr val="C00000"/>
                </a:solidFill>
              </a:rPr>
              <a:t>        </a:t>
            </a:r>
            <a:r>
              <a:rPr lang="en-US" sz="1600" dirty="0" err="1">
                <a:solidFill>
                  <a:srgbClr val="C00000"/>
                </a:solidFill>
              </a:rPr>
              <a:t>self.year</a:t>
            </a:r>
            <a:r>
              <a:rPr lang="en-US" sz="1600" dirty="0">
                <a:solidFill>
                  <a:srgbClr val="C00000"/>
                </a:solidFill>
              </a:rPr>
              <a:t>=year</a:t>
            </a:r>
          </a:p>
          <a:p>
            <a:r>
              <a:rPr lang="en-US" sz="1600" dirty="0">
                <a:solidFill>
                  <a:srgbClr val="C00000"/>
                </a:solidFill>
              </a:rPr>
              <a:t>    def </a:t>
            </a:r>
            <a:r>
              <a:rPr lang="en-US" sz="1600" dirty="0" err="1">
                <a:solidFill>
                  <a:srgbClr val="C00000"/>
                </a:solidFill>
              </a:rPr>
              <a:t>speed_up</a:t>
            </a:r>
            <a:r>
              <a:rPr lang="en-US" sz="1600" dirty="0">
                <a:solidFill>
                  <a:srgbClr val="C00000"/>
                </a:solidFill>
              </a:rPr>
              <a:t>(</a:t>
            </a:r>
            <a:r>
              <a:rPr lang="en-US" sz="1600" dirty="0" err="1">
                <a:solidFill>
                  <a:srgbClr val="C00000"/>
                </a:solidFill>
              </a:rPr>
              <a:t>self,speed</a:t>
            </a:r>
            <a:r>
              <a:rPr lang="en-US" sz="1600" dirty="0">
                <a:solidFill>
                  <a:srgbClr val="C00000"/>
                </a:solidFill>
              </a:rPr>
              <a:t>):</a:t>
            </a:r>
          </a:p>
          <a:p>
            <a:r>
              <a:rPr lang="en-US" sz="1600" dirty="0">
                <a:solidFill>
                  <a:srgbClr val="C00000"/>
                </a:solidFill>
              </a:rPr>
              <a:t>        </a:t>
            </a:r>
            <a:r>
              <a:rPr lang="en-US" sz="1600" dirty="0" err="1">
                <a:solidFill>
                  <a:srgbClr val="C00000"/>
                </a:solidFill>
              </a:rPr>
              <a:t>self.speed</a:t>
            </a:r>
            <a:r>
              <a:rPr lang="en-US" sz="1600" dirty="0">
                <a:solidFill>
                  <a:srgbClr val="C00000"/>
                </a:solidFill>
              </a:rPr>
              <a:t>=speed</a:t>
            </a:r>
          </a:p>
          <a:p>
            <a:r>
              <a:rPr lang="en-US" sz="1600" dirty="0">
                <a:solidFill>
                  <a:srgbClr val="C00000"/>
                </a:solidFill>
              </a:rPr>
              <a:t>        print 'I am driving at a </a:t>
            </a:r>
            <a:r>
              <a:rPr lang="en-US" sz="1600" dirty="0" err="1">
                <a:solidFill>
                  <a:srgbClr val="C00000"/>
                </a:solidFill>
              </a:rPr>
              <a:t>speed',self.speed,'km</a:t>
            </a:r>
            <a:r>
              <a:rPr lang="en-US" sz="1600" dirty="0">
                <a:solidFill>
                  <a:srgbClr val="C00000"/>
                </a:solidFill>
              </a:rPr>
              <a:t>/h'</a:t>
            </a:r>
          </a:p>
          <a:p>
            <a:r>
              <a:rPr lang="en-US" sz="1600" dirty="0">
                <a:solidFill>
                  <a:srgbClr val="C00000"/>
                </a:solidFill>
              </a:rPr>
              <a:t>    def turn(self):</a:t>
            </a:r>
          </a:p>
          <a:p>
            <a:r>
              <a:rPr lang="en-US" sz="1600" dirty="0">
                <a:solidFill>
                  <a:srgbClr val="C00000"/>
                </a:solidFill>
              </a:rPr>
              <a:t>        print 'I am turning'</a:t>
            </a:r>
          </a:p>
        </p:txBody>
      </p:sp>
    </p:spTree>
    <p:extLst>
      <p:ext uri="{BB962C8B-B14F-4D97-AF65-F5344CB8AC3E}">
        <p14:creationId xmlns:p14="http://schemas.microsoft.com/office/powerpoint/2010/main" val="345791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additive="base">
                                        <p:cTn id="47"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uiExpand="1" build="p"/>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Δραστηριότητα 4</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TextBox 8">
            <a:extLst>
              <a:ext uri="{FF2B5EF4-FFF2-40B4-BE49-F238E27FC236}">
                <a16:creationId xmlns:a16="http://schemas.microsoft.com/office/drawing/2014/main" id="{E8BF0E65-6A68-4FC6-B860-1E5A3EABCB2C}"/>
              </a:ext>
            </a:extLst>
          </p:cNvPr>
          <p:cNvSpPr txBox="1"/>
          <p:nvPr/>
        </p:nvSpPr>
        <p:spPr>
          <a:xfrm>
            <a:off x="646111" y="1235779"/>
            <a:ext cx="6096000" cy="5078313"/>
          </a:xfrm>
          <a:prstGeom prst="rect">
            <a:avLst/>
          </a:prstGeom>
          <a:noFill/>
        </p:spPr>
        <p:txBody>
          <a:bodyPr wrap="square" rtlCol="0">
            <a:spAutoFit/>
          </a:bodyPr>
          <a:lstStyle/>
          <a:p>
            <a:pPr marL="285750" indent="-285750" algn="just">
              <a:buFont typeface="Arial" panose="020B0604020202020204" pitchFamily="34" charset="0"/>
              <a:buChar char="•"/>
            </a:pPr>
            <a:r>
              <a:rPr lang="el-GR" dirty="0"/>
              <a:t>Να αλλάξετε τη μέθοδο </a:t>
            </a:r>
            <a:r>
              <a:rPr lang="el-GR" dirty="0" err="1"/>
              <a:t>turn</a:t>
            </a:r>
            <a:r>
              <a:rPr lang="el-GR" dirty="0"/>
              <a:t>, έτσι ώστε να δέχεται ως παράμετρο μια συμβολοσειρά που ορίζει αν το αυτοκίνητο θα στρίψει αριστερά ή δεξιά. </a:t>
            </a:r>
            <a:endParaRPr lang="en-US" dirty="0"/>
          </a:p>
          <a:p>
            <a:pPr marL="285750" indent="-285750" algn="just">
              <a:buFont typeface="Arial" panose="020B0604020202020204" pitchFamily="34" charset="0"/>
              <a:buChar char="•"/>
            </a:pPr>
            <a:r>
              <a:rPr lang="el-GR" dirty="0"/>
              <a:t>Να δημιουργήσετε τα παρακάτω στιγμιότυπα της κλάσης: </a:t>
            </a:r>
          </a:p>
          <a:p>
            <a:pPr marL="814388" algn="just">
              <a:buFont typeface="Arial" panose="020B0604020202020204" pitchFamily="34" charset="0"/>
              <a:buChar char="•"/>
            </a:pPr>
            <a:r>
              <a:rPr lang="el-GR" dirty="0"/>
              <a:t>Αντικείμενο με όνομα </a:t>
            </a:r>
            <a:r>
              <a:rPr lang="el-GR" dirty="0" err="1"/>
              <a:t>convertible</a:t>
            </a:r>
            <a:r>
              <a:rPr lang="el-GR" dirty="0"/>
              <a:t> και μάρκα “</a:t>
            </a:r>
            <a:r>
              <a:rPr lang="el-GR" dirty="0" err="1"/>
              <a:t>bmw</a:t>
            </a:r>
            <a:r>
              <a:rPr lang="el-GR" dirty="0"/>
              <a:t>”, χρώμα “</a:t>
            </a:r>
            <a:r>
              <a:rPr lang="en-US" dirty="0"/>
              <a:t>black</a:t>
            </a:r>
            <a:r>
              <a:rPr lang="el-GR" dirty="0"/>
              <a:t>” και έτος κυκλοφορίας “2013”.</a:t>
            </a:r>
            <a:endParaRPr lang="en-US" dirty="0"/>
          </a:p>
          <a:p>
            <a:pPr marL="814388" algn="just">
              <a:buFont typeface="Arial" panose="020B0604020202020204" pitchFamily="34" charset="0"/>
              <a:buChar char="•"/>
            </a:pPr>
            <a:r>
              <a:rPr lang="el-GR" dirty="0"/>
              <a:t>Αντικείμενο με όνομα </a:t>
            </a:r>
            <a:r>
              <a:rPr lang="el-GR" dirty="0" err="1"/>
              <a:t>sedan</a:t>
            </a:r>
            <a:r>
              <a:rPr lang="el-GR" dirty="0"/>
              <a:t> και μάρκα “</a:t>
            </a:r>
            <a:r>
              <a:rPr lang="el-GR" dirty="0" err="1"/>
              <a:t>toyota</a:t>
            </a:r>
            <a:r>
              <a:rPr lang="el-GR" dirty="0"/>
              <a:t>”, χρώμα “</a:t>
            </a:r>
            <a:r>
              <a:rPr lang="en-US" dirty="0"/>
              <a:t>red</a:t>
            </a:r>
            <a:r>
              <a:rPr lang="el-GR" dirty="0"/>
              <a:t>” και έτος κυκλοφορίας “2009”.</a:t>
            </a:r>
          </a:p>
          <a:p>
            <a:pPr marL="285750" indent="-285750">
              <a:buFont typeface="Arial" panose="020B0604020202020204" pitchFamily="34" charset="0"/>
              <a:buChar char="•"/>
            </a:pPr>
            <a:r>
              <a:rPr lang="el-GR" dirty="0"/>
              <a:t>Να καλέσετε την κατάλληλη μέθοδο, ώστε το αντικείμενο </a:t>
            </a:r>
            <a:r>
              <a:rPr lang="el-GR" dirty="0" err="1"/>
              <a:t>convertible</a:t>
            </a:r>
            <a:r>
              <a:rPr lang="el-GR" dirty="0"/>
              <a:t> να στρίψει δεξιά</a:t>
            </a:r>
            <a:r>
              <a:rPr lang="en-US" dirty="0"/>
              <a:t> (right)</a:t>
            </a:r>
            <a:r>
              <a:rPr lang="el-GR" dirty="0"/>
              <a:t>. </a:t>
            </a:r>
            <a:endParaRPr lang="en-US" dirty="0"/>
          </a:p>
          <a:p>
            <a:endParaRPr lang="el-GR" dirty="0"/>
          </a:p>
          <a:p>
            <a:pPr marL="285750" indent="-285750" algn="just">
              <a:buFont typeface="Arial" panose="020B0604020202020204" pitchFamily="34" charset="0"/>
              <a:buChar char="•"/>
            </a:pPr>
            <a:r>
              <a:rPr lang="el-GR" dirty="0"/>
              <a:t>Να καλέσετε την κατάλληλη μέθοδο, ώστε το αντικείμενο </a:t>
            </a:r>
            <a:r>
              <a:rPr lang="el-GR" dirty="0" err="1"/>
              <a:t>sedan</a:t>
            </a:r>
            <a:r>
              <a:rPr lang="el-GR" dirty="0"/>
              <a:t> να τρέχει με 90 </a:t>
            </a:r>
            <a:r>
              <a:rPr lang="el-GR" dirty="0" err="1"/>
              <a:t>χιλ</a:t>
            </a:r>
            <a:r>
              <a:rPr lang="el-GR" dirty="0"/>
              <a:t>/ώρα. </a:t>
            </a:r>
          </a:p>
          <a:p>
            <a:pPr marL="285750" indent="-285750">
              <a:buFont typeface="Arial" panose="020B0604020202020204" pitchFamily="34" charset="0"/>
              <a:buChar char="•"/>
            </a:pPr>
            <a:endParaRPr lang="el-GR" dirty="0"/>
          </a:p>
          <a:p>
            <a:pPr marL="814388" algn="just">
              <a:buFont typeface="Arial" panose="020B0604020202020204" pitchFamily="34" charset="0"/>
              <a:buChar char="•"/>
            </a:pPr>
            <a:endParaRPr lang="el-GR" dirty="0"/>
          </a:p>
          <a:p>
            <a:pPr marL="285750" indent="-285750" algn="just">
              <a:buFont typeface="Arial" panose="020B0604020202020204" pitchFamily="34" charset="0"/>
              <a:buChar char="•"/>
            </a:pPr>
            <a:endParaRPr lang="el-GR" dirty="0"/>
          </a:p>
        </p:txBody>
      </p:sp>
      <p:sp>
        <p:nvSpPr>
          <p:cNvPr id="14" name="Ορθογώνιο 13">
            <a:extLst>
              <a:ext uri="{FF2B5EF4-FFF2-40B4-BE49-F238E27FC236}">
                <a16:creationId xmlns:a16="http://schemas.microsoft.com/office/drawing/2014/main" id="{947F6029-F1E2-4C71-97D4-C216D3688AEF}"/>
              </a:ext>
            </a:extLst>
          </p:cNvPr>
          <p:cNvSpPr/>
          <p:nvPr/>
        </p:nvSpPr>
        <p:spPr>
          <a:xfrm>
            <a:off x="6970711" y="1235779"/>
            <a:ext cx="5099369" cy="2800767"/>
          </a:xfrm>
          <a:prstGeom prst="rect">
            <a:avLst/>
          </a:prstGeom>
        </p:spPr>
        <p:txBody>
          <a:bodyPr wrap="square">
            <a:spAutoFit/>
          </a:bodyPr>
          <a:lstStyle/>
          <a:p>
            <a:r>
              <a:rPr lang="en-US" sz="1600" dirty="0">
                <a:solidFill>
                  <a:srgbClr val="C00000"/>
                </a:solidFill>
              </a:rPr>
              <a:t>class Car:</a:t>
            </a:r>
          </a:p>
          <a:p>
            <a:r>
              <a:rPr lang="en-US" sz="1600" dirty="0">
                <a:solidFill>
                  <a:srgbClr val="C00000"/>
                </a:solidFill>
              </a:rPr>
              <a:t>    def __</a:t>
            </a:r>
            <a:r>
              <a:rPr lang="en-US" sz="1600" dirty="0" err="1">
                <a:solidFill>
                  <a:srgbClr val="C00000"/>
                </a:solidFill>
              </a:rPr>
              <a:t>init</a:t>
            </a:r>
            <a:r>
              <a:rPr lang="en-US" sz="1600" dirty="0">
                <a:solidFill>
                  <a:srgbClr val="C00000"/>
                </a:solidFill>
              </a:rPr>
              <a:t>__(</a:t>
            </a:r>
            <a:r>
              <a:rPr lang="en-US" sz="1600" dirty="0" err="1">
                <a:solidFill>
                  <a:srgbClr val="C00000"/>
                </a:solidFill>
              </a:rPr>
              <a:t>self,make,color,year</a:t>
            </a:r>
            <a:r>
              <a:rPr lang="en-US" sz="1600" dirty="0">
                <a:solidFill>
                  <a:srgbClr val="C00000"/>
                </a:solidFill>
              </a:rPr>
              <a:t>):</a:t>
            </a:r>
          </a:p>
          <a:p>
            <a:r>
              <a:rPr lang="en-US" sz="1600" dirty="0">
                <a:solidFill>
                  <a:srgbClr val="C00000"/>
                </a:solidFill>
              </a:rPr>
              <a:t>        </a:t>
            </a:r>
            <a:r>
              <a:rPr lang="en-US" sz="1600" dirty="0" err="1">
                <a:solidFill>
                  <a:srgbClr val="C00000"/>
                </a:solidFill>
              </a:rPr>
              <a:t>self.make</a:t>
            </a:r>
            <a:r>
              <a:rPr lang="en-US" sz="1600" dirty="0">
                <a:solidFill>
                  <a:srgbClr val="C00000"/>
                </a:solidFill>
              </a:rPr>
              <a:t>=make</a:t>
            </a:r>
          </a:p>
          <a:p>
            <a:r>
              <a:rPr lang="en-US" sz="1600" dirty="0">
                <a:solidFill>
                  <a:srgbClr val="C00000"/>
                </a:solidFill>
              </a:rPr>
              <a:t>        </a:t>
            </a:r>
            <a:r>
              <a:rPr lang="en-US" sz="1600" dirty="0" err="1">
                <a:solidFill>
                  <a:srgbClr val="C00000"/>
                </a:solidFill>
              </a:rPr>
              <a:t>self.speed</a:t>
            </a:r>
            <a:r>
              <a:rPr lang="en-US" sz="1600" dirty="0">
                <a:solidFill>
                  <a:srgbClr val="C00000"/>
                </a:solidFill>
              </a:rPr>
              <a:t>=60</a:t>
            </a:r>
          </a:p>
          <a:p>
            <a:r>
              <a:rPr lang="en-US" sz="1600" dirty="0">
                <a:solidFill>
                  <a:srgbClr val="C00000"/>
                </a:solidFill>
              </a:rPr>
              <a:t>        </a:t>
            </a:r>
            <a:r>
              <a:rPr lang="en-US" sz="1600" dirty="0" err="1">
                <a:solidFill>
                  <a:srgbClr val="C00000"/>
                </a:solidFill>
              </a:rPr>
              <a:t>self.color</a:t>
            </a:r>
            <a:r>
              <a:rPr lang="en-US" sz="1600" dirty="0">
                <a:solidFill>
                  <a:srgbClr val="C00000"/>
                </a:solidFill>
              </a:rPr>
              <a:t>=color</a:t>
            </a:r>
          </a:p>
          <a:p>
            <a:r>
              <a:rPr lang="en-US" sz="1600" dirty="0">
                <a:solidFill>
                  <a:srgbClr val="C00000"/>
                </a:solidFill>
              </a:rPr>
              <a:t>        </a:t>
            </a:r>
            <a:r>
              <a:rPr lang="en-US" sz="1600" dirty="0" err="1">
                <a:solidFill>
                  <a:srgbClr val="C00000"/>
                </a:solidFill>
              </a:rPr>
              <a:t>self.year</a:t>
            </a:r>
            <a:r>
              <a:rPr lang="en-US" sz="1600" dirty="0">
                <a:solidFill>
                  <a:srgbClr val="C00000"/>
                </a:solidFill>
              </a:rPr>
              <a:t>=year</a:t>
            </a:r>
          </a:p>
          <a:p>
            <a:r>
              <a:rPr lang="en-US" sz="1600" dirty="0">
                <a:solidFill>
                  <a:srgbClr val="C00000"/>
                </a:solidFill>
              </a:rPr>
              <a:t>    def </a:t>
            </a:r>
            <a:r>
              <a:rPr lang="en-US" sz="1600" dirty="0" err="1">
                <a:solidFill>
                  <a:srgbClr val="C00000"/>
                </a:solidFill>
              </a:rPr>
              <a:t>speed_up</a:t>
            </a:r>
            <a:r>
              <a:rPr lang="en-US" sz="1600" dirty="0">
                <a:solidFill>
                  <a:srgbClr val="C00000"/>
                </a:solidFill>
              </a:rPr>
              <a:t>(</a:t>
            </a:r>
            <a:r>
              <a:rPr lang="en-US" sz="1600" dirty="0" err="1">
                <a:solidFill>
                  <a:srgbClr val="C00000"/>
                </a:solidFill>
              </a:rPr>
              <a:t>self,speed</a:t>
            </a:r>
            <a:r>
              <a:rPr lang="en-US" sz="1600" dirty="0">
                <a:solidFill>
                  <a:srgbClr val="C00000"/>
                </a:solidFill>
              </a:rPr>
              <a:t>):</a:t>
            </a:r>
          </a:p>
          <a:p>
            <a:r>
              <a:rPr lang="en-US" sz="1600" dirty="0">
                <a:solidFill>
                  <a:srgbClr val="C00000"/>
                </a:solidFill>
              </a:rPr>
              <a:t>        </a:t>
            </a:r>
            <a:r>
              <a:rPr lang="en-US" sz="1600" dirty="0" err="1">
                <a:solidFill>
                  <a:srgbClr val="C00000"/>
                </a:solidFill>
              </a:rPr>
              <a:t>self.speed</a:t>
            </a:r>
            <a:r>
              <a:rPr lang="en-US" sz="1600" dirty="0">
                <a:solidFill>
                  <a:srgbClr val="C00000"/>
                </a:solidFill>
              </a:rPr>
              <a:t>=speed</a:t>
            </a:r>
          </a:p>
          <a:p>
            <a:r>
              <a:rPr lang="en-US" sz="1600" dirty="0">
                <a:solidFill>
                  <a:srgbClr val="C00000"/>
                </a:solidFill>
              </a:rPr>
              <a:t>        print 'I am driving at a </a:t>
            </a:r>
            <a:r>
              <a:rPr lang="en-US" sz="1600" dirty="0" err="1">
                <a:solidFill>
                  <a:srgbClr val="C00000"/>
                </a:solidFill>
              </a:rPr>
              <a:t>speed',self.speed,'km</a:t>
            </a:r>
            <a:r>
              <a:rPr lang="en-US" sz="1600" dirty="0">
                <a:solidFill>
                  <a:srgbClr val="C00000"/>
                </a:solidFill>
              </a:rPr>
              <a:t>/h'</a:t>
            </a:r>
          </a:p>
          <a:p>
            <a:r>
              <a:rPr lang="en-US" sz="1600" dirty="0">
                <a:solidFill>
                  <a:srgbClr val="C00000"/>
                </a:solidFill>
              </a:rPr>
              <a:t>    def turn(</a:t>
            </a:r>
            <a:r>
              <a:rPr lang="en-US" sz="1600" dirty="0" err="1">
                <a:solidFill>
                  <a:srgbClr val="C00000"/>
                </a:solidFill>
              </a:rPr>
              <a:t>self,direction</a:t>
            </a:r>
            <a:r>
              <a:rPr lang="en-US" sz="1600" dirty="0">
                <a:solidFill>
                  <a:srgbClr val="C00000"/>
                </a:solidFill>
              </a:rPr>
              <a:t>):</a:t>
            </a:r>
          </a:p>
          <a:p>
            <a:r>
              <a:rPr lang="en-US" sz="1600" dirty="0">
                <a:solidFill>
                  <a:srgbClr val="C00000"/>
                </a:solidFill>
              </a:rPr>
              <a:t>        print 'I am </a:t>
            </a:r>
            <a:r>
              <a:rPr lang="en-US" sz="1600" dirty="0" err="1">
                <a:solidFill>
                  <a:srgbClr val="C00000"/>
                </a:solidFill>
              </a:rPr>
              <a:t>turning',direction</a:t>
            </a:r>
            <a:endParaRPr lang="en-US" sz="1600" dirty="0">
              <a:solidFill>
                <a:srgbClr val="C00000"/>
              </a:solidFill>
            </a:endParaRPr>
          </a:p>
        </p:txBody>
      </p:sp>
      <p:sp>
        <p:nvSpPr>
          <p:cNvPr id="8" name="Ορθογώνιο 7">
            <a:extLst>
              <a:ext uri="{FF2B5EF4-FFF2-40B4-BE49-F238E27FC236}">
                <a16:creationId xmlns:a16="http://schemas.microsoft.com/office/drawing/2014/main" id="{CE1A4B29-BAC0-4ACD-A836-ED2ACC5E618D}"/>
              </a:ext>
            </a:extLst>
          </p:cNvPr>
          <p:cNvSpPr/>
          <p:nvPr/>
        </p:nvSpPr>
        <p:spPr>
          <a:xfrm>
            <a:off x="7002834" y="4239903"/>
            <a:ext cx="4019842" cy="584775"/>
          </a:xfrm>
          <a:prstGeom prst="rect">
            <a:avLst/>
          </a:prstGeom>
        </p:spPr>
        <p:txBody>
          <a:bodyPr wrap="square">
            <a:spAutoFit/>
          </a:bodyPr>
          <a:lstStyle/>
          <a:p>
            <a:r>
              <a:rPr lang="en-US" sz="1600" dirty="0">
                <a:solidFill>
                  <a:srgbClr val="C00000"/>
                </a:solidFill>
              </a:rPr>
              <a:t>convertible=Car('bmw','black',2013)</a:t>
            </a:r>
          </a:p>
          <a:p>
            <a:r>
              <a:rPr lang="en-US" sz="1600" dirty="0">
                <a:solidFill>
                  <a:srgbClr val="C00000"/>
                </a:solidFill>
              </a:rPr>
              <a:t>sedan=Car('toyota','red',2009)</a:t>
            </a:r>
          </a:p>
        </p:txBody>
      </p:sp>
      <p:sp>
        <p:nvSpPr>
          <p:cNvPr id="10" name="Ορθογώνιο 9">
            <a:extLst>
              <a:ext uri="{FF2B5EF4-FFF2-40B4-BE49-F238E27FC236}">
                <a16:creationId xmlns:a16="http://schemas.microsoft.com/office/drawing/2014/main" id="{C4492813-96E5-4C4B-A872-C7E49ADC4ADA}"/>
              </a:ext>
            </a:extLst>
          </p:cNvPr>
          <p:cNvSpPr/>
          <p:nvPr/>
        </p:nvSpPr>
        <p:spPr>
          <a:xfrm>
            <a:off x="7002834" y="5028035"/>
            <a:ext cx="4019842" cy="338554"/>
          </a:xfrm>
          <a:prstGeom prst="rect">
            <a:avLst/>
          </a:prstGeom>
        </p:spPr>
        <p:txBody>
          <a:bodyPr wrap="square">
            <a:spAutoFit/>
          </a:bodyPr>
          <a:lstStyle/>
          <a:p>
            <a:r>
              <a:rPr lang="en-US" sz="1600" dirty="0" err="1">
                <a:solidFill>
                  <a:srgbClr val="C00000"/>
                </a:solidFill>
              </a:rPr>
              <a:t>convertible.turn</a:t>
            </a:r>
            <a:r>
              <a:rPr lang="en-US" sz="1600" dirty="0">
                <a:solidFill>
                  <a:srgbClr val="C00000"/>
                </a:solidFill>
              </a:rPr>
              <a:t>('right')</a:t>
            </a:r>
          </a:p>
        </p:txBody>
      </p:sp>
      <p:sp>
        <p:nvSpPr>
          <p:cNvPr id="11" name="Ορθογώνιο 10">
            <a:extLst>
              <a:ext uri="{FF2B5EF4-FFF2-40B4-BE49-F238E27FC236}">
                <a16:creationId xmlns:a16="http://schemas.microsoft.com/office/drawing/2014/main" id="{6CB25DF7-4080-4950-AF55-578750A52473}"/>
              </a:ext>
            </a:extLst>
          </p:cNvPr>
          <p:cNvSpPr/>
          <p:nvPr/>
        </p:nvSpPr>
        <p:spPr>
          <a:xfrm>
            <a:off x="7002834" y="5638185"/>
            <a:ext cx="4019842" cy="338554"/>
          </a:xfrm>
          <a:prstGeom prst="rect">
            <a:avLst/>
          </a:prstGeom>
        </p:spPr>
        <p:txBody>
          <a:bodyPr wrap="square">
            <a:spAutoFit/>
          </a:bodyPr>
          <a:lstStyle/>
          <a:p>
            <a:r>
              <a:rPr lang="en-US" sz="1600" dirty="0" err="1">
                <a:solidFill>
                  <a:srgbClr val="C00000"/>
                </a:solidFill>
              </a:rPr>
              <a:t>sedan.speed_up</a:t>
            </a:r>
            <a:r>
              <a:rPr lang="en-US" sz="1600" dirty="0">
                <a:solidFill>
                  <a:srgbClr val="C00000"/>
                </a:solidFill>
              </a:rPr>
              <a:t>(90)</a:t>
            </a:r>
          </a:p>
        </p:txBody>
      </p:sp>
    </p:spTree>
    <p:extLst>
      <p:ext uri="{BB962C8B-B14F-4D97-AF65-F5344CB8AC3E}">
        <p14:creationId xmlns:p14="http://schemas.microsoft.com/office/powerpoint/2010/main" val="277861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 calcmode="lin" valueType="num">
                                      <p:cBhvr additive="base">
                                        <p:cTn id="51"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4" grpId="0"/>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normAutofit fontScale="90000"/>
          </a:bodyPr>
          <a:lstStyle/>
          <a:p>
            <a:r>
              <a:rPr lang="el-GR" dirty="0">
                <a:solidFill>
                  <a:srgbClr val="0070C0"/>
                </a:solidFill>
              </a:rPr>
              <a:t>Κατασκευαστής και πάλι κατασκευαστής… (1)</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Ορθογώνιο 8"/>
          <p:cNvSpPr/>
          <p:nvPr/>
        </p:nvSpPr>
        <p:spPr>
          <a:xfrm>
            <a:off x="646111" y="1138657"/>
            <a:ext cx="9831389" cy="369332"/>
          </a:xfrm>
          <a:prstGeom prst="rect">
            <a:avLst/>
          </a:prstGeom>
        </p:spPr>
        <p:txBody>
          <a:bodyPr wrap="square">
            <a:spAutoFit/>
          </a:bodyPr>
          <a:lstStyle/>
          <a:p>
            <a:pPr algn="just"/>
            <a:r>
              <a:rPr lang="el-GR" dirty="0">
                <a:latin typeface="Arial" panose="020B0604020202020204" pitchFamily="34" charset="0"/>
              </a:rPr>
              <a:t>Εκτελέστε τον παρακάτω κώδικα και προσπαθήστε να εξηγήσετε τι πήγε στραβά…</a:t>
            </a:r>
            <a:endParaRPr lang="el-GR" dirty="0">
              <a:effectLst/>
              <a:latin typeface="Arial" panose="020B0604020202020204" pitchFamily="34" charset="0"/>
            </a:endParaRPr>
          </a:p>
        </p:txBody>
      </p:sp>
      <p:sp>
        <p:nvSpPr>
          <p:cNvPr id="2" name="Ορθογώνιο 1"/>
          <p:cNvSpPr/>
          <p:nvPr/>
        </p:nvSpPr>
        <p:spPr>
          <a:xfrm>
            <a:off x="646111" y="1585165"/>
            <a:ext cx="6096000" cy="4924425"/>
          </a:xfrm>
          <a:prstGeom prst="rect">
            <a:avLst/>
          </a:prstGeom>
        </p:spPr>
        <p:txBody>
          <a:bodyPr>
            <a:spAutoFit/>
          </a:bodyPr>
          <a:lstStyle/>
          <a:p>
            <a:r>
              <a:rPr lang="en-US" sz="1600" dirty="0">
                <a:solidFill>
                  <a:srgbClr val="7030A0"/>
                </a:solidFill>
              </a:rPr>
              <a:t>class Vehicle1:</a:t>
            </a:r>
          </a:p>
          <a:p>
            <a:r>
              <a:rPr lang="en-US" sz="1600" dirty="0">
                <a:solidFill>
                  <a:srgbClr val="7030A0"/>
                </a:solidFill>
              </a:rPr>
              <a:t>    def __</a:t>
            </a:r>
            <a:r>
              <a:rPr lang="en-US" sz="1600" dirty="0" err="1">
                <a:solidFill>
                  <a:srgbClr val="7030A0"/>
                </a:solidFill>
              </a:rPr>
              <a:t>init</a:t>
            </a:r>
            <a:r>
              <a:rPr lang="en-US" sz="1600" dirty="0">
                <a:solidFill>
                  <a:srgbClr val="7030A0"/>
                </a:solidFill>
              </a:rPr>
              <a:t>__( self, color, price, wheels):</a:t>
            </a:r>
          </a:p>
          <a:p>
            <a:r>
              <a:rPr lang="en-US" sz="1600" dirty="0">
                <a:solidFill>
                  <a:srgbClr val="7030A0"/>
                </a:solidFill>
              </a:rPr>
              <a:t>        </a:t>
            </a:r>
            <a:r>
              <a:rPr lang="en-US" sz="1600" dirty="0" err="1">
                <a:solidFill>
                  <a:srgbClr val="7030A0"/>
                </a:solidFill>
              </a:rPr>
              <a:t>self.color</a:t>
            </a:r>
            <a:r>
              <a:rPr lang="en-US" sz="1600" dirty="0">
                <a:solidFill>
                  <a:srgbClr val="7030A0"/>
                </a:solidFill>
              </a:rPr>
              <a:t>=color</a:t>
            </a:r>
          </a:p>
          <a:p>
            <a:r>
              <a:rPr lang="en-US" sz="1600" dirty="0">
                <a:solidFill>
                  <a:srgbClr val="7030A0"/>
                </a:solidFill>
              </a:rPr>
              <a:t>        </a:t>
            </a:r>
            <a:r>
              <a:rPr lang="en-US" sz="1600" dirty="0" err="1">
                <a:solidFill>
                  <a:srgbClr val="7030A0"/>
                </a:solidFill>
              </a:rPr>
              <a:t>self.price</a:t>
            </a:r>
            <a:r>
              <a:rPr lang="en-US" sz="1600" dirty="0">
                <a:solidFill>
                  <a:srgbClr val="7030A0"/>
                </a:solidFill>
              </a:rPr>
              <a:t>=price</a:t>
            </a:r>
          </a:p>
          <a:p>
            <a:r>
              <a:rPr lang="en-US" sz="1600" dirty="0">
                <a:solidFill>
                  <a:srgbClr val="7030A0"/>
                </a:solidFill>
              </a:rPr>
              <a:t>        </a:t>
            </a:r>
            <a:r>
              <a:rPr lang="en-US" sz="1600" dirty="0" err="1">
                <a:solidFill>
                  <a:srgbClr val="7030A0"/>
                </a:solidFill>
              </a:rPr>
              <a:t>self.wheels</a:t>
            </a:r>
            <a:r>
              <a:rPr lang="en-US" sz="1600" dirty="0">
                <a:solidFill>
                  <a:srgbClr val="7030A0"/>
                </a:solidFill>
              </a:rPr>
              <a:t>=wheels</a:t>
            </a:r>
          </a:p>
          <a:p>
            <a:endParaRPr lang="en-US" sz="1600" dirty="0">
              <a:solidFill>
                <a:srgbClr val="7030A0"/>
              </a:solidFill>
            </a:endParaRPr>
          </a:p>
          <a:p>
            <a:r>
              <a:rPr lang="en-US" sz="1600" dirty="0">
                <a:solidFill>
                  <a:srgbClr val="7030A0"/>
                </a:solidFill>
              </a:rPr>
              <a:t>    def </a:t>
            </a:r>
            <a:r>
              <a:rPr lang="en-US" sz="1600" dirty="0" err="1">
                <a:solidFill>
                  <a:srgbClr val="7030A0"/>
                </a:solidFill>
              </a:rPr>
              <a:t>set_speed</a:t>
            </a:r>
            <a:r>
              <a:rPr lang="en-US" sz="1600" dirty="0">
                <a:solidFill>
                  <a:srgbClr val="7030A0"/>
                </a:solidFill>
              </a:rPr>
              <a:t>(self, speed = 100):</a:t>
            </a:r>
          </a:p>
          <a:p>
            <a:r>
              <a:rPr lang="en-US" sz="1600" dirty="0">
                <a:solidFill>
                  <a:srgbClr val="7030A0"/>
                </a:solidFill>
              </a:rPr>
              <a:t>        </a:t>
            </a:r>
            <a:r>
              <a:rPr lang="en-US" sz="1600" dirty="0" err="1">
                <a:solidFill>
                  <a:srgbClr val="7030A0"/>
                </a:solidFill>
              </a:rPr>
              <a:t>self.speed</a:t>
            </a:r>
            <a:r>
              <a:rPr lang="en-US" sz="1600" dirty="0">
                <a:solidFill>
                  <a:srgbClr val="7030A0"/>
                </a:solidFill>
              </a:rPr>
              <a:t>=speed</a:t>
            </a:r>
          </a:p>
          <a:p>
            <a:endParaRPr lang="en-US" sz="1600" dirty="0">
              <a:solidFill>
                <a:srgbClr val="7030A0"/>
              </a:solidFill>
            </a:endParaRPr>
          </a:p>
          <a:p>
            <a:r>
              <a:rPr lang="en-US" sz="1600" dirty="0">
                <a:solidFill>
                  <a:srgbClr val="7030A0"/>
                </a:solidFill>
              </a:rPr>
              <a:t>    def accelerate(self, amount):</a:t>
            </a:r>
          </a:p>
          <a:p>
            <a:r>
              <a:rPr lang="en-US" sz="1600" dirty="0">
                <a:solidFill>
                  <a:srgbClr val="7030A0"/>
                </a:solidFill>
              </a:rPr>
              <a:t>        </a:t>
            </a:r>
            <a:r>
              <a:rPr lang="en-US" sz="1600" dirty="0" err="1">
                <a:solidFill>
                  <a:srgbClr val="7030A0"/>
                </a:solidFill>
              </a:rPr>
              <a:t>self.speed</a:t>
            </a:r>
            <a:r>
              <a:rPr lang="en-US" sz="1600" dirty="0">
                <a:solidFill>
                  <a:srgbClr val="7030A0"/>
                </a:solidFill>
              </a:rPr>
              <a:t> += amount</a:t>
            </a:r>
          </a:p>
          <a:p>
            <a:r>
              <a:rPr lang="en-US" sz="1600" dirty="0">
                <a:solidFill>
                  <a:srgbClr val="7030A0"/>
                </a:solidFill>
              </a:rPr>
              <a:t>        return </a:t>
            </a:r>
            <a:r>
              <a:rPr lang="en-US" sz="1600" dirty="0" err="1">
                <a:solidFill>
                  <a:srgbClr val="7030A0"/>
                </a:solidFill>
              </a:rPr>
              <a:t>self.speed</a:t>
            </a:r>
            <a:endParaRPr lang="en-US" sz="1600" dirty="0">
              <a:solidFill>
                <a:srgbClr val="7030A0"/>
              </a:solidFill>
            </a:endParaRPr>
          </a:p>
          <a:p>
            <a:endParaRPr lang="en-US" sz="1600" dirty="0">
              <a:solidFill>
                <a:srgbClr val="7030A0"/>
              </a:solidFill>
            </a:endParaRPr>
          </a:p>
          <a:p>
            <a:r>
              <a:rPr lang="en-US" sz="1600" dirty="0">
                <a:solidFill>
                  <a:srgbClr val="7030A0"/>
                </a:solidFill>
              </a:rPr>
              <a:t>    def decelerate(self, amount):</a:t>
            </a:r>
          </a:p>
          <a:p>
            <a:r>
              <a:rPr lang="en-US" sz="1600" dirty="0">
                <a:solidFill>
                  <a:srgbClr val="7030A0"/>
                </a:solidFill>
              </a:rPr>
              <a:t>        </a:t>
            </a:r>
            <a:r>
              <a:rPr lang="en-US" sz="1600" dirty="0" err="1">
                <a:solidFill>
                  <a:srgbClr val="7030A0"/>
                </a:solidFill>
              </a:rPr>
              <a:t>self.speed</a:t>
            </a:r>
            <a:r>
              <a:rPr lang="en-US" sz="1600" dirty="0">
                <a:solidFill>
                  <a:srgbClr val="7030A0"/>
                </a:solidFill>
              </a:rPr>
              <a:t> -= amount</a:t>
            </a:r>
          </a:p>
          <a:p>
            <a:r>
              <a:rPr lang="en-US" sz="1600" dirty="0">
                <a:solidFill>
                  <a:srgbClr val="7030A0"/>
                </a:solidFill>
              </a:rPr>
              <a:t>        return </a:t>
            </a:r>
            <a:r>
              <a:rPr lang="en-US" sz="1600" dirty="0" err="1">
                <a:solidFill>
                  <a:srgbClr val="7030A0"/>
                </a:solidFill>
              </a:rPr>
              <a:t>self.speed</a:t>
            </a:r>
            <a:endParaRPr lang="en-US" sz="1600" dirty="0">
              <a:solidFill>
                <a:srgbClr val="7030A0"/>
              </a:solidFill>
            </a:endParaRPr>
          </a:p>
          <a:p>
            <a:endParaRPr lang="en-US" sz="1600" dirty="0">
              <a:solidFill>
                <a:srgbClr val="7030A0"/>
              </a:solidFill>
            </a:endParaRPr>
          </a:p>
          <a:p>
            <a:r>
              <a:rPr lang="en-US" sz="1600" dirty="0">
                <a:solidFill>
                  <a:srgbClr val="7030A0"/>
                </a:solidFill>
              </a:rPr>
              <a:t>betty=Vehicle1('yellow', 2000.00, 4)</a:t>
            </a:r>
          </a:p>
          <a:p>
            <a:r>
              <a:rPr lang="en-US" sz="1600" dirty="0" err="1">
                <a:solidFill>
                  <a:srgbClr val="7030A0"/>
                </a:solidFill>
              </a:rPr>
              <a:t>betty.accelerate</a:t>
            </a:r>
            <a:r>
              <a:rPr lang="en-US" sz="1600" dirty="0">
                <a:solidFill>
                  <a:srgbClr val="7030A0"/>
                </a:solidFill>
              </a:rPr>
              <a:t>(10)</a:t>
            </a:r>
          </a:p>
        </p:txBody>
      </p:sp>
      <p:cxnSp>
        <p:nvCxnSpPr>
          <p:cNvPr id="10" name="Ευθύγραμμο βέλος σύνδεσης 9"/>
          <p:cNvCxnSpPr>
            <a:cxnSpLocks/>
          </p:cNvCxnSpPr>
          <p:nvPr/>
        </p:nvCxnSpPr>
        <p:spPr>
          <a:xfrm flipV="1">
            <a:off x="2661083" y="4415646"/>
            <a:ext cx="1747145" cy="17332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4472256" y="3603574"/>
            <a:ext cx="5454112" cy="2862322"/>
          </a:xfrm>
          <a:prstGeom prst="rect">
            <a:avLst/>
          </a:prstGeom>
        </p:spPr>
        <p:txBody>
          <a:bodyPr wrap="square">
            <a:spAutoFit/>
          </a:bodyPr>
          <a:lstStyle/>
          <a:p>
            <a:pPr algn="just"/>
            <a:r>
              <a:rPr lang="el-GR" dirty="0">
                <a:latin typeface="Arial" panose="020B0604020202020204" pitchFamily="34" charset="0"/>
              </a:rPr>
              <a:t>Η μέθοδος </a:t>
            </a:r>
            <a:r>
              <a:rPr lang="en-US" dirty="0">
                <a:latin typeface="Arial" panose="020B0604020202020204" pitchFamily="34" charset="0"/>
              </a:rPr>
              <a:t>accelerate </a:t>
            </a:r>
            <a:r>
              <a:rPr lang="el-GR" dirty="0">
                <a:latin typeface="Arial" panose="020B0604020202020204" pitchFamily="34" charset="0"/>
              </a:rPr>
              <a:t>επιχειρεί να τροποποιήσει μια ιδιότητα</a:t>
            </a:r>
            <a:r>
              <a:rPr lang="en-US" dirty="0">
                <a:latin typeface="Arial" panose="020B0604020202020204" pitchFamily="34" charset="0"/>
              </a:rPr>
              <a:t> (speed)</a:t>
            </a:r>
            <a:r>
              <a:rPr lang="el-GR" dirty="0">
                <a:latin typeface="Arial" panose="020B0604020202020204" pitchFamily="34" charset="0"/>
              </a:rPr>
              <a:t> την οποία δεν έχει το αντικείμενο όταν αυτό παράχθηκε από τον κατασκευαστή.</a:t>
            </a:r>
          </a:p>
          <a:p>
            <a:pPr algn="just"/>
            <a:endParaRPr lang="en-US" dirty="0">
              <a:latin typeface="Arial" panose="020B0604020202020204" pitchFamily="34" charset="0"/>
            </a:endParaRPr>
          </a:p>
          <a:p>
            <a:pPr algn="just"/>
            <a:r>
              <a:rPr lang="el-GR" i="1" dirty="0">
                <a:solidFill>
                  <a:schemeClr val="accent5">
                    <a:lumMod val="75000"/>
                  </a:schemeClr>
                </a:solidFill>
                <a:latin typeface="Arial" panose="020B0604020202020204" pitchFamily="34" charset="0"/>
              </a:rPr>
              <a:t>Η συγκεκριμένη ιδιότητα</a:t>
            </a:r>
            <a:r>
              <a:rPr lang="en-US" i="1" dirty="0">
                <a:solidFill>
                  <a:schemeClr val="accent5">
                    <a:lumMod val="75000"/>
                  </a:schemeClr>
                </a:solidFill>
                <a:latin typeface="Arial" panose="020B0604020202020204" pitchFamily="34" charset="0"/>
              </a:rPr>
              <a:t> (speed)</a:t>
            </a:r>
            <a:r>
              <a:rPr lang="el-GR" i="1" dirty="0">
                <a:solidFill>
                  <a:schemeClr val="accent5">
                    <a:lumMod val="75000"/>
                  </a:schemeClr>
                </a:solidFill>
                <a:latin typeface="Arial" panose="020B0604020202020204" pitchFamily="34" charset="0"/>
              </a:rPr>
              <a:t> ορίζεται από τη μέθοδο </a:t>
            </a:r>
            <a:r>
              <a:rPr lang="en-US" i="1" dirty="0" err="1">
                <a:solidFill>
                  <a:schemeClr val="accent5">
                    <a:lumMod val="75000"/>
                  </a:schemeClr>
                </a:solidFill>
                <a:latin typeface="Arial" panose="020B0604020202020204" pitchFamily="34" charset="0"/>
              </a:rPr>
              <a:t>set_speed</a:t>
            </a:r>
            <a:r>
              <a:rPr lang="en-US" i="1" dirty="0">
                <a:solidFill>
                  <a:schemeClr val="accent5">
                    <a:lumMod val="75000"/>
                  </a:schemeClr>
                </a:solidFill>
                <a:latin typeface="Arial" panose="020B0604020202020204" pitchFamily="34" charset="0"/>
              </a:rPr>
              <a:t>()</a:t>
            </a:r>
            <a:r>
              <a:rPr lang="el-GR" i="1" dirty="0">
                <a:solidFill>
                  <a:schemeClr val="accent5">
                    <a:lumMod val="75000"/>
                  </a:schemeClr>
                </a:solidFill>
                <a:latin typeface="Arial" panose="020B0604020202020204" pitchFamily="34" charset="0"/>
              </a:rPr>
              <a:t>, η οποία πρέπει πρώτα να εκτελεστεί και μετά να εκτελεστεί η μέθοδος </a:t>
            </a:r>
            <a:r>
              <a:rPr lang="en-US" i="1" dirty="0">
                <a:solidFill>
                  <a:schemeClr val="accent5">
                    <a:lumMod val="75000"/>
                  </a:schemeClr>
                </a:solidFill>
                <a:latin typeface="Arial" panose="020B0604020202020204" pitchFamily="34" charset="0"/>
              </a:rPr>
              <a:t>accelerate</a:t>
            </a:r>
            <a:r>
              <a:rPr lang="en-US" dirty="0">
                <a:latin typeface="Arial" panose="020B0604020202020204" pitchFamily="34" charset="0"/>
              </a:rPr>
              <a:t>.</a:t>
            </a:r>
          </a:p>
          <a:p>
            <a:pPr algn="just"/>
            <a:endParaRPr lang="en-US" dirty="0">
              <a:effectLst/>
              <a:latin typeface="Arial" panose="020B0604020202020204" pitchFamily="34" charset="0"/>
            </a:endParaRPr>
          </a:p>
          <a:p>
            <a:pPr algn="just"/>
            <a:r>
              <a:rPr lang="el-GR" b="1" dirty="0">
                <a:solidFill>
                  <a:srgbClr val="FF0000"/>
                </a:solidFill>
                <a:latin typeface="Arial" panose="020B0604020202020204" pitchFamily="34" charset="0"/>
              </a:rPr>
              <a:t>Είναι όμως αυτό λογικό;</a:t>
            </a:r>
            <a:endParaRPr lang="el-GR" b="1" dirty="0">
              <a:solidFill>
                <a:srgbClr val="FF0000"/>
              </a:solidFill>
              <a:effectLst/>
              <a:latin typeface="Arial" panose="020B0604020202020204" pitchFamily="34" charset="0"/>
            </a:endParaRPr>
          </a:p>
        </p:txBody>
      </p:sp>
      <p:cxnSp>
        <p:nvCxnSpPr>
          <p:cNvPr id="8" name="Ευθύγραμμο βέλος σύνδεσης 7">
            <a:extLst>
              <a:ext uri="{FF2B5EF4-FFF2-40B4-BE49-F238E27FC236}">
                <a16:creationId xmlns:a16="http://schemas.microsoft.com/office/drawing/2014/main" id="{0BB28BF3-BC44-4CF0-8859-438745D045D1}"/>
              </a:ext>
            </a:extLst>
          </p:cNvPr>
          <p:cNvCxnSpPr>
            <a:cxnSpLocks/>
          </p:cNvCxnSpPr>
          <p:nvPr/>
        </p:nvCxnSpPr>
        <p:spPr>
          <a:xfrm flipV="1">
            <a:off x="3788229" y="2320062"/>
            <a:ext cx="2243743" cy="6868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Ορθογώνιο 12">
            <a:extLst>
              <a:ext uri="{FF2B5EF4-FFF2-40B4-BE49-F238E27FC236}">
                <a16:creationId xmlns:a16="http://schemas.microsoft.com/office/drawing/2014/main" id="{DAB28A59-4914-4550-803A-7AE7BF3108F8}"/>
              </a:ext>
            </a:extLst>
          </p:cNvPr>
          <p:cNvSpPr/>
          <p:nvPr/>
        </p:nvSpPr>
        <p:spPr>
          <a:xfrm>
            <a:off x="6096000" y="2094823"/>
            <a:ext cx="3211958" cy="369332"/>
          </a:xfrm>
          <a:prstGeom prst="rect">
            <a:avLst/>
          </a:prstGeom>
        </p:spPr>
        <p:txBody>
          <a:bodyPr wrap="square">
            <a:spAutoFit/>
          </a:bodyPr>
          <a:lstStyle/>
          <a:p>
            <a:pPr algn="just"/>
            <a:r>
              <a:rPr lang="en-US" b="1" dirty="0">
                <a:latin typeface="Arial" panose="020B0604020202020204" pitchFamily="34" charset="0"/>
              </a:rPr>
              <a:t>SOS… </a:t>
            </a:r>
            <a:r>
              <a:rPr lang="el-GR" b="1" dirty="0">
                <a:latin typeface="Arial" panose="020B0604020202020204" pitchFamily="34" charset="0"/>
              </a:rPr>
              <a:t>Προεπιλεγμένη τιμή</a:t>
            </a:r>
            <a:endParaRPr lang="en-US" b="1" dirty="0">
              <a:latin typeface="Arial" panose="020B0604020202020204" pitchFamily="34" charset="0"/>
            </a:endParaRPr>
          </a:p>
        </p:txBody>
      </p:sp>
    </p:spTree>
    <p:extLst>
      <p:ext uri="{BB962C8B-B14F-4D97-AF65-F5344CB8AC3E}">
        <p14:creationId xmlns:p14="http://schemas.microsoft.com/office/powerpoint/2010/main" val="33647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normAutofit fontScale="90000"/>
          </a:bodyPr>
          <a:lstStyle/>
          <a:p>
            <a:r>
              <a:rPr lang="el-GR" dirty="0">
                <a:solidFill>
                  <a:srgbClr val="0070C0"/>
                </a:solidFill>
              </a:rPr>
              <a:t>Κατασκευαστής και πάλι κατασκευαστής… (1)</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90032"/>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Ορθογώνιο 1"/>
          <p:cNvSpPr/>
          <p:nvPr/>
        </p:nvSpPr>
        <p:spPr>
          <a:xfrm>
            <a:off x="805211" y="1235779"/>
            <a:ext cx="6096000" cy="4278094"/>
          </a:xfrm>
          <a:prstGeom prst="rect">
            <a:avLst/>
          </a:prstGeom>
        </p:spPr>
        <p:txBody>
          <a:bodyPr>
            <a:spAutoFit/>
          </a:bodyPr>
          <a:lstStyle/>
          <a:p>
            <a:r>
              <a:rPr lang="en-US" sz="1600" dirty="0">
                <a:solidFill>
                  <a:srgbClr val="7030A0"/>
                </a:solidFill>
              </a:rPr>
              <a:t>class Vehicle1:</a:t>
            </a:r>
          </a:p>
          <a:p>
            <a:r>
              <a:rPr lang="en-US" sz="1600" dirty="0">
                <a:solidFill>
                  <a:srgbClr val="7030A0"/>
                </a:solidFill>
              </a:rPr>
              <a:t>    def __</a:t>
            </a:r>
            <a:r>
              <a:rPr lang="en-US" sz="1600" dirty="0" err="1">
                <a:solidFill>
                  <a:srgbClr val="7030A0"/>
                </a:solidFill>
              </a:rPr>
              <a:t>init</a:t>
            </a:r>
            <a:r>
              <a:rPr lang="en-US" sz="1600" dirty="0">
                <a:solidFill>
                  <a:srgbClr val="7030A0"/>
                </a:solidFill>
              </a:rPr>
              <a:t>__( self, color, price, wheels):</a:t>
            </a:r>
          </a:p>
          <a:p>
            <a:r>
              <a:rPr lang="en-US" sz="1600" dirty="0">
                <a:solidFill>
                  <a:srgbClr val="7030A0"/>
                </a:solidFill>
              </a:rPr>
              <a:t>        </a:t>
            </a:r>
            <a:r>
              <a:rPr lang="en-US" sz="1600" dirty="0" err="1">
                <a:solidFill>
                  <a:srgbClr val="7030A0"/>
                </a:solidFill>
              </a:rPr>
              <a:t>self.color</a:t>
            </a:r>
            <a:r>
              <a:rPr lang="en-US" sz="1600" dirty="0">
                <a:solidFill>
                  <a:srgbClr val="7030A0"/>
                </a:solidFill>
              </a:rPr>
              <a:t>=color</a:t>
            </a:r>
          </a:p>
          <a:p>
            <a:r>
              <a:rPr lang="en-US" sz="1600" dirty="0">
                <a:solidFill>
                  <a:srgbClr val="7030A0"/>
                </a:solidFill>
              </a:rPr>
              <a:t>        </a:t>
            </a:r>
            <a:r>
              <a:rPr lang="en-US" sz="1600" dirty="0" err="1">
                <a:solidFill>
                  <a:srgbClr val="7030A0"/>
                </a:solidFill>
              </a:rPr>
              <a:t>self.price</a:t>
            </a:r>
            <a:r>
              <a:rPr lang="en-US" sz="1600" dirty="0">
                <a:solidFill>
                  <a:srgbClr val="7030A0"/>
                </a:solidFill>
              </a:rPr>
              <a:t>=price</a:t>
            </a:r>
          </a:p>
          <a:p>
            <a:r>
              <a:rPr lang="en-US" sz="1600" dirty="0">
                <a:solidFill>
                  <a:srgbClr val="7030A0"/>
                </a:solidFill>
              </a:rPr>
              <a:t>        </a:t>
            </a:r>
            <a:r>
              <a:rPr lang="en-US" sz="1600" dirty="0" err="1">
                <a:solidFill>
                  <a:srgbClr val="7030A0"/>
                </a:solidFill>
              </a:rPr>
              <a:t>self.wheels</a:t>
            </a:r>
            <a:r>
              <a:rPr lang="en-US" sz="1600" dirty="0">
                <a:solidFill>
                  <a:srgbClr val="7030A0"/>
                </a:solidFill>
              </a:rPr>
              <a:t>=wheels</a:t>
            </a:r>
          </a:p>
          <a:p>
            <a:r>
              <a:rPr lang="en-US" sz="1600" dirty="0">
                <a:solidFill>
                  <a:srgbClr val="7030A0"/>
                </a:solidFill>
              </a:rPr>
              <a:t>        </a:t>
            </a:r>
            <a:r>
              <a:rPr lang="en-US" sz="1600" dirty="0" err="1">
                <a:solidFill>
                  <a:srgbClr val="7030A0"/>
                </a:solidFill>
              </a:rPr>
              <a:t>self.speed</a:t>
            </a:r>
            <a:r>
              <a:rPr lang="en-US" sz="1600" dirty="0">
                <a:solidFill>
                  <a:srgbClr val="7030A0"/>
                </a:solidFill>
              </a:rPr>
              <a:t>=100</a:t>
            </a:r>
          </a:p>
          <a:p>
            <a:endParaRPr lang="en-US" sz="1600" dirty="0">
              <a:solidFill>
                <a:srgbClr val="7030A0"/>
              </a:solidFill>
            </a:endParaRPr>
          </a:p>
          <a:p>
            <a:r>
              <a:rPr lang="en-US" sz="1600" dirty="0">
                <a:solidFill>
                  <a:srgbClr val="7030A0"/>
                </a:solidFill>
              </a:rPr>
              <a:t>    def accelerate(self, amount):</a:t>
            </a:r>
          </a:p>
          <a:p>
            <a:r>
              <a:rPr lang="en-US" sz="1600" dirty="0">
                <a:solidFill>
                  <a:srgbClr val="7030A0"/>
                </a:solidFill>
              </a:rPr>
              <a:t>        </a:t>
            </a:r>
            <a:r>
              <a:rPr lang="en-US" sz="1600" dirty="0" err="1">
                <a:solidFill>
                  <a:srgbClr val="7030A0"/>
                </a:solidFill>
              </a:rPr>
              <a:t>self.speed</a:t>
            </a:r>
            <a:r>
              <a:rPr lang="en-US" sz="1600" dirty="0">
                <a:solidFill>
                  <a:srgbClr val="7030A0"/>
                </a:solidFill>
              </a:rPr>
              <a:t> += amount</a:t>
            </a:r>
          </a:p>
          <a:p>
            <a:r>
              <a:rPr lang="en-US" sz="1600" dirty="0">
                <a:solidFill>
                  <a:srgbClr val="7030A0"/>
                </a:solidFill>
              </a:rPr>
              <a:t>        return </a:t>
            </a:r>
            <a:r>
              <a:rPr lang="en-US" sz="1600" dirty="0" err="1">
                <a:solidFill>
                  <a:srgbClr val="7030A0"/>
                </a:solidFill>
              </a:rPr>
              <a:t>self.speed</a:t>
            </a:r>
            <a:endParaRPr lang="en-US" sz="1600" dirty="0">
              <a:solidFill>
                <a:srgbClr val="7030A0"/>
              </a:solidFill>
            </a:endParaRPr>
          </a:p>
          <a:p>
            <a:endParaRPr lang="en-US" sz="1600" dirty="0">
              <a:solidFill>
                <a:srgbClr val="7030A0"/>
              </a:solidFill>
            </a:endParaRPr>
          </a:p>
          <a:p>
            <a:r>
              <a:rPr lang="en-US" sz="1600" dirty="0">
                <a:solidFill>
                  <a:srgbClr val="7030A0"/>
                </a:solidFill>
              </a:rPr>
              <a:t>    def decelerate(self, amount):</a:t>
            </a:r>
          </a:p>
          <a:p>
            <a:r>
              <a:rPr lang="en-US" sz="1600" dirty="0">
                <a:solidFill>
                  <a:srgbClr val="7030A0"/>
                </a:solidFill>
              </a:rPr>
              <a:t>        </a:t>
            </a:r>
            <a:r>
              <a:rPr lang="en-US" sz="1600" dirty="0" err="1">
                <a:solidFill>
                  <a:srgbClr val="7030A0"/>
                </a:solidFill>
              </a:rPr>
              <a:t>self.speed</a:t>
            </a:r>
            <a:r>
              <a:rPr lang="en-US" sz="1600" dirty="0">
                <a:solidFill>
                  <a:srgbClr val="7030A0"/>
                </a:solidFill>
              </a:rPr>
              <a:t> -= amount</a:t>
            </a:r>
          </a:p>
          <a:p>
            <a:r>
              <a:rPr lang="en-US" sz="1600" dirty="0">
                <a:solidFill>
                  <a:srgbClr val="7030A0"/>
                </a:solidFill>
              </a:rPr>
              <a:t>        return </a:t>
            </a:r>
            <a:r>
              <a:rPr lang="en-US" sz="1600" dirty="0" err="1">
                <a:solidFill>
                  <a:srgbClr val="7030A0"/>
                </a:solidFill>
              </a:rPr>
              <a:t>self.speed</a:t>
            </a:r>
            <a:endParaRPr lang="en-US" sz="1600" dirty="0">
              <a:solidFill>
                <a:srgbClr val="7030A0"/>
              </a:solidFill>
            </a:endParaRPr>
          </a:p>
          <a:p>
            <a:endParaRPr lang="en-US" sz="1600" dirty="0">
              <a:solidFill>
                <a:srgbClr val="7030A0"/>
              </a:solidFill>
            </a:endParaRPr>
          </a:p>
          <a:p>
            <a:r>
              <a:rPr lang="en-US" sz="1600" dirty="0">
                <a:solidFill>
                  <a:srgbClr val="7030A0"/>
                </a:solidFill>
              </a:rPr>
              <a:t>betty=Vehicle1('yellow', 2000.00, 4)</a:t>
            </a:r>
          </a:p>
          <a:p>
            <a:r>
              <a:rPr lang="en-US" sz="1600" dirty="0" err="1">
                <a:solidFill>
                  <a:srgbClr val="7030A0"/>
                </a:solidFill>
              </a:rPr>
              <a:t>betty.accelerate</a:t>
            </a:r>
            <a:r>
              <a:rPr lang="en-US" sz="1600" dirty="0">
                <a:solidFill>
                  <a:srgbClr val="7030A0"/>
                </a:solidFill>
              </a:rPr>
              <a:t>(10)</a:t>
            </a:r>
          </a:p>
        </p:txBody>
      </p:sp>
      <p:cxnSp>
        <p:nvCxnSpPr>
          <p:cNvPr id="10" name="Ευθύγραμμο βέλος σύνδεσης 9"/>
          <p:cNvCxnSpPr>
            <a:cxnSpLocks/>
          </p:cNvCxnSpPr>
          <p:nvPr/>
        </p:nvCxnSpPr>
        <p:spPr>
          <a:xfrm>
            <a:off x="3900410" y="2111404"/>
            <a:ext cx="155333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5747657" y="1717113"/>
            <a:ext cx="3674285" cy="923330"/>
          </a:xfrm>
          <a:prstGeom prst="rect">
            <a:avLst/>
          </a:prstGeom>
        </p:spPr>
        <p:txBody>
          <a:bodyPr wrap="square">
            <a:spAutoFit/>
          </a:bodyPr>
          <a:lstStyle/>
          <a:p>
            <a:pPr algn="ctr"/>
            <a:r>
              <a:rPr lang="el-GR" dirty="0">
                <a:solidFill>
                  <a:schemeClr val="accent5">
                    <a:lumMod val="75000"/>
                  </a:schemeClr>
                </a:solidFill>
                <a:latin typeface="Arial" panose="020B0604020202020204" pitchFamily="34" charset="0"/>
              </a:rPr>
              <a:t>Είναι προτιμότερο ο ορισμός όλων των ιδιοτήτων να γίνεται στον κατασκευαστή!!!</a:t>
            </a:r>
          </a:p>
        </p:txBody>
      </p:sp>
      <p:pic>
        <p:nvPicPr>
          <p:cNvPr id="13"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666" y="3465702"/>
            <a:ext cx="1536700" cy="2332368"/>
          </a:xfrm>
          <a:prstGeom prst="rect">
            <a:avLst/>
          </a:prstGeom>
        </p:spPr>
      </p:pic>
      <p:cxnSp>
        <p:nvCxnSpPr>
          <p:cNvPr id="8" name="Ευθύγραμμο βέλος σύνδεσης 7">
            <a:extLst>
              <a:ext uri="{FF2B5EF4-FFF2-40B4-BE49-F238E27FC236}">
                <a16:creationId xmlns:a16="http://schemas.microsoft.com/office/drawing/2014/main" id="{D607A70B-2C27-4583-A965-DAD3009598D5}"/>
              </a:ext>
            </a:extLst>
          </p:cNvPr>
          <p:cNvCxnSpPr>
            <a:cxnSpLocks/>
            <a:endCxn id="9" idx="1"/>
          </p:cNvCxnSpPr>
          <p:nvPr/>
        </p:nvCxnSpPr>
        <p:spPr>
          <a:xfrm>
            <a:off x="2995923" y="2593564"/>
            <a:ext cx="2226501" cy="4221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Ορθογώνιο 8">
            <a:extLst>
              <a:ext uri="{FF2B5EF4-FFF2-40B4-BE49-F238E27FC236}">
                <a16:creationId xmlns:a16="http://schemas.microsoft.com/office/drawing/2014/main" id="{3BD69DF6-E121-4DA0-ACDD-36B4135FDF94}"/>
              </a:ext>
            </a:extLst>
          </p:cNvPr>
          <p:cNvSpPr/>
          <p:nvPr/>
        </p:nvSpPr>
        <p:spPr>
          <a:xfrm>
            <a:off x="5222424" y="2831017"/>
            <a:ext cx="3211958" cy="369332"/>
          </a:xfrm>
          <a:prstGeom prst="rect">
            <a:avLst/>
          </a:prstGeom>
        </p:spPr>
        <p:txBody>
          <a:bodyPr wrap="square">
            <a:spAutoFit/>
          </a:bodyPr>
          <a:lstStyle/>
          <a:p>
            <a:pPr algn="just"/>
            <a:r>
              <a:rPr lang="en-US" b="1" dirty="0">
                <a:latin typeface="Arial" panose="020B0604020202020204" pitchFamily="34" charset="0"/>
              </a:rPr>
              <a:t>SOS… </a:t>
            </a:r>
            <a:r>
              <a:rPr lang="el-GR" b="1" dirty="0">
                <a:latin typeface="Arial" panose="020B0604020202020204" pitchFamily="34" charset="0"/>
              </a:rPr>
              <a:t>Προεπιλεγμένη τιμή</a:t>
            </a:r>
            <a:endParaRPr lang="en-US" b="1" dirty="0">
              <a:latin typeface="Arial" panose="020B0604020202020204" pitchFamily="34" charset="0"/>
            </a:endParaRPr>
          </a:p>
        </p:txBody>
      </p:sp>
    </p:spTree>
    <p:extLst>
      <p:ext uri="{BB962C8B-B14F-4D97-AF65-F5344CB8AC3E}">
        <p14:creationId xmlns:p14="http://schemas.microsoft.com/office/powerpoint/2010/main" val="5071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normAutofit fontScale="90000"/>
          </a:bodyPr>
          <a:lstStyle/>
          <a:p>
            <a:r>
              <a:rPr lang="el-GR" dirty="0">
                <a:solidFill>
                  <a:srgbClr val="0070C0"/>
                </a:solidFill>
              </a:rPr>
              <a:t>Κατασκευαστής και πάλι κατασκευαστής… (2)</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Ορθογώνιο 1"/>
          <p:cNvSpPr/>
          <p:nvPr/>
        </p:nvSpPr>
        <p:spPr>
          <a:xfrm>
            <a:off x="805211" y="1235779"/>
            <a:ext cx="6096000" cy="4031873"/>
          </a:xfrm>
          <a:prstGeom prst="rect">
            <a:avLst/>
          </a:prstGeom>
        </p:spPr>
        <p:txBody>
          <a:bodyPr>
            <a:spAutoFit/>
          </a:bodyPr>
          <a:lstStyle/>
          <a:p>
            <a:r>
              <a:rPr lang="en-US" sz="1600" dirty="0">
                <a:solidFill>
                  <a:srgbClr val="7030A0"/>
                </a:solidFill>
              </a:rPr>
              <a:t>class Dog:</a:t>
            </a:r>
          </a:p>
          <a:p>
            <a:r>
              <a:rPr lang="en-US" sz="1600" dirty="0">
                <a:solidFill>
                  <a:srgbClr val="7030A0"/>
                </a:solidFill>
              </a:rPr>
              <a:t>    def __</a:t>
            </a:r>
            <a:r>
              <a:rPr lang="en-US" sz="1600" dirty="0" err="1">
                <a:solidFill>
                  <a:srgbClr val="7030A0"/>
                </a:solidFill>
              </a:rPr>
              <a:t>init</a:t>
            </a:r>
            <a:r>
              <a:rPr lang="en-US" sz="1600" dirty="0">
                <a:solidFill>
                  <a:srgbClr val="7030A0"/>
                </a:solidFill>
              </a:rPr>
              <a:t>__(</a:t>
            </a:r>
            <a:r>
              <a:rPr lang="en-US" sz="1600" dirty="0" err="1">
                <a:solidFill>
                  <a:srgbClr val="7030A0"/>
                </a:solidFill>
              </a:rPr>
              <a:t>self,</a:t>
            </a:r>
            <a:r>
              <a:rPr lang="en-US" sz="1600" dirty="0" err="1">
                <a:solidFill>
                  <a:srgbClr val="C00000"/>
                </a:solidFill>
              </a:rPr>
              <a:t>breed,size,color</a:t>
            </a:r>
            <a:r>
              <a:rPr lang="en-US" sz="1600" dirty="0">
                <a:solidFill>
                  <a:srgbClr val="7030A0"/>
                </a:solidFill>
              </a:rPr>
              <a:t>):</a:t>
            </a:r>
          </a:p>
          <a:p>
            <a:r>
              <a:rPr lang="en-US" sz="1600" dirty="0">
                <a:solidFill>
                  <a:srgbClr val="7030A0"/>
                </a:solidFill>
              </a:rPr>
              <a:t>        </a:t>
            </a:r>
            <a:r>
              <a:rPr lang="en-US" sz="1600" dirty="0" err="1">
                <a:solidFill>
                  <a:srgbClr val="7030A0"/>
                </a:solidFill>
              </a:rPr>
              <a:t>self.breed</a:t>
            </a:r>
            <a:r>
              <a:rPr lang="en-US" sz="1600" dirty="0">
                <a:solidFill>
                  <a:srgbClr val="7030A0"/>
                </a:solidFill>
              </a:rPr>
              <a:t>=breed</a:t>
            </a:r>
          </a:p>
          <a:p>
            <a:r>
              <a:rPr lang="en-US" sz="1600" dirty="0">
                <a:solidFill>
                  <a:srgbClr val="7030A0"/>
                </a:solidFill>
              </a:rPr>
              <a:t>        </a:t>
            </a:r>
            <a:r>
              <a:rPr lang="en-US" sz="1600" dirty="0" err="1">
                <a:solidFill>
                  <a:srgbClr val="7030A0"/>
                </a:solidFill>
              </a:rPr>
              <a:t>self.size</a:t>
            </a:r>
            <a:r>
              <a:rPr lang="en-US" sz="1600" dirty="0">
                <a:solidFill>
                  <a:srgbClr val="7030A0"/>
                </a:solidFill>
              </a:rPr>
              <a:t>=size</a:t>
            </a:r>
          </a:p>
          <a:p>
            <a:r>
              <a:rPr lang="en-US" sz="1600" dirty="0">
                <a:solidFill>
                  <a:srgbClr val="7030A0"/>
                </a:solidFill>
              </a:rPr>
              <a:t>        </a:t>
            </a:r>
            <a:r>
              <a:rPr lang="en-US" sz="1600" dirty="0" err="1">
                <a:solidFill>
                  <a:srgbClr val="7030A0"/>
                </a:solidFill>
              </a:rPr>
              <a:t>self.color</a:t>
            </a:r>
            <a:r>
              <a:rPr lang="en-US" sz="1600" dirty="0">
                <a:solidFill>
                  <a:srgbClr val="7030A0"/>
                </a:solidFill>
              </a:rPr>
              <a:t>=color</a:t>
            </a:r>
          </a:p>
          <a:p>
            <a:r>
              <a:rPr lang="en-US" sz="1600" dirty="0">
                <a:solidFill>
                  <a:srgbClr val="7030A0"/>
                </a:solidFill>
              </a:rPr>
              <a:t>        print 'breed:',self.breed,'size:',self.size,'color:',</a:t>
            </a:r>
            <a:r>
              <a:rPr lang="en-US" sz="1600" dirty="0" err="1">
                <a:solidFill>
                  <a:srgbClr val="7030A0"/>
                </a:solidFill>
              </a:rPr>
              <a:t>self.color</a:t>
            </a:r>
            <a:endParaRPr lang="en-US" sz="1600" dirty="0">
              <a:solidFill>
                <a:srgbClr val="7030A0"/>
              </a:solidFill>
            </a:endParaRPr>
          </a:p>
          <a:p>
            <a:r>
              <a:rPr lang="en-US" sz="1600" dirty="0">
                <a:solidFill>
                  <a:srgbClr val="7030A0"/>
                </a:solidFill>
              </a:rPr>
              <a:t>    def eat(</a:t>
            </a:r>
            <a:r>
              <a:rPr lang="en-US" sz="1600" dirty="0" err="1">
                <a:solidFill>
                  <a:srgbClr val="7030A0"/>
                </a:solidFill>
              </a:rPr>
              <a:t>self,</a:t>
            </a:r>
            <a:r>
              <a:rPr lang="en-US" sz="1600" dirty="0" err="1">
                <a:solidFill>
                  <a:srgbClr val="C00000"/>
                </a:solidFill>
              </a:rPr>
              <a:t>food</a:t>
            </a:r>
            <a:r>
              <a:rPr lang="en-US" sz="1600" dirty="0">
                <a:solidFill>
                  <a:srgbClr val="7030A0"/>
                </a:solidFill>
              </a:rPr>
              <a:t>):</a:t>
            </a:r>
          </a:p>
          <a:p>
            <a:r>
              <a:rPr lang="en-US" sz="1600" dirty="0">
                <a:solidFill>
                  <a:srgbClr val="7030A0"/>
                </a:solidFill>
              </a:rPr>
              <a:t>        </a:t>
            </a:r>
            <a:r>
              <a:rPr lang="en-US" sz="1600" dirty="0" err="1">
                <a:solidFill>
                  <a:srgbClr val="7030A0"/>
                </a:solidFill>
              </a:rPr>
              <a:t>self.food</a:t>
            </a:r>
            <a:r>
              <a:rPr lang="en-US" sz="1600" dirty="0">
                <a:solidFill>
                  <a:srgbClr val="7030A0"/>
                </a:solidFill>
              </a:rPr>
              <a:t>=food</a:t>
            </a:r>
          </a:p>
          <a:p>
            <a:r>
              <a:rPr lang="en-US" sz="1600" dirty="0">
                <a:solidFill>
                  <a:srgbClr val="7030A0"/>
                </a:solidFill>
              </a:rPr>
              <a:t>        print 'I am </a:t>
            </a:r>
            <a:r>
              <a:rPr lang="en-US" sz="1600" dirty="0" err="1">
                <a:solidFill>
                  <a:srgbClr val="7030A0"/>
                </a:solidFill>
              </a:rPr>
              <a:t>eating',food</a:t>
            </a:r>
            <a:endParaRPr lang="en-US" sz="1600" dirty="0">
              <a:solidFill>
                <a:srgbClr val="7030A0"/>
              </a:solidFill>
            </a:endParaRPr>
          </a:p>
          <a:p>
            <a:r>
              <a:rPr lang="en-US" sz="1600" dirty="0">
                <a:solidFill>
                  <a:srgbClr val="7030A0"/>
                </a:solidFill>
              </a:rPr>
              <a:t>    def bark(self):</a:t>
            </a:r>
          </a:p>
          <a:p>
            <a:r>
              <a:rPr lang="en-US" sz="1600" dirty="0">
                <a:solidFill>
                  <a:srgbClr val="7030A0"/>
                </a:solidFill>
              </a:rPr>
              <a:t>        print 'I am barking'</a:t>
            </a:r>
          </a:p>
          <a:p>
            <a:endParaRPr lang="en-US" sz="1600" dirty="0">
              <a:solidFill>
                <a:srgbClr val="7030A0"/>
              </a:solidFill>
            </a:endParaRPr>
          </a:p>
          <a:p>
            <a:r>
              <a:rPr lang="en-US" sz="1600" dirty="0">
                <a:solidFill>
                  <a:srgbClr val="7030A0"/>
                </a:solidFill>
              </a:rPr>
              <a:t>Max=Dog('</a:t>
            </a:r>
            <a:r>
              <a:rPr lang="en-US" sz="1600" dirty="0" err="1">
                <a:solidFill>
                  <a:srgbClr val="7030A0"/>
                </a:solidFill>
              </a:rPr>
              <a:t>terrier','medium','brown</a:t>
            </a:r>
            <a:r>
              <a:rPr lang="en-US" sz="1600" dirty="0">
                <a:solidFill>
                  <a:srgbClr val="7030A0"/>
                </a:solidFill>
              </a:rPr>
              <a:t>')</a:t>
            </a:r>
          </a:p>
          <a:p>
            <a:r>
              <a:rPr lang="en-US" sz="1600" dirty="0">
                <a:solidFill>
                  <a:srgbClr val="7030A0"/>
                </a:solidFill>
              </a:rPr>
              <a:t>Rocky=Dog('</a:t>
            </a:r>
            <a:r>
              <a:rPr lang="en-US" sz="1600" dirty="0" err="1">
                <a:solidFill>
                  <a:srgbClr val="7030A0"/>
                </a:solidFill>
              </a:rPr>
              <a:t>labrador</a:t>
            </a:r>
            <a:r>
              <a:rPr lang="en-US" sz="1600" dirty="0">
                <a:solidFill>
                  <a:srgbClr val="7030A0"/>
                </a:solidFill>
              </a:rPr>
              <a:t>','</a:t>
            </a:r>
            <a:r>
              <a:rPr lang="en-US" sz="1600" dirty="0" err="1">
                <a:solidFill>
                  <a:srgbClr val="7030A0"/>
                </a:solidFill>
              </a:rPr>
              <a:t>large','light</a:t>
            </a:r>
            <a:r>
              <a:rPr lang="en-US" sz="1600" dirty="0">
                <a:solidFill>
                  <a:srgbClr val="7030A0"/>
                </a:solidFill>
              </a:rPr>
              <a:t> brown')</a:t>
            </a:r>
          </a:p>
          <a:p>
            <a:r>
              <a:rPr lang="en-US" sz="1600" dirty="0" err="1">
                <a:solidFill>
                  <a:srgbClr val="7030A0"/>
                </a:solidFill>
              </a:rPr>
              <a:t>Max.eat</a:t>
            </a:r>
            <a:r>
              <a:rPr lang="en-US" sz="1600" dirty="0">
                <a:solidFill>
                  <a:srgbClr val="7030A0"/>
                </a:solidFill>
              </a:rPr>
              <a:t>('bone')</a:t>
            </a:r>
          </a:p>
          <a:p>
            <a:r>
              <a:rPr lang="en-US" sz="1600" dirty="0" err="1">
                <a:solidFill>
                  <a:srgbClr val="7030A0"/>
                </a:solidFill>
              </a:rPr>
              <a:t>Rocky.eat</a:t>
            </a:r>
            <a:r>
              <a:rPr lang="en-US" sz="1600" dirty="0">
                <a:solidFill>
                  <a:srgbClr val="7030A0"/>
                </a:solidFill>
              </a:rPr>
              <a:t>('meat')</a:t>
            </a:r>
          </a:p>
        </p:txBody>
      </p:sp>
      <p:cxnSp>
        <p:nvCxnSpPr>
          <p:cNvPr id="10" name="Ευθύγραμμο βέλος σύνδεσης 9"/>
          <p:cNvCxnSpPr>
            <a:cxnSpLocks/>
          </p:cNvCxnSpPr>
          <p:nvPr/>
        </p:nvCxnSpPr>
        <p:spPr>
          <a:xfrm>
            <a:off x="3053111" y="3110666"/>
            <a:ext cx="227634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5348472" y="2846508"/>
            <a:ext cx="3848100" cy="1200329"/>
          </a:xfrm>
          <a:prstGeom prst="rect">
            <a:avLst/>
          </a:prstGeom>
        </p:spPr>
        <p:txBody>
          <a:bodyPr wrap="square">
            <a:spAutoFit/>
          </a:bodyPr>
          <a:lstStyle/>
          <a:p>
            <a:pPr algn="ctr"/>
            <a:r>
              <a:rPr lang="el-GR" dirty="0">
                <a:solidFill>
                  <a:schemeClr val="accent5">
                    <a:lumMod val="75000"/>
                  </a:schemeClr>
                </a:solidFill>
                <a:latin typeface="Arial" panose="020B0604020202020204" pitchFamily="34" charset="0"/>
              </a:rPr>
              <a:t>Αν και είναι σωστός ο διπλανός κώδικας, είναι προτιμότερο ο ορισμός όλων των ιδιοτήτων να γίνεται στον κατασκευαστή!!!</a:t>
            </a:r>
          </a:p>
        </p:txBody>
      </p:sp>
      <p:pic>
        <p:nvPicPr>
          <p:cNvPr id="13"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170" y="4357687"/>
            <a:ext cx="1536700" cy="2332368"/>
          </a:xfrm>
          <a:prstGeom prst="rect">
            <a:avLst/>
          </a:prstGeom>
        </p:spPr>
      </p:pic>
    </p:spTree>
    <p:extLst>
      <p:ext uri="{BB962C8B-B14F-4D97-AF65-F5344CB8AC3E}">
        <p14:creationId xmlns:p14="http://schemas.microsoft.com/office/powerpoint/2010/main" val="36345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Συνοψίζοντας μέχρι εδώ…</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TextBox 8">
            <a:extLst>
              <a:ext uri="{FF2B5EF4-FFF2-40B4-BE49-F238E27FC236}">
                <a16:creationId xmlns:a16="http://schemas.microsoft.com/office/drawing/2014/main" id="{E8BF0E65-6A68-4FC6-B860-1E5A3EABCB2C}"/>
              </a:ext>
            </a:extLst>
          </p:cNvPr>
          <p:cNvSpPr txBox="1"/>
          <p:nvPr/>
        </p:nvSpPr>
        <p:spPr>
          <a:xfrm>
            <a:off x="646110" y="1495365"/>
            <a:ext cx="9404723" cy="3139321"/>
          </a:xfrm>
          <a:prstGeom prst="rect">
            <a:avLst/>
          </a:prstGeom>
          <a:noFill/>
        </p:spPr>
        <p:txBody>
          <a:bodyPr wrap="square" rtlCol="0">
            <a:spAutoFit/>
          </a:bodyPr>
          <a:lstStyle/>
          <a:p>
            <a:pPr algn="just"/>
            <a:r>
              <a:rPr lang="el-GR" b="1" dirty="0"/>
              <a:t>Όπως αναφέραμε ήδη, τα αντικείμενα είναι συγκεκριμένες οντότητες που χαρακτηρίζονται από ιδιότητες και μπορούν να εκτελούν συγκεκριμένες ενέργειες. </a:t>
            </a:r>
          </a:p>
          <a:p>
            <a:pPr algn="just"/>
            <a:endParaRPr lang="el-GR" dirty="0"/>
          </a:p>
          <a:p>
            <a:pPr algn="just"/>
            <a:r>
              <a:rPr lang="el-GR" i="1" dirty="0">
                <a:solidFill>
                  <a:schemeClr val="accent1">
                    <a:lumMod val="50000"/>
                  </a:schemeClr>
                </a:solidFill>
              </a:rPr>
              <a:t>Ένας σκύλος έχει τις ιδιότητες φύλο, ράτσα, χρώμα κ.λπ. και μπορεί να εκτελεί διάφορες ενέργειες, όπως να τρέξει, να γαυγίσει, να φάει. </a:t>
            </a:r>
          </a:p>
          <a:p>
            <a:pPr algn="just"/>
            <a:endParaRPr lang="el-GR" i="1" dirty="0">
              <a:solidFill>
                <a:schemeClr val="accent1">
                  <a:lumMod val="50000"/>
                </a:schemeClr>
              </a:solidFill>
            </a:endParaRPr>
          </a:p>
          <a:p>
            <a:pPr algn="just"/>
            <a:r>
              <a:rPr lang="el-GR" i="1" dirty="0">
                <a:solidFill>
                  <a:schemeClr val="accent1">
                    <a:lumMod val="50000"/>
                  </a:schemeClr>
                </a:solidFill>
              </a:rPr>
              <a:t>Ένα αυτοκίνητο έχει τις ιδιότητες χρώμα, μάρκα, μοντέλο κ.λπ. και μπορεί να εκτελεί διάφορες ενέργειες όπως να τρέχει, να σταματάει, να στρίβει. </a:t>
            </a:r>
          </a:p>
          <a:p>
            <a:pPr algn="just"/>
            <a:endParaRPr lang="el-GR" i="1" dirty="0"/>
          </a:p>
          <a:p>
            <a:pPr algn="just"/>
            <a:r>
              <a:rPr lang="el-GR" b="1" i="1" dirty="0"/>
              <a:t>Οι ενέργειες που μπορεί να κάνει ένα αντικείμενο ονομάζονται </a:t>
            </a:r>
            <a:r>
              <a:rPr lang="el-GR" b="1" dirty="0"/>
              <a:t>μέθοδοι </a:t>
            </a:r>
            <a:r>
              <a:rPr lang="el-GR" b="1" i="1" dirty="0"/>
              <a:t>και δεν είναι τίποτε άλλο παρά συναρτήσεις που ανήκουν σε ένα αντικείμενο. </a:t>
            </a:r>
            <a:endParaRPr lang="el-GR" b="1" dirty="0"/>
          </a:p>
        </p:txBody>
      </p:sp>
    </p:spTree>
    <p:extLst>
      <p:ext uri="{BB962C8B-B14F-4D97-AF65-F5344CB8AC3E}">
        <p14:creationId xmlns:p14="http://schemas.microsoft.com/office/powerpoint/2010/main" val="41494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Ορισμός ιδιοτήτων</a:t>
            </a:r>
            <a:r>
              <a:rPr lang="en-US" dirty="0">
                <a:solidFill>
                  <a:srgbClr val="0070C0"/>
                </a:solidFill>
              </a:rPr>
              <a:t>(attributes)</a:t>
            </a:r>
            <a:r>
              <a:rPr lang="el-GR" dirty="0">
                <a:solidFill>
                  <a:srgbClr val="0070C0"/>
                </a:solidFill>
              </a:rPr>
              <a:t> (1)</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Ορθογώνιο 10"/>
          <p:cNvSpPr/>
          <p:nvPr/>
        </p:nvSpPr>
        <p:spPr>
          <a:xfrm>
            <a:off x="646111" y="1110312"/>
            <a:ext cx="9501189" cy="646331"/>
          </a:xfrm>
          <a:prstGeom prst="rect">
            <a:avLst/>
          </a:prstGeom>
        </p:spPr>
        <p:txBody>
          <a:bodyPr wrap="square">
            <a:spAutoFit/>
          </a:bodyPr>
          <a:lstStyle/>
          <a:p>
            <a:pPr algn="just"/>
            <a:r>
              <a:rPr lang="el-GR" dirty="0">
                <a:latin typeface="Arial" panose="020B0604020202020204" pitchFamily="34" charset="0"/>
              </a:rPr>
              <a:t>Η </a:t>
            </a:r>
            <a:r>
              <a:rPr lang="en-US" dirty="0">
                <a:latin typeface="Arial" panose="020B0604020202020204" pitchFamily="34" charset="0"/>
              </a:rPr>
              <a:t>Python </a:t>
            </a:r>
            <a:r>
              <a:rPr lang="el-GR" dirty="0">
                <a:latin typeface="Arial" panose="020B0604020202020204" pitchFamily="34" charset="0"/>
              </a:rPr>
              <a:t>μας προσφέρει διάφορους τρόπους για να ορίσουμε τις ιδιότητες μιας κλάσης αντικειμένων.</a:t>
            </a:r>
          </a:p>
        </p:txBody>
      </p:sp>
      <p:sp>
        <p:nvSpPr>
          <p:cNvPr id="9" name="Ορθογώνιο 8"/>
          <p:cNvSpPr/>
          <p:nvPr/>
        </p:nvSpPr>
        <p:spPr>
          <a:xfrm>
            <a:off x="646111" y="1755827"/>
            <a:ext cx="9501189" cy="369332"/>
          </a:xfrm>
          <a:prstGeom prst="rect">
            <a:avLst/>
          </a:prstGeom>
        </p:spPr>
        <p:txBody>
          <a:bodyPr wrap="square">
            <a:spAutoFit/>
          </a:bodyPr>
          <a:lstStyle/>
          <a:p>
            <a:pPr algn="just"/>
            <a:r>
              <a:rPr lang="el-GR" dirty="0">
                <a:solidFill>
                  <a:srgbClr val="C00000"/>
                </a:solidFill>
                <a:latin typeface="Arial" panose="020B0604020202020204" pitchFamily="34" charset="0"/>
              </a:rPr>
              <a:t>Ά τρόπος</a:t>
            </a:r>
            <a:r>
              <a:rPr lang="en-US" dirty="0">
                <a:solidFill>
                  <a:srgbClr val="C00000"/>
                </a:solidFill>
                <a:latin typeface="Arial" panose="020B0604020202020204" pitchFamily="34" charset="0"/>
              </a:rPr>
              <a:t> - </a:t>
            </a:r>
            <a:r>
              <a:rPr lang="el-GR" dirty="0">
                <a:solidFill>
                  <a:srgbClr val="C00000"/>
                </a:solidFill>
                <a:latin typeface="Arial" panose="020B0604020202020204" pitchFamily="34" charset="0"/>
              </a:rPr>
              <a:t>Ορισμός μιας ιδιότητας μέσα στον ορισμό της κλάσης</a:t>
            </a:r>
          </a:p>
        </p:txBody>
      </p:sp>
      <p:sp>
        <p:nvSpPr>
          <p:cNvPr id="5" name="Ορθογώνιο 4"/>
          <p:cNvSpPr/>
          <p:nvPr/>
        </p:nvSpPr>
        <p:spPr>
          <a:xfrm>
            <a:off x="646111" y="4909005"/>
            <a:ext cx="5272090" cy="646331"/>
          </a:xfrm>
          <a:prstGeom prst="rect">
            <a:avLst/>
          </a:prstGeom>
        </p:spPr>
        <p:txBody>
          <a:bodyPr wrap="square">
            <a:spAutoFit/>
          </a:bodyPr>
          <a:lstStyle/>
          <a:p>
            <a:r>
              <a:rPr lang="en-US" dirty="0">
                <a:solidFill>
                  <a:srgbClr val="7030A0"/>
                </a:solidFill>
              </a:rPr>
              <a:t>class exam2:</a:t>
            </a:r>
          </a:p>
          <a:p>
            <a:r>
              <a:rPr lang="en-US" dirty="0">
                <a:solidFill>
                  <a:srgbClr val="7030A0"/>
                </a:solidFill>
              </a:rPr>
              <a:t>    </a:t>
            </a:r>
            <a:r>
              <a:rPr lang="en-US" dirty="0" err="1">
                <a:solidFill>
                  <a:srgbClr val="7030A0"/>
                </a:solidFill>
              </a:rPr>
              <a:t>idiotita</a:t>
            </a:r>
            <a:r>
              <a:rPr lang="en-US" dirty="0">
                <a:solidFill>
                  <a:srgbClr val="7030A0"/>
                </a:solidFill>
              </a:rPr>
              <a:t>='This is a test from class exam2'</a:t>
            </a:r>
          </a:p>
        </p:txBody>
      </p:sp>
      <p:sp>
        <p:nvSpPr>
          <p:cNvPr id="16" name="Ορθογώνιο 15"/>
          <p:cNvSpPr/>
          <p:nvPr/>
        </p:nvSpPr>
        <p:spPr>
          <a:xfrm>
            <a:off x="603311" y="2161575"/>
            <a:ext cx="6231902" cy="369332"/>
          </a:xfrm>
          <a:prstGeom prst="rect">
            <a:avLst/>
          </a:prstGeom>
        </p:spPr>
        <p:txBody>
          <a:bodyPr wrap="square">
            <a:spAutoFit/>
          </a:bodyPr>
          <a:lstStyle/>
          <a:p>
            <a:r>
              <a:rPr lang="el-GR" dirty="0">
                <a:solidFill>
                  <a:schemeClr val="accent5">
                    <a:lumMod val="75000"/>
                  </a:schemeClr>
                </a:solidFill>
                <a:latin typeface="Arial" panose="020B0604020202020204" pitchFamily="34" charset="0"/>
              </a:rPr>
              <a:t>Στον κατασκευαστή χρησιμοποιώντας τη δήλωση </a:t>
            </a:r>
            <a:r>
              <a:rPr lang="en-US" dirty="0">
                <a:solidFill>
                  <a:schemeClr val="accent5">
                    <a:lumMod val="75000"/>
                  </a:schemeClr>
                </a:solidFill>
                <a:latin typeface="Arial" panose="020B0604020202020204" pitchFamily="34" charset="0"/>
              </a:rPr>
              <a:t>self</a:t>
            </a:r>
            <a:endParaRPr lang="el-GR" dirty="0">
              <a:solidFill>
                <a:schemeClr val="accent5">
                  <a:lumMod val="75000"/>
                </a:schemeClr>
              </a:solidFill>
              <a:latin typeface="Arial" panose="020B0604020202020204" pitchFamily="34" charset="0"/>
            </a:endParaRPr>
          </a:p>
        </p:txBody>
      </p:sp>
      <p:sp>
        <p:nvSpPr>
          <p:cNvPr id="18" name="Ορθογώνιο 17"/>
          <p:cNvSpPr/>
          <p:nvPr/>
        </p:nvSpPr>
        <p:spPr>
          <a:xfrm>
            <a:off x="603311" y="4434605"/>
            <a:ext cx="4071931" cy="369332"/>
          </a:xfrm>
          <a:prstGeom prst="rect">
            <a:avLst/>
          </a:prstGeom>
        </p:spPr>
        <p:txBody>
          <a:bodyPr wrap="square">
            <a:spAutoFit/>
          </a:bodyPr>
          <a:lstStyle/>
          <a:p>
            <a:pPr algn="just"/>
            <a:r>
              <a:rPr lang="el-GR" dirty="0">
                <a:solidFill>
                  <a:schemeClr val="accent5">
                    <a:lumMod val="75000"/>
                  </a:schemeClr>
                </a:solidFill>
                <a:latin typeface="Arial" panose="020B0604020202020204" pitchFamily="34" charset="0"/>
              </a:rPr>
              <a:t>Χωρίς τον κατασκευαστή και το </a:t>
            </a:r>
            <a:r>
              <a:rPr lang="en-US" dirty="0">
                <a:solidFill>
                  <a:schemeClr val="accent5">
                    <a:lumMod val="75000"/>
                  </a:schemeClr>
                </a:solidFill>
                <a:latin typeface="Arial" panose="020B0604020202020204" pitchFamily="34" charset="0"/>
              </a:rPr>
              <a:t>self</a:t>
            </a:r>
            <a:endParaRPr lang="el-GR" dirty="0">
              <a:solidFill>
                <a:schemeClr val="accent5">
                  <a:lumMod val="75000"/>
                </a:schemeClr>
              </a:solidFill>
              <a:latin typeface="Arial" panose="020B0604020202020204" pitchFamily="34" charset="0"/>
            </a:endParaRPr>
          </a:p>
        </p:txBody>
      </p:sp>
      <p:sp>
        <p:nvSpPr>
          <p:cNvPr id="6" name="Κορδέλα: Με κλίση προς τα επάνω 5"/>
          <p:cNvSpPr/>
          <p:nvPr/>
        </p:nvSpPr>
        <p:spPr>
          <a:xfrm>
            <a:off x="5437313" y="4039407"/>
            <a:ext cx="6286520" cy="11176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Αντικείμενο. Ιδιότητα</a:t>
            </a:r>
          </a:p>
          <a:p>
            <a:pPr algn="ctr"/>
            <a:r>
              <a:rPr lang="el-GR" dirty="0"/>
              <a:t>για την πρόσβαση στην ιδιότητα ενός αντικειμένου</a:t>
            </a:r>
          </a:p>
        </p:txBody>
      </p:sp>
      <p:sp>
        <p:nvSpPr>
          <p:cNvPr id="2" name="Ορθογώνιο 1"/>
          <p:cNvSpPr/>
          <p:nvPr/>
        </p:nvSpPr>
        <p:spPr>
          <a:xfrm>
            <a:off x="646111" y="2475618"/>
            <a:ext cx="6096000" cy="923330"/>
          </a:xfrm>
          <a:prstGeom prst="rect">
            <a:avLst/>
          </a:prstGeom>
        </p:spPr>
        <p:txBody>
          <a:bodyPr>
            <a:spAutoFit/>
          </a:bodyPr>
          <a:lstStyle/>
          <a:p>
            <a:r>
              <a:rPr lang="en-US" dirty="0">
                <a:solidFill>
                  <a:srgbClr val="7030A0"/>
                </a:solidFill>
              </a:rPr>
              <a:t>class exam1:</a:t>
            </a:r>
          </a:p>
          <a:p>
            <a:r>
              <a:rPr lang="en-US" dirty="0">
                <a:solidFill>
                  <a:srgbClr val="7030A0"/>
                </a:solidFill>
              </a:rPr>
              <a:t>    def __</a:t>
            </a:r>
            <a:r>
              <a:rPr lang="en-US" dirty="0" err="1">
                <a:solidFill>
                  <a:srgbClr val="7030A0"/>
                </a:solidFill>
              </a:rPr>
              <a:t>init</a:t>
            </a:r>
            <a:r>
              <a:rPr lang="en-US" dirty="0">
                <a:solidFill>
                  <a:srgbClr val="7030A0"/>
                </a:solidFill>
              </a:rPr>
              <a:t>__(self):</a:t>
            </a:r>
          </a:p>
          <a:p>
            <a:r>
              <a:rPr lang="en-US" dirty="0">
                <a:solidFill>
                  <a:srgbClr val="7030A0"/>
                </a:solidFill>
              </a:rPr>
              <a:t>        </a:t>
            </a:r>
            <a:r>
              <a:rPr lang="en-US" dirty="0" err="1">
                <a:solidFill>
                  <a:srgbClr val="7030A0"/>
                </a:solidFill>
              </a:rPr>
              <a:t>self.idiotita</a:t>
            </a:r>
            <a:r>
              <a:rPr lang="en-US" dirty="0">
                <a:solidFill>
                  <a:srgbClr val="7030A0"/>
                </a:solidFill>
              </a:rPr>
              <a:t>='This is a test from class exam1'</a:t>
            </a:r>
          </a:p>
        </p:txBody>
      </p:sp>
      <p:sp>
        <p:nvSpPr>
          <p:cNvPr id="13" name="Ορθογώνιο 12">
            <a:extLst>
              <a:ext uri="{FF2B5EF4-FFF2-40B4-BE49-F238E27FC236}">
                <a16:creationId xmlns:a16="http://schemas.microsoft.com/office/drawing/2014/main" id="{F6EAA8D9-9BD0-4A3A-B153-68CB49473A91}"/>
              </a:ext>
            </a:extLst>
          </p:cNvPr>
          <p:cNvSpPr/>
          <p:nvPr/>
        </p:nvSpPr>
        <p:spPr>
          <a:xfrm>
            <a:off x="646111" y="3499680"/>
            <a:ext cx="2516189" cy="646331"/>
          </a:xfrm>
          <a:prstGeom prst="rect">
            <a:avLst/>
          </a:prstGeom>
        </p:spPr>
        <p:txBody>
          <a:bodyPr wrap="square">
            <a:spAutoFit/>
          </a:bodyPr>
          <a:lstStyle/>
          <a:p>
            <a:r>
              <a:rPr lang="en-US" dirty="0">
                <a:solidFill>
                  <a:srgbClr val="7030A0"/>
                </a:solidFill>
              </a:rPr>
              <a:t>object1=exam1()</a:t>
            </a:r>
          </a:p>
          <a:p>
            <a:r>
              <a:rPr lang="en-US" dirty="0">
                <a:solidFill>
                  <a:srgbClr val="7030A0"/>
                </a:solidFill>
              </a:rPr>
              <a:t>print object1.idiotita</a:t>
            </a:r>
          </a:p>
        </p:txBody>
      </p:sp>
      <p:sp>
        <p:nvSpPr>
          <p:cNvPr id="14" name="Ορθογώνιο 13">
            <a:extLst>
              <a:ext uri="{FF2B5EF4-FFF2-40B4-BE49-F238E27FC236}">
                <a16:creationId xmlns:a16="http://schemas.microsoft.com/office/drawing/2014/main" id="{B9950FD1-FB23-4256-A773-DAEFD8EE539C}"/>
              </a:ext>
            </a:extLst>
          </p:cNvPr>
          <p:cNvSpPr/>
          <p:nvPr/>
        </p:nvSpPr>
        <p:spPr>
          <a:xfrm>
            <a:off x="603311" y="5747688"/>
            <a:ext cx="5272090" cy="646331"/>
          </a:xfrm>
          <a:prstGeom prst="rect">
            <a:avLst/>
          </a:prstGeom>
        </p:spPr>
        <p:txBody>
          <a:bodyPr wrap="square">
            <a:spAutoFit/>
          </a:bodyPr>
          <a:lstStyle/>
          <a:p>
            <a:r>
              <a:rPr lang="en-US" dirty="0">
                <a:solidFill>
                  <a:srgbClr val="7030A0"/>
                </a:solidFill>
              </a:rPr>
              <a:t>object2=exam2()</a:t>
            </a:r>
          </a:p>
          <a:p>
            <a:r>
              <a:rPr lang="en-US" dirty="0">
                <a:solidFill>
                  <a:srgbClr val="7030A0"/>
                </a:solidFill>
              </a:rPr>
              <a:t>print object2.idiotita</a:t>
            </a:r>
          </a:p>
        </p:txBody>
      </p:sp>
      <p:sp>
        <p:nvSpPr>
          <p:cNvPr id="4" name="Ορθογώνιο 3">
            <a:extLst>
              <a:ext uri="{FF2B5EF4-FFF2-40B4-BE49-F238E27FC236}">
                <a16:creationId xmlns:a16="http://schemas.microsoft.com/office/drawing/2014/main" id="{62140AFB-96A2-4AB5-9DC0-99394720B7FD}"/>
              </a:ext>
            </a:extLst>
          </p:cNvPr>
          <p:cNvSpPr/>
          <p:nvPr/>
        </p:nvSpPr>
        <p:spPr>
          <a:xfrm>
            <a:off x="3476601" y="3560730"/>
            <a:ext cx="3358612" cy="369332"/>
          </a:xfrm>
          <a:prstGeom prst="rect">
            <a:avLst/>
          </a:prstGeom>
        </p:spPr>
        <p:txBody>
          <a:bodyPr wrap="none">
            <a:spAutoFit/>
          </a:bodyPr>
          <a:lstStyle/>
          <a:p>
            <a:r>
              <a:rPr lang="en-US" dirty="0">
                <a:solidFill>
                  <a:srgbClr val="C00000"/>
                </a:solidFill>
              </a:rPr>
              <a:t>This is a test from class exam1</a:t>
            </a:r>
            <a:endParaRPr lang="el-GR" dirty="0">
              <a:solidFill>
                <a:srgbClr val="C00000"/>
              </a:solidFill>
            </a:endParaRPr>
          </a:p>
        </p:txBody>
      </p:sp>
      <p:sp>
        <p:nvSpPr>
          <p:cNvPr id="15" name="Ορθογώνιο 14">
            <a:extLst>
              <a:ext uri="{FF2B5EF4-FFF2-40B4-BE49-F238E27FC236}">
                <a16:creationId xmlns:a16="http://schemas.microsoft.com/office/drawing/2014/main" id="{E6FB46BD-E67D-4C13-A2C6-8EC3AE0D340C}"/>
              </a:ext>
            </a:extLst>
          </p:cNvPr>
          <p:cNvSpPr/>
          <p:nvPr/>
        </p:nvSpPr>
        <p:spPr>
          <a:xfrm>
            <a:off x="3495641" y="5796266"/>
            <a:ext cx="3358612" cy="369332"/>
          </a:xfrm>
          <a:prstGeom prst="rect">
            <a:avLst/>
          </a:prstGeom>
        </p:spPr>
        <p:txBody>
          <a:bodyPr wrap="none">
            <a:spAutoFit/>
          </a:bodyPr>
          <a:lstStyle/>
          <a:p>
            <a:r>
              <a:rPr lang="en-US" dirty="0">
                <a:solidFill>
                  <a:srgbClr val="C00000"/>
                </a:solidFill>
              </a:rPr>
              <a:t>This is a test from class exam2</a:t>
            </a:r>
            <a:endParaRPr lang="el-GR" dirty="0">
              <a:solidFill>
                <a:srgbClr val="C00000"/>
              </a:solidFill>
            </a:endParaRPr>
          </a:p>
        </p:txBody>
      </p:sp>
    </p:spTree>
    <p:extLst>
      <p:ext uri="{BB962C8B-B14F-4D97-AF65-F5344CB8AC3E}">
        <p14:creationId xmlns:p14="http://schemas.microsoft.com/office/powerpoint/2010/main" val="251720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barn(inVertical)">
                                      <p:cBhvr>
                                        <p:cTn id="5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5" grpId="0"/>
      <p:bldP spid="16" grpId="0"/>
      <p:bldP spid="18" grpId="0"/>
      <p:bldP spid="6" grpId="0" animBg="1"/>
      <p:bldP spid="2" grpId="0"/>
      <p:bldP spid="13" grpId="0"/>
      <p:bldP spid="1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l-GR" dirty="0">
                <a:solidFill>
                  <a:srgbClr val="0070C0"/>
                </a:solidFill>
              </a:rPr>
              <a:t>Ο διαδικασιακός…</a:t>
            </a:r>
            <a:endParaRPr lang="en-US" dirty="0">
              <a:solidFill>
                <a:srgbClr val="0070C0"/>
              </a:solidFill>
            </a:endParaRPr>
          </a:p>
        </p:txBody>
      </p:sp>
      <p:sp>
        <p:nvSpPr>
          <p:cNvPr id="33" name="TextBox 32"/>
          <p:cNvSpPr txBox="1"/>
          <p:nvPr/>
        </p:nvSpPr>
        <p:spPr>
          <a:xfrm>
            <a:off x="681479" y="1031267"/>
            <a:ext cx="9333986" cy="923330"/>
          </a:xfrm>
          <a:prstGeom prst="rect">
            <a:avLst/>
          </a:prstGeom>
          <a:noFill/>
        </p:spPr>
        <p:txBody>
          <a:bodyPr wrap="square" rtlCol="0">
            <a:spAutoFit/>
          </a:bodyPr>
          <a:lstStyle/>
          <a:p>
            <a:pPr algn="just"/>
            <a:r>
              <a:rPr lang="el-GR" dirty="0"/>
              <a:t>Ο Διαδικασιακός προγραμματισμός δίνει έμφαση </a:t>
            </a:r>
            <a:r>
              <a:rPr lang="en-US" dirty="0"/>
              <a:t>(</a:t>
            </a:r>
            <a:r>
              <a:rPr lang="el-GR" dirty="0"/>
              <a:t>προτεραιότητα) στις </a:t>
            </a:r>
            <a:r>
              <a:rPr lang="el-GR" dirty="0">
                <a:solidFill>
                  <a:srgbClr val="C00000"/>
                </a:solidFill>
              </a:rPr>
              <a:t>ενέργειες</a:t>
            </a:r>
            <a:r>
              <a:rPr lang="en-US" dirty="0">
                <a:solidFill>
                  <a:srgbClr val="C00000"/>
                </a:solidFill>
              </a:rPr>
              <a:t> </a:t>
            </a:r>
            <a:r>
              <a:rPr lang="en-US" dirty="0"/>
              <a:t>(</a:t>
            </a:r>
            <a:r>
              <a:rPr lang="el-GR" dirty="0"/>
              <a:t>διεργασίες, εντολές)</a:t>
            </a:r>
            <a:r>
              <a:rPr lang="el-GR" dirty="0">
                <a:solidFill>
                  <a:srgbClr val="C00000"/>
                </a:solidFill>
              </a:rPr>
              <a:t> </a:t>
            </a:r>
            <a:r>
              <a:rPr lang="el-GR" dirty="0"/>
              <a:t>που γίνονται πάνω σε συγκεκριμένες έννοιες</a:t>
            </a:r>
            <a:r>
              <a:rPr lang="el-GR" dirty="0">
                <a:solidFill>
                  <a:srgbClr val="C00000"/>
                </a:solidFill>
              </a:rPr>
              <a:t> </a:t>
            </a:r>
            <a:r>
              <a:rPr lang="el-GR" dirty="0"/>
              <a:t>(οντότητες, δεδομένα, αντικείμενα).</a:t>
            </a:r>
          </a:p>
        </p:txBody>
      </p:sp>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l="7475" t="27340" r="56029" b="11784"/>
          <a:stretch/>
        </p:blipFill>
        <p:spPr>
          <a:xfrm>
            <a:off x="4416795" y="1993442"/>
            <a:ext cx="1863354" cy="2331047"/>
          </a:xfrm>
          <a:prstGeom prst="rect">
            <a:avLst/>
          </a:prstGeom>
        </p:spPr>
      </p:pic>
      <p:sp>
        <p:nvSpPr>
          <p:cNvPr id="6" name="TextBox 5"/>
          <p:cNvSpPr txBox="1"/>
          <p:nvPr/>
        </p:nvSpPr>
        <p:spPr>
          <a:xfrm>
            <a:off x="681479" y="5407561"/>
            <a:ext cx="9333986" cy="1200329"/>
          </a:xfrm>
          <a:prstGeom prst="rect">
            <a:avLst/>
          </a:prstGeom>
          <a:noFill/>
        </p:spPr>
        <p:txBody>
          <a:bodyPr wrap="square" rtlCol="0">
            <a:spAutoFit/>
          </a:bodyPr>
          <a:lstStyle/>
          <a:p>
            <a:pPr algn="just"/>
            <a:r>
              <a:rPr lang="el-GR" dirty="0"/>
              <a:t>Αν και η προσέγγιση αυτή θεωρήθηκε βολική, έγινε γρήγορα φανερό ότι σε δυσκολότερα προβλήματα όπως αυτά της Τεχνητής Νοημοσύνης δημιουργεί μακροσκελή και μη λειτουργικά προγράμματα που είναι δύσκολο να ελεγχθούν, να διορθωθούν και να συντηρηθούν. </a:t>
            </a:r>
          </a:p>
        </p:txBody>
      </p:sp>
      <p:sp>
        <p:nvSpPr>
          <p:cNvPr id="7" name="TextBox 6">
            <a:extLst>
              <a:ext uri="{FF2B5EF4-FFF2-40B4-BE49-F238E27FC236}">
                <a16:creationId xmlns:a16="http://schemas.microsoft.com/office/drawing/2014/main" id="{26CC3437-0648-47F7-AA32-DBA70CEDF8D2}"/>
              </a:ext>
            </a:extLst>
          </p:cNvPr>
          <p:cNvSpPr txBox="1"/>
          <p:nvPr/>
        </p:nvSpPr>
        <p:spPr>
          <a:xfrm>
            <a:off x="646111" y="4363334"/>
            <a:ext cx="9333986" cy="923330"/>
          </a:xfrm>
          <a:prstGeom prst="rect">
            <a:avLst/>
          </a:prstGeom>
          <a:noFill/>
        </p:spPr>
        <p:txBody>
          <a:bodyPr wrap="square" rtlCol="0">
            <a:spAutoFit/>
          </a:bodyPr>
          <a:lstStyle/>
          <a:p>
            <a:pPr algn="just"/>
            <a:r>
              <a:rPr lang="el-GR" dirty="0"/>
              <a:t>Με τον διαδικασιακό προγραμματισμό δηλαδή περιγράφουμε διαδικασίες και συναρτήσεις οι οποίες επεξεργάζονται τα δεδομένα και οι οποίες αποτελούν το βασικό δομικό στοιχείο των προγραμμάτων μας.</a:t>
            </a:r>
          </a:p>
        </p:txBody>
      </p:sp>
    </p:spTree>
    <p:extLst>
      <p:ext uri="{BB962C8B-B14F-4D97-AF65-F5344CB8AC3E}">
        <p14:creationId xmlns:p14="http://schemas.microsoft.com/office/powerpoint/2010/main" val="10651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Ορισμός ιδιοτήτων</a:t>
            </a:r>
            <a:r>
              <a:rPr lang="en-US" dirty="0">
                <a:solidFill>
                  <a:srgbClr val="0070C0"/>
                </a:solidFill>
              </a:rPr>
              <a:t>(attributes)</a:t>
            </a:r>
            <a:r>
              <a:rPr lang="el-GR" dirty="0">
                <a:solidFill>
                  <a:srgbClr val="0070C0"/>
                </a:solidFill>
              </a:rPr>
              <a:t> (2)</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Ορθογώνιο 8"/>
          <p:cNvSpPr/>
          <p:nvPr/>
        </p:nvSpPr>
        <p:spPr>
          <a:xfrm>
            <a:off x="646111" y="1235779"/>
            <a:ext cx="9404723" cy="369332"/>
          </a:xfrm>
          <a:prstGeom prst="rect">
            <a:avLst/>
          </a:prstGeom>
        </p:spPr>
        <p:txBody>
          <a:bodyPr wrap="square">
            <a:spAutoFit/>
          </a:bodyPr>
          <a:lstStyle/>
          <a:p>
            <a:pPr algn="just"/>
            <a:r>
              <a:rPr lang="el-GR" dirty="0">
                <a:solidFill>
                  <a:srgbClr val="C00000"/>
                </a:solidFill>
                <a:latin typeface="Arial" panose="020B0604020202020204" pitchFamily="34" charset="0"/>
              </a:rPr>
              <a:t>Β’ τρόπος</a:t>
            </a:r>
            <a:r>
              <a:rPr lang="en-US" dirty="0">
                <a:solidFill>
                  <a:srgbClr val="C00000"/>
                </a:solidFill>
                <a:latin typeface="Arial" panose="020B0604020202020204" pitchFamily="34" charset="0"/>
              </a:rPr>
              <a:t> - </a:t>
            </a:r>
            <a:r>
              <a:rPr lang="el-GR" dirty="0">
                <a:solidFill>
                  <a:srgbClr val="C00000"/>
                </a:solidFill>
                <a:latin typeface="Arial" panose="020B0604020202020204" pitchFamily="34" charset="0"/>
              </a:rPr>
              <a:t>Ορισμός μιας ιδιότητας από το στιγμιότυπο (αντικείμενο) της κλάσης</a:t>
            </a:r>
          </a:p>
        </p:txBody>
      </p:sp>
      <p:sp>
        <p:nvSpPr>
          <p:cNvPr id="5" name="Ορθογώνιο 4"/>
          <p:cNvSpPr/>
          <p:nvPr/>
        </p:nvSpPr>
        <p:spPr>
          <a:xfrm>
            <a:off x="646111" y="1662668"/>
            <a:ext cx="5272090" cy="1754326"/>
          </a:xfrm>
          <a:prstGeom prst="rect">
            <a:avLst/>
          </a:prstGeom>
        </p:spPr>
        <p:txBody>
          <a:bodyPr wrap="square">
            <a:spAutoFit/>
          </a:bodyPr>
          <a:lstStyle/>
          <a:p>
            <a:r>
              <a:rPr lang="en-US" dirty="0">
                <a:solidFill>
                  <a:srgbClr val="7030A0"/>
                </a:solidFill>
              </a:rPr>
              <a:t>class exam:</a:t>
            </a:r>
          </a:p>
          <a:p>
            <a:r>
              <a:rPr lang="en-US" dirty="0">
                <a:solidFill>
                  <a:srgbClr val="7030A0"/>
                </a:solidFill>
              </a:rPr>
              <a:t>    idiotita1='This is the 1st attribute'</a:t>
            </a:r>
          </a:p>
          <a:p>
            <a:r>
              <a:rPr lang="en-US" dirty="0">
                <a:solidFill>
                  <a:srgbClr val="7030A0"/>
                </a:solidFill>
              </a:rPr>
              <a:t>    </a:t>
            </a:r>
          </a:p>
          <a:p>
            <a:r>
              <a:rPr lang="en-US" dirty="0">
                <a:solidFill>
                  <a:srgbClr val="7030A0"/>
                </a:solidFill>
              </a:rPr>
              <a:t>object1=exam()</a:t>
            </a:r>
          </a:p>
          <a:p>
            <a:endParaRPr lang="en-US" dirty="0">
              <a:solidFill>
                <a:srgbClr val="7030A0"/>
              </a:solidFill>
            </a:endParaRPr>
          </a:p>
          <a:p>
            <a:r>
              <a:rPr lang="en-US" dirty="0">
                <a:solidFill>
                  <a:srgbClr val="7030A0"/>
                </a:solidFill>
              </a:rPr>
              <a:t>object1.idiotita2='This is the 2nd attribute'</a:t>
            </a:r>
          </a:p>
        </p:txBody>
      </p:sp>
      <p:sp>
        <p:nvSpPr>
          <p:cNvPr id="2" name="Ορθογώνιο 1">
            <a:extLst>
              <a:ext uri="{FF2B5EF4-FFF2-40B4-BE49-F238E27FC236}">
                <a16:creationId xmlns:a16="http://schemas.microsoft.com/office/drawing/2014/main" id="{D57F3D04-A1EA-4194-A03A-CB082EBC051D}"/>
              </a:ext>
            </a:extLst>
          </p:cNvPr>
          <p:cNvSpPr/>
          <p:nvPr/>
        </p:nvSpPr>
        <p:spPr>
          <a:xfrm>
            <a:off x="3852871" y="3755111"/>
            <a:ext cx="3117840" cy="646331"/>
          </a:xfrm>
          <a:prstGeom prst="rect">
            <a:avLst/>
          </a:prstGeom>
        </p:spPr>
        <p:txBody>
          <a:bodyPr wrap="square">
            <a:spAutoFit/>
          </a:bodyPr>
          <a:lstStyle/>
          <a:p>
            <a:r>
              <a:rPr lang="en-US" dirty="0">
                <a:solidFill>
                  <a:srgbClr val="C00000"/>
                </a:solidFill>
              </a:rPr>
              <a:t>This is the 1st attribute</a:t>
            </a:r>
          </a:p>
          <a:p>
            <a:r>
              <a:rPr lang="en-US" dirty="0">
                <a:solidFill>
                  <a:srgbClr val="C00000"/>
                </a:solidFill>
              </a:rPr>
              <a:t>This is the 2nd attribute</a:t>
            </a:r>
            <a:endParaRPr lang="el-GR" dirty="0">
              <a:solidFill>
                <a:srgbClr val="C00000"/>
              </a:solidFill>
            </a:endParaRPr>
          </a:p>
        </p:txBody>
      </p:sp>
      <p:sp>
        <p:nvSpPr>
          <p:cNvPr id="7" name="Ορθογώνιο 6">
            <a:extLst>
              <a:ext uri="{FF2B5EF4-FFF2-40B4-BE49-F238E27FC236}">
                <a16:creationId xmlns:a16="http://schemas.microsoft.com/office/drawing/2014/main" id="{C2591445-A905-4E78-9D27-C5BA8DD2B4C0}"/>
              </a:ext>
            </a:extLst>
          </p:cNvPr>
          <p:cNvSpPr/>
          <p:nvPr/>
        </p:nvSpPr>
        <p:spPr>
          <a:xfrm>
            <a:off x="646111" y="3715424"/>
            <a:ext cx="2550325" cy="646331"/>
          </a:xfrm>
          <a:prstGeom prst="rect">
            <a:avLst/>
          </a:prstGeom>
        </p:spPr>
        <p:txBody>
          <a:bodyPr wrap="square">
            <a:spAutoFit/>
          </a:bodyPr>
          <a:lstStyle/>
          <a:p>
            <a:r>
              <a:rPr lang="en-US" dirty="0">
                <a:solidFill>
                  <a:srgbClr val="7030A0"/>
                </a:solidFill>
              </a:rPr>
              <a:t>print object1.idiotita1</a:t>
            </a:r>
          </a:p>
          <a:p>
            <a:r>
              <a:rPr lang="en-US" dirty="0">
                <a:solidFill>
                  <a:srgbClr val="7030A0"/>
                </a:solidFill>
              </a:rPr>
              <a:t>print object1.idiotita2</a:t>
            </a:r>
          </a:p>
        </p:txBody>
      </p:sp>
    </p:spTree>
    <p:extLst>
      <p:ext uri="{BB962C8B-B14F-4D97-AF65-F5344CB8AC3E}">
        <p14:creationId xmlns:p14="http://schemas.microsoft.com/office/powerpoint/2010/main" val="22219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Μεταβλητές κλάσης</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Ορθογώνιο 8"/>
          <p:cNvSpPr/>
          <p:nvPr/>
        </p:nvSpPr>
        <p:spPr>
          <a:xfrm>
            <a:off x="646110" y="1142941"/>
            <a:ext cx="9404723" cy="646331"/>
          </a:xfrm>
          <a:prstGeom prst="rect">
            <a:avLst/>
          </a:prstGeom>
        </p:spPr>
        <p:txBody>
          <a:bodyPr wrap="square">
            <a:spAutoFit/>
          </a:bodyPr>
          <a:lstStyle/>
          <a:p>
            <a:pPr algn="just"/>
            <a:r>
              <a:rPr lang="el-GR" dirty="0">
                <a:latin typeface="Arial" panose="020B0604020202020204" pitchFamily="34" charset="0"/>
              </a:rPr>
              <a:t>Πρόκειται για μεταβλητές που ορίζονται μέσα στην κλάση οι οποίες είναι διαθέσιμες και κοινές σε όλα τα αντικείμενα της κλάσης.</a:t>
            </a:r>
          </a:p>
        </p:txBody>
      </p:sp>
      <p:sp>
        <p:nvSpPr>
          <p:cNvPr id="8" name="Ορθογώνιο 7">
            <a:extLst>
              <a:ext uri="{FF2B5EF4-FFF2-40B4-BE49-F238E27FC236}">
                <a16:creationId xmlns:a16="http://schemas.microsoft.com/office/drawing/2014/main" id="{2AA72546-DC82-4CE3-BE02-967838A31506}"/>
              </a:ext>
            </a:extLst>
          </p:cNvPr>
          <p:cNvSpPr/>
          <p:nvPr/>
        </p:nvSpPr>
        <p:spPr>
          <a:xfrm>
            <a:off x="646111" y="1772134"/>
            <a:ext cx="5945189" cy="4801314"/>
          </a:xfrm>
          <a:prstGeom prst="rect">
            <a:avLst/>
          </a:prstGeom>
        </p:spPr>
        <p:txBody>
          <a:bodyPr wrap="square">
            <a:spAutoFit/>
          </a:bodyPr>
          <a:lstStyle/>
          <a:p>
            <a:pPr algn="just"/>
            <a:r>
              <a:rPr lang="en-US" dirty="0">
                <a:solidFill>
                  <a:srgbClr val="C00000"/>
                </a:solidFill>
                <a:latin typeface="Arial" panose="020B0604020202020204" pitchFamily="34" charset="0"/>
              </a:rPr>
              <a:t>class Student:</a:t>
            </a:r>
          </a:p>
          <a:p>
            <a:pPr algn="just"/>
            <a:r>
              <a:rPr lang="en-US" b="1" dirty="0">
                <a:solidFill>
                  <a:schemeClr val="accent2">
                    <a:lumMod val="50000"/>
                  </a:schemeClr>
                </a:solidFill>
                <a:latin typeface="Arial" panose="020B0604020202020204" pitchFamily="34" charset="0"/>
              </a:rPr>
              <a:t>    </a:t>
            </a:r>
            <a:r>
              <a:rPr lang="en-US" b="1" dirty="0" err="1">
                <a:solidFill>
                  <a:schemeClr val="accent2">
                    <a:lumMod val="50000"/>
                  </a:schemeClr>
                </a:solidFill>
                <a:latin typeface="Arial" panose="020B0604020202020204" pitchFamily="34" charset="0"/>
              </a:rPr>
              <a:t>sxoleio</a:t>
            </a:r>
            <a:r>
              <a:rPr lang="en-US" b="1" dirty="0">
                <a:solidFill>
                  <a:schemeClr val="accent2">
                    <a:lumMod val="50000"/>
                  </a:schemeClr>
                </a:solidFill>
                <a:latin typeface="Arial" panose="020B0604020202020204" pitchFamily="34" charset="0"/>
              </a:rPr>
              <a:t>='1o EPAL </a:t>
            </a:r>
            <a:r>
              <a:rPr lang="en-US" b="1" dirty="0" err="1">
                <a:solidFill>
                  <a:schemeClr val="accent2">
                    <a:lumMod val="50000"/>
                  </a:schemeClr>
                </a:solidFill>
                <a:latin typeface="Arial" panose="020B0604020202020204" pitchFamily="34" charset="0"/>
              </a:rPr>
              <a:t>Kilkis</a:t>
            </a:r>
            <a:r>
              <a:rPr lang="en-US" b="1" dirty="0">
                <a:solidFill>
                  <a:schemeClr val="accent2">
                    <a:lumMod val="50000"/>
                  </a:schemeClr>
                </a:solidFill>
                <a:latin typeface="Arial" panose="020B0604020202020204" pitchFamily="34" charset="0"/>
              </a:rPr>
              <a:t>'</a:t>
            </a:r>
          </a:p>
          <a:p>
            <a:pPr algn="just"/>
            <a:r>
              <a:rPr lang="en-US" dirty="0">
                <a:solidFill>
                  <a:srgbClr val="C00000"/>
                </a:solidFill>
                <a:latin typeface="Arial" panose="020B0604020202020204" pitchFamily="34" charset="0"/>
              </a:rPr>
              <a:t>    def __</a:t>
            </a:r>
            <a:r>
              <a:rPr lang="en-US" dirty="0" err="1">
                <a:solidFill>
                  <a:srgbClr val="C00000"/>
                </a:solidFill>
                <a:latin typeface="Arial" panose="020B0604020202020204" pitchFamily="34" charset="0"/>
              </a:rPr>
              <a:t>init</a:t>
            </a:r>
            <a:r>
              <a:rPr lang="en-US" dirty="0">
                <a:solidFill>
                  <a:srgbClr val="C00000"/>
                </a:solidFill>
                <a:latin typeface="Arial" panose="020B0604020202020204" pitchFamily="34" charset="0"/>
              </a:rPr>
              <a:t>__(</a:t>
            </a:r>
            <a:r>
              <a:rPr lang="en-US" dirty="0" err="1">
                <a:solidFill>
                  <a:srgbClr val="C00000"/>
                </a:solidFill>
                <a:latin typeface="Arial" panose="020B0604020202020204" pitchFamily="34" charset="0"/>
              </a:rPr>
              <a:t>self,o,e,t,i,m</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self.onoma</a:t>
            </a:r>
            <a:r>
              <a:rPr lang="en-US" dirty="0">
                <a:solidFill>
                  <a:srgbClr val="C00000"/>
                </a:solidFill>
                <a:latin typeface="Arial" panose="020B0604020202020204" pitchFamily="34" charset="0"/>
              </a:rPr>
              <a:t>=o</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self.epitheto</a:t>
            </a:r>
            <a:r>
              <a:rPr lang="en-US" dirty="0">
                <a:solidFill>
                  <a:srgbClr val="C00000"/>
                </a:solidFill>
                <a:latin typeface="Arial" panose="020B0604020202020204" pitchFamily="34" charset="0"/>
              </a:rPr>
              <a:t>=e</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self.tmima</a:t>
            </a:r>
            <a:r>
              <a:rPr lang="en-US" dirty="0">
                <a:solidFill>
                  <a:srgbClr val="C00000"/>
                </a:solidFill>
                <a:latin typeface="Arial" panose="020B0604020202020204" pitchFamily="34" charset="0"/>
              </a:rPr>
              <a:t>=t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self.ilikia</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i</a:t>
            </a:r>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self.mo=m</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def </a:t>
            </a:r>
            <a:r>
              <a:rPr lang="en-US" dirty="0" err="1">
                <a:solidFill>
                  <a:srgbClr val="C00000"/>
                </a:solidFill>
                <a:latin typeface="Arial" panose="020B0604020202020204" pitchFamily="34" charset="0"/>
              </a:rPr>
              <a:t>allagi_tmima</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self,t</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a:t>
            </a:r>
            <a:r>
              <a:rPr lang="en-US" dirty="0" err="1">
                <a:solidFill>
                  <a:srgbClr val="C00000"/>
                </a:solidFill>
                <a:latin typeface="Arial" panose="020B0604020202020204" pitchFamily="34" charset="0"/>
              </a:rPr>
              <a:t>self.tmima</a:t>
            </a:r>
            <a:r>
              <a:rPr lang="en-US" dirty="0">
                <a:solidFill>
                  <a:srgbClr val="C00000"/>
                </a:solidFill>
                <a:latin typeface="Arial" panose="020B0604020202020204" pitchFamily="34" charset="0"/>
              </a:rPr>
              <a:t>=t</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    def </a:t>
            </a:r>
            <a:r>
              <a:rPr lang="en-US" dirty="0" err="1">
                <a:solidFill>
                  <a:srgbClr val="C00000"/>
                </a:solidFill>
                <a:latin typeface="Arial" panose="020B0604020202020204" pitchFamily="34" charset="0"/>
              </a:rPr>
              <a:t>allagi_mo</a:t>
            </a:r>
            <a:r>
              <a:rPr lang="en-US" dirty="0">
                <a:solidFill>
                  <a:srgbClr val="C00000"/>
                </a:solidFill>
                <a:latin typeface="Arial" panose="020B0604020202020204" pitchFamily="34" charset="0"/>
              </a:rPr>
              <a:t>(</a:t>
            </a:r>
            <a:r>
              <a:rPr lang="en-US" dirty="0" err="1">
                <a:solidFill>
                  <a:srgbClr val="C00000"/>
                </a:solidFill>
                <a:latin typeface="Arial" panose="020B0604020202020204" pitchFamily="34" charset="0"/>
              </a:rPr>
              <a:t>self,p</a:t>
            </a:r>
            <a:r>
              <a:rPr lang="en-US" dirty="0">
                <a:solidFill>
                  <a:srgbClr val="C00000"/>
                </a:solidFill>
                <a:latin typeface="Arial" panose="020B0604020202020204" pitchFamily="34" charset="0"/>
              </a:rPr>
              <a:t>):</a:t>
            </a:r>
          </a:p>
          <a:p>
            <a:pPr algn="just"/>
            <a:r>
              <a:rPr lang="en-US" dirty="0">
                <a:solidFill>
                  <a:srgbClr val="C00000"/>
                </a:solidFill>
                <a:latin typeface="Arial" panose="020B0604020202020204" pitchFamily="34" charset="0"/>
              </a:rPr>
              <a:t>        self.mo+=p</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st1=Student('John','Keros','Gp1',18,17)</a:t>
            </a:r>
          </a:p>
          <a:p>
            <a:pPr algn="just"/>
            <a:r>
              <a:rPr lang="en-US" dirty="0">
                <a:solidFill>
                  <a:srgbClr val="C00000"/>
                </a:solidFill>
                <a:latin typeface="Arial" panose="020B0604020202020204" pitchFamily="34" charset="0"/>
              </a:rPr>
              <a:t>st2=Student('Helen','Papadopoulou','Bp',16,19)</a:t>
            </a:r>
            <a:endParaRPr lang="el-GR" dirty="0">
              <a:solidFill>
                <a:srgbClr val="C00000"/>
              </a:solidFill>
              <a:effectLst/>
              <a:latin typeface="Arial" panose="020B0604020202020204" pitchFamily="34" charset="0"/>
            </a:endParaRPr>
          </a:p>
        </p:txBody>
      </p:sp>
      <p:sp>
        <p:nvSpPr>
          <p:cNvPr id="10" name="Ορθογώνιο 9">
            <a:extLst>
              <a:ext uri="{FF2B5EF4-FFF2-40B4-BE49-F238E27FC236}">
                <a16:creationId xmlns:a16="http://schemas.microsoft.com/office/drawing/2014/main" id="{DAE5202B-D51D-4BF9-9745-372F1C761B63}"/>
              </a:ext>
            </a:extLst>
          </p:cNvPr>
          <p:cNvSpPr/>
          <p:nvPr/>
        </p:nvSpPr>
        <p:spPr>
          <a:xfrm>
            <a:off x="5831684" y="1857375"/>
            <a:ext cx="3128974" cy="2862322"/>
          </a:xfrm>
          <a:prstGeom prst="rect">
            <a:avLst/>
          </a:prstGeom>
        </p:spPr>
        <p:txBody>
          <a:bodyPr wrap="square">
            <a:spAutoFit/>
          </a:bodyPr>
          <a:lstStyle/>
          <a:p>
            <a:pPr algn="just"/>
            <a:r>
              <a:rPr lang="en-US" dirty="0">
                <a:solidFill>
                  <a:srgbClr val="C00000"/>
                </a:solidFill>
                <a:latin typeface="Arial" panose="020B0604020202020204" pitchFamily="34" charset="0"/>
              </a:rPr>
              <a:t>print st1.tmima</a:t>
            </a:r>
          </a:p>
          <a:p>
            <a:pPr algn="just"/>
            <a:r>
              <a:rPr lang="en-US" dirty="0">
                <a:solidFill>
                  <a:srgbClr val="C00000"/>
                </a:solidFill>
                <a:latin typeface="Arial" panose="020B0604020202020204" pitchFamily="34" charset="0"/>
              </a:rPr>
              <a:t>st1.allagi_tmima('Gp2')</a:t>
            </a:r>
          </a:p>
          <a:p>
            <a:pPr algn="just"/>
            <a:r>
              <a:rPr lang="en-US" dirty="0">
                <a:solidFill>
                  <a:srgbClr val="C00000"/>
                </a:solidFill>
                <a:latin typeface="Arial" panose="020B0604020202020204" pitchFamily="34" charset="0"/>
              </a:rPr>
              <a:t>print st1.tmima</a:t>
            </a:r>
          </a:p>
          <a:p>
            <a:pPr algn="just"/>
            <a:endParaRPr lang="en-US" dirty="0">
              <a:solidFill>
                <a:srgbClr val="C00000"/>
              </a:solidFill>
              <a:latin typeface="Arial" panose="020B0604020202020204" pitchFamily="34" charset="0"/>
            </a:endParaRPr>
          </a:p>
          <a:p>
            <a:pPr algn="just"/>
            <a:r>
              <a:rPr lang="en-US" dirty="0">
                <a:solidFill>
                  <a:srgbClr val="C00000"/>
                </a:solidFill>
                <a:latin typeface="Arial" panose="020B0604020202020204" pitchFamily="34" charset="0"/>
              </a:rPr>
              <a:t>print st1.mo</a:t>
            </a:r>
          </a:p>
          <a:p>
            <a:pPr algn="just"/>
            <a:r>
              <a:rPr lang="en-US" dirty="0">
                <a:solidFill>
                  <a:srgbClr val="C00000"/>
                </a:solidFill>
                <a:latin typeface="Arial" panose="020B0604020202020204" pitchFamily="34" charset="0"/>
              </a:rPr>
              <a:t>st1.allagi_mo(2)</a:t>
            </a:r>
          </a:p>
          <a:p>
            <a:pPr algn="just"/>
            <a:r>
              <a:rPr lang="en-US" dirty="0">
                <a:solidFill>
                  <a:srgbClr val="C00000"/>
                </a:solidFill>
                <a:latin typeface="Arial" panose="020B0604020202020204" pitchFamily="34" charset="0"/>
              </a:rPr>
              <a:t>print st1.mo</a:t>
            </a:r>
          </a:p>
          <a:p>
            <a:pPr algn="just"/>
            <a:endParaRPr lang="en-US" dirty="0">
              <a:solidFill>
                <a:srgbClr val="C00000"/>
              </a:solidFill>
              <a:latin typeface="Arial" panose="020B0604020202020204" pitchFamily="34" charset="0"/>
            </a:endParaRPr>
          </a:p>
          <a:p>
            <a:pPr algn="just"/>
            <a:r>
              <a:rPr lang="en-US" b="1" dirty="0">
                <a:solidFill>
                  <a:schemeClr val="accent2">
                    <a:lumMod val="50000"/>
                  </a:schemeClr>
                </a:solidFill>
                <a:latin typeface="Arial" panose="020B0604020202020204" pitchFamily="34" charset="0"/>
              </a:rPr>
              <a:t>print </a:t>
            </a:r>
            <a:r>
              <a:rPr lang="en-US" b="1" dirty="0" err="1">
                <a:solidFill>
                  <a:schemeClr val="accent2">
                    <a:lumMod val="50000"/>
                  </a:schemeClr>
                </a:solidFill>
                <a:latin typeface="Arial" panose="020B0604020202020204" pitchFamily="34" charset="0"/>
              </a:rPr>
              <a:t>Student.sxoleio</a:t>
            </a:r>
            <a:endParaRPr lang="en-US" b="1" dirty="0">
              <a:solidFill>
                <a:schemeClr val="accent2">
                  <a:lumMod val="50000"/>
                </a:schemeClr>
              </a:solidFill>
              <a:latin typeface="Arial" panose="020B0604020202020204" pitchFamily="34" charset="0"/>
            </a:endParaRPr>
          </a:p>
          <a:p>
            <a:pPr algn="just"/>
            <a:r>
              <a:rPr lang="en-US" b="1" dirty="0">
                <a:solidFill>
                  <a:schemeClr val="accent2">
                    <a:lumMod val="50000"/>
                  </a:schemeClr>
                </a:solidFill>
                <a:latin typeface="Arial" panose="020B0604020202020204" pitchFamily="34" charset="0"/>
              </a:rPr>
              <a:t>print st1.sxoleio</a:t>
            </a:r>
            <a:endParaRPr lang="el-GR" b="1" dirty="0">
              <a:solidFill>
                <a:schemeClr val="accent2">
                  <a:lumMod val="50000"/>
                </a:schemeClr>
              </a:solidFill>
              <a:effectLst/>
              <a:latin typeface="Arial" panose="020B0604020202020204" pitchFamily="34" charset="0"/>
            </a:endParaRPr>
          </a:p>
        </p:txBody>
      </p:sp>
    </p:spTree>
    <p:extLst>
      <p:ext uri="{BB962C8B-B14F-4D97-AF65-F5344CB8AC3E}">
        <p14:creationId xmlns:p14="http://schemas.microsoft.com/office/powerpoint/2010/main" val="34933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n-US" dirty="0">
                <a:solidFill>
                  <a:srgbClr val="0070C0"/>
                </a:solidFill>
              </a:rPr>
              <a:t>@</a:t>
            </a:r>
            <a:r>
              <a:rPr lang="en-US" dirty="0" err="1">
                <a:solidFill>
                  <a:srgbClr val="0070C0"/>
                </a:solidFill>
              </a:rPr>
              <a:t>staticmethod</a:t>
            </a:r>
            <a:r>
              <a:rPr lang="el-GR" dirty="0">
                <a:solidFill>
                  <a:srgbClr val="0070C0"/>
                </a:solidFill>
              </a:rPr>
              <a:t> (1)</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Ορθογώνιο 10"/>
          <p:cNvSpPr/>
          <p:nvPr/>
        </p:nvSpPr>
        <p:spPr>
          <a:xfrm>
            <a:off x="646111" y="1110312"/>
            <a:ext cx="9501189" cy="646331"/>
          </a:xfrm>
          <a:prstGeom prst="rect">
            <a:avLst/>
          </a:prstGeom>
        </p:spPr>
        <p:txBody>
          <a:bodyPr wrap="square">
            <a:spAutoFit/>
          </a:bodyPr>
          <a:lstStyle/>
          <a:p>
            <a:pPr algn="just"/>
            <a:r>
              <a:rPr lang="el-GR" dirty="0">
                <a:latin typeface="Arial" panose="020B0604020202020204" pitchFamily="34" charset="0"/>
              </a:rPr>
              <a:t>Μερικές φορές το αποτέλεσμα της κλήσης μιας μεθόδου είναι το ίδιο όποιο αντικείμενο και αν κληθεί. Μελετήστε το παρακάτω παράδειγμα:</a:t>
            </a:r>
          </a:p>
        </p:txBody>
      </p:sp>
      <p:sp>
        <p:nvSpPr>
          <p:cNvPr id="2" name="Ορθογώνιο 1"/>
          <p:cNvSpPr/>
          <p:nvPr/>
        </p:nvSpPr>
        <p:spPr>
          <a:xfrm>
            <a:off x="710417" y="1898444"/>
            <a:ext cx="2820989" cy="369332"/>
          </a:xfrm>
          <a:prstGeom prst="rect">
            <a:avLst/>
          </a:prstGeom>
        </p:spPr>
        <p:txBody>
          <a:bodyPr wrap="square">
            <a:spAutoFit/>
          </a:bodyPr>
          <a:lstStyle/>
          <a:p>
            <a:endParaRPr lang="el-GR" dirty="0">
              <a:solidFill>
                <a:srgbClr val="7030A0"/>
              </a:solidFill>
            </a:endParaRPr>
          </a:p>
        </p:txBody>
      </p:sp>
      <p:sp>
        <p:nvSpPr>
          <p:cNvPr id="4" name="Ορθογώνιο 3"/>
          <p:cNvSpPr/>
          <p:nvPr/>
        </p:nvSpPr>
        <p:spPr>
          <a:xfrm>
            <a:off x="5486705" y="1857375"/>
            <a:ext cx="2735579" cy="369332"/>
          </a:xfrm>
          <a:prstGeom prst="rect">
            <a:avLst/>
          </a:prstGeom>
        </p:spPr>
        <p:txBody>
          <a:bodyPr wrap="square">
            <a:spAutoFit/>
          </a:bodyPr>
          <a:lstStyle/>
          <a:p>
            <a:endParaRPr lang="el-GR" dirty="0">
              <a:solidFill>
                <a:srgbClr val="7030A0"/>
              </a:solidFill>
            </a:endParaRPr>
          </a:p>
        </p:txBody>
      </p:sp>
      <p:cxnSp>
        <p:nvCxnSpPr>
          <p:cNvPr id="20" name="Ευθύγραμμο βέλος σύνδεσης 19"/>
          <p:cNvCxnSpPr>
            <a:cxnSpLocks/>
          </p:cNvCxnSpPr>
          <p:nvPr/>
        </p:nvCxnSpPr>
        <p:spPr>
          <a:xfrm flipV="1">
            <a:off x="2676939" y="5132762"/>
            <a:ext cx="1186636" cy="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Ορθογώνιο 4"/>
          <p:cNvSpPr/>
          <p:nvPr/>
        </p:nvSpPr>
        <p:spPr>
          <a:xfrm>
            <a:off x="634187" y="1719227"/>
            <a:ext cx="3367089" cy="3693319"/>
          </a:xfrm>
          <a:prstGeom prst="rect">
            <a:avLst/>
          </a:prstGeom>
        </p:spPr>
        <p:txBody>
          <a:bodyPr wrap="square">
            <a:spAutoFit/>
          </a:bodyPr>
          <a:lstStyle/>
          <a:p>
            <a:r>
              <a:rPr lang="en-US" dirty="0">
                <a:solidFill>
                  <a:srgbClr val="7030A0"/>
                </a:solidFill>
              </a:rPr>
              <a:t>class Dog:</a:t>
            </a:r>
          </a:p>
          <a:p>
            <a:r>
              <a:rPr lang="en-US" dirty="0">
                <a:solidFill>
                  <a:srgbClr val="7030A0"/>
                </a:solidFill>
              </a:rPr>
              <a:t>    def __</a:t>
            </a:r>
            <a:r>
              <a:rPr lang="en-US" dirty="0" err="1">
                <a:solidFill>
                  <a:srgbClr val="7030A0"/>
                </a:solidFill>
              </a:rPr>
              <a:t>init</a:t>
            </a:r>
            <a:r>
              <a:rPr lang="en-US" dirty="0">
                <a:solidFill>
                  <a:srgbClr val="7030A0"/>
                </a:solidFill>
              </a:rPr>
              <a:t>__(</a:t>
            </a:r>
            <a:r>
              <a:rPr lang="en-US" dirty="0" err="1">
                <a:solidFill>
                  <a:srgbClr val="7030A0"/>
                </a:solidFill>
              </a:rPr>
              <a:t>self,color,size</a:t>
            </a:r>
            <a:r>
              <a:rPr lang="en-US" dirty="0">
                <a:solidFill>
                  <a:srgbClr val="7030A0"/>
                </a:solidFill>
              </a:rPr>
              <a:t>):</a:t>
            </a:r>
          </a:p>
          <a:p>
            <a:r>
              <a:rPr lang="en-US" dirty="0">
                <a:solidFill>
                  <a:srgbClr val="7030A0"/>
                </a:solidFill>
              </a:rPr>
              <a:t>        </a:t>
            </a:r>
            <a:r>
              <a:rPr lang="en-US" dirty="0" err="1">
                <a:solidFill>
                  <a:srgbClr val="7030A0"/>
                </a:solidFill>
              </a:rPr>
              <a:t>self.color</a:t>
            </a:r>
            <a:r>
              <a:rPr lang="en-US" dirty="0">
                <a:solidFill>
                  <a:srgbClr val="7030A0"/>
                </a:solidFill>
              </a:rPr>
              <a:t>=color</a:t>
            </a:r>
          </a:p>
          <a:p>
            <a:r>
              <a:rPr lang="en-US" dirty="0">
                <a:solidFill>
                  <a:srgbClr val="7030A0"/>
                </a:solidFill>
              </a:rPr>
              <a:t>        </a:t>
            </a:r>
            <a:r>
              <a:rPr lang="en-US" dirty="0" err="1">
                <a:solidFill>
                  <a:srgbClr val="7030A0"/>
                </a:solidFill>
              </a:rPr>
              <a:t>self.size</a:t>
            </a:r>
            <a:r>
              <a:rPr lang="en-US" dirty="0">
                <a:solidFill>
                  <a:srgbClr val="7030A0"/>
                </a:solidFill>
              </a:rPr>
              <a:t>=size</a:t>
            </a:r>
          </a:p>
          <a:p>
            <a:r>
              <a:rPr lang="en-US" dirty="0">
                <a:solidFill>
                  <a:srgbClr val="7030A0"/>
                </a:solidFill>
              </a:rPr>
              <a:t>        </a:t>
            </a:r>
          </a:p>
          <a:p>
            <a:r>
              <a:rPr lang="en-US" dirty="0">
                <a:solidFill>
                  <a:srgbClr val="7030A0"/>
                </a:solidFill>
              </a:rPr>
              <a:t>    def bark(self):</a:t>
            </a:r>
          </a:p>
          <a:p>
            <a:r>
              <a:rPr lang="en-US" dirty="0">
                <a:solidFill>
                  <a:srgbClr val="7030A0"/>
                </a:solidFill>
              </a:rPr>
              <a:t>        print 'I am barking'</a:t>
            </a:r>
          </a:p>
          <a:p>
            <a:r>
              <a:rPr lang="en-US" dirty="0">
                <a:solidFill>
                  <a:srgbClr val="7030A0"/>
                </a:solidFill>
              </a:rPr>
              <a:t>    </a:t>
            </a:r>
          </a:p>
          <a:p>
            <a:r>
              <a:rPr lang="en-US" dirty="0">
                <a:solidFill>
                  <a:srgbClr val="7030A0"/>
                </a:solidFill>
              </a:rPr>
              <a:t>object1=Dog('</a:t>
            </a:r>
            <a:r>
              <a:rPr lang="en-US" dirty="0" err="1">
                <a:solidFill>
                  <a:srgbClr val="7030A0"/>
                </a:solidFill>
              </a:rPr>
              <a:t>black','small</a:t>
            </a:r>
            <a:r>
              <a:rPr lang="en-US" dirty="0">
                <a:solidFill>
                  <a:srgbClr val="7030A0"/>
                </a:solidFill>
              </a:rPr>
              <a:t>')</a:t>
            </a:r>
          </a:p>
          <a:p>
            <a:r>
              <a:rPr lang="en-US" dirty="0">
                <a:solidFill>
                  <a:srgbClr val="7030A0"/>
                </a:solidFill>
              </a:rPr>
              <a:t>object2=Dog('</a:t>
            </a:r>
            <a:r>
              <a:rPr lang="en-US" dirty="0" err="1">
                <a:solidFill>
                  <a:srgbClr val="7030A0"/>
                </a:solidFill>
              </a:rPr>
              <a:t>brown','large</a:t>
            </a:r>
            <a:r>
              <a:rPr lang="en-US" dirty="0">
                <a:solidFill>
                  <a:srgbClr val="7030A0"/>
                </a:solidFill>
              </a:rPr>
              <a:t>')</a:t>
            </a:r>
          </a:p>
          <a:p>
            <a:endParaRPr lang="en-US" dirty="0">
              <a:solidFill>
                <a:srgbClr val="7030A0"/>
              </a:solidFill>
            </a:endParaRPr>
          </a:p>
          <a:p>
            <a:r>
              <a:rPr lang="en-US" dirty="0">
                <a:solidFill>
                  <a:srgbClr val="7030A0"/>
                </a:solidFill>
              </a:rPr>
              <a:t>object1.bark()</a:t>
            </a:r>
          </a:p>
          <a:p>
            <a:r>
              <a:rPr lang="en-US" dirty="0">
                <a:solidFill>
                  <a:srgbClr val="7030A0"/>
                </a:solidFill>
              </a:rPr>
              <a:t>object2.bark()</a:t>
            </a:r>
            <a:endParaRPr lang="el-GR" dirty="0">
              <a:solidFill>
                <a:srgbClr val="7030A0"/>
              </a:solidFill>
            </a:endParaRPr>
          </a:p>
        </p:txBody>
      </p:sp>
      <p:sp>
        <p:nvSpPr>
          <p:cNvPr id="14" name="Ορθογώνιο 13">
            <a:extLst>
              <a:ext uri="{FF2B5EF4-FFF2-40B4-BE49-F238E27FC236}">
                <a16:creationId xmlns:a16="http://schemas.microsoft.com/office/drawing/2014/main" id="{636F6C3D-BEB0-4FD7-9749-2BBA1D6AABAC}"/>
              </a:ext>
            </a:extLst>
          </p:cNvPr>
          <p:cNvSpPr/>
          <p:nvPr/>
        </p:nvSpPr>
        <p:spPr>
          <a:xfrm>
            <a:off x="4128738" y="4631294"/>
            <a:ext cx="4671227" cy="1754326"/>
          </a:xfrm>
          <a:prstGeom prst="rect">
            <a:avLst/>
          </a:prstGeom>
        </p:spPr>
        <p:txBody>
          <a:bodyPr wrap="square">
            <a:spAutoFit/>
          </a:bodyPr>
          <a:lstStyle/>
          <a:p>
            <a:r>
              <a:rPr lang="en-US" dirty="0">
                <a:solidFill>
                  <a:srgbClr val="C00000"/>
                </a:solidFill>
              </a:rPr>
              <a:t>I am barking</a:t>
            </a:r>
          </a:p>
          <a:p>
            <a:r>
              <a:rPr lang="en-US" dirty="0">
                <a:solidFill>
                  <a:srgbClr val="C00000"/>
                </a:solidFill>
              </a:rPr>
              <a:t>I am barking</a:t>
            </a:r>
            <a:endParaRPr lang="en-US" dirty="0">
              <a:solidFill>
                <a:schemeClr val="accent5">
                  <a:lumMod val="75000"/>
                </a:schemeClr>
              </a:solidFill>
              <a:latin typeface="Arial" panose="020B0604020202020204" pitchFamily="34" charset="0"/>
            </a:endParaRPr>
          </a:p>
          <a:p>
            <a:pPr algn="just"/>
            <a:r>
              <a:rPr lang="el-GR" dirty="0">
                <a:solidFill>
                  <a:schemeClr val="accent5">
                    <a:lumMod val="75000"/>
                  </a:schemeClr>
                </a:solidFill>
                <a:latin typeface="Arial" panose="020B0604020202020204" pitchFamily="34" charset="0"/>
              </a:rPr>
              <a:t>Και οι δύο σκύλοι απλά θα «γαβγίζουν», οπότε η παράμετρος </a:t>
            </a:r>
            <a:r>
              <a:rPr lang="en-US" dirty="0">
                <a:solidFill>
                  <a:schemeClr val="accent5">
                    <a:lumMod val="75000"/>
                  </a:schemeClr>
                </a:solidFill>
                <a:latin typeface="Arial" panose="020B0604020202020204" pitchFamily="34" charset="0"/>
              </a:rPr>
              <a:t>self </a:t>
            </a:r>
            <a:r>
              <a:rPr lang="el-GR" dirty="0">
                <a:solidFill>
                  <a:schemeClr val="accent5">
                    <a:lumMod val="75000"/>
                  </a:schemeClr>
                </a:solidFill>
                <a:latin typeface="Arial" panose="020B0604020202020204" pitchFamily="34" charset="0"/>
              </a:rPr>
              <a:t>που χρησιμοποιείται για να αναφερθούμε σε ένα συγκεκριμένο αντικείμενο είναι περιττή!!!</a:t>
            </a:r>
          </a:p>
        </p:txBody>
      </p:sp>
    </p:spTree>
    <p:extLst>
      <p:ext uri="{BB962C8B-B14F-4D97-AF65-F5344CB8AC3E}">
        <p14:creationId xmlns:p14="http://schemas.microsoft.com/office/powerpoint/2010/main" val="353043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n-US" dirty="0">
                <a:solidFill>
                  <a:srgbClr val="0070C0"/>
                </a:solidFill>
              </a:rPr>
              <a:t>@</a:t>
            </a:r>
            <a:r>
              <a:rPr lang="en-US" dirty="0" err="1">
                <a:solidFill>
                  <a:srgbClr val="0070C0"/>
                </a:solidFill>
              </a:rPr>
              <a:t>staticmethod</a:t>
            </a:r>
            <a:r>
              <a:rPr lang="el-GR" dirty="0">
                <a:solidFill>
                  <a:srgbClr val="0070C0"/>
                </a:solidFill>
              </a:rPr>
              <a:t> (2)</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Ορθογώνιο 10"/>
          <p:cNvSpPr/>
          <p:nvPr/>
        </p:nvSpPr>
        <p:spPr>
          <a:xfrm>
            <a:off x="646111" y="1110312"/>
            <a:ext cx="9501189" cy="923330"/>
          </a:xfrm>
          <a:prstGeom prst="rect">
            <a:avLst/>
          </a:prstGeom>
        </p:spPr>
        <p:txBody>
          <a:bodyPr wrap="square">
            <a:spAutoFit/>
          </a:bodyPr>
          <a:lstStyle/>
          <a:p>
            <a:pPr algn="just"/>
            <a:r>
              <a:rPr lang="el-GR" dirty="0">
                <a:latin typeface="Arial" panose="020B0604020202020204" pitchFamily="34" charset="0"/>
              </a:rPr>
              <a:t>Στην περίπτωση αυτή μιλάμε για στατικές μεθόδους οι οποίες ορίζονται όπως οι συνηθισμένες μέθοδοι με τη διαφορά ότι προηγείται η δήλωση </a:t>
            </a:r>
            <a:r>
              <a:rPr lang="en-US" dirty="0">
                <a:latin typeface="Arial" panose="020B0604020202020204" pitchFamily="34" charset="0"/>
              </a:rPr>
              <a:t>@</a:t>
            </a:r>
            <a:r>
              <a:rPr lang="en-US" dirty="0" err="1">
                <a:latin typeface="Arial" panose="020B0604020202020204" pitchFamily="34" charset="0"/>
              </a:rPr>
              <a:t>staticmethod</a:t>
            </a:r>
            <a:r>
              <a:rPr lang="en-US" dirty="0">
                <a:latin typeface="Arial" panose="020B0604020202020204" pitchFamily="34" charset="0"/>
              </a:rPr>
              <a:t> </a:t>
            </a:r>
            <a:r>
              <a:rPr lang="el-GR" dirty="0">
                <a:latin typeface="Arial" panose="020B0604020202020204" pitchFamily="34" charset="0"/>
              </a:rPr>
              <a:t>και παραλείπεται το όρισμα </a:t>
            </a:r>
            <a:r>
              <a:rPr lang="en-US" dirty="0">
                <a:latin typeface="Arial" panose="020B0604020202020204" pitchFamily="34" charset="0"/>
              </a:rPr>
              <a:t>self.</a:t>
            </a:r>
            <a:r>
              <a:rPr lang="el-GR" dirty="0">
                <a:latin typeface="Arial" panose="020B0604020202020204" pitchFamily="34" charset="0"/>
              </a:rPr>
              <a:t> Μελετήστε το παρακάτω παράδειγμα:</a:t>
            </a:r>
          </a:p>
        </p:txBody>
      </p:sp>
      <p:sp>
        <p:nvSpPr>
          <p:cNvPr id="2" name="Ορθογώνιο 1"/>
          <p:cNvSpPr/>
          <p:nvPr/>
        </p:nvSpPr>
        <p:spPr>
          <a:xfrm>
            <a:off x="710417" y="1898444"/>
            <a:ext cx="2820989" cy="369332"/>
          </a:xfrm>
          <a:prstGeom prst="rect">
            <a:avLst/>
          </a:prstGeom>
        </p:spPr>
        <p:txBody>
          <a:bodyPr wrap="square">
            <a:spAutoFit/>
          </a:bodyPr>
          <a:lstStyle/>
          <a:p>
            <a:endParaRPr lang="el-GR" dirty="0">
              <a:solidFill>
                <a:srgbClr val="7030A0"/>
              </a:solidFill>
            </a:endParaRPr>
          </a:p>
        </p:txBody>
      </p:sp>
      <p:sp>
        <p:nvSpPr>
          <p:cNvPr id="16" name="Ορθογώνιο 15"/>
          <p:cNvSpPr/>
          <p:nvPr/>
        </p:nvSpPr>
        <p:spPr>
          <a:xfrm>
            <a:off x="8606672" y="5479947"/>
            <a:ext cx="2007413" cy="369332"/>
          </a:xfrm>
          <a:prstGeom prst="rect">
            <a:avLst/>
          </a:prstGeom>
        </p:spPr>
        <p:txBody>
          <a:bodyPr wrap="square">
            <a:spAutoFit/>
          </a:bodyPr>
          <a:lstStyle/>
          <a:p>
            <a:r>
              <a:rPr lang="en-US" dirty="0">
                <a:solidFill>
                  <a:srgbClr val="C00000"/>
                </a:solidFill>
              </a:rPr>
              <a:t>I am barking</a:t>
            </a:r>
          </a:p>
        </p:txBody>
      </p:sp>
      <p:sp>
        <p:nvSpPr>
          <p:cNvPr id="4" name="Ορθογώνιο 3"/>
          <p:cNvSpPr/>
          <p:nvPr/>
        </p:nvSpPr>
        <p:spPr>
          <a:xfrm>
            <a:off x="5486705" y="1857375"/>
            <a:ext cx="2735579" cy="369332"/>
          </a:xfrm>
          <a:prstGeom prst="rect">
            <a:avLst/>
          </a:prstGeom>
        </p:spPr>
        <p:txBody>
          <a:bodyPr wrap="square">
            <a:spAutoFit/>
          </a:bodyPr>
          <a:lstStyle/>
          <a:p>
            <a:endParaRPr lang="el-GR" dirty="0">
              <a:solidFill>
                <a:srgbClr val="7030A0"/>
              </a:solidFill>
            </a:endParaRPr>
          </a:p>
        </p:txBody>
      </p:sp>
      <p:cxnSp>
        <p:nvCxnSpPr>
          <p:cNvPr id="20" name="Ευθύγραμμο βέλος σύνδεσης 19"/>
          <p:cNvCxnSpPr>
            <a:cxnSpLocks/>
          </p:cNvCxnSpPr>
          <p:nvPr/>
        </p:nvCxnSpPr>
        <p:spPr>
          <a:xfrm flipV="1">
            <a:off x="6971736" y="5664613"/>
            <a:ext cx="1186636" cy="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Ορθογώνιο 5"/>
          <p:cNvSpPr/>
          <p:nvPr/>
        </p:nvSpPr>
        <p:spPr>
          <a:xfrm>
            <a:off x="646111" y="2042041"/>
            <a:ext cx="6368572" cy="3139321"/>
          </a:xfrm>
          <a:prstGeom prst="rect">
            <a:avLst/>
          </a:prstGeom>
        </p:spPr>
        <p:txBody>
          <a:bodyPr wrap="square">
            <a:spAutoFit/>
          </a:bodyPr>
          <a:lstStyle/>
          <a:p>
            <a:r>
              <a:rPr lang="en-US" dirty="0">
                <a:solidFill>
                  <a:srgbClr val="7030A0"/>
                </a:solidFill>
              </a:rPr>
              <a:t>class Dog:</a:t>
            </a:r>
          </a:p>
          <a:p>
            <a:r>
              <a:rPr lang="en-US" dirty="0">
                <a:solidFill>
                  <a:srgbClr val="7030A0"/>
                </a:solidFill>
              </a:rPr>
              <a:t>    def __</a:t>
            </a:r>
            <a:r>
              <a:rPr lang="en-US" dirty="0" err="1">
                <a:solidFill>
                  <a:srgbClr val="7030A0"/>
                </a:solidFill>
              </a:rPr>
              <a:t>init</a:t>
            </a:r>
            <a:r>
              <a:rPr lang="en-US" dirty="0">
                <a:solidFill>
                  <a:srgbClr val="7030A0"/>
                </a:solidFill>
              </a:rPr>
              <a:t>__(</a:t>
            </a:r>
            <a:r>
              <a:rPr lang="en-US" dirty="0" err="1">
                <a:solidFill>
                  <a:srgbClr val="7030A0"/>
                </a:solidFill>
              </a:rPr>
              <a:t>self,color,size</a:t>
            </a:r>
            <a:r>
              <a:rPr lang="en-US" dirty="0">
                <a:solidFill>
                  <a:srgbClr val="7030A0"/>
                </a:solidFill>
              </a:rPr>
              <a:t>):</a:t>
            </a:r>
          </a:p>
          <a:p>
            <a:r>
              <a:rPr lang="en-US" dirty="0">
                <a:solidFill>
                  <a:srgbClr val="7030A0"/>
                </a:solidFill>
              </a:rPr>
              <a:t>        </a:t>
            </a:r>
            <a:r>
              <a:rPr lang="en-US" dirty="0" err="1">
                <a:solidFill>
                  <a:srgbClr val="7030A0"/>
                </a:solidFill>
              </a:rPr>
              <a:t>self.color</a:t>
            </a:r>
            <a:r>
              <a:rPr lang="en-US" dirty="0">
                <a:solidFill>
                  <a:srgbClr val="7030A0"/>
                </a:solidFill>
              </a:rPr>
              <a:t>=color</a:t>
            </a:r>
          </a:p>
          <a:p>
            <a:r>
              <a:rPr lang="en-US" dirty="0">
                <a:solidFill>
                  <a:srgbClr val="7030A0"/>
                </a:solidFill>
              </a:rPr>
              <a:t>        </a:t>
            </a:r>
            <a:r>
              <a:rPr lang="en-US" dirty="0" err="1">
                <a:solidFill>
                  <a:srgbClr val="7030A0"/>
                </a:solidFill>
              </a:rPr>
              <a:t>self.size</a:t>
            </a:r>
            <a:r>
              <a:rPr lang="en-US" dirty="0">
                <a:solidFill>
                  <a:srgbClr val="7030A0"/>
                </a:solidFill>
              </a:rPr>
              <a:t>=size</a:t>
            </a:r>
          </a:p>
          <a:p>
            <a:endParaRPr lang="en-US" dirty="0">
              <a:solidFill>
                <a:srgbClr val="7030A0"/>
              </a:solidFill>
            </a:endParaRPr>
          </a:p>
          <a:p>
            <a:r>
              <a:rPr lang="en-US" dirty="0">
                <a:solidFill>
                  <a:srgbClr val="C00000"/>
                </a:solidFill>
              </a:rPr>
              <a:t>    @</a:t>
            </a:r>
            <a:r>
              <a:rPr lang="en-US" dirty="0" err="1">
                <a:solidFill>
                  <a:srgbClr val="C00000"/>
                </a:solidFill>
              </a:rPr>
              <a:t>staticmethod</a:t>
            </a:r>
            <a:r>
              <a:rPr lang="en-US" dirty="0">
                <a:solidFill>
                  <a:srgbClr val="C00000"/>
                </a:solidFill>
              </a:rPr>
              <a:t>   </a:t>
            </a:r>
          </a:p>
          <a:p>
            <a:r>
              <a:rPr lang="en-US" dirty="0">
                <a:solidFill>
                  <a:srgbClr val="7030A0"/>
                </a:solidFill>
              </a:rPr>
              <a:t>    def bark():</a:t>
            </a:r>
          </a:p>
          <a:p>
            <a:r>
              <a:rPr lang="en-US" dirty="0">
                <a:solidFill>
                  <a:srgbClr val="7030A0"/>
                </a:solidFill>
              </a:rPr>
              <a:t>        print 'I am barking'</a:t>
            </a:r>
          </a:p>
          <a:p>
            <a:r>
              <a:rPr lang="en-US" dirty="0">
                <a:solidFill>
                  <a:srgbClr val="7030A0"/>
                </a:solidFill>
              </a:rPr>
              <a:t>    </a:t>
            </a:r>
          </a:p>
          <a:p>
            <a:r>
              <a:rPr lang="en-US" dirty="0">
                <a:solidFill>
                  <a:srgbClr val="7030A0"/>
                </a:solidFill>
              </a:rPr>
              <a:t>object1=Dog('</a:t>
            </a:r>
            <a:r>
              <a:rPr lang="en-US" dirty="0" err="1">
                <a:solidFill>
                  <a:srgbClr val="7030A0"/>
                </a:solidFill>
              </a:rPr>
              <a:t>black','small</a:t>
            </a:r>
            <a:r>
              <a:rPr lang="en-US" dirty="0">
                <a:solidFill>
                  <a:srgbClr val="7030A0"/>
                </a:solidFill>
              </a:rPr>
              <a:t>')</a:t>
            </a:r>
          </a:p>
          <a:p>
            <a:r>
              <a:rPr lang="en-US" dirty="0">
                <a:solidFill>
                  <a:srgbClr val="7030A0"/>
                </a:solidFill>
              </a:rPr>
              <a:t>object2=Dog('</a:t>
            </a:r>
            <a:r>
              <a:rPr lang="en-US" dirty="0" err="1">
                <a:solidFill>
                  <a:srgbClr val="7030A0"/>
                </a:solidFill>
              </a:rPr>
              <a:t>brown','large</a:t>
            </a:r>
            <a:r>
              <a:rPr lang="en-US" dirty="0">
                <a:solidFill>
                  <a:srgbClr val="7030A0"/>
                </a:solidFill>
              </a:rPr>
              <a:t>')</a:t>
            </a:r>
            <a:endParaRPr lang="el-GR" dirty="0">
              <a:solidFill>
                <a:srgbClr val="7030A0"/>
              </a:solidFill>
            </a:endParaRPr>
          </a:p>
        </p:txBody>
      </p:sp>
      <p:sp>
        <p:nvSpPr>
          <p:cNvPr id="13" name="Ορθογώνιο 12">
            <a:extLst>
              <a:ext uri="{FF2B5EF4-FFF2-40B4-BE49-F238E27FC236}">
                <a16:creationId xmlns:a16="http://schemas.microsoft.com/office/drawing/2014/main" id="{FC533A60-F2F7-4D81-9980-04C5D9213164}"/>
              </a:ext>
            </a:extLst>
          </p:cNvPr>
          <p:cNvSpPr/>
          <p:nvPr/>
        </p:nvSpPr>
        <p:spPr>
          <a:xfrm>
            <a:off x="8583027" y="6087187"/>
            <a:ext cx="1865744" cy="646331"/>
          </a:xfrm>
          <a:prstGeom prst="rect">
            <a:avLst/>
          </a:prstGeom>
        </p:spPr>
        <p:txBody>
          <a:bodyPr wrap="square">
            <a:spAutoFit/>
          </a:bodyPr>
          <a:lstStyle/>
          <a:p>
            <a:r>
              <a:rPr lang="en-US" dirty="0">
                <a:solidFill>
                  <a:srgbClr val="C00000"/>
                </a:solidFill>
              </a:rPr>
              <a:t>I am barking</a:t>
            </a:r>
          </a:p>
          <a:p>
            <a:r>
              <a:rPr lang="en-US" dirty="0">
                <a:solidFill>
                  <a:srgbClr val="C00000"/>
                </a:solidFill>
              </a:rPr>
              <a:t>I am barking</a:t>
            </a:r>
            <a:endParaRPr lang="en-US" dirty="0">
              <a:solidFill>
                <a:schemeClr val="accent5">
                  <a:lumMod val="75000"/>
                </a:schemeClr>
              </a:solidFill>
              <a:latin typeface="Arial" panose="020B0604020202020204" pitchFamily="34" charset="0"/>
            </a:endParaRPr>
          </a:p>
        </p:txBody>
      </p:sp>
      <p:sp>
        <p:nvSpPr>
          <p:cNvPr id="15" name="Ορθογώνιο 14">
            <a:extLst>
              <a:ext uri="{FF2B5EF4-FFF2-40B4-BE49-F238E27FC236}">
                <a16:creationId xmlns:a16="http://schemas.microsoft.com/office/drawing/2014/main" id="{96AC40A5-435E-4B95-81B1-AC47FCE284FA}"/>
              </a:ext>
            </a:extLst>
          </p:cNvPr>
          <p:cNvSpPr/>
          <p:nvPr/>
        </p:nvSpPr>
        <p:spPr>
          <a:xfrm>
            <a:off x="664477" y="5189327"/>
            <a:ext cx="6368572" cy="646331"/>
          </a:xfrm>
          <a:prstGeom prst="rect">
            <a:avLst/>
          </a:prstGeom>
        </p:spPr>
        <p:txBody>
          <a:bodyPr wrap="square">
            <a:spAutoFit/>
          </a:bodyPr>
          <a:lstStyle/>
          <a:p>
            <a:r>
              <a:rPr lang="en-US" dirty="0">
                <a:solidFill>
                  <a:srgbClr val="C00000"/>
                </a:solidFill>
              </a:rPr>
              <a:t>#</a:t>
            </a:r>
            <a:r>
              <a:rPr lang="el-GR" dirty="0">
                <a:solidFill>
                  <a:srgbClr val="C00000"/>
                </a:solidFill>
              </a:rPr>
              <a:t>Η μέθοδος δουλεύει σε επίπεδο κλάσης</a:t>
            </a:r>
            <a:endParaRPr lang="en-US" dirty="0">
              <a:solidFill>
                <a:srgbClr val="C00000"/>
              </a:solidFill>
            </a:endParaRPr>
          </a:p>
          <a:p>
            <a:r>
              <a:rPr lang="en-US" dirty="0" err="1">
                <a:solidFill>
                  <a:srgbClr val="7030A0"/>
                </a:solidFill>
              </a:rPr>
              <a:t>Dog.bark</a:t>
            </a:r>
            <a:r>
              <a:rPr lang="en-US" dirty="0">
                <a:solidFill>
                  <a:srgbClr val="7030A0"/>
                </a:solidFill>
              </a:rPr>
              <a:t>()</a:t>
            </a:r>
          </a:p>
        </p:txBody>
      </p:sp>
      <p:sp>
        <p:nvSpPr>
          <p:cNvPr id="17" name="Ορθογώνιο 16">
            <a:extLst>
              <a:ext uri="{FF2B5EF4-FFF2-40B4-BE49-F238E27FC236}">
                <a16:creationId xmlns:a16="http://schemas.microsoft.com/office/drawing/2014/main" id="{2EF0C270-44E3-4FB9-8515-2FA9EA709A86}"/>
              </a:ext>
            </a:extLst>
          </p:cNvPr>
          <p:cNvSpPr/>
          <p:nvPr/>
        </p:nvSpPr>
        <p:spPr>
          <a:xfrm>
            <a:off x="664477" y="5968504"/>
            <a:ext cx="6368572" cy="923330"/>
          </a:xfrm>
          <a:prstGeom prst="rect">
            <a:avLst/>
          </a:prstGeom>
        </p:spPr>
        <p:txBody>
          <a:bodyPr wrap="square">
            <a:spAutoFit/>
          </a:bodyPr>
          <a:lstStyle/>
          <a:p>
            <a:r>
              <a:rPr lang="el-GR" dirty="0">
                <a:solidFill>
                  <a:srgbClr val="C00000"/>
                </a:solidFill>
              </a:rPr>
              <a:t>#α</a:t>
            </a:r>
            <a:r>
              <a:rPr lang="en-US" dirty="0">
                <a:solidFill>
                  <a:srgbClr val="C00000"/>
                </a:solidFill>
              </a:rPr>
              <a:t>λ</a:t>
            </a:r>
            <a:r>
              <a:rPr lang="el-GR" dirty="0">
                <a:solidFill>
                  <a:srgbClr val="C00000"/>
                </a:solidFill>
              </a:rPr>
              <a:t>λ</a:t>
            </a:r>
            <a:r>
              <a:rPr lang="en-US" dirty="0">
                <a:solidFill>
                  <a:srgbClr val="C00000"/>
                </a:solidFill>
              </a:rPr>
              <a:t>ά </a:t>
            </a:r>
            <a:r>
              <a:rPr lang="el-GR" dirty="0">
                <a:solidFill>
                  <a:srgbClr val="C00000"/>
                </a:solidFill>
              </a:rPr>
              <a:t>κ</a:t>
            </a:r>
            <a:r>
              <a:rPr lang="en-US" dirty="0">
                <a:solidFill>
                  <a:srgbClr val="C00000"/>
                </a:solidFill>
              </a:rPr>
              <a:t>α</a:t>
            </a:r>
            <a:r>
              <a:rPr lang="el-GR" dirty="0">
                <a:solidFill>
                  <a:srgbClr val="C00000"/>
                </a:solidFill>
              </a:rPr>
              <a:t>ι σε επίπεδο αντικειμένου (το οποίο αγνοείται)</a:t>
            </a:r>
          </a:p>
          <a:p>
            <a:r>
              <a:rPr lang="en-US" dirty="0">
                <a:solidFill>
                  <a:srgbClr val="7030A0"/>
                </a:solidFill>
              </a:rPr>
              <a:t>object1.bark()</a:t>
            </a:r>
          </a:p>
          <a:p>
            <a:r>
              <a:rPr lang="en-US" dirty="0">
                <a:solidFill>
                  <a:srgbClr val="7030A0"/>
                </a:solidFill>
              </a:rPr>
              <a:t>object2.bark()</a:t>
            </a:r>
            <a:endParaRPr lang="el-GR" dirty="0">
              <a:solidFill>
                <a:srgbClr val="7030A0"/>
              </a:solidFill>
            </a:endParaRPr>
          </a:p>
        </p:txBody>
      </p:sp>
      <p:cxnSp>
        <p:nvCxnSpPr>
          <p:cNvPr id="18" name="Ευθύγραμμο βέλος σύνδεσης 17">
            <a:extLst>
              <a:ext uri="{FF2B5EF4-FFF2-40B4-BE49-F238E27FC236}">
                <a16:creationId xmlns:a16="http://schemas.microsoft.com/office/drawing/2014/main" id="{E4B224DB-12FB-407A-B9D2-33872A9FF66E}"/>
              </a:ext>
            </a:extLst>
          </p:cNvPr>
          <p:cNvCxnSpPr>
            <a:cxnSpLocks/>
          </p:cNvCxnSpPr>
          <p:nvPr/>
        </p:nvCxnSpPr>
        <p:spPr>
          <a:xfrm flipV="1">
            <a:off x="6971736" y="6407343"/>
            <a:ext cx="1186636" cy="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2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6" grpId="0"/>
      <p:bldP spid="13" grpId="0"/>
      <p:bldP spid="15"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n-US" dirty="0">
                <a:solidFill>
                  <a:srgbClr val="0070C0"/>
                </a:solidFill>
              </a:rPr>
              <a:t>@</a:t>
            </a:r>
            <a:r>
              <a:rPr lang="en-US" dirty="0" err="1">
                <a:solidFill>
                  <a:srgbClr val="0070C0"/>
                </a:solidFill>
              </a:rPr>
              <a:t>staticmethod</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Ορθογώνιο 1"/>
          <p:cNvSpPr/>
          <p:nvPr/>
        </p:nvSpPr>
        <p:spPr>
          <a:xfrm>
            <a:off x="710417" y="1898444"/>
            <a:ext cx="2820989" cy="369332"/>
          </a:xfrm>
          <a:prstGeom prst="rect">
            <a:avLst/>
          </a:prstGeom>
        </p:spPr>
        <p:txBody>
          <a:bodyPr wrap="square">
            <a:spAutoFit/>
          </a:bodyPr>
          <a:lstStyle/>
          <a:p>
            <a:endParaRPr lang="el-GR" dirty="0">
              <a:solidFill>
                <a:srgbClr val="7030A0"/>
              </a:solidFill>
            </a:endParaRPr>
          </a:p>
        </p:txBody>
      </p:sp>
      <p:sp>
        <p:nvSpPr>
          <p:cNvPr id="4" name="Ορθογώνιο 3"/>
          <p:cNvSpPr/>
          <p:nvPr/>
        </p:nvSpPr>
        <p:spPr>
          <a:xfrm>
            <a:off x="5486705" y="1857375"/>
            <a:ext cx="2735579" cy="369332"/>
          </a:xfrm>
          <a:prstGeom prst="rect">
            <a:avLst/>
          </a:prstGeom>
        </p:spPr>
        <p:txBody>
          <a:bodyPr wrap="square">
            <a:spAutoFit/>
          </a:bodyPr>
          <a:lstStyle/>
          <a:p>
            <a:endParaRPr lang="el-GR" dirty="0">
              <a:solidFill>
                <a:srgbClr val="7030A0"/>
              </a:solidFill>
            </a:endParaRPr>
          </a:p>
        </p:txBody>
      </p:sp>
      <p:sp>
        <p:nvSpPr>
          <p:cNvPr id="5" name="TextBox 4"/>
          <p:cNvSpPr txBox="1"/>
          <p:nvPr/>
        </p:nvSpPr>
        <p:spPr>
          <a:xfrm>
            <a:off x="710416" y="1067447"/>
            <a:ext cx="9233683" cy="2400657"/>
          </a:xfrm>
          <a:prstGeom prst="rect">
            <a:avLst/>
          </a:prstGeom>
          <a:noFill/>
        </p:spPr>
        <p:txBody>
          <a:bodyPr wrap="square" rtlCol="0">
            <a:spAutoFit/>
          </a:bodyPr>
          <a:lstStyle/>
          <a:p>
            <a:pPr algn="just"/>
            <a:r>
              <a:rPr lang="el-GR" dirty="0">
                <a:solidFill>
                  <a:srgbClr val="C00000"/>
                </a:solidFill>
              </a:rPr>
              <a:t>Συμπερασματικά, οι στατικές μέθοδοι είναι:</a:t>
            </a:r>
            <a:endParaRPr lang="en-US" dirty="0">
              <a:solidFill>
                <a:srgbClr val="C00000"/>
              </a:solidFill>
            </a:endParaRPr>
          </a:p>
          <a:p>
            <a:pPr algn="just"/>
            <a:endParaRPr lang="el-GR" dirty="0"/>
          </a:p>
          <a:p>
            <a:pPr marL="285750" indent="-285750" algn="just">
              <a:buFont typeface="Arial" panose="020B0604020202020204" pitchFamily="34" charset="0"/>
              <a:buChar char="•"/>
            </a:pPr>
            <a:r>
              <a:rPr lang="el-GR" dirty="0"/>
              <a:t>Απλές συναρτήσεις χωρίς το όρισμα (παράμετρο) </a:t>
            </a:r>
            <a:r>
              <a:rPr lang="en-US" dirty="0"/>
              <a:t>self,</a:t>
            </a:r>
          </a:p>
          <a:p>
            <a:pPr marL="285750" indent="-285750" algn="just">
              <a:buFont typeface="Arial" panose="020B0604020202020204" pitchFamily="34" charset="0"/>
              <a:buChar char="•"/>
            </a:pPr>
            <a:r>
              <a:rPr lang="el-GR" dirty="0"/>
              <a:t>Είναι τοποθετημένες απαραίτητα μέσα στον ορισμό της κλάσης</a:t>
            </a:r>
            <a:r>
              <a:rPr lang="en-US" dirty="0"/>
              <a:t>,</a:t>
            </a:r>
            <a:endParaRPr lang="el-GR" dirty="0"/>
          </a:p>
          <a:p>
            <a:pPr marL="285750" indent="-285750" algn="just">
              <a:buFont typeface="Arial" panose="020B0604020202020204" pitchFamily="34" charset="0"/>
              <a:buChar char="•"/>
            </a:pPr>
            <a:r>
              <a:rPr lang="el-GR" dirty="0"/>
              <a:t>Μπορούν να κληθούν και από την κλάση και από το αντικείμενο της</a:t>
            </a:r>
            <a:r>
              <a:rPr lang="en-US" dirty="0"/>
              <a:t>,</a:t>
            </a:r>
            <a:endParaRPr lang="el-GR" dirty="0"/>
          </a:p>
          <a:p>
            <a:pPr marL="285750" indent="-285750" algn="just">
              <a:buFont typeface="Arial" panose="020B0604020202020204" pitchFamily="34" charset="0"/>
              <a:buChar char="•"/>
            </a:pPr>
            <a:r>
              <a:rPr lang="el-GR" dirty="0"/>
              <a:t>Το αποτέλεσμα</a:t>
            </a:r>
            <a:r>
              <a:rPr lang="en-US" dirty="0"/>
              <a:t> τέτοιων μεθόδων είναι ανεξάρτητο της κατάστασης του αντικειμένου,</a:t>
            </a:r>
          </a:p>
          <a:p>
            <a:pPr marL="285750" indent="-285750" algn="just">
              <a:buFont typeface="Arial" panose="020B0604020202020204" pitchFamily="34" charset="0"/>
              <a:buChar char="•"/>
            </a:pPr>
            <a:r>
              <a:rPr lang="el-GR" dirty="0"/>
              <a:t>Βοηθούν στην </a:t>
            </a:r>
            <a:r>
              <a:rPr lang="el-GR" dirty="0" err="1"/>
              <a:t>ευαναγνωσιμότητα</a:t>
            </a:r>
            <a:r>
              <a:rPr lang="en-US" dirty="0"/>
              <a:t> του κώδικα,</a:t>
            </a:r>
            <a:endParaRPr lang="el-GR" dirty="0"/>
          </a:p>
          <a:p>
            <a:pPr marL="285750" indent="-285750" algn="just">
              <a:buFont typeface="Arial" panose="020B0604020202020204" pitchFamily="34" charset="0"/>
              <a:buChar char="•"/>
            </a:pPr>
            <a:r>
              <a:rPr lang="el-GR" dirty="0"/>
              <a:t>Δημιουργούνται με τη δήλωση </a:t>
            </a:r>
            <a:r>
              <a:rPr lang="en-US" sz="2400" dirty="0">
                <a:solidFill>
                  <a:schemeClr val="accent2"/>
                </a:solidFill>
              </a:rPr>
              <a:t>@</a:t>
            </a:r>
            <a:r>
              <a:rPr lang="en-US" sz="2400" dirty="0" err="1">
                <a:solidFill>
                  <a:schemeClr val="accent2"/>
                </a:solidFill>
              </a:rPr>
              <a:t>staticmethod</a:t>
            </a:r>
            <a:r>
              <a:rPr lang="en-US" dirty="0"/>
              <a:t>.</a:t>
            </a:r>
            <a:endParaRPr lang="el-GR" dirty="0"/>
          </a:p>
        </p:txBody>
      </p:sp>
      <p:sp>
        <p:nvSpPr>
          <p:cNvPr id="6" name="Πάπυρος: Οριζόντιος 5"/>
          <p:cNvSpPr/>
          <p:nvPr/>
        </p:nvSpPr>
        <p:spPr>
          <a:xfrm>
            <a:off x="1168400" y="4140200"/>
            <a:ext cx="9613900" cy="1574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a:t>
            </a:r>
            <a:r>
              <a:rPr lang="en-US" dirty="0"/>
              <a:t>ι </a:t>
            </a:r>
            <a:r>
              <a:rPr lang="el-GR" dirty="0"/>
              <a:t>σ</a:t>
            </a:r>
            <a:r>
              <a:rPr lang="en-US" dirty="0"/>
              <a:t>τ</a:t>
            </a:r>
            <a:r>
              <a:rPr lang="el-GR" dirty="0"/>
              <a:t>α</a:t>
            </a:r>
            <a:r>
              <a:rPr lang="en-US" dirty="0"/>
              <a:t>τ</a:t>
            </a:r>
            <a:r>
              <a:rPr lang="el-GR" dirty="0"/>
              <a:t>ι</a:t>
            </a:r>
            <a:r>
              <a:rPr lang="en-US" dirty="0"/>
              <a:t>κ</a:t>
            </a:r>
            <a:r>
              <a:rPr lang="el-GR" dirty="0"/>
              <a:t>έ</a:t>
            </a:r>
            <a:r>
              <a:rPr lang="en-US" dirty="0"/>
              <a:t>ς</a:t>
            </a:r>
            <a:r>
              <a:rPr lang="el-GR" dirty="0"/>
              <a:t> μέθοδοι</a:t>
            </a:r>
            <a:r>
              <a:rPr lang="en-US" dirty="0"/>
              <a:t> </a:t>
            </a:r>
            <a:r>
              <a:rPr lang="el-GR" dirty="0"/>
              <a:t>ε</a:t>
            </a:r>
            <a:r>
              <a:rPr lang="en-US" dirty="0"/>
              <a:t>ί</a:t>
            </a:r>
            <a:r>
              <a:rPr lang="el-GR" dirty="0"/>
              <a:t>ν</a:t>
            </a:r>
            <a:r>
              <a:rPr lang="en-US" dirty="0"/>
              <a:t>α</a:t>
            </a:r>
            <a:r>
              <a:rPr lang="el-GR" dirty="0"/>
              <a:t>ι</a:t>
            </a:r>
            <a:r>
              <a:rPr lang="en-US" dirty="0"/>
              <a:t> </a:t>
            </a:r>
            <a:r>
              <a:rPr lang="el-GR" dirty="0"/>
              <a:t>ε</a:t>
            </a:r>
            <a:r>
              <a:rPr lang="en-US" dirty="0"/>
              <a:t>ι</a:t>
            </a:r>
            <a:r>
              <a:rPr lang="el-GR" dirty="0"/>
              <a:t>δ</a:t>
            </a:r>
            <a:r>
              <a:rPr lang="en-US" dirty="0"/>
              <a:t>ι</a:t>
            </a:r>
            <a:r>
              <a:rPr lang="el-GR" dirty="0"/>
              <a:t>κ</a:t>
            </a:r>
            <a:r>
              <a:rPr lang="en-US" dirty="0"/>
              <a:t>έ</a:t>
            </a:r>
            <a:r>
              <a:rPr lang="el-GR" dirty="0"/>
              <a:t>ς</a:t>
            </a:r>
            <a:r>
              <a:rPr lang="en-US" dirty="0"/>
              <a:t> </a:t>
            </a:r>
            <a:r>
              <a:rPr lang="el-GR" dirty="0"/>
              <a:t>μ</a:t>
            </a:r>
            <a:r>
              <a:rPr lang="en-US" dirty="0"/>
              <a:t>έ</a:t>
            </a:r>
            <a:r>
              <a:rPr lang="el-GR" dirty="0"/>
              <a:t>θ</a:t>
            </a:r>
            <a:r>
              <a:rPr lang="en-US" dirty="0"/>
              <a:t>ο</a:t>
            </a:r>
            <a:r>
              <a:rPr lang="el-GR" dirty="0"/>
              <a:t>δ</a:t>
            </a:r>
            <a:r>
              <a:rPr lang="en-US" dirty="0"/>
              <a:t>ο</a:t>
            </a:r>
            <a:r>
              <a:rPr lang="el-GR" dirty="0"/>
              <a:t>ι</a:t>
            </a:r>
            <a:r>
              <a:rPr lang="en-US" dirty="0"/>
              <a:t> </a:t>
            </a:r>
            <a:r>
              <a:rPr lang="el-GR" dirty="0"/>
              <a:t>π</a:t>
            </a:r>
            <a:r>
              <a:rPr lang="en-US" dirty="0"/>
              <a:t>ο</a:t>
            </a:r>
            <a:r>
              <a:rPr lang="el-GR" dirty="0"/>
              <a:t>υ</a:t>
            </a:r>
            <a:r>
              <a:rPr lang="en-US" dirty="0"/>
              <a:t> </a:t>
            </a:r>
            <a:r>
              <a:rPr lang="el-GR" dirty="0"/>
              <a:t>π</a:t>
            </a:r>
            <a:r>
              <a:rPr lang="en-US" dirty="0"/>
              <a:t>ε</a:t>
            </a:r>
            <a:r>
              <a:rPr lang="el-GR" dirty="0"/>
              <a:t>ρ</a:t>
            </a:r>
            <a:r>
              <a:rPr lang="en-US" dirty="0"/>
              <a:t>ι</a:t>
            </a:r>
            <a:r>
              <a:rPr lang="el-GR" dirty="0"/>
              <a:t>γ</a:t>
            </a:r>
            <a:r>
              <a:rPr lang="en-US" dirty="0"/>
              <a:t>ρ</a:t>
            </a:r>
            <a:r>
              <a:rPr lang="el-GR" dirty="0"/>
              <a:t>ά</a:t>
            </a:r>
            <a:r>
              <a:rPr lang="en-US" dirty="0"/>
              <a:t>φ</a:t>
            </a:r>
            <a:r>
              <a:rPr lang="el-GR" dirty="0"/>
              <a:t>ο</a:t>
            </a:r>
            <a:r>
              <a:rPr lang="en-US" dirty="0"/>
              <a:t>υ</a:t>
            </a:r>
            <a:r>
              <a:rPr lang="el-GR" dirty="0"/>
              <a:t>ν</a:t>
            </a:r>
            <a:r>
              <a:rPr lang="en-US" dirty="0"/>
              <a:t> </a:t>
            </a:r>
            <a:r>
              <a:rPr lang="el-GR" dirty="0"/>
              <a:t>κ</a:t>
            </a:r>
            <a:r>
              <a:rPr lang="en-US" dirty="0"/>
              <a:t>ώ</a:t>
            </a:r>
            <a:r>
              <a:rPr lang="el-GR" dirty="0"/>
              <a:t>δ</a:t>
            </a:r>
            <a:r>
              <a:rPr lang="en-US" dirty="0"/>
              <a:t>ι</a:t>
            </a:r>
            <a:r>
              <a:rPr lang="el-GR" dirty="0"/>
              <a:t>κ</a:t>
            </a:r>
            <a:r>
              <a:rPr lang="en-US" dirty="0"/>
              <a:t>α </a:t>
            </a:r>
            <a:r>
              <a:rPr lang="el-GR" dirty="0"/>
              <a:t>π</a:t>
            </a:r>
            <a:r>
              <a:rPr lang="en-US" dirty="0"/>
              <a:t>ο</a:t>
            </a:r>
            <a:r>
              <a:rPr lang="el-GR" dirty="0"/>
              <a:t>υ</a:t>
            </a:r>
            <a:r>
              <a:rPr lang="en-US" dirty="0"/>
              <a:t> </a:t>
            </a:r>
            <a:r>
              <a:rPr lang="el-GR" dirty="0"/>
              <a:t>α</a:t>
            </a:r>
            <a:r>
              <a:rPr lang="en-US" dirty="0"/>
              <a:t>ν</a:t>
            </a:r>
            <a:r>
              <a:rPr lang="el-GR" dirty="0"/>
              <a:t>ή</a:t>
            </a:r>
            <a:r>
              <a:rPr lang="en-US" dirty="0"/>
              <a:t>κ</a:t>
            </a:r>
            <a:r>
              <a:rPr lang="el-GR" dirty="0"/>
              <a:t>ε</a:t>
            </a:r>
            <a:r>
              <a:rPr lang="en-US" dirty="0"/>
              <a:t>ι </a:t>
            </a:r>
            <a:r>
              <a:rPr lang="el-GR" dirty="0"/>
              <a:t>μ</a:t>
            </a:r>
            <a:r>
              <a:rPr lang="en-US" dirty="0"/>
              <a:t>ε</a:t>
            </a:r>
            <a:r>
              <a:rPr lang="el-GR" dirty="0"/>
              <a:t>ν</a:t>
            </a:r>
            <a:r>
              <a:rPr lang="en-US" dirty="0"/>
              <a:t> </a:t>
            </a:r>
            <a:r>
              <a:rPr lang="el-GR" dirty="0"/>
              <a:t>σ</a:t>
            </a:r>
            <a:r>
              <a:rPr lang="en-US" dirty="0"/>
              <a:t>τ</a:t>
            </a:r>
            <a:r>
              <a:rPr lang="el-GR" dirty="0"/>
              <a:t>η</a:t>
            </a:r>
            <a:r>
              <a:rPr lang="en-US" dirty="0"/>
              <a:t>ν </a:t>
            </a:r>
            <a:r>
              <a:rPr lang="el-GR" dirty="0"/>
              <a:t>κ</a:t>
            </a:r>
            <a:r>
              <a:rPr lang="en-US" dirty="0"/>
              <a:t>λ</a:t>
            </a:r>
            <a:r>
              <a:rPr lang="el-GR" dirty="0"/>
              <a:t>ά</a:t>
            </a:r>
            <a:r>
              <a:rPr lang="en-US" dirty="0"/>
              <a:t>σ</a:t>
            </a:r>
            <a:r>
              <a:rPr lang="el-GR" dirty="0"/>
              <a:t>η</a:t>
            </a:r>
            <a:r>
              <a:rPr lang="en-US" dirty="0"/>
              <a:t> </a:t>
            </a:r>
            <a:r>
              <a:rPr lang="el-GR" dirty="0"/>
              <a:t>α</a:t>
            </a:r>
            <a:r>
              <a:rPr lang="en-US" dirty="0"/>
              <a:t>λ</a:t>
            </a:r>
            <a:r>
              <a:rPr lang="el-GR" dirty="0"/>
              <a:t>λ</a:t>
            </a:r>
            <a:r>
              <a:rPr lang="en-US" dirty="0"/>
              <a:t>ά </a:t>
            </a:r>
            <a:r>
              <a:rPr lang="el-GR" dirty="0"/>
              <a:t>δ</a:t>
            </a:r>
            <a:r>
              <a:rPr lang="en-US" dirty="0"/>
              <a:t>ε</a:t>
            </a:r>
            <a:r>
              <a:rPr lang="el-GR" dirty="0"/>
              <a:t>ν</a:t>
            </a:r>
            <a:r>
              <a:rPr lang="en-US" dirty="0"/>
              <a:t> </a:t>
            </a:r>
            <a:r>
              <a:rPr lang="el-GR" dirty="0"/>
              <a:t>χ</a:t>
            </a:r>
            <a:r>
              <a:rPr lang="en-US" dirty="0"/>
              <a:t>ρ</a:t>
            </a:r>
            <a:r>
              <a:rPr lang="el-GR" dirty="0"/>
              <a:t>η</a:t>
            </a:r>
            <a:r>
              <a:rPr lang="en-US" dirty="0"/>
              <a:t>σ</a:t>
            </a:r>
            <a:r>
              <a:rPr lang="el-GR" dirty="0"/>
              <a:t>ι</a:t>
            </a:r>
            <a:r>
              <a:rPr lang="en-US" dirty="0"/>
              <a:t>μ</a:t>
            </a:r>
            <a:r>
              <a:rPr lang="el-GR" dirty="0"/>
              <a:t>ο</a:t>
            </a:r>
            <a:r>
              <a:rPr lang="en-US" dirty="0"/>
              <a:t>π</a:t>
            </a:r>
            <a:r>
              <a:rPr lang="el-GR" dirty="0"/>
              <a:t>ο</a:t>
            </a:r>
            <a:r>
              <a:rPr lang="en-US" dirty="0"/>
              <a:t>ι</a:t>
            </a:r>
            <a:r>
              <a:rPr lang="el-GR" dirty="0"/>
              <a:t>ε</a:t>
            </a:r>
            <a:r>
              <a:rPr lang="en-US" dirty="0"/>
              <a:t>ί </a:t>
            </a:r>
            <a:r>
              <a:rPr lang="el-GR" dirty="0"/>
              <a:t>κ</a:t>
            </a:r>
            <a:r>
              <a:rPr lang="en-US" dirty="0"/>
              <a:t>α</a:t>
            </a:r>
            <a:r>
              <a:rPr lang="el-GR" dirty="0"/>
              <a:t>θ</a:t>
            </a:r>
            <a:r>
              <a:rPr lang="en-US" dirty="0"/>
              <a:t>ό</a:t>
            </a:r>
            <a:r>
              <a:rPr lang="el-GR" dirty="0"/>
              <a:t>λ</a:t>
            </a:r>
            <a:r>
              <a:rPr lang="en-US" dirty="0"/>
              <a:t>ο</a:t>
            </a:r>
            <a:r>
              <a:rPr lang="el-GR" dirty="0"/>
              <a:t>υ</a:t>
            </a:r>
            <a:r>
              <a:rPr lang="en-US" dirty="0"/>
              <a:t> </a:t>
            </a:r>
            <a:r>
              <a:rPr lang="el-GR" dirty="0"/>
              <a:t>τ</a:t>
            </a:r>
            <a:r>
              <a:rPr lang="en-US" dirty="0"/>
              <a:t>α </a:t>
            </a:r>
            <a:r>
              <a:rPr lang="el-GR" dirty="0"/>
              <a:t>α</a:t>
            </a:r>
            <a:r>
              <a:rPr lang="en-US" dirty="0"/>
              <a:t>ν</a:t>
            </a:r>
            <a:r>
              <a:rPr lang="el-GR" dirty="0"/>
              <a:t>τ</a:t>
            </a:r>
            <a:r>
              <a:rPr lang="en-US" dirty="0"/>
              <a:t>ι</a:t>
            </a:r>
            <a:r>
              <a:rPr lang="el-GR" dirty="0"/>
              <a:t>κ</a:t>
            </a:r>
            <a:r>
              <a:rPr lang="en-US" dirty="0"/>
              <a:t>ε</a:t>
            </a:r>
            <a:r>
              <a:rPr lang="el-GR" dirty="0"/>
              <a:t>ί</a:t>
            </a:r>
            <a:r>
              <a:rPr lang="en-US" dirty="0"/>
              <a:t>μ</a:t>
            </a:r>
            <a:r>
              <a:rPr lang="el-GR" dirty="0"/>
              <a:t>ε</a:t>
            </a:r>
            <a:r>
              <a:rPr lang="en-US" dirty="0"/>
              <a:t>ν</a:t>
            </a:r>
            <a:r>
              <a:rPr lang="el-GR" dirty="0"/>
              <a:t>α</a:t>
            </a:r>
            <a:r>
              <a:rPr lang="en-US" dirty="0"/>
              <a:t> </a:t>
            </a:r>
            <a:r>
              <a:rPr lang="el-GR" dirty="0"/>
              <a:t>τ</a:t>
            </a:r>
            <a:r>
              <a:rPr lang="en-US" dirty="0"/>
              <a:t>η</a:t>
            </a:r>
            <a:r>
              <a:rPr lang="el-GR" dirty="0"/>
              <a:t>ς!!!</a:t>
            </a:r>
          </a:p>
        </p:txBody>
      </p:sp>
    </p:spTree>
    <p:extLst>
      <p:ext uri="{BB962C8B-B14F-4D97-AF65-F5344CB8AC3E}">
        <p14:creationId xmlns:p14="http://schemas.microsoft.com/office/powerpoint/2010/main" val="346430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n-US" dirty="0">
                <a:solidFill>
                  <a:srgbClr val="0070C0"/>
                </a:solidFill>
              </a:rPr>
              <a:t>@</a:t>
            </a:r>
            <a:r>
              <a:rPr lang="en-US" dirty="0" err="1">
                <a:solidFill>
                  <a:srgbClr val="0070C0"/>
                </a:solidFill>
              </a:rPr>
              <a:t>classmethod</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529894" y="1235779"/>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 name="Ορθογώνιο 1"/>
          <p:cNvSpPr/>
          <p:nvPr/>
        </p:nvSpPr>
        <p:spPr>
          <a:xfrm>
            <a:off x="710417" y="1898444"/>
            <a:ext cx="2820989" cy="369332"/>
          </a:xfrm>
          <a:prstGeom prst="rect">
            <a:avLst/>
          </a:prstGeom>
        </p:spPr>
        <p:txBody>
          <a:bodyPr wrap="square">
            <a:spAutoFit/>
          </a:bodyPr>
          <a:lstStyle/>
          <a:p>
            <a:endParaRPr lang="el-GR" dirty="0">
              <a:solidFill>
                <a:srgbClr val="7030A0"/>
              </a:solidFill>
            </a:endParaRPr>
          </a:p>
        </p:txBody>
      </p:sp>
      <p:sp>
        <p:nvSpPr>
          <p:cNvPr id="4" name="Ορθογώνιο 3"/>
          <p:cNvSpPr/>
          <p:nvPr/>
        </p:nvSpPr>
        <p:spPr>
          <a:xfrm>
            <a:off x="5486705" y="1857375"/>
            <a:ext cx="2735579" cy="369332"/>
          </a:xfrm>
          <a:prstGeom prst="rect">
            <a:avLst/>
          </a:prstGeom>
        </p:spPr>
        <p:txBody>
          <a:bodyPr wrap="square">
            <a:spAutoFit/>
          </a:bodyPr>
          <a:lstStyle/>
          <a:p>
            <a:endParaRPr lang="el-GR" dirty="0">
              <a:solidFill>
                <a:srgbClr val="7030A0"/>
              </a:solidFill>
            </a:endParaRPr>
          </a:p>
        </p:txBody>
      </p:sp>
      <p:sp>
        <p:nvSpPr>
          <p:cNvPr id="13" name="TextBox 12"/>
          <p:cNvSpPr txBox="1"/>
          <p:nvPr/>
        </p:nvSpPr>
        <p:spPr>
          <a:xfrm>
            <a:off x="646111" y="1093977"/>
            <a:ext cx="4728211" cy="3785652"/>
          </a:xfrm>
          <a:prstGeom prst="rect">
            <a:avLst/>
          </a:prstGeom>
          <a:noFill/>
        </p:spPr>
        <p:txBody>
          <a:bodyPr wrap="square" rtlCol="0">
            <a:spAutoFit/>
          </a:bodyPr>
          <a:lstStyle/>
          <a:p>
            <a:pPr algn="just"/>
            <a:r>
              <a:rPr lang="el-GR" dirty="0"/>
              <a:t>Σε αντίθεση  με τις στατικές μεθόδους, οι μέθοδοι κλάσης έχουν πάντα ως πρώτη παράμετρο την κλάση που τις περιέχει χρησιμοποιώντας τη δήλωση </a:t>
            </a:r>
            <a:r>
              <a:rPr lang="en-US" sz="2400" dirty="0" err="1">
                <a:solidFill>
                  <a:srgbClr val="00B0F0"/>
                </a:solidFill>
              </a:rPr>
              <a:t>cls</a:t>
            </a:r>
            <a:r>
              <a:rPr lang="en-US" dirty="0"/>
              <a:t>. </a:t>
            </a:r>
          </a:p>
          <a:p>
            <a:pPr algn="just"/>
            <a:endParaRPr lang="en-US" dirty="0"/>
          </a:p>
          <a:p>
            <a:pPr algn="just"/>
            <a:r>
              <a:rPr lang="el-GR" dirty="0"/>
              <a:t>Περιγράφουν</a:t>
            </a:r>
            <a:r>
              <a:rPr lang="en-US" dirty="0"/>
              <a:t> </a:t>
            </a:r>
            <a:r>
              <a:rPr lang="el-GR" dirty="0"/>
              <a:t>κώδικα</a:t>
            </a:r>
            <a:r>
              <a:rPr lang="en-US" dirty="0"/>
              <a:t> που ανήκει σε μια κλάση ο οποίος χρημοποιεί / τροποποιεί τις ιδιότητες των αντικειμένων της.</a:t>
            </a:r>
          </a:p>
          <a:p>
            <a:pPr algn="just"/>
            <a:endParaRPr lang="en-US" dirty="0"/>
          </a:p>
          <a:p>
            <a:pPr algn="just"/>
            <a:r>
              <a:rPr lang="el-GR" dirty="0"/>
              <a:t>Το</a:t>
            </a:r>
            <a:r>
              <a:rPr lang="en-US" dirty="0"/>
              <a:t> </a:t>
            </a:r>
            <a:r>
              <a:rPr lang="el-GR" dirty="0"/>
              <a:t>διπλανό</a:t>
            </a:r>
            <a:r>
              <a:rPr lang="en-US" dirty="0"/>
              <a:t> παράδειγμα περιγράφει μια μέθοδο κλάσης η οποία επιστρέφει </a:t>
            </a:r>
            <a:r>
              <a:rPr lang="en-US" dirty="0">
                <a:solidFill>
                  <a:srgbClr val="C00000"/>
                </a:solidFill>
              </a:rPr>
              <a:t>πόσες φορές ορίστηκαν στιγμιότυπα της κλάσης </a:t>
            </a:r>
            <a:r>
              <a:rPr lang="en-US" dirty="0"/>
              <a:t>χρησιμοποιώντας την ιδιότητα </a:t>
            </a:r>
            <a:r>
              <a:rPr lang="el-GR" dirty="0" err="1"/>
              <a:t>plithos</a:t>
            </a:r>
            <a:r>
              <a:rPr lang="el-GR" dirty="0"/>
              <a:t>.</a:t>
            </a:r>
            <a:r>
              <a:rPr lang="en-US" dirty="0"/>
              <a:t> </a:t>
            </a:r>
          </a:p>
        </p:txBody>
      </p:sp>
      <p:sp>
        <p:nvSpPr>
          <p:cNvPr id="7" name="Ορθογώνιο 6"/>
          <p:cNvSpPr/>
          <p:nvPr/>
        </p:nvSpPr>
        <p:spPr>
          <a:xfrm>
            <a:off x="6096000" y="919935"/>
            <a:ext cx="6096000" cy="3139321"/>
          </a:xfrm>
          <a:prstGeom prst="rect">
            <a:avLst/>
          </a:prstGeom>
        </p:spPr>
        <p:txBody>
          <a:bodyPr>
            <a:spAutoFit/>
          </a:bodyPr>
          <a:lstStyle/>
          <a:p>
            <a:r>
              <a:rPr lang="en-US" dirty="0">
                <a:solidFill>
                  <a:srgbClr val="7030A0"/>
                </a:solidFill>
              </a:rPr>
              <a:t>class Dog:</a:t>
            </a:r>
          </a:p>
          <a:p>
            <a:r>
              <a:rPr lang="en-US" dirty="0">
                <a:solidFill>
                  <a:srgbClr val="7030A0"/>
                </a:solidFill>
              </a:rPr>
              <a:t>    </a:t>
            </a:r>
            <a:r>
              <a:rPr lang="en-US" dirty="0" err="1">
                <a:solidFill>
                  <a:srgbClr val="7030A0"/>
                </a:solidFill>
              </a:rPr>
              <a:t>plithos</a:t>
            </a:r>
            <a:r>
              <a:rPr lang="en-US" dirty="0">
                <a:solidFill>
                  <a:srgbClr val="7030A0"/>
                </a:solidFill>
              </a:rPr>
              <a:t>=0</a:t>
            </a:r>
          </a:p>
          <a:p>
            <a:r>
              <a:rPr lang="en-US" dirty="0">
                <a:solidFill>
                  <a:srgbClr val="7030A0"/>
                </a:solidFill>
              </a:rPr>
              <a:t>    </a:t>
            </a:r>
          </a:p>
          <a:p>
            <a:r>
              <a:rPr lang="en-US" dirty="0">
                <a:solidFill>
                  <a:srgbClr val="7030A0"/>
                </a:solidFill>
              </a:rPr>
              <a:t>    def __</a:t>
            </a:r>
            <a:r>
              <a:rPr lang="en-US" dirty="0" err="1">
                <a:solidFill>
                  <a:srgbClr val="7030A0"/>
                </a:solidFill>
              </a:rPr>
              <a:t>init</a:t>
            </a:r>
            <a:r>
              <a:rPr lang="en-US" dirty="0">
                <a:solidFill>
                  <a:srgbClr val="7030A0"/>
                </a:solidFill>
              </a:rPr>
              <a:t>__(</a:t>
            </a:r>
            <a:r>
              <a:rPr lang="en-US" dirty="0" err="1">
                <a:solidFill>
                  <a:srgbClr val="7030A0"/>
                </a:solidFill>
              </a:rPr>
              <a:t>self,color,size</a:t>
            </a:r>
            <a:r>
              <a:rPr lang="en-US" dirty="0">
                <a:solidFill>
                  <a:srgbClr val="7030A0"/>
                </a:solidFill>
              </a:rPr>
              <a:t>):</a:t>
            </a:r>
          </a:p>
          <a:p>
            <a:r>
              <a:rPr lang="en-US" dirty="0">
                <a:solidFill>
                  <a:srgbClr val="7030A0"/>
                </a:solidFill>
              </a:rPr>
              <a:t>        </a:t>
            </a:r>
            <a:r>
              <a:rPr lang="en-US" dirty="0" err="1">
                <a:solidFill>
                  <a:srgbClr val="7030A0"/>
                </a:solidFill>
              </a:rPr>
              <a:t>self.color</a:t>
            </a:r>
            <a:r>
              <a:rPr lang="en-US" dirty="0">
                <a:solidFill>
                  <a:srgbClr val="7030A0"/>
                </a:solidFill>
              </a:rPr>
              <a:t>=color</a:t>
            </a:r>
          </a:p>
          <a:p>
            <a:r>
              <a:rPr lang="en-US" dirty="0">
                <a:solidFill>
                  <a:srgbClr val="7030A0"/>
                </a:solidFill>
              </a:rPr>
              <a:t>        </a:t>
            </a:r>
            <a:r>
              <a:rPr lang="en-US" dirty="0" err="1">
                <a:solidFill>
                  <a:srgbClr val="7030A0"/>
                </a:solidFill>
              </a:rPr>
              <a:t>self.size</a:t>
            </a:r>
            <a:r>
              <a:rPr lang="en-US" dirty="0">
                <a:solidFill>
                  <a:srgbClr val="7030A0"/>
                </a:solidFill>
              </a:rPr>
              <a:t>=size</a:t>
            </a:r>
          </a:p>
          <a:p>
            <a:r>
              <a:rPr lang="en-US" dirty="0">
                <a:solidFill>
                  <a:srgbClr val="7030A0"/>
                </a:solidFill>
              </a:rPr>
              <a:t>        </a:t>
            </a:r>
            <a:r>
              <a:rPr lang="en-US" dirty="0" err="1">
                <a:solidFill>
                  <a:srgbClr val="7030A0"/>
                </a:solidFill>
              </a:rPr>
              <a:t>Dog.plithos</a:t>
            </a:r>
            <a:r>
              <a:rPr lang="en-US" dirty="0">
                <a:solidFill>
                  <a:srgbClr val="7030A0"/>
                </a:solidFill>
              </a:rPr>
              <a:t>+=1</a:t>
            </a:r>
          </a:p>
          <a:p>
            <a:endParaRPr lang="en-US" dirty="0">
              <a:solidFill>
                <a:srgbClr val="7030A0"/>
              </a:solidFill>
            </a:endParaRPr>
          </a:p>
          <a:p>
            <a:r>
              <a:rPr lang="en-US" dirty="0">
                <a:solidFill>
                  <a:srgbClr val="C00000"/>
                </a:solidFill>
              </a:rPr>
              <a:t>    @</a:t>
            </a:r>
            <a:r>
              <a:rPr lang="en-US" dirty="0" err="1">
                <a:solidFill>
                  <a:srgbClr val="C00000"/>
                </a:solidFill>
              </a:rPr>
              <a:t>classmethod</a:t>
            </a:r>
            <a:endParaRPr lang="en-US" dirty="0">
              <a:solidFill>
                <a:srgbClr val="C00000"/>
              </a:solidFill>
            </a:endParaRPr>
          </a:p>
          <a:p>
            <a:r>
              <a:rPr lang="en-US" dirty="0">
                <a:solidFill>
                  <a:srgbClr val="7030A0"/>
                </a:solidFill>
              </a:rPr>
              <a:t>    def </a:t>
            </a:r>
            <a:r>
              <a:rPr lang="en-US" dirty="0" err="1">
                <a:solidFill>
                  <a:srgbClr val="7030A0"/>
                </a:solidFill>
              </a:rPr>
              <a:t>get_plithos</a:t>
            </a:r>
            <a:r>
              <a:rPr lang="en-US" dirty="0">
                <a:solidFill>
                  <a:srgbClr val="7030A0"/>
                </a:solidFill>
              </a:rPr>
              <a:t>(</a:t>
            </a:r>
            <a:r>
              <a:rPr lang="en-US" dirty="0" err="1">
                <a:solidFill>
                  <a:srgbClr val="7030A0"/>
                </a:solidFill>
              </a:rPr>
              <a:t>cls</a:t>
            </a:r>
            <a:r>
              <a:rPr lang="en-US" dirty="0">
                <a:solidFill>
                  <a:srgbClr val="7030A0"/>
                </a:solidFill>
              </a:rPr>
              <a:t>):</a:t>
            </a:r>
          </a:p>
          <a:p>
            <a:r>
              <a:rPr lang="en-US" dirty="0">
                <a:solidFill>
                  <a:srgbClr val="7030A0"/>
                </a:solidFill>
              </a:rPr>
              <a:t>        return </a:t>
            </a:r>
            <a:r>
              <a:rPr lang="en-US" dirty="0" err="1">
                <a:solidFill>
                  <a:srgbClr val="7030A0"/>
                </a:solidFill>
              </a:rPr>
              <a:t>cls.plithos</a:t>
            </a:r>
            <a:endParaRPr lang="en-US" dirty="0">
              <a:solidFill>
                <a:srgbClr val="7030A0"/>
              </a:solidFill>
            </a:endParaRPr>
          </a:p>
        </p:txBody>
      </p:sp>
      <p:sp>
        <p:nvSpPr>
          <p:cNvPr id="14" name="Πάπυρος: Οριζόντιος 13"/>
          <p:cNvSpPr/>
          <p:nvPr/>
        </p:nvSpPr>
        <p:spPr>
          <a:xfrm>
            <a:off x="862013" y="5021431"/>
            <a:ext cx="4075293" cy="1836569"/>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Ό</a:t>
            </a:r>
            <a:r>
              <a:rPr lang="el-GR" dirty="0"/>
              <a:t>σ</a:t>
            </a:r>
            <a:r>
              <a:rPr lang="en-US" dirty="0"/>
              <a:t>ο </a:t>
            </a:r>
            <a:r>
              <a:rPr lang="el-GR" dirty="0"/>
              <a:t>δ</a:t>
            </a:r>
            <a:r>
              <a:rPr lang="en-US" dirty="0"/>
              <a:t>ε</a:t>
            </a:r>
            <a:r>
              <a:rPr lang="el-GR" dirty="0"/>
              <a:t>ν</a:t>
            </a:r>
            <a:r>
              <a:rPr lang="en-US" dirty="0"/>
              <a:t> </a:t>
            </a:r>
            <a:r>
              <a:rPr lang="el-GR" dirty="0"/>
              <a:t>α</a:t>
            </a:r>
            <a:r>
              <a:rPr lang="en-US" dirty="0"/>
              <a:t>σ</a:t>
            </a:r>
            <a:r>
              <a:rPr lang="el-GR" dirty="0"/>
              <a:t>χ</a:t>
            </a:r>
            <a:r>
              <a:rPr lang="en-US" dirty="0"/>
              <a:t>ο</a:t>
            </a:r>
            <a:r>
              <a:rPr lang="el-GR" dirty="0"/>
              <a:t>λ</a:t>
            </a:r>
            <a:r>
              <a:rPr lang="en-US" dirty="0"/>
              <a:t>ο</a:t>
            </a:r>
            <a:r>
              <a:rPr lang="el-GR" dirty="0"/>
              <a:t>ύ</a:t>
            </a:r>
            <a:r>
              <a:rPr lang="en-US" dirty="0"/>
              <a:t>μ</a:t>
            </a:r>
            <a:r>
              <a:rPr lang="el-GR" dirty="0"/>
              <a:t>α</a:t>
            </a:r>
            <a:r>
              <a:rPr lang="en-US" dirty="0"/>
              <a:t>σ</a:t>
            </a:r>
            <a:r>
              <a:rPr lang="el-GR" dirty="0"/>
              <a:t>τ</a:t>
            </a:r>
            <a:r>
              <a:rPr lang="en-US" dirty="0"/>
              <a:t>ε </a:t>
            </a:r>
            <a:r>
              <a:rPr lang="el-GR" dirty="0"/>
              <a:t>μ</a:t>
            </a:r>
            <a:r>
              <a:rPr lang="en-US" dirty="0"/>
              <a:t>ε </a:t>
            </a:r>
            <a:r>
              <a:rPr lang="el-GR" dirty="0"/>
              <a:t>υ</a:t>
            </a:r>
            <a:r>
              <a:rPr lang="en-US" dirty="0"/>
              <a:t>π</a:t>
            </a:r>
            <a:r>
              <a:rPr lang="el-GR" dirty="0"/>
              <a:t>ο</a:t>
            </a:r>
            <a:r>
              <a:rPr lang="en-US" dirty="0"/>
              <a:t>κ</a:t>
            </a:r>
            <a:r>
              <a:rPr lang="el-GR" dirty="0"/>
              <a:t>λ</a:t>
            </a:r>
            <a:r>
              <a:rPr lang="en-US" dirty="0"/>
              <a:t>ά</a:t>
            </a:r>
            <a:r>
              <a:rPr lang="el-GR" dirty="0"/>
              <a:t>σ</a:t>
            </a:r>
            <a:r>
              <a:rPr lang="en-US" dirty="0"/>
              <a:t>ε</a:t>
            </a:r>
            <a:r>
              <a:rPr lang="el-GR" dirty="0"/>
              <a:t>ι</a:t>
            </a:r>
            <a:r>
              <a:rPr lang="en-US" dirty="0"/>
              <a:t>ς και </a:t>
            </a:r>
            <a:r>
              <a:rPr lang="el-GR" dirty="0"/>
              <a:t>κληρονομικότητα</a:t>
            </a:r>
            <a:r>
              <a:rPr lang="en-US" dirty="0"/>
              <a:t> </a:t>
            </a:r>
            <a:endParaRPr lang="el-GR" dirty="0"/>
          </a:p>
          <a:p>
            <a:pPr algn="ctr"/>
            <a:endParaRPr lang="el-GR" dirty="0"/>
          </a:p>
          <a:p>
            <a:pPr algn="ctr"/>
            <a:r>
              <a:rPr lang="en-US" dirty="0"/>
              <a:t>@</a:t>
            </a:r>
            <a:r>
              <a:rPr lang="el-GR" dirty="0" err="1"/>
              <a:t>staticm</a:t>
            </a:r>
            <a:r>
              <a:rPr lang="en-US" dirty="0"/>
              <a:t>e</a:t>
            </a:r>
            <a:r>
              <a:rPr lang="el-GR" dirty="0"/>
              <a:t>t</a:t>
            </a:r>
            <a:r>
              <a:rPr lang="en-US" dirty="0"/>
              <a:t>h</a:t>
            </a:r>
            <a:r>
              <a:rPr lang="el-GR" dirty="0"/>
              <a:t>o</a:t>
            </a:r>
            <a:r>
              <a:rPr lang="en-US" dirty="0"/>
              <a:t>d</a:t>
            </a:r>
            <a:r>
              <a:rPr lang="el-GR" dirty="0"/>
              <a:t>=@c</a:t>
            </a:r>
            <a:r>
              <a:rPr lang="en-US" dirty="0"/>
              <a:t>l</a:t>
            </a:r>
            <a:r>
              <a:rPr lang="el-GR" dirty="0"/>
              <a:t>a</a:t>
            </a:r>
            <a:r>
              <a:rPr lang="en-US" dirty="0"/>
              <a:t>s</a:t>
            </a:r>
            <a:r>
              <a:rPr lang="el-GR" dirty="0"/>
              <a:t>s</a:t>
            </a:r>
            <a:r>
              <a:rPr lang="en-US" dirty="0"/>
              <a:t>m</a:t>
            </a:r>
            <a:r>
              <a:rPr lang="el-GR" dirty="0"/>
              <a:t>e</a:t>
            </a:r>
            <a:r>
              <a:rPr lang="en-US" dirty="0"/>
              <a:t>t</a:t>
            </a:r>
            <a:r>
              <a:rPr lang="el-GR" dirty="0"/>
              <a:t>h</a:t>
            </a:r>
            <a:r>
              <a:rPr lang="en-US" dirty="0"/>
              <a:t>o</a:t>
            </a:r>
            <a:r>
              <a:rPr lang="el-GR" dirty="0"/>
              <a:t>d</a:t>
            </a:r>
          </a:p>
        </p:txBody>
      </p:sp>
      <p:sp>
        <p:nvSpPr>
          <p:cNvPr id="5" name="Ορθογώνιο 4">
            <a:extLst>
              <a:ext uri="{FF2B5EF4-FFF2-40B4-BE49-F238E27FC236}">
                <a16:creationId xmlns:a16="http://schemas.microsoft.com/office/drawing/2014/main" id="{2164E39B-9CF2-476B-B61F-8318308EAA3A}"/>
              </a:ext>
            </a:extLst>
          </p:cNvPr>
          <p:cNvSpPr/>
          <p:nvPr/>
        </p:nvSpPr>
        <p:spPr>
          <a:xfrm>
            <a:off x="9196856" y="5220648"/>
            <a:ext cx="326389" cy="369332"/>
          </a:xfrm>
          <a:prstGeom prst="rect">
            <a:avLst/>
          </a:prstGeom>
        </p:spPr>
        <p:txBody>
          <a:bodyPr wrap="square">
            <a:spAutoFit/>
          </a:bodyPr>
          <a:lstStyle/>
          <a:p>
            <a:r>
              <a:rPr lang="el-GR" dirty="0">
                <a:solidFill>
                  <a:srgbClr val="C00000"/>
                </a:solidFill>
              </a:rPr>
              <a:t>2</a:t>
            </a:r>
          </a:p>
        </p:txBody>
      </p:sp>
      <p:sp>
        <p:nvSpPr>
          <p:cNvPr id="10" name="Ορθογώνιο 9">
            <a:extLst>
              <a:ext uri="{FF2B5EF4-FFF2-40B4-BE49-F238E27FC236}">
                <a16:creationId xmlns:a16="http://schemas.microsoft.com/office/drawing/2014/main" id="{DCC65AD8-0FE8-470C-845C-9565B731D333}"/>
              </a:ext>
            </a:extLst>
          </p:cNvPr>
          <p:cNvSpPr/>
          <p:nvPr/>
        </p:nvSpPr>
        <p:spPr>
          <a:xfrm>
            <a:off x="9196857" y="4510297"/>
            <a:ext cx="326389" cy="369332"/>
          </a:xfrm>
          <a:prstGeom prst="rect">
            <a:avLst/>
          </a:prstGeom>
        </p:spPr>
        <p:txBody>
          <a:bodyPr wrap="square">
            <a:spAutoFit/>
          </a:bodyPr>
          <a:lstStyle/>
          <a:p>
            <a:r>
              <a:rPr lang="el-GR" dirty="0">
                <a:solidFill>
                  <a:srgbClr val="C00000"/>
                </a:solidFill>
              </a:rPr>
              <a:t>1</a:t>
            </a:r>
          </a:p>
        </p:txBody>
      </p:sp>
      <p:sp>
        <p:nvSpPr>
          <p:cNvPr id="11" name="Ορθογώνιο 10">
            <a:extLst>
              <a:ext uri="{FF2B5EF4-FFF2-40B4-BE49-F238E27FC236}">
                <a16:creationId xmlns:a16="http://schemas.microsoft.com/office/drawing/2014/main" id="{0EEEA318-7049-4466-8833-DE64E8AED5FB}"/>
              </a:ext>
            </a:extLst>
          </p:cNvPr>
          <p:cNvSpPr/>
          <p:nvPr/>
        </p:nvSpPr>
        <p:spPr>
          <a:xfrm>
            <a:off x="9196856" y="6041021"/>
            <a:ext cx="326389" cy="369332"/>
          </a:xfrm>
          <a:prstGeom prst="rect">
            <a:avLst/>
          </a:prstGeom>
        </p:spPr>
        <p:txBody>
          <a:bodyPr wrap="square">
            <a:spAutoFit/>
          </a:bodyPr>
          <a:lstStyle/>
          <a:p>
            <a:r>
              <a:rPr lang="el-GR" dirty="0">
                <a:solidFill>
                  <a:srgbClr val="C00000"/>
                </a:solidFill>
              </a:rPr>
              <a:t>2</a:t>
            </a:r>
          </a:p>
        </p:txBody>
      </p:sp>
      <p:sp>
        <p:nvSpPr>
          <p:cNvPr id="15" name="Ορθογώνιο 14">
            <a:extLst>
              <a:ext uri="{FF2B5EF4-FFF2-40B4-BE49-F238E27FC236}">
                <a16:creationId xmlns:a16="http://schemas.microsoft.com/office/drawing/2014/main" id="{D9D93CB3-B47F-4D51-B7F1-87990B12EBBA}"/>
              </a:ext>
            </a:extLst>
          </p:cNvPr>
          <p:cNvSpPr/>
          <p:nvPr/>
        </p:nvSpPr>
        <p:spPr>
          <a:xfrm>
            <a:off x="6148856" y="4403807"/>
            <a:ext cx="3048000" cy="646331"/>
          </a:xfrm>
          <a:prstGeom prst="rect">
            <a:avLst/>
          </a:prstGeom>
        </p:spPr>
        <p:txBody>
          <a:bodyPr wrap="square">
            <a:spAutoFit/>
          </a:bodyPr>
          <a:lstStyle/>
          <a:p>
            <a:r>
              <a:rPr lang="en-US" dirty="0">
                <a:solidFill>
                  <a:srgbClr val="7030A0"/>
                </a:solidFill>
              </a:rPr>
              <a:t>object1=Dog('</a:t>
            </a:r>
            <a:r>
              <a:rPr lang="en-US" dirty="0" err="1">
                <a:solidFill>
                  <a:srgbClr val="7030A0"/>
                </a:solidFill>
              </a:rPr>
              <a:t>black','small</a:t>
            </a:r>
            <a:r>
              <a:rPr lang="en-US" dirty="0">
                <a:solidFill>
                  <a:srgbClr val="7030A0"/>
                </a:solidFill>
              </a:rPr>
              <a:t>')</a:t>
            </a:r>
          </a:p>
          <a:p>
            <a:r>
              <a:rPr lang="en-US" dirty="0">
                <a:solidFill>
                  <a:srgbClr val="7030A0"/>
                </a:solidFill>
              </a:rPr>
              <a:t>print </a:t>
            </a:r>
            <a:r>
              <a:rPr lang="en-US" dirty="0" err="1">
                <a:solidFill>
                  <a:srgbClr val="7030A0"/>
                </a:solidFill>
              </a:rPr>
              <a:t>Dog.get_plithos</a:t>
            </a:r>
            <a:r>
              <a:rPr lang="en-US" dirty="0">
                <a:solidFill>
                  <a:srgbClr val="7030A0"/>
                </a:solidFill>
              </a:rPr>
              <a:t>()</a:t>
            </a:r>
          </a:p>
        </p:txBody>
      </p:sp>
      <p:sp>
        <p:nvSpPr>
          <p:cNvPr id="16" name="Ορθογώνιο 15">
            <a:extLst>
              <a:ext uri="{FF2B5EF4-FFF2-40B4-BE49-F238E27FC236}">
                <a16:creationId xmlns:a16="http://schemas.microsoft.com/office/drawing/2014/main" id="{EC1BE955-E397-4BFD-9D2F-01649F417F62}"/>
              </a:ext>
            </a:extLst>
          </p:cNvPr>
          <p:cNvSpPr/>
          <p:nvPr/>
        </p:nvSpPr>
        <p:spPr>
          <a:xfrm>
            <a:off x="6148856" y="5096259"/>
            <a:ext cx="3028256" cy="646331"/>
          </a:xfrm>
          <a:prstGeom prst="rect">
            <a:avLst/>
          </a:prstGeom>
        </p:spPr>
        <p:txBody>
          <a:bodyPr wrap="square">
            <a:spAutoFit/>
          </a:bodyPr>
          <a:lstStyle/>
          <a:p>
            <a:r>
              <a:rPr lang="en-US" dirty="0">
                <a:solidFill>
                  <a:srgbClr val="7030A0"/>
                </a:solidFill>
              </a:rPr>
              <a:t>object2=Dog('</a:t>
            </a:r>
            <a:r>
              <a:rPr lang="en-US" dirty="0" err="1">
                <a:solidFill>
                  <a:srgbClr val="7030A0"/>
                </a:solidFill>
              </a:rPr>
              <a:t>brown','large</a:t>
            </a:r>
            <a:r>
              <a:rPr lang="en-US" dirty="0">
                <a:solidFill>
                  <a:srgbClr val="7030A0"/>
                </a:solidFill>
              </a:rPr>
              <a:t>')</a:t>
            </a:r>
          </a:p>
          <a:p>
            <a:r>
              <a:rPr lang="en-US" dirty="0">
                <a:solidFill>
                  <a:srgbClr val="7030A0"/>
                </a:solidFill>
              </a:rPr>
              <a:t>print </a:t>
            </a:r>
            <a:r>
              <a:rPr lang="en-US" dirty="0" err="1">
                <a:solidFill>
                  <a:srgbClr val="7030A0"/>
                </a:solidFill>
              </a:rPr>
              <a:t>Dog.get_plithos</a:t>
            </a:r>
            <a:r>
              <a:rPr lang="en-US" dirty="0">
                <a:solidFill>
                  <a:srgbClr val="7030A0"/>
                </a:solidFill>
              </a:rPr>
              <a:t>()</a:t>
            </a:r>
          </a:p>
        </p:txBody>
      </p:sp>
      <p:sp>
        <p:nvSpPr>
          <p:cNvPr id="17" name="Ορθογώνιο 16">
            <a:extLst>
              <a:ext uri="{FF2B5EF4-FFF2-40B4-BE49-F238E27FC236}">
                <a16:creationId xmlns:a16="http://schemas.microsoft.com/office/drawing/2014/main" id="{49BD2B9A-7965-4540-9D49-99EDF37739F3}"/>
              </a:ext>
            </a:extLst>
          </p:cNvPr>
          <p:cNvSpPr/>
          <p:nvPr/>
        </p:nvSpPr>
        <p:spPr>
          <a:xfrm>
            <a:off x="6148856" y="5913238"/>
            <a:ext cx="3121443" cy="646331"/>
          </a:xfrm>
          <a:prstGeom prst="rect">
            <a:avLst/>
          </a:prstGeom>
        </p:spPr>
        <p:txBody>
          <a:bodyPr wrap="square">
            <a:spAutoFit/>
          </a:bodyPr>
          <a:lstStyle/>
          <a:p>
            <a:r>
              <a:rPr lang="en-US" dirty="0">
                <a:solidFill>
                  <a:srgbClr val="C00000"/>
                </a:solidFill>
              </a:rPr>
              <a:t>#</a:t>
            </a:r>
            <a:r>
              <a:rPr lang="el-GR" dirty="0">
                <a:solidFill>
                  <a:srgbClr val="C00000"/>
                </a:solidFill>
              </a:rPr>
              <a:t>αλλά και έτσι...</a:t>
            </a:r>
          </a:p>
          <a:p>
            <a:r>
              <a:rPr lang="en-US" dirty="0">
                <a:solidFill>
                  <a:srgbClr val="7030A0"/>
                </a:solidFill>
              </a:rPr>
              <a:t>print object2.get_plithos()</a:t>
            </a:r>
          </a:p>
        </p:txBody>
      </p:sp>
    </p:spTree>
    <p:extLst>
      <p:ext uri="{BB962C8B-B14F-4D97-AF65-F5344CB8AC3E}">
        <p14:creationId xmlns:p14="http://schemas.microsoft.com/office/powerpoint/2010/main" val="236522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P spid="14" grpId="0" animBg="1"/>
      <p:bldP spid="5" grpId="0"/>
      <p:bldP spid="10" grpId="0"/>
      <p:bldP spid="11" grpId="0"/>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Δραστηριότητα</a:t>
            </a:r>
            <a:r>
              <a:rPr lang="en-US" dirty="0">
                <a:solidFill>
                  <a:srgbClr val="0070C0"/>
                </a:solidFill>
              </a:rPr>
              <a:t> 5</a:t>
            </a: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8BF0E65-6A68-4FC6-B860-1E5A3EABCB2C}"/>
                  </a:ext>
                </a:extLst>
              </p:cNvPr>
              <p:cNvSpPr txBox="1"/>
              <p:nvPr/>
            </p:nvSpPr>
            <p:spPr>
              <a:xfrm>
                <a:off x="646111" y="1005479"/>
                <a:ext cx="4702361" cy="2920736"/>
              </a:xfrm>
              <a:prstGeom prst="rect">
                <a:avLst/>
              </a:prstGeom>
              <a:noFill/>
            </p:spPr>
            <p:txBody>
              <a:bodyPr wrap="square" rtlCol="0">
                <a:spAutoFit/>
              </a:bodyPr>
              <a:lstStyle/>
              <a:p>
                <a:pPr algn="just"/>
                <a:r>
                  <a:rPr lang="el-GR" dirty="0"/>
                  <a:t>Να</a:t>
                </a:r>
                <a:r>
                  <a:rPr lang="en-US" dirty="0"/>
                  <a:t> </a:t>
                </a:r>
                <a:r>
                  <a:rPr lang="el-GR" dirty="0"/>
                  <a:t>υλοποιηθεί στην </a:t>
                </a:r>
                <a:r>
                  <a:rPr lang="en-US" dirty="0"/>
                  <a:t>Python </a:t>
                </a:r>
                <a:r>
                  <a:rPr lang="el-GR" dirty="0"/>
                  <a:t>κλάση με όνομα </a:t>
                </a:r>
                <a:r>
                  <a:rPr lang="en-US" dirty="0"/>
                  <a:t>Vect1 </a:t>
                </a:r>
                <a:r>
                  <a:rPr lang="el-GR" dirty="0"/>
                  <a:t>η οποία θα ορίζει τις συντεταγμένες </a:t>
                </a:r>
                <a:r>
                  <a:rPr lang="en-US" dirty="0"/>
                  <a:t>x </a:t>
                </a:r>
                <a:r>
                  <a:rPr lang="el-GR" dirty="0"/>
                  <a:t>και </a:t>
                </a:r>
                <a:r>
                  <a:rPr lang="en-US" dirty="0"/>
                  <a:t>y </a:t>
                </a:r>
                <a:r>
                  <a:rPr lang="el-GR" dirty="0"/>
                  <a:t>ενός διανύσματος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el-GR" dirty="0"/>
                  <a:t> και με τη βοήθεια της μεθόδου </a:t>
                </a:r>
                <a:r>
                  <a:rPr lang="en-US"/>
                  <a:t>magnV</a:t>
                </a:r>
                <a:r>
                  <a:rPr lang="en-US" dirty="0"/>
                  <a:t> </a:t>
                </a:r>
                <a:r>
                  <a:rPr lang="el-GR" dirty="0"/>
                  <a:t>θα βρίσκει το μέτρο του διανύσματος χρησιμοποιώντας τον τύπο:</a:t>
                </a:r>
              </a:p>
              <a:p>
                <a:pPr algn="just"/>
                <a:endParaRPr lang="el-GR" dirty="0"/>
              </a:p>
              <a:p>
                <a:pPr algn="just"/>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acc>
                            <m:accPr>
                              <m:chr m:val="⃗"/>
                              <m:ctrlPr>
                                <a:rPr lang="el-GR" i="1">
                                  <a:latin typeface="Cambria Math" panose="02040503050406030204" pitchFamily="18" charset="0"/>
                                </a:rPr>
                              </m:ctrlPr>
                            </m:accPr>
                            <m:e>
                              <m:r>
                                <a:rPr lang="en-US" i="1">
                                  <a:latin typeface="Cambria Math" panose="02040503050406030204" pitchFamily="18" charset="0"/>
                                </a:rPr>
                                <m:t>𝑢</m:t>
                              </m:r>
                            </m:e>
                          </m:acc>
                        </m:e>
                      </m:d>
                      <m:r>
                        <a:rPr lang="el-GR" b="0" i="1" smtClean="0">
                          <a:latin typeface="Cambria Math" panose="02040503050406030204" pitchFamily="18" charset="0"/>
                        </a:rPr>
                        <m:t>=</m:t>
                      </m:r>
                      <m:rad>
                        <m:radPr>
                          <m:degHide m:val="on"/>
                          <m:ctrlPr>
                            <a:rPr lang="el-GR" b="0" i="1" smtClean="0">
                              <a:latin typeface="Cambria Math" panose="02040503050406030204" pitchFamily="18" charset="0"/>
                              <a:ea typeface="Cambria Math" panose="02040503050406030204" pitchFamily="18" charset="0"/>
                            </a:rPr>
                          </m:ctrlPr>
                        </m:radPr>
                        <m:deg/>
                        <m:e>
                          <m:sSup>
                            <m:sSupPr>
                              <m:ctrlPr>
                                <a:rPr lang="el-GR" b="0" i="1" smtClean="0">
                                  <a:latin typeface="Cambria Math" panose="02040503050406030204" pitchFamily="18" charset="0"/>
                                  <a:ea typeface="Cambria Math" panose="02040503050406030204" pitchFamily="18" charset="0"/>
                                </a:rPr>
                              </m:ctrlPr>
                            </m:sSupPr>
                            <m:e>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e>
                      </m:rad>
                    </m:oMath>
                  </m:oMathPara>
                </a14:m>
                <a:endParaRPr lang="el-GR" dirty="0"/>
              </a:p>
              <a:p>
                <a:pPr marL="814388" algn="just">
                  <a:buFont typeface="Arial" panose="020B0604020202020204" pitchFamily="34" charset="0"/>
                  <a:buChar char="•"/>
                </a:pPr>
                <a:endParaRPr lang="el-GR" dirty="0"/>
              </a:p>
              <a:p>
                <a:pPr algn="just"/>
                <a:r>
                  <a:rPr lang="el-GR" dirty="0"/>
                  <a:t>Να γίνει εφαρμογή με διάφορα διανύσματα.</a:t>
                </a:r>
              </a:p>
            </p:txBody>
          </p:sp>
        </mc:Choice>
        <mc:Fallback xmlns="">
          <p:sp>
            <p:nvSpPr>
              <p:cNvPr id="9" name="TextBox 8">
                <a:extLst>
                  <a:ext uri="{FF2B5EF4-FFF2-40B4-BE49-F238E27FC236}">
                    <a16:creationId xmlns:a16="http://schemas.microsoft.com/office/drawing/2014/main" id="{E8BF0E65-6A68-4FC6-B860-1E5A3EABCB2C}"/>
                  </a:ext>
                </a:extLst>
              </p:cNvPr>
              <p:cNvSpPr txBox="1">
                <a:spLocks noRot="1" noChangeAspect="1" noMove="1" noResize="1" noEditPoints="1" noAdjustHandles="1" noChangeArrowheads="1" noChangeShapeType="1" noTextEdit="1"/>
              </p:cNvSpPr>
              <p:nvPr/>
            </p:nvSpPr>
            <p:spPr>
              <a:xfrm>
                <a:off x="646111" y="1005479"/>
                <a:ext cx="4702361" cy="2920736"/>
              </a:xfrm>
              <a:prstGeom prst="rect">
                <a:avLst/>
              </a:prstGeom>
              <a:blipFill>
                <a:blip r:embed="rId3"/>
                <a:stretch>
                  <a:fillRect l="-1167" t="-1461" r="-1038" b="-2296"/>
                </a:stretch>
              </a:blipFill>
            </p:spPr>
            <p:txBody>
              <a:bodyPr/>
              <a:lstStyle/>
              <a:p>
                <a:r>
                  <a:rPr lang="el-GR">
                    <a:noFill/>
                  </a:rPr>
                  <a:t> </a:t>
                </a:r>
              </a:p>
            </p:txBody>
          </p:sp>
        </mc:Fallback>
      </mc:AlternateContent>
      <p:sp>
        <p:nvSpPr>
          <p:cNvPr id="14" name="Ορθογώνιο 13">
            <a:extLst>
              <a:ext uri="{FF2B5EF4-FFF2-40B4-BE49-F238E27FC236}">
                <a16:creationId xmlns:a16="http://schemas.microsoft.com/office/drawing/2014/main" id="{947F6029-F1E2-4C71-97D4-C216D3688AEF}"/>
              </a:ext>
            </a:extLst>
          </p:cNvPr>
          <p:cNvSpPr/>
          <p:nvPr/>
        </p:nvSpPr>
        <p:spPr>
          <a:xfrm>
            <a:off x="5348472" y="988900"/>
            <a:ext cx="5904240" cy="2308324"/>
          </a:xfrm>
          <a:prstGeom prst="rect">
            <a:avLst/>
          </a:prstGeom>
        </p:spPr>
        <p:txBody>
          <a:bodyPr wrap="square">
            <a:spAutoFit/>
          </a:bodyPr>
          <a:lstStyle/>
          <a:p>
            <a:r>
              <a:rPr lang="en-US" sz="1600" dirty="0">
                <a:solidFill>
                  <a:srgbClr val="C00000"/>
                </a:solidFill>
              </a:rPr>
              <a:t>import math</a:t>
            </a:r>
          </a:p>
          <a:p>
            <a:r>
              <a:rPr lang="en-US" sz="1600" dirty="0">
                <a:solidFill>
                  <a:srgbClr val="C00000"/>
                </a:solidFill>
              </a:rPr>
              <a:t>class Vect1:</a:t>
            </a:r>
          </a:p>
          <a:p>
            <a:r>
              <a:rPr lang="en-US" sz="1600" dirty="0">
                <a:solidFill>
                  <a:srgbClr val="C00000"/>
                </a:solidFill>
              </a:rPr>
              <a:t>    def __</a:t>
            </a:r>
            <a:r>
              <a:rPr lang="en-US" sz="1600" dirty="0" err="1">
                <a:solidFill>
                  <a:srgbClr val="C00000"/>
                </a:solidFill>
              </a:rPr>
              <a:t>init</a:t>
            </a:r>
            <a:r>
              <a:rPr lang="en-US" sz="1600" dirty="0">
                <a:solidFill>
                  <a:srgbClr val="C00000"/>
                </a:solidFill>
              </a:rPr>
              <a:t>__(</a:t>
            </a:r>
            <a:r>
              <a:rPr lang="en-US" sz="1600" dirty="0" err="1">
                <a:solidFill>
                  <a:srgbClr val="C00000"/>
                </a:solidFill>
              </a:rPr>
              <a:t>self,x,y</a:t>
            </a:r>
            <a:r>
              <a:rPr lang="en-US" sz="1600" dirty="0">
                <a:solidFill>
                  <a:srgbClr val="C00000"/>
                </a:solidFill>
              </a:rPr>
              <a:t>):</a:t>
            </a:r>
          </a:p>
          <a:p>
            <a:r>
              <a:rPr lang="en-US" sz="1600" dirty="0">
                <a:solidFill>
                  <a:srgbClr val="C00000"/>
                </a:solidFill>
              </a:rPr>
              <a:t>        </a:t>
            </a:r>
            <a:r>
              <a:rPr lang="en-US" sz="1600" dirty="0" err="1">
                <a:solidFill>
                  <a:srgbClr val="C00000"/>
                </a:solidFill>
              </a:rPr>
              <a:t>self.x</a:t>
            </a:r>
            <a:r>
              <a:rPr lang="en-US" sz="1600" dirty="0">
                <a:solidFill>
                  <a:srgbClr val="C00000"/>
                </a:solidFill>
              </a:rPr>
              <a:t>=x</a:t>
            </a:r>
          </a:p>
          <a:p>
            <a:r>
              <a:rPr lang="en-US" sz="1600" dirty="0">
                <a:solidFill>
                  <a:srgbClr val="C00000"/>
                </a:solidFill>
              </a:rPr>
              <a:t>        </a:t>
            </a:r>
            <a:r>
              <a:rPr lang="en-US" sz="1600" dirty="0" err="1">
                <a:solidFill>
                  <a:srgbClr val="C00000"/>
                </a:solidFill>
              </a:rPr>
              <a:t>self.y</a:t>
            </a:r>
            <a:r>
              <a:rPr lang="en-US" sz="1600" dirty="0">
                <a:solidFill>
                  <a:srgbClr val="C00000"/>
                </a:solidFill>
              </a:rPr>
              <a:t>=y</a:t>
            </a:r>
          </a:p>
          <a:p>
            <a:endParaRPr lang="en-US" sz="1600" dirty="0">
              <a:solidFill>
                <a:srgbClr val="C00000"/>
              </a:solidFill>
            </a:endParaRPr>
          </a:p>
          <a:p>
            <a:r>
              <a:rPr lang="en-US" sz="1600" dirty="0">
                <a:solidFill>
                  <a:srgbClr val="C00000"/>
                </a:solidFill>
              </a:rPr>
              <a:t>    def </a:t>
            </a:r>
            <a:r>
              <a:rPr lang="en-US" sz="1600" dirty="0" err="1">
                <a:solidFill>
                  <a:srgbClr val="C00000"/>
                </a:solidFill>
              </a:rPr>
              <a:t>magnV</a:t>
            </a:r>
            <a:r>
              <a:rPr lang="en-US" sz="1600" dirty="0">
                <a:solidFill>
                  <a:srgbClr val="C00000"/>
                </a:solidFill>
              </a:rPr>
              <a:t>(self):</a:t>
            </a:r>
          </a:p>
          <a:p>
            <a:r>
              <a:rPr lang="en-US" sz="1600" dirty="0">
                <a:solidFill>
                  <a:srgbClr val="C00000"/>
                </a:solidFill>
              </a:rPr>
              <a:t>        return </a:t>
            </a:r>
            <a:r>
              <a:rPr lang="en-US" sz="1600" dirty="0" err="1">
                <a:solidFill>
                  <a:srgbClr val="C00000"/>
                </a:solidFill>
              </a:rPr>
              <a:t>math.sqrt</a:t>
            </a:r>
            <a:r>
              <a:rPr lang="en-US" sz="1600" dirty="0">
                <a:solidFill>
                  <a:srgbClr val="C00000"/>
                </a:solidFill>
              </a:rPr>
              <a:t>(</a:t>
            </a:r>
            <a:r>
              <a:rPr lang="en-US" sz="1600" dirty="0" err="1">
                <a:solidFill>
                  <a:srgbClr val="C00000"/>
                </a:solidFill>
              </a:rPr>
              <a:t>self.x</a:t>
            </a:r>
            <a:r>
              <a:rPr lang="en-US" sz="1600" dirty="0">
                <a:solidFill>
                  <a:srgbClr val="C00000"/>
                </a:solidFill>
              </a:rPr>
              <a:t>**2+self.y**2)</a:t>
            </a:r>
          </a:p>
          <a:p>
            <a:endParaRPr lang="en-US" sz="1600" dirty="0">
              <a:solidFill>
                <a:srgbClr val="C00000"/>
              </a:solidFill>
            </a:endParaRPr>
          </a:p>
        </p:txBody>
      </p:sp>
      <p:sp>
        <p:nvSpPr>
          <p:cNvPr id="13" name="Ορθογώνιο 12">
            <a:extLst>
              <a:ext uri="{FF2B5EF4-FFF2-40B4-BE49-F238E27FC236}">
                <a16:creationId xmlns:a16="http://schemas.microsoft.com/office/drawing/2014/main" id="{2E43E42E-5475-4A75-87B4-C20F83D4F159}"/>
              </a:ext>
            </a:extLst>
          </p:cNvPr>
          <p:cNvSpPr/>
          <p:nvPr/>
        </p:nvSpPr>
        <p:spPr>
          <a:xfrm>
            <a:off x="5348472" y="3145278"/>
            <a:ext cx="5904240" cy="830997"/>
          </a:xfrm>
          <a:prstGeom prst="rect">
            <a:avLst/>
          </a:prstGeom>
        </p:spPr>
        <p:txBody>
          <a:bodyPr wrap="square">
            <a:spAutoFit/>
          </a:bodyPr>
          <a:lstStyle/>
          <a:p>
            <a:r>
              <a:rPr lang="en-US" sz="1600" dirty="0">
                <a:solidFill>
                  <a:srgbClr val="C00000"/>
                </a:solidFill>
              </a:rPr>
              <a:t>    </a:t>
            </a:r>
            <a:r>
              <a:rPr lang="en-US" sz="1600" dirty="0">
                <a:solidFill>
                  <a:schemeClr val="bg1">
                    <a:lumMod val="65000"/>
                  </a:schemeClr>
                </a:solidFill>
              </a:rPr>
              <a:t>def </a:t>
            </a:r>
            <a:r>
              <a:rPr lang="en-US" sz="1600" dirty="0" err="1">
                <a:solidFill>
                  <a:schemeClr val="bg1">
                    <a:lumMod val="65000"/>
                  </a:schemeClr>
                </a:solidFill>
              </a:rPr>
              <a:t>distV</a:t>
            </a:r>
            <a:r>
              <a:rPr lang="en-US" sz="1600" dirty="0">
                <a:solidFill>
                  <a:schemeClr val="bg1">
                    <a:lumMod val="65000"/>
                  </a:schemeClr>
                </a:solidFill>
              </a:rPr>
              <a:t>(</a:t>
            </a:r>
            <a:r>
              <a:rPr lang="en-US" sz="1600" dirty="0" err="1">
                <a:solidFill>
                  <a:schemeClr val="bg1">
                    <a:lumMod val="65000"/>
                  </a:schemeClr>
                </a:solidFill>
              </a:rPr>
              <a:t>self,other</a:t>
            </a:r>
            <a:r>
              <a:rPr lang="en-US" sz="1600" dirty="0">
                <a:solidFill>
                  <a:schemeClr val="bg1">
                    <a:lumMod val="65000"/>
                  </a:schemeClr>
                </a:solidFill>
              </a:rPr>
              <a:t>):</a:t>
            </a:r>
          </a:p>
          <a:p>
            <a:r>
              <a:rPr lang="en-US" sz="1600" dirty="0">
                <a:solidFill>
                  <a:schemeClr val="bg1">
                    <a:lumMod val="65000"/>
                  </a:schemeClr>
                </a:solidFill>
              </a:rPr>
              <a:t>        return </a:t>
            </a:r>
            <a:r>
              <a:rPr lang="en-US" sz="1600" dirty="0" err="1">
                <a:solidFill>
                  <a:schemeClr val="bg1">
                    <a:lumMod val="65000"/>
                  </a:schemeClr>
                </a:solidFill>
              </a:rPr>
              <a:t>math.sqrt</a:t>
            </a:r>
            <a:r>
              <a:rPr lang="en-US" sz="1600" dirty="0">
                <a:solidFill>
                  <a:schemeClr val="bg1">
                    <a:lumMod val="65000"/>
                  </a:schemeClr>
                </a:solidFill>
              </a:rPr>
              <a:t>((</a:t>
            </a:r>
            <a:r>
              <a:rPr lang="en-US" sz="1600" dirty="0" err="1">
                <a:solidFill>
                  <a:schemeClr val="bg1">
                    <a:lumMod val="65000"/>
                  </a:schemeClr>
                </a:solidFill>
              </a:rPr>
              <a:t>self.x-other.x</a:t>
            </a:r>
            <a:r>
              <a:rPr lang="en-US" sz="1600" dirty="0">
                <a:solidFill>
                  <a:schemeClr val="bg1">
                    <a:lumMod val="65000"/>
                  </a:schemeClr>
                </a:solidFill>
              </a:rPr>
              <a:t>)**2+(</a:t>
            </a:r>
            <a:r>
              <a:rPr lang="en-US" sz="1600" dirty="0" err="1">
                <a:solidFill>
                  <a:schemeClr val="bg1">
                    <a:lumMod val="65000"/>
                  </a:schemeClr>
                </a:solidFill>
              </a:rPr>
              <a:t>self.y-other.y</a:t>
            </a:r>
            <a:r>
              <a:rPr lang="en-US" sz="1600" dirty="0">
                <a:solidFill>
                  <a:schemeClr val="bg1">
                    <a:lumMod val="65000"/>
                  </a:schemeClr>
                </a:solidFill>
              </a:rPr>
              <a:t>)**2)</a:t>
            </a:r>
          </a:p>
          <a:p>
            <a:endParaRPr lang="en-US" sz="1600" dirty="0">
              <a:solidFill>
                <a:srgbClr val="C00000"/>
              </a:solidFill>
            </a:endParaRPr>
          </a:p>
        </p:txBody>
      </p:sp>
      <p:sp>
        <p:nvSpPr>
          <p:cNvPr id="15" name="Ορθογώνιο 14">
            <a:extLst>
              <a:ext uri="{FF2B5EF4-FFF2-40B4-BE49-F238E27FC236}">
                <a16:creationId xmlns:a16="http://schemas.microsoft.com/office/drawing/2014/main" id="{684C7B54-AB2A-4442-BBBF-D09240FE7F74}"/>
              </a:ext>
            </a:extLst>
          </p:cNvPr>
          <p:cNvSpPr/>
          <p:nvPr/>
        </p:nvSpPr>
        <p:spPr>
          <a:xfrm>
            <a:off x="5564901" y="3560777"/>
            <a:ext cx="5904240" cy="1569660"/>
          </a:xfrm>
          <a:prstGeom prst="rect">
            <a:avLst/>
          </a:prstGeom>
        </p:spPr>
        <p:txBody>
          <a:bodyPr wrap="square">
            <a:spAutoFit/>
          </a:bodyPr>
          <a:lstStyle/>
          <a:p>
            <a:endParaRPr lang="en-US" sz="1600" dirty="0">
              <a:solidFill>
                <a:srgbClr val="C00000"/>
              </a:solidFill>
            </a:endParaRPr>
          </a:p>
          <a:p>
            <a:r>
              <a:rPr lang="en-US" sz="1600" dirty="0">
                <a:solidFill>
                  <a:srgbClr val="C00000"/>
                </a:solidFill>
              </a:rPr>
              <a:t>v1=Vect1(1,1)</a:t>
            </a:r>
          </a:p>
          <a:p>
            <a:r>
              <a:rPr lang="en-US" sz="1600" dirty="0">
                <a:solidFill>
                  <a:srgbClr val="C00000"/>
                </a:solidFill>
              </a:rPr>
              <a:t>print v1.magnV()</a:t>
            </a:r>
          </a:p>
          <a:p>
            <a:endParaRPr lang="en-US" sz="1600" dirty="0">
              <a:solidFill>
                <a:srgbClr val="C00000"/>
              </a:solidFill>
            </a:endParaRPr>
          </a:p>
          <a:p>
            <a:r>
              <a:rPr lang="en-US" sz="1600" dirty="0">
                <a:solidFill>
                  <a:srgbClr val="C00000"/>
                </a:solidFill>
              </a:rPr>
              <a:t>v2=Vect1(4,5)</a:t>
            </a:r>
          </a:p>
          <a:p>
            <a:r>
              <a:rPr lang="en-US" sz="1600" dirty="0">
                <a:solidFill>
                  <a:srgbClr val="C00000"/>
                </a:solidFill>
              </a:rPr>
              <a:t>print v2.magnV()</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7BE64FC-2AFF-43BE-AA49-C83E0951F662}"/>
                  </a:ext>
                </a:extLst>
              </p:cNvPr>
              <p:cNvSpPr txBox="1"/>
              <p:nvPr/>
            </p:nvSpPr>
            <p:spPr>
              <a:xfrm>
                <a:off x="646111" y="3926215"/>
                <a:ext cx="4522789" cy="2997808"/>
              </a:xfrm>
              <a:prstGeom prst="rect">
                <a:avLst/>
              </a:prstGeom>
              <a:noFill/>
            </p:spPr>
            <p:txBody>
              <a:bodyPr wrap="square" rtlCol="0">
                <a:spAutoFit/>
              </a:bodyPr>
              <a:lstStyle/>
              <a:p>
                <a:pPr algn="just"/>
                <a:r>
                  <a:rPr lang="el-GR" dirty="0">
                    <a:solidFill>
                      <a:schemeClr val="bg1">
                        <a:lumMod val="65000"/>
                      </a:schemeClr>
                    </a:solidFill>
                  </a:rPr>
                  <a:t>Να</a:t>
                </a:r>
                <a:r>
                  <a:rPr lang="en-US" dirty="0">
                    <a:solidFill>
                      <a:schemeClr val="bg1">
                        <a:lumMod val="65000"/>
                      </a:schemeClr>
                    </a:solidFill>
                  </a:rPr>
                  <a:t> </a:t>
                </a:r>
                <a:r>
                  <a:rPr lang="el-GR" dirty="0">
                    <a:solidFill>
                      <a:schemeClr val="bg1">
                        <a:lumMod val="65000"/>
                      </a:schemeClr>
                    </a:solidFill>
                  </a:rPr>
                  <a:t>τροποποιηθεί το προηγούμενο πρόγραμμα ώστε να βρίσκει την απόσταση των σημείων του τέλους 2 διανυσμάτων </a:t>
                </a:r>
                <a14:m>
                  <m:oMath xmlns:m="http://schemas.openxmlformats.org/officeDocument/2006/math">
                    <m:acc>
                      <m:accPr>
                        <m:chr m:val="⃗"/>
                        <m:ctrlPr>
                          <a:rPr lang="el-GR" i="1" smtClean="0">
                            <a:solidFill>
                              <a:schemeClr val="bg1">
                                <a:lumMod val="65000"/>
                              </a:schemeClr>
                            </a:solidFill>
                            <a:latin typeface="Cambria Math" panose="02040503050406030204" pitchFamily="18" charset="0"/>
                          </a:rPr>
                        </m:ctrlPr>
                      </m:accPr>
                      <m:e>
                        <m:sSub>
                          <m:sSubPr>
                            <m:ctrlPr>
                              <a:rPr lang="en-US" i="1" smtClean="0">
                                <a:solidFill>
                                  <a:schemeClr val="bg1">
                                    <a:lumMod val="65000"/>
                                  </a:schemeClr>
                                </a:solidFill>
                                <a:latin typeface="Cambria Math" panose="02040503050406030204" pitchFamily="18" charset="0"/>
                              </a:rPr>
                            </m:ctrlPr>
                          </m:sSubPr>
                          <m:e>
                            <m:r>
                              <a:rPr lang="en-US" b="0" i="1" smtClean="0">
                                <a:solidFill>
                                  <a:schemeClr val="bg1">
                                    <a:lumMod val="65000"/>
                                  </a:schemeClr>
                                </a:solidFill>
                                <a:latin typeface="Cambria Math" panose="02040503050406030204" pitchFamily="18" charset="0"/>
                              </a:rPr>
                              <m:t>𝑢</m:t>
                            </m:r>
                          </m:e>
                          <m:sub>
                            <m:r>
                              <a:rPr lang="en-US" b="0" i="1" smtClean="0">
                                <a:solidFill>
                                  <a:schemeClr val="bg1">
                                    <a:lumMod val="65000"/>
                                  </a:schemeClr>
                                </a:solidFill>
                                <a:latin typeface="Cambria Math" panose="02040503050406030204" pitchFamily="18" charset="0"/>
                              </a:rPr>
                              <m:t>1</m:t>
                            </m:r>
                          </m:sub>
                        </m:sSub>
                      </m:e>
                    </m:acc>
                    <m:r>
                      <a:rPr lang="en-US" i="1">
                        <a:solidFill>
                          <a:schemeClr val="bg1">
                            <a:lumMod val="65000"/>
                          </a:schemeClr>
                        </a:solidFill>
                        <a:latin typeface="Cambria Math" panose="02040503050406030204" pitchFamily="18" charset="0"/>
                      </a:rPr>
                      <m:t>=</m:t>
                    </m:r>
                    <m:d>
                      <m:dPr>
                        <m:ctrlPr>
                          <a:rPr lang="en-US" i="1">
                            <a:solidFill>
                              <a:schemeClr val="bg1">
                                <a:lumMod val="65000"/>
                              </a:schemeClr>
                            </a:solidFill>
                            <a:latin typeface="Cambria Math" panose="02040503050406030204" pitchFamily="18" charset="0"/>
                          </a:rPr>
                        </m:ctrlPr>
                      </m:dPr>
                      <m:e>
                        <m:sSub>
                          <m:sSubPr>
                            <m:ctrlPr>
                              <a:rPr lang="en-US" i="1" smtClean="0">
                                <a:solidFill>
                                  <a:schemeClr val="bg1">
                                    <a:lumMod val="65000"/>
                                  </a:schemeClr>
                                </a:solidFill>
                                <a:latin typeface="Cambria Math" panose="02040503050406030204" pitchFamily="18" charset="0"/>
                              </a:rPr>
                            </m:ctrlPr>
                          </m:sSubPr>
                          <m:e>
                            <m:r>
                              <a:rPr lang="en-US" b="0" i="1" smtClean="0">
                                <a:solidFill>
                                  <a:schemeClr val="bg1">
                                    <a:lumMod val="65000"/>
                                  </a:schemeClr>
                                </a:solidFill>
                                <a:latin typeface="Cambria Math" panose="02040503050406030204" pitchFamily="18" charset="0"/>
                              </a:rPr>
                              <m:t>𝑥</m:t>
                            </m:r>
                          </m:e>
                          <m:sub>
                            <m:r>
                              <a:rPr lang="en-US" b="0" i="1" smtClean="0">
                                <a:solidFill>
                                  <a:schemeClr val="bg1">
                                    <a:lumMod val="65000"/>
                                  </a:schemeClr>
                                </a:solidFill>
                                <a:latin typeface="Cambria Math" panose="02040503050406030204" pitchFamily="18" charset="0"/>
                              </a:rPr>
                              <m:t>1</m:t>
                            </m:r>
                          </m:sub>
                        </m:sSub>
                        <m:r>
                          <a:rPr lang="en-US" i="1">
                            <a:solidFill>
                              <a:schemeClr val="bg1">
                                <a:lumMod val="65000"/>
                              </a:schemeClr>
                            </a:solidFill>
                            <a:latin typeface="Cambria Math" panose="02040503050406030204" pitchFamily="18" charset="0"/>
                          </a:rPr>
                          <m:t>,</m:t>
                        </m:r>
                        <m:sSub>
                          <m:sSubPr>
                            <m:ctrlPr>
                              <a:rPr lang="en-US" i="1" smtClean="0">
                                <a:solidFill>
                                  <a:schemeClr val="bg1">
                                    <a:lumMod val="65000"/>
                                  </a:schemeClr>
                                </a:solidFill>
                                <a:latin typeface="Cambria Math" panose="02040503050406030204" pitchFamily="18" charset="0"/>
                              </a:rPr>
                            </m:ctrlPr>
                          </m:sSubPr>
                          <m:e>
                            <m:r>
                              <a:rPr lang="en-US" b="0" i="1" smtClean="0">
                                <a:solidFill>
                                  <a:schemeClr val="bg1">
                                    <a:lumMod val="65000"/>
                                  </a:schemeClr>
                                </a:solidFill>
                                <a:latin typeface="Cambria Math" panose="02040503050406030204" pitchFamily="18" charset="0"/>
                              </a:rPr>
                              <m:t>𝑦</m:t>
                            </m:r>
                          </m:e>
                          <m:sub>
                            <m:r>
                              <a:rPr lang="en-US" b="0" i="1" smtClean="0">
                                <a:solidFill>
                                  <a:schemeClr val="bg1">
                                    <a:lumMod val="65000"/>
                                  </a:schemeClr>
                                </a:solidFill>
                                <a:latin typeface="Cambria Math" panose="02040503050406030204" pitchFamily="18" charset="0"/>
                              </a:rPr>
                              <m:t>1</m:t>
                            </m:r>
                          </m:sub>
                        </m:sSub>
                      </m:e>
                    </m:d>
                  </m:oMath>
                </a14:m>
                <a:r>
                  <a:rPr lang="en-US" dirty="0">
                    <a:solidFill>
                      <a:schemeClr val="bg1">
                        <a:lumMod val="65000"/>
                      </a:schemeClr>
                    </a:solidFill>
                  </a:rPr>
                  <a:t> </a:t>
                </a:r>
                <a:r>
                  <a:rPr lang="el-GR" dirty="0">
                    <a:solidFill>
                      <a:schemeClr val="bg1">
                        <a:lumMod val="65000"/>
                      </a:schemeClr>
                    </a:solidFill>
                  </a:rPr>
                  <a:t>και </a:t>
                </a:r>
                <a14:m>
                  <m:oMath xmlns:m="http://schemas.openxmlformats.org/officeDocument/2006/math">
                    <m:acc>
                      <m:accPr>
                        <m:chr m:val="⃗"/>
                        <m:ctrlPr>
                          <a:rPr lang="el-GR" i="1">
                            <a:solidFill>
                              <a:schemeClr val="bg1">
                                <a:lumMod val="65000"/>
                              </a:schemeClr>
                            </a:solidFill>
                            <a:latin typeface="Cambria Math" panose="02040503050406030204" pitchFamily="18" charset="0"/>
                          </a:rPr>
                        </m:ctrlPr>
                      </m:acc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𝑢</m:t>
                            </m:r>
                          </m:e>
                          <m:sub>
                            <m:r>
                              <a:rPr lang="en-US" b="0" i="1" smtClean="0">
                                <a:solidFill>
                                  <a:schemeClr val="bg1">
                                    <a:lumMod val="65000"/>
                                  </a:schemeClr>
                                </a:solidFill>
                                <a:latin typeface="Cambria Math" panose="02040503050406030204" pitchFamily="18" charset="0"/>
                              </a:rPr>
                              <m:t>2</m:t>
                            </m:r>
                          </m:sub>
                        </m:sSub>
                      </m:e>
                    </m:acc>
                    <m:r>
                      <a:rPr lang="en-US" i="1">
                        <a:solidFill>
                          <a:schemeClr val="bg1">
                            <a:lumMod val="65000"/>
                          </a:schemeClr>
                        </a:solidFill>
                        <a:latin typeface="Cambria Math" panose="02040503050406030204" pitchFamily="18" charset="0"/>
                      </a:rPr>
                      <m:t>=</m:t>
                    </m:r>
                    <m:d>
                      <m:dPr>
                        <m:ctrlPr>
                          <a:rPr lang="en-US" i="1">
                            <a:solidFill>
                              <a:schemeClr val="bg1">
                                <a:lumMod val="65000"/>
                              </a:schemeClr>
                            </a:solidFill>
                            <a:latin typeface="Cambria Math" panose="02040503050406030204" pitchFamily="18" charset="0"/>
                          </a:rPr>
                        </m:ctrlPr>
                      </m:d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𝑥</m:t>
                            </m:r>
                          </m:e>
                          <m:sub>
                            <m:r>
                              <a:rPr lang="en-US" b="0" i="1" smtClean="0">
                                <a:solidFill>
                                  <a:schemeClr val="bg1">
                                    <a:lumMod val="65000"/>
                                  </a:schemeClr>
                                </a:solidFill>
                                <a:latin typeface="Cambria Math" panose="02040503050406030204" pitchFamily="18" charset="0"/>
                              </a:rPr>
                              <m:t>2</m:t>
                            </m:r>
                          </m:sub>
                        </m:sSub>
                        <m:r>
                          <a:rPr lang="en-US" i="1">
                            <a:solidFill>
                              <a:schemeClr val="bg1">
                                <a:lumMod val="65000"/>
                              </a:schemeClr>
                            </a:solidFill>
                            <a:latin typeface="Cambria Math" panose="02040503050406030204" pitchFamily="18" charset="0"/>
                          </a:rPr>
                          <m:t>,</m:t>
                        </m:r>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𝑦</m:t>
                            </m:r>
                          </m:e>
                          <m:sub>
                            <m:r>
                              <a:rPr lang="en-US" b="0" i="1" smtClean="0">
                                <a:solidFill>
                                  <a:schemeClr val="bg1">
                                    <a:lumMod val="65000"/>
                                  </a:schemeClr>
                                </a:solidFill>
                                <a:latin typeface="Cambria Math" panose="02040503050406030204" pitchFamily="18" charset="0"/>
                              </a:rPr>
                              <m:t>2</m:t>
                            </m:r>
                          </m:sub>
                        </m:sSub>
                      </m:e>
                    </m:d>
                    <m:r>
                      <a:rPr lang="en-US" i="1">
                        <a:solidFill>
                          <a:schemeClr val="bg1">
                            <a:lumMod val="65000"/>
                          </a:schemeClr>
                        </a:solidFill>
                        <a:latin typeface="Cambria Math" panose="02040503050406030204" pitchFamily="18" charset="0"/>
                      </a:rPr>
                      <m:t> </m:t>
                    </m:r>
                  </m:oMath>
                </a14:m>
                <a:r>
                  <a:rPr lang="el-GR" dirty="0">
                    <a:solidFill>
                      <a:schemeClr val="bg1">
                        <a:lumMod val="65000"/>
                      </a:schemeClr>
                    </a:solidFill>
                  </a:rPr>
                  <a:t>χρησιμοποιώντας τον τύπο:</a:t>
                </a:r>
              </a:p>
              <a:p>
                <a:pPr algn="just"/>
                <a:endParaRPr lang="en-US" dirty="0">
                  <a:solidFill>
                    <a:schemeClr val="bg1">
                      <a:lumMod val="65000"/>
                    </a:schemeClr>
                  </a:solidFill>
                </a:endParaRPr>
              </a:p>
              <a:p>
                <a:pPr algn="just"/>
                <a14:m>
                  <m:oMathPara xmlns:m="http://schemas.openxmlformats.org/officeDocument/2006/math">
                    <m:oMathParaPr>
                      <m:jc m:val="centerGroup"/>
                    </m:oMathParaPr>
                    <m:oMath xmlns:m="http://schemas.openxmlformats.org/officeDocument/2006/math">
                      <m:d>
                        <m:dPr>
                          <m:begChr m:val="|"/>
                          <m:endChr m:val="|"/>
                          <m:ctrlPr>
                            <a:rPr lang="el-GR" i="1" smtClean="0">
                              <a:solidFill>
                                <a:schemeClr val="bg1">
                                  <a:lumMod val="65000"/>
                                </a:schemeClr>
                              </a:solidFill>
                              <a:latin typeface="Cambria Math" panose="02040503050406030204" pitchFamily="18" charset="0"/>
                            </a:rPr>
                          </m:ctrlPr>
                        </m:dPr>
                        <m:e>
                          <m:acc>
                            <m:accPr>
                              <m:chr m:val="⃗"/>
                              <m:ctrlPr>
                                <a:rPr lang="el-GR" i="1">
                                  <a:solidFill>
                                    <a:schemeClr val="bg1">
                                      <a:lumMod val="65000"/>
                                    </a:schemeClr>
                                  </a:solidFill>
                                  <a:latin typeface="Cambria Math" panose="02040503050406030204" pitchFamily="18" charset="0"/>
                                </a:rPr>
                              </m:ctrlPr>
                            </m:accPr>
                            <m:e>
                              <m:sSub>
                                <m:sSubPr>
                                  <m:ctrlPr>
                                    <a:rPr lang="el-GR" i="1" smtClean="0">
                                      <a:solidFill>
                                        <a:schemeClr val="bg1">
                                          <a:lumMod val="65000"/>
                                        </a:schemeClr>
                                      </a:solidFill>
                                      <a:latin typeface="Cambria Math" panose="02040503050406030204" pitchFamily="18" charset="0"/>
                                    </a:rPr>
                                  </m:ctrlPr>
                                </m:sSubPr>
                                <m:e>
                                  <m:r>
                                    <a:rPr lang="en-US" b="0" i="1" smtClean="0">
                                      <a:solidFill>
                                        <a:schemeClr val="bg1">
                                          <a:lumMod val="65000"/>
                                        </a:schemeClr>
                                      </a:solidFill>
                                      <a:latin typeface="Cambria Math" panose="02040503050406030204" pitchFamily="18" charset="0"/>
                                    </a:rPr>
                                    <m:t>𝑢</m:t>
                                  </m:r>
                                </m:e>
                                <m:sub>
                                  <m:r>
                                    <a:rPr lang="en-US" b="0" i="1" smtClean="0">
                                      <a:solidFill>
                                        <a:schemeClr val="bg1">
                                          <a:lumMod val="65000"/>
                                        </a:schemeClr>
                                      </a:solidFill>
                                      <a:latin typeface="Cambria Math" panose="02040503050406030204" pitchFamily="18" charset="0"/>
                                    </a:rPr>
                                    <m:t>1</m:t>
                                  </m:r>
                                </m:sub>
                              </m:sSub>
                            </m:e>
                          </m:acc>
                          <m:r>
                            <a:rPr lang="en-US" b="0" i="1" smtClean="0">
                              <a:solidFill>
                                <a:schemeClr val="bg1">
                                  <a:lumMod val="65000"/>
                                </a:schemeClr>
                              </a:solidFill>
                              <a:latin typeface="Cambria Math" panose="02040503050406030204" pitchFamily="18" charset="0"/>
                            </a:rPr>
                            <m:t>−</m:t>
                          </m:r>
                          <m:acc>
                            <m:accPr>
                              <m:chr m:val="⃗"/>
                              <m:ctrlPr>
                                <a:rPr lang="el-GR" i="1">
                                  <a:solidFill>
                                    <a:schemeClr val="bg1">
                                      <a:lumMod val="65000"/>
                                    </a:schemeClr>
                                  </a:solidFill>
                                  <a:latin typeface="Cambria Math" panose="02040503050406030204" pitchFamily="18" charset="0"/>
                                </a:rPr>
                              </m:ctrlPr>
                            </m:accPr>
                            <m:e>
                              <m:sSub>
                                <m:sSubPr>
                                  <m:ctrlPr>
                                    <a:rPr lang="el-GR"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𝑢</m:t>
                                  </m:r>
                                </m:e>
                                <m:sub>
                                  <m:r>
                                    <a:rPr lang="en-US" b="0" i="1" smtClean="0">
                                      <a:solidFill>
                                        <a:schemeClr val="bg1">
                                          <a:lumMod val="65000"/>
                                        </a:schemeClr>
                                      </a:solidFill>
                                      <a:latin typeface="Cambria Math" panose="02040503050406030204" pitchFamily="18" charset="0"/>
                                    </a:rPr>
                                    <m:t>2</m:t>
                                  </m:r>
                                </m:sub>
                              </m:sSub>
                            </m:e>
                          </m:acc>
                        </m:e>
                      </m:d>
                      <m:r>
                        <a:rPr lang="en-US" i="1">
                          <a:solidFill>
                            <a:schemeClr val="bg1">
                              <a:lumMod val="65000"/>
                            </a:schemeClr>
                          </a:solidFill>
                          <a:latin typeface="Cambria Math" panose="02040503050406030204" pitchFamily="18" charset="0"/>
                        </a:rPr>
                        <m:t> </m:t>
                      </m:r>
                      <m:r>
                        <a:rPr lang="el-GR" b="0" i="0" smtClean="0">
                          <a:solidFill>
                            <a:schemeClr val="bg1">
                              <a:lumMod val="65000"/>
                            </a:schemeClr>
                          </a:solidFill>
                          <a:latin typeface="Cambria Math" panose="02040503050406030204" pitchFamily="18" charset="0"/>
                        </a:rPr>
                        <m:t>=</m:t>
                      </m:r>
                      <m:rad>
                        <m:radPr>
                          <m:degHide m:val="on"/>
                          <m:ctrlPr>
                            <a:rPr lang="el-GR" b="0" i="1" smtClean="0">
                              <a:solidFill>
                                <a:schemeClr val="bg1">
                                  <a:lumMod val="65000"/>
                                </a:schemeClr>
                              </a:solidFill>
                              <a:latin typeface="Cambria Math" panose="02040503050406030204" pitchFamily="18" charset="0"/>
                              <a:ea typeface="Cambria Math" panose="02040503050406030204" pitchFamily="18" charset="0"/>
                            </a:rPr>
                          </m:ctrlPr>
                        </m:radPr>
                        <m:deg/>
                        <m:e>
                          <m:sSup>
                            <m:sSupPr>
                              <m:ctrlPr>
                                <a:rPr lang="el-GR" b="0" i="1" smtClean="0">
                                  <a:solidFill>
                                    <a:schemeClr val="bg1">
                                      <a:lumMod val="65000"/>
                                    </a:schemeClr>
                                  </a:solidFill>
                                  <a:latin typeface="Cambria Math" panose="02040503050406030204" pitchFamily="18" charset="0"/>
                                  <a:ea typeface="Cambria Math" panose="02040503050406030204" pitchFamily="18" charset="0"/>
                                </a:rPr>
                              </m:ctrlPr>
                            </m:sSupPr>
                            <m:e>
                              <m:sSup>
                                <m:sSupPr>
                                  <m:ctrlPr>
                                    <a:rPr lang="el-GR" b="0" i="1" smtClean="0">
                                      <a:solidFill>
                                        <a:schemeClr val="bg1">
                                          <a:lumMod val="65000"/>
                                        </a:schemeClr>
                                      </a:solidFill>
                                      <a:latin typeface="Cambria Math" panose="02040503050406030204" pitchFamily="18" charset="0"/>
                                      <a:ea typeface="Cambria Math" panose="02040503050406030204" pitchFamily="18" charset="0"/>
                                    </a:rPr>
                                  </m:ctrlPr>
                                </m:sSupPr>
                                <m:e>
                                  <m:r>
                                    <a:rPr lang="el-GR" b="0" i="1" smtClean="0">
                                      <a:solidFill>
                                        <a:schemeClr val="bg1">
                                          <a:lumMod val="65000"/>
                                        </a:schemeClr>
                                      </a:solidFill>
                                      <a:latin typeface="Cambria Math" panose="02040503050406030204" pitchFamily="18" charset="0"/>
                                      <a:ea typeface="Cambria Math" panose="02040503050406030204" pitchFamily="18" charset="0"/>
                                    </a:rPr>
                                    <m:t>(</m:t>
                                  </m:r>
                                  <m:sSub>
                                    <m:sSubPr>
                                      <m:ctrlPr>
                                        <a:rPr lang="en-US" b="0" i="1" smtClean="0">
                                          <a:solidFill>
                                            <a:schemeClr val="bg1">
                                              <a:lumMod val="65000"/>
                                            </a:schemeClr>
                                          </a:solidFill>
                                          <a:latin typeface="Cambria Math" panose="02040503050406030204" pitchFamily="18" charset="0"/>
                                          <a:ea typeface="Cambria Math" panose="02040503050406030204" pitchFamily="18" charset="0"/>
                                        </a:rPr>
                                      </m:ctrlPr>
                                    </m:sSubPr>
                                    <m:e>
                                      <m:r>
                                        <a:rPr lang="en-US" b="0" i="1" smtClean="0">
                                          <a:solidFill>
                                            <a:schemeClr val="bg1">
                                              <a:lumMod val="65000"/>
                                            </a:schemeClr>
                                          </a:solidFill>
                                          <a:latin typeface="Cambria Math" panose="02040503050406030204" pitchFamily="18" charset="0"/>
                                          <a:ea typeface="Cambria Math" panose="02040503050406030204" pitchFamily="18" charset="0"/>
                                        </a:rPr>
                                        <m:t>𝑥</m:t>
                                      </m:r>
                                    </m:e>
                                    <m:sub>
                                      <m:r>
                                        <a:rPr lang="en-US" b="0" i="1" smtClean="0">
                                          <a:solidFill>
                                            <a:schemeClr val="bg1">
                                              <a:lumMod val="65000"/>
                                            </a:schemeClr>
                                          </a:solidFill>
                                          <a:latin typeface="Cambria Math" panose="02040503050406030204" pitchFamily="18" charset="0"/>
                                          <a:ea typeface="Cambria Math" panose="02040503050406030204" pitchFamily="18" charset="0"/>
                                        </a:rPr>
                                        <m:t>1</m:t>
                                      </m:r>
                                    </m:sub>
                                  </m:sSub>
                                  <m:r>
                                    <a:rPr lang="el-GR" b="0" i="1" smtClean="0">
                                      <a:solidFill>
                                        <a:schemeClr val="bg1">
                                          <a:lumMod val="65000"/>
                                        </a:schemeClr>
                                      </a:solidFill>
                                      <a:latin typeface="Cambria Math" panose="02040503050406030204" pitchFamily="18" charset="0"/>
                                      <a:ea typeface="Cambria Math" panose="02040503050406030204" pitchFamily="18" charset="0"/>
                                    </a:rPr>
                                    <m:t>−</m:t>
                                  </m:r>
                                  <m:sSub>
                                    <m:sSubPr>
                                      <m:ctrlPr>
                                        <a:rPr lang="el-GR" b="0" i="1" smtClean="0">
                                          <a:solidFill>
                                            <a:schemeClr val="bg1">
                                              <a:lumMod val="65000"/>
                                            </a:schemeClr>
                                          </a:solidFill>
                                          <a:latin typeface="Cambria Math" panose="02040503050406030204" pitchFamily="18" charset="0"/>
                                          <a:ea typeface="Cambria Math" panose="02040503050406030204" pitchFamily="18" charset="0"/>
                                        </a:rPr>
                                      </m:ctrlPr>
                                    </m:sSubPr>
                                    <m:e>
                                      <m:r>
                                        <a:rPr lang="en-US" b="0" i="1" smtClean="0">
                                          <a:solidFill>
                                            <a:schemeClr val="bg1">
                                              <a:lumMod val="65000"/>
                                            </a:schemeClr>
                                          </a:solidFill>
                                          <a:latin typeface="Cambria Math" panose="02040503050406030204" pitchFamily="18" charset="0"/>
                                          <a:ea typeface="Cambria Math" panose="02040503050406030204" pitchFamily="18" charset="0"/>
                                        </a:rPr>
                                        <m:t>𝑥</m:t>
                                      </m:r>
                                    </m:e>
                                    <m:sub>
                                      <m:r>
                                        <a:rPr lang="en-US" b="0" i="1" smtClean="0">
                                          <a:solidFill>
                                            <a:schemeClr val="bg1">
                                              <a:lumMod val="65000"/>
                                            </a:schemeClr>
                                          </a:solidFill>
                                          <a:latin typeface="Cambria Math" panose="02040503050406030204" pitchFamily="18" charset="0"/>
                                          <a:ea typeface="Cambria Math" panose="02040503050406030204" pitchFamily="18" charset="0"/>
                                        </a:rPr>
                                        <m:t>2</m:t>
                                      </m:r>
                                    </m:sub>
                                  </m:sSub>
                                  <m:r>
                                    <a:rPr lang="el-GR" b="0" i="1" smtClean="0">
                                      <a:solidFill>
                                        <a:schemeClr val="bg1">
                                          <a:lumMod val="65000"/>
                                        </a:schemeClr>
                                      </a:solidFill>
                                      <a:latin typeface="Cambria Math" panose="02040503050406030204" pitchFamily="18" charset="0"/>
                                      <a:ea typeface="Cambria Math" panose="02040503050406030204" pitchFamily="18" charset="0"/>
                                    </a:rPr>
                                    <m:t>)</m:t>
                                  </m:r>
                                </m:e>
                                <m:sup>
                                  <m:r>
                                    <a:rPr lang="en-US" b="0" i="1" smtClean="0">
                                      <a:solidFill>
                                        <a:schemeClr val="bg1">
                                          <a:lumMod val="65000"/>
                                        </a:schemeClr>
                                      </a:solidFill>
                                      <a:latin typeface="Cambria Math" panose="02040503050406030204" pitchFamily="18" charset="0"/>
                                      <a:ea typeface="Cambria Math" panose="02040503050406030204" pitchFamily="18" charset="0"/>
                                    </a:rPr>
                                    <m:t>2</m:t>
                                  </m:r>
                                </m:sup>
                              </m:sSup>
                              <m:r>
                                <a:rPr lang="en-US" b="0" i="1" smtClean="0">
                                  <a:solidFill>
                                    <a:schemeClr val="bg1">
                                      <a:lumMod val="65000"/>
                                    </a:schemeClr>
                                  </a:solidFill>
                                  <a:latin typeface="Cambria Math" panose="02040503050406030204" pitchFamily="18" charset="0"/>
                                  <a:ea typeface="Cambria Math" panose="02040503050406030204" pitchFamily="18" charset="0"/>
                                </a:rPr>
                                <m:t>+</m:t>
                              </m:r>
                              <m:r>
                                <a:rPr lang="el-GR" b="0" i="1" smtClean="0">
                                  <a:solidFill>
                                    <a:schemeClr val="bg1">
                                      <a:lumMod val="65000"/>
                                    </a:schemeClr>
                                  </a:solidFill>
                                  <a:latin typeface="Cambria Math" panose="02040503050406030204" pitchFamily="18" charset="0"/>
                                  <a:ea typeface="Cambria Math" panose="02040503050406030204" pitchFamily="18" charset="0"/>
                                </a:rPr>
                                <m:t>(</m:t>
                              </m:r>
                              <m:sSub>
                                <m:sSubPr>
                                  <m:ctrlPr>
                                    <a:rPr lang="el-GR" b="0" i="1" smtClean="0">
                                      <a:solidFill>
                                        <a:schemeClr val="bg1">
                                          <a:lumMod val="65000"/>
                                        </a:schemeClr>
                                      </a:solidFill>
                                      <a:latin typeface="Cambria Math" panose="02040503050406030204" pitchFamily="18" charset="0"/>
                                      <a:ea typeface="Cambria Math" panose="02040503050406030204" pitchFamily="18" charset="0"/>
                                    </a:rPr>
                                  </m:ctrlPr>
                                </m:sSubPr>
                                <m:e>
                                  <m:r>
                                    <a:rPr lang="en-US" b="0" i="1" smtClean="0">
                                      <a:solidFill>
                                        <a:schemeClr val="bg1">
                                          <a:lumMod val="65000"/>
                                        </a:schemeClr>
                                      </a:solidFill>
                                      <a:latin typeface="Cambria Math" panose="02040503050406030204" pitchFamily="18" charset="0"/>
                                      <a:ea typeface="Cambria Math" panose="02040503050406030204" pitchFamily="18" charset="0"/>
                                    </a:rPr>
                                    <m:t>𝑦</m:t>
                                  </m:r>
                                </m:e>
                                <m:sub>
                                  <m:r>
                                    <a:rPr lang="en-US" b="0" i="1" smtClean="0">
                                      <a:solidFill>
                                        <a:schemeClr val="bg1">
                                          <a:lumMod val="65000"/>
                                        </a:schemeClr>
                                      </a:solidFill>
                                      <a:latin typeface="Cambria Math" panose="02040503050406030204" pitchFamily="18" charset="0"/>
                                      <a:ea typeface="Cambria Math" panose="02040503050406030204" pitchFamily="18" charset="0"/>
                                    </a:rPr>
                                    <m:t>1</m:t>
                                  </m:r>
                                </m:sub>
                              </m:sSub>
                              <m:r>
                                <a:rPr lang="en-US" b="0" i="1" smtClean="0">
                                  <a:solidFill>
                                    <a:schemeClr val="bg1">
                                      <a:lumMod val="65000"/>
                                    </a:schemeClr>
                                  </a:solidFill>
                                  <a:latin typeface="Cambria Math" panose="02040503050406030204" pitchFamily="18" charset="0"/>
                                  <a:ea typeface="Cambria Math" panose="02040503050406030204" pitchFamily="18" charset="0"/>
                                </a:rPr>
                                <m:t>−</m:t>
                              </m:r>
                              <m:sSub>
                                <m:sSubPr>
                                  <m:ctrlPr>
                                    <a:rPr lang="en-US" b="0" i="1" smtClean="0">
                                      <a:solidFill>
                                        <a:schemeClr val="bg1">
                                          <a:lumMod val="65000"/>
                                        </a:schemeClr>
                                      </a:solidFill>
                                      <a:latin typeface="Cambria Math" panose="02040503050406030204" pitchFamily="18" charset="0"/>
                                      <a:ea typeface="Cambria Math" panose="02040503050406030204" pitchFamily="18" charset="0"/>
                                    </a:rPr>
                                  </m:ctrlPr>
                                </m:sSubPr>
                                <m:e>
                                  <m:r>
                                    <a:rPr lang="en-US" b="0" i="1" smtClean="0">
                                      <a:solidFill>
                                        <a:schemeClr val="bg1">
                                          <a:lumMod val="65000"/>
                                        </a:schemeClr>
                                      </a:solidFill>
                                      <a:latin typeface="Cambria Math" panose="02040503050406030204" pitchFamily="18" charset="0"/>
                                      <a:ea typeface="Cambria Math" panose="02040503050406030204" pitchFamily="18" charset="0"/>
                                    </a:rPr>
                                    <m:t>𝑦</m:t>
                                  </m:r>
                                </m:e>
                                <m:sub>
                                  <m:r>
                                    <a:rPr lang="en-US" b="0" i="1" smtClean="0">
                                      <a:solidFill>
                                        <a:schemeClr val="bg1">
                                          <a:lumMod val="65000"/>
                                        </a:schemeClr>
                                      </a:solidFill>
                                      <a:latin typeface="Cambria Math" panose="02040503050406030204" pitchFamily="18" charset="0"/>
                                      <a:ea typeface="Cambria Math" panose="02040503050406030204" pitchFamily="18" charset="0"/>
                                    </a:rPr>
                                    <m:t>2</m:t>
                                  </m:r>
                                </m:sub>
                              </m:sSub>
                              <m:r>
                                <a:rPr lang="en-US" b="0" i="1" smtClean="0">
                                  <a:solidFill>
                                    <a:schemeClr val="bg1">
                                      <a:lumMod val="65000"/>
                                    </a:schemeClr>
                                  </a:solidFill>
                                  <a:latin typeface="Cambria Math" panose="02040503050406030204" pitchFamily="18" charset="0"/>
                                  <a:ea typeface="Cambria Math" panose="02040503050406030204" pitchFamily="18" charset="0"/>
                                </a:rPr>
                                <m:t>)</m:t>
                              </m:r>
                            </m:e>
                            <m:sup>
                              <m:r>
                                <a:rPr lang="en-US" b="0" i="1" smtClean="0">
                                  <a:solidFill>
                                    <a:schemeClr val="bg1">
                                      <a:lumMod val="65000"/>
                                    </a:schemeClr>
                                  </a:solidFill>
                                  <a:latin typeface="Cambria Math" panose="02040503050406030204" pitchFamily="18" charset="0"/>
                                  <a:ea typeface="Cambria Math" panose="02040503050406030204" pitchFamily="18" charset="0"/>
                                </a:rPr>
                                <m:t>2</m:t>
                              </m:r>
                            </m:sup>
                          </m:sSup>
                        </m:e>
                      </m:rad>
                    </m:oMath>
                  </m:oMathPara>
                </a14:m>
                <a:endParaRPr lang="el-GR" dirty="0">
                  <a:solidFill>
                    <a:schemeClr val="bg1">
                      <a:lumMod val="65000"/>
                    </a:schemeClr>
                  </a:solidFill>
                </a:endParaRPr>
              </a:p>
              <a:p>
                <a:pPr marL="814388" algn="just">
                  <a:buFont typeface="Arial" panose="020B0604020202020204" pitchFamily="34" charset="0"/>
                  <a:buChar char="•"/>
                </a:pPr>
                <a:endParaRPr lang="el-GR" dirty="0">
                  <a:solidFill>
                    <a:schemeClr val="bg1">
                      <a:lumMod val="65000"/>
                    </a:schemeClr>
                  </a:solidFill>
                </a:endParaRPr>
              </a:p>
              <a:p>
                <a:pPr algn="just"/>
                <a:r>
                  <a:rPr lang="el-GR" dirty="0">
                    <a:solidFill>
                      <a:schemeClr val="bg1">
                        <a:lumMod val="65000"/>
                      </a:schemeClr>
                    </a:solidFill>
                  </a:rPr>
                  <a:t>Να γίνει εφαρμογή με τα προηγούμενα σημεία.</a:t>
                </a:r>
              </a:p>
            </p:txBody>
          </p:sp>
        </mc:Choice>
        <mc:Fallback xmlns="">
          <p:sp>
            <p:nvSpPr>
              <p:cNvPr id="16" name="TextBox 15">
                <a:extLst>
                  <a:ext uri="{FF2B5EF4-FFF2-40B4-BE49-F238E27FC236}">
                    <a16:creationId xmlns:a16="http://schemas.microsoft.com/office/drawing/2014/main" id="{37BE64FC-2AFF-43BE-AA49-C83E0951F662}"/>
                  </a:ext>
                </a:extLst>
              </p:cNvPr>
              <p:cNvSpPr txBox="1">
                <a:spLocks noRot="1" noChangeAspect="1" noMove="1" noResize="1" noEditPoints="1" noAdjustHandles="1" noChangeArrowheads="1" noChangeShapeType="1" noTextEdit="1"/>
              </p:cNvSpPr>
              <p:nvPr/>
            </p:nvSpPr>
            <p:spPr>
              <a:xfrm>
                <a:off x="646111" y="3926215"/>
                <a:ext cx="4522789" cy="2997808"/>
              </a:xfrm>
              <a:prstGeom prst="rect">
                <a:avLst/>
              </a:prstGeom>
              <a:blipFill>
                <a:blip r:embed="rId4"/>
                <a:stretch>
                  <a:fillRect l="-1213" t="-1220" r="-1078"/>
                </a:stretch>
              </a:blipFill>
            </p:spPr>
            <p:txBody>
              <a:bodyPr/>
              <a:lstStyle/>
              <a:p>
                <a:r>
                  <a:rPr lang="el-GR">
                    <a:noFill/>
                  </a:rPr>
                  <a:t> </a:t>
                </a:r>
              </a:p>
            </p:txBody>
          </p:sp>
        </mc:Fallback>
      </mc:AlternateContent>
      <p:sp>
        <p:nvSpPr>
          <p:cNvPr id="2" name="Ορθογώνιο 1">
            <a:extLst>
              <a:ext uri="{FF2B5EF4-FFF2-40B4-BE49-F238E27FC236}">
                <a16:creationId xmlns:a16="http://schemas.microsoft.com/office/drawing/2014/main" id="{0C2B26E6-334D-4B03-86FA-5A6F1A8470F1}"/>
              </a:ext>
            </a:extLst>
          </p:cNvPr>
          <p:cNvSpPr/>
          <p:nvPr/>
        </p:nvSpPr>
        <p:spPr>
          <a:xfrm>
            <a:off x="5564901" y="5264178"/>
            <a:ext cx="1996059" cy="338554"/>
          </a:xfrm>
          <a:prstGeom prst="rect">
            <a:avLst/>
          </a:prstGeom>
        </p:spPr>
        <p:txBody>
          <a:bodyPr wrap="square">
            <a:spAutoFit/>
          </a:bodyPr>
          <a:lstStyle/>
          <a:p>
            <a:r>
              <a:rPr lang="en-US" sz="1600" dirty="0">
                <a:solidFill>
                  <a:schemeClr val="bg1">
                    <a:lumMod val="65000"/>
                  </a:schemeClr>
                </a:solidFill>
              </a:rPr>
              <a:t>print v1.distV(v2)</a:t>
            </a:r>
            <a:endParaRPr lang="el-GR" sz="1600" dirty="0">
              <a:solidFill>
                <a:schemeClr val="bg1">
                  <a:lumMod val="65000"/>
                </a:schemeClr>
              </a:solidFill>
            </a:endParaRPr>
          </a:p>
        </p:txBody>
      </p:sp>
    </p:spTree>
    <p:extLst>
      <p:ext uri="{BB962C8B-B14F-4D97-AF65-F5344CB8AC3E}">
        <p14:creationId xmlns:p14="http://schemas.microsoft.com/office/powerpoint/2010/main" val="9087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14" grpId="0"/>
      <p:bldP spid="13" grpId="0"/>
      <p:bldP spid="15" grpId="0"/>
      <p:bldP spid="16" grpId="0" uiExpand="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Δραστηριότητα</a:t>
            </a:r>
            <a:r>
              <a:rPr lang="en-US" dirty="0">
                <a:solidFill>
                  <a:srgbClr val="0070C0"/>
                </a:solidFill>
              </a:rPr>
              <a:t> 6</a:t>
            </a: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8BF0E65-6A68-4FC6-B860-1E5A3EABCB2C}"/>
                  </a:ext>
                </a:extLst>
              </p:cNvPr>
              <p:cNvSpPr txBox="1"/>
              <p:nvPr/>
            </p:nvSpPr>
            <p:spPr>
              <a:xfrm>
                <a:off x="646111" y="1005479"/>
                <a:ext cx="9932989" cy="3416320"/>
              </a:xfrm>
              <a:prstGeom prst="rect">
                <a:avLst/>
              </a:prstGeom>
              <a:noFill/>
            </p:spPr>
            <p:txBody>
              <a:bodyPr wrap="square" rtlCol="0">
                <a:spAutoFit/>
              </a:bodyPr>
              <a:lstStyle/>
              <a:p>
                <a:pPr algn="just"/>
                <a:r>
                  <a:rPr lang="el-GR" dirty="0"/>
                  <a:t>Χρησιμοποιώντας ως βάση την προηγούμενη δραστηριότητα, φτιάξτε ένα πρόγραμμα </a:t>
                </a:r>
                <a:r>
                  <a:rPr lang="en-US" dirty="0"/>
                  <a:t>Python </a:t>
                </a:r>
                <a:r>
                  <a:rPr lang="el-GR" dirty="0"/>
                  <a:t>το οποίο θα βρίσκει και θα εμφανίζει το άθροισμα (</a:t>
                </a:r>
                <a:r>
                  <a:rPr lang="en-US" dirty="0" err="1"/>
                  <a:t>addV</a:t>
                </a:r>
                <a:r>
                  <a:rPr lang="en-US" dirty="0"/>
                  <a:t>), </a:t>
                </a:r>
                <a:r>
                  <a:rPr lang="el-GR" dirty="0"/>
                  <a:t>τη διαφορά (</a:t>
                </a:r>
                <a:r>
                  <a:rPr lang="en-US" dirty="0" err="1"/>
                  <a:t>difV</a:t>
                </a:r>
                <a:r>
                  <a:rPr lang="en-US" dirty="0"/>
                  <a:t>) </a:t>
                </a:r>
                <a:r>
                  <a:rPr lang="el-GR" dirty="0"/>
                  <a:t>και το εσωτερικό γινόμενο </a:t>
                </a:r>
                <a:r>
                  <a:rPr lang="en-US" dirty="0"/>
                  <a:t>(</a:t>
                </a:r>
                <a:r>
                  <a:rPr lang="en-US" dirty="0" err="1"/>
                  <a:t>prodV</a:t>
                </a:r>
                <a:r>
                  <a:rPr lang="en-US" dirty="0"/>
                  <a:t>) </a:t>
                </a:r>
                <a:r>
                  <a:rPr lang="el-GR" dirty="0"/>
                  <a:t>δύο διανυσμάτων </a:t>
                </a:r>
                <a14:m>
                  <m:oMath xmlns:m="http://schemas.openxmlformats.org/officeDocument/2006/math">
                    <m:acc>
                      <m:accPr>
                        <m:chr m:val="⃗"/>
                        <m:ctrlPr>
                          <a:rPr lang="el-GR" i="1">
                            <a:latin typeface="Cambria Math" panose="02040503050406030204" pitchFamily="18" charset="0"/>
                          </a:rPr>
                        </m:ctrlPr>
                      </m:accPr>
                      <m:e>
                        <m:sSub>
                          <m:sSubPr>
                            <m:ctrlPr>
                              <a:rPr lang="en-US" i="1">
                                <a:latin typeface="Cambria Math" panose="02040503050406030204" pitchFamily="18" charset="0"/>
                              </a:rPr>
                            </m:ctrlPr>
                          </m:sSubPr>
                          <m:e>
                            <m:r>
                              <a:rPr lang="en-US">
                                <a:latin typeface="Cambria Math" panose="02040503050406030204" pitchFamily="18" charset="0"/>
                              </a:rPr>
                              <m:t>𝑢</m:t>
                            </m:r>
                          </m:e>
                          <m:sub>
                            <m:r>
                              <a:rPr lang="en-US">
                                <a:latin typeface="Cambria Math" panose="02040503050406030204" pitchFamily="18" charset="0"/>
                              </a:rPr>
                              <m:t>1</m:t>
                            </m:r>
                          </m:sub>
                        </m:sSub>
                      </m:e>
                    </m:acc>
                    <m:r>
                      <a:rPr lang="en-US">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𝑦</m:t>
                            </m:r>
                          </m:e>
                          <m:sub>
                            <m:r>
                              <a:rPr lang="en-US">
                                <a:latin typeface="Cambria Math" panose="02040503050406030204" pitchFamily="18" charset="0"/>
                              </a:rPr>
                              <m:t>1</m:t>
                            </m:r>
                          </m:sub>
                        </m:sSub>
                      </m:e>
                    </m:d>
                  </m:oMath>
                </a14:m>
                <a:r>
                  <a:rPr lang="en-US" dirty="0"/>
                  <a:t> </a:t>
                </a:r>
                <a:r>
                  <a:rPr lang="el-GR" dirty="0"/>
                  <a:t>και </a:t>
                </a:r>
                <a14:m>
                  <m:oMath xmlns:m="http://schemas.openxmlformats.org/officeDocument/2006/math">
                    <m:acc>
                      <m:accPr>
                        <m:chr m:val="⃗"/>
                        <m:ctrlPr>
                          <a:rPr lang="el-GR" i="1">
                            <a:latin typeface="Cambria Math" panose="02040503050406030204" pitchFamily="18" charset="0"/>
                          </a:rPr>
                        </m:ctrlPr>
                      </m:accPr>
                      <m:e>
                        <m:sSub>
                          <m:sSubPr>
                            <m:ctrlPr>
                              <a:rPr lang="en-US" i="1">
                                <a:latin typeface="Cambria Math" panose="02040503050406030204" pitchFamily="18" charset="0"/>
                              </a:rPr>
                            </m:ctrlPr>
                          </m:sSubPr>
                          <m:e>
                            <m:r>
                              <a:rPr lang="en-US">
                                <a:latin typeface="Cambria Math" panose="02040503050406030204" pitchFamily="18" charset="0"/>
                              </a:rPr>
                              <m:t>𝑢</m:t>
                            </m:r>
                          </m:e>
                          <m:sub>
                            <m:r>
                              <a:rPr lang="en-US">
                                <a:latin typeface="Cambria Math" panose="02040503050406030204" pitchFamily="18" charset="0"/>
                              </a:rPr>
                              <m:t>2</m:t>
                            </m:r>
                          </m:sub>
                        </m:sSub>
                      </m:e>
                    </m:acc>
                    <m:r>
                      <a:rPr lang="en-US">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𝑦</m:t>
                            </m:r>
                          </m:e>
                          <m:sub>
                            <m:r>
                              <a:rPr lang="en-US">
                                <a:latin typeface="Cambria Math" panose="02040503050406030204" pitchFamily="18" charset="0"/>
                              </a:rPr>
                              <m:t>2</m:t>
                            </m:r>
                          </m:sub>
                        </m:sSub>
                      </m:e>
                    </m:d>
                    <m:r>
                      <a:rPr lang="en-US">
                        <a:latin typeface="Cambria Math" panose="02040503050406030204" pitchFamily="18" charset="0"/>
                      </a:rPr>
                      <m:t> </m:t>
                    </m:r>
                  </m:oMath>
                </a14:m>
                <a:r>
                  <a:rPr lang="el-GR" dirty="0"/>
                  <a:t>χρησιμοποιώντας τους τύπους:</a:t>
                </a:r>
                <a:endParaRPr lang="en-US" dirty="0"/>
              </a:p>
              <a:p>
                <a:pPr algn="just"/>
                <a:endParaRPr lang="el-GR" dirty="0"/>
              </a:p>
              <a:p>
                <a:pPr algn="just"/>
                <a14:m>
                  <m:oMathPara xmlns:m="http://schemas.openxmlformats.org/officeDocument/2006/math">
                    <m:oMathParaPr>
                      <m:jc m:val="centerGroup"/>
                    </m:oMathParaPr>
                    <m:oMath xmlns:m="http://schemas.openxmlformats.org/officeDocument/2006/math">
                      <m:d>
                        <m:dPr>
                          <m:begChr m:val="|"/>
                          <m:endChr m:val="|"/>
                          <m:ctrlPr>
                            <a:rPr lang="el-GR" i="1">
                              <a:latin typeface="Cambria Math" panose="02040503050406030204" pitchFamily="18" charset="0"/>
                            </a:rPr>
                          </m:ctrlPr>
                        </m:dPr>
                        <m:e>
                          <m:acc>
                            <m:accPr>
                              <m:chr m:val="⃗"/>
                              <m:ctrlPr>
                                <a:rPr lang="el-GR" i="1">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acc>
                            <m:accPr>
                              <m:chr m:val="⃗"/>
                              <m:ctrlPr>
                                <a:rPr lang="el-GR"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sub>
                              </m:sSub>
                            </m:e>
                          </m:acc>
                        </m:e>
                      </m:d>
                      <m:r>
                        <a:rPr lang="el-GR" i="1">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a:p>
                <a:pPr algn="just"/>
                <a:endParaRPr lang="en-US" dirty="0"/>
              </a:p>
              <a:p>
                <a:pPr algn="just"/>
                <a14:m>
                  <m:oMathPara xmlns:m="http://schemas.openxmlformats.org/officeDocument/2006/math">
                    <m:oMathParaPr>
                      <m:jc m:val="centerGroup"/>
                    </m:oMathParaPr>
                    <m:oMath xmlns:m="http://schemas.openxmlformats.org/officeDocument/2006/math">
                      <m:d>
                        <m:dPr>
                          <m:begChr m:val="|"/>
                          <m:endChr m:val="|"/>
                          <m:ctrlPr>
                            <a:rPr lang="el-GR" i="1">
                              <a:latin typeface="Cambria Math" panose="02040503050406030204" pitchFamily="18" charset="0"/>
                            </a:rPr>
                          </m:ctrlPr>
                        </m:dPr>
                        <m:e>
                          <m:acc>
                            <m:accPr>
                              <m:chr m:val="⃗"/>
                              <m:ctrlPr>
                                <a:rPr lang="el-GR"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e>
                          </m:acc>
                          <m:r>
                            <a:rPr lang="en-US" b="0" i="1" smtClean="0">
                              <a:latin typeface="Cambria Math" panose="02040503050406030204" pitchFamily="18" charset="0"/>
                            </a:rPr>
                            <m:t>−</m:t>
                          </m:r>
                          <m:acc>
                            <m:accPr>
                              <m:chr m:val="⃗"/>
                              <m:ctrlPr>
                                <a:rPr lang="el-GR"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e>
                          </m:acc>
                        </m:e>
                      </m:d>
                      <m:r>
                        <a:rPr lang="el-GR" i="1">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oMath>
                  </m:oMathPara>
                </a14:m>
                <a:endParaRPr lang="en-US" dirty="0"/>
              </a:p>
              <a:p>
                <a:pPr algn="just"/>
                <a:endParaRPr lang="el-GR" dirty="0"/>
              </a:p>
              <a:p>
                <a:pPr algn="just"/>
                <a14:m>
                  <m:oMathPara xmlns:m="http://schemas.openxmlformats.org/officeDocument/2006/math">
                    <m:oMathParaPr>
                      <m:jc m:val="centerGroup"/>
                    </m:oMathParaPr>
                    <m:oMath xmlns:m="http://schemas.openxmlformats.org/officeDocument/2006/math">
                      <m:d>
                        <m:dPr>
                          <m:begChr m:val="|"/>
                          <m:endChr m:val="|"/>
                          <m:ctrlPr>
                            <a:rPr lang="el-GR" i="1">
                              <a:latin typeface="Cambria Math" panose="02040503050406030204" pitchFamily="18" charset="0"/>
                            </a:rPr>
                          </m:ctrlPr>
                        </m:dPr>
                        <m:e>
                          <m:acc>
                            <m:accPr>
                              <m:chr m:val="⃗"/>
                              <m:ctrlPr>
                                <a:rPr lang="el-GR"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e>
                          </m:acc>
                          <m:r>
                            <a:rPr lang="en-US" b="0" i="1" smtClean="0">
                              <a:latin typeface="Cambria Math" panose="02040503050406030204" pitchFamily="18" charset="0"/>
                            </a:rPr>
                            <m:t>∗</m:t>
                          </m:r>
                          <m:acc>
                            <m:accPr>
                              <m:chr m:val="⃗"/>
                              <m:ctrlPr>
                                <a:rPr lang="el-GR"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e>
                          </m:acc>
                        </m:e>
                      </m:d>
                      <m:r>
                        <a:rPr lang="el-GR" i="1">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oMath>
                  </m:oMathPara>
                </a14:m>
                <a:endParaRPr lang="el-GR" dirty="0"/>
              </a:p>
              <a:p>
                <a:pPr marL="814388" algn="just">
                  <a:buFont typeface="Arial" panose="020B0604020202020204" pitchFamily="34" charset="0"/>
                  <a:buChar char="•"/>
                </a:pPr>
                <a:endParaRPr lang="el-GR" dirty="0"/>
              </a:p>
              <a:p>
                <a:pPr algn="just"/>
                <a:r>
                  <a:rPr lang="el-GR" dirty="0"/>
                  <a:t>Να γίνει εφαρμογή με διάφορα διανύσματα.</a:t>
                </a:r>
              </a:p>
            </p:txBody>
          </p:sp>
        </mc:Choice>
        <mc:Fallback xmlns="">
          <p:sp>
            <p:nvSpPr>
              <p:cNvPr id="9" name="TextBox 8">
                <a:extLst>
                  <a:ext uri="{FF2B5EF4-FFF2-40B4-BE49-F238E27FC236}">
                    <a16:creationId xmlns:a16="http://schemas.microsoft.com/office/drawing/2014/main" id="{E8BF0E65-6A68-4FC6-B860-1E5A3EABCB2C}"/>
                  </a:ext>
                </a:extLst>
              </p:cNvPr>
              <p:cNvSpPr txBox="1">
                <a:spLocks noRot="1" noChangeAspect="1" noMove="1" noResize="1" noEditPoints="1" noAdjustHandles="1" noChangeArrowheads="1" noChangeShapeType="1" noTextEdit="1"/>
              </p:cNvSpPr>
              <p:nvPr/>
            </p:nvSpPr>
            <p:spPr>
              <a:xfrm>
                <a:off x="646111" y="1005479"/>
                <a:ext cx="9932989" cy="3416320"/>
              </a:xfrm>
              <a:prstGeom prst="rect">
                <a:avLst/>
              </a:prstGeom>
              <a:blipFill>
                <a:blip r:embed="rId3"/>
                <a:stretch>
                  <a:fillRect l="-552" t="-1250" r="-491" b="-1786"/>
                </a:stretch>
              </a:blipFill>
            </p:spPr>
            <p:txBody>
              <a:bodyPr/>
              <a:lstStyle/>
              <a:p>
                <a:r>
                  <a:rPr lang="el-GR">
                    <a:noFill/>
                  </a:rPr>
                  <a:t> </a:t>
                </a:r>
              </a:p>
            </p:txBody>
          </p:sp>
        </mc:Fallback>
      </mc:AlternateContent>
    </p:spTree>
    <p:extLst>
      <p:ext uri="{BB962C8B-B14F-4D97-AF65-F5344CB8AC3E}">
        <p14:creationId xmlns:p14="http://schemas.microsoft.com/office/powerpoint/2010/main" val="9438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47647"/>
            <a:ext cx="9404723" cy="788132"/>
          </a:xfrm>
        </p:spPr>
        <p:txBody>
          <a:bodyPr/>
          <a:lstStyle/>
          <a:p>
            <a:r>
              <a:rPr lang="el-GR" dirty="0">
                <a:solidFill>
                  <a:srgbClr val="0070C0"/>
                </a:solidFill>
              </a:rPr>
              <a:t>Απάντηση</a:t>
            </a:r>
            <a:endParaRPr lang="en-US" dirty="0">
              <a:solidFill>
                <a:srgbClr val="0070C0"/>
              </a:solidFill>
            </a:endParaRPr>
          </a:p>
        </p:txBody>
      </p:sp>
      <p:sp>
        <p:nvSpPr>
          <p:cNvPr id="3" name="AutoShape 2" descr="Αποτέλεσμα εικόνας για classes and objects"/>
          <p:cNvSpPr>
            <a:spLocks noChangeAspect="1" noChangeArrowheads="1"/>
          </p:cNvSpPr>
          <p:nvPr/>
        </p:nvSpPr>
        <p:spPr bwMode="auto">
          <a:xfrm>
            <a:off x="-15876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TextBox 8">
            <a:extLst>
              <a:ext uri="{FF2B5EF4-FFF2-40B4-BE49-F238E27FC236}">
                <a16:creationId xmlns:a16="http://schemas.microsoft.com/office/drawing/2014/main" id="{E8BF0E65-6A68-4FC6-B860-1E5A3EABCB2C}"/>
              </a:ext>
            </a:extLst>
          </p:cNvPr>
          <p:cNvSpPr txBox="1"/>
          <p:nvPr/>
        </p:nvSpPr>
        <p:spPr>
          <a:xfrm>
            <a:off x="646111" y="1028343"/>
            <a:ext cx="8002589" cy="4801314"/>
          </a:xfrm>
          <a:prstGeom prst="rect">
            <a:avLst/>
          </a:prstGeom>
          <a:noFill/>
        </p:spPr>
        <p:txBody>
          <a:bodyPr wrap="square" rtlCol="0">
            <a:spAutoFit/>
          </a:bodyPr>
          <a:lstStyle/>
          <a:p>
            <a:pPr algn="just"/>
            <a:r>
              <a:rPr lang="en-US" dirty="0">
                <a:solidFill>
                  <a:srgbClr val="C00000"/>
                </a:solidFill>
              </a:rPr>
              <a:t>class </a:t>
            </a:r>
            <a:r>
              <a:rPr lang="en-US" dirty="0" err="1">
                <a:solidFill>
                  <a:srgbClr val="C00000"/>
                </a:solidFill>
              </a:rPr>
              <a:t>Vect</a:t>
            </a:r>
            <a:r>
              <a:rPr lang="en-US" dirty="0">
                <a:solidFill>
                  <a:srgbClr val="C00000"/>
                </a:solidFill>
              </a:rPr>
              <a:t>:</a:t>
            </a:r>
          </a:p>
          <a:p>
            <a:pPr algn="just"/>
            <a:r>
              <a:rPr lang="en-US" dirty="0">
                <a:solidFill>
                  <a:srgbClr val="C00000"/>
                </a:solidFill>
              </a:rPr>
              <a:t>    def __</a:t>
            </a:r>
            <a:r>
              <a:rPr lang="en-US" dirty="0" err="1">
                <a:solidFill>
                  <a:srgbClr val="C00000"/>
                </a:solidFill>
              </a:rPr>
              <a:t>init</a:t>
            </a:r>
            <a:r>
              <a:rPr lang="en-US" dirty="0">
                <a:solidFill>
                  <a:srgbClr val="C00000"/>
                </a:solidFill>
              </a:rPr>
              <a:t>__(</a:t>
            </a:r>
            <a:r>
              <a:rPr lang="en-US" dirty="0" err="1">
                <a:solidFill>
                  <a:srgbClr val="C00000"/>
                </a:solidFill>
              </a:rPr>
              <a:t>self,x,y</a:t>
            </a:r>
            <a:r>
              <a:rPr lang="en-US" dirty="0">
                <a:solidFill>
                  <a:srgbClr val="C00000"/>
                </a:solidFill>
              </a:rPr>
              <a:t>):</a:t>
            </a:r>
          </a:p>
          <a:p>
            <a:pPr algn="just"/>
            <a:r>
              <a:rPr lang="en-US" dirty="0">
                <a:solidFill>
                  <a:srgbClr val="C00000"/>
                </a:solidFill>
              </a:rPr>
              <a:t>        </a:t>
            </a:r>
            <a:r>
              <a:rPr lang="en-US" dirty="0" err="1">
                <a:solidFill>
                  <a:srgbClr val="C00000"/>
                </a:solidFill>
              </a:rPr>
              <a:t>self.x</a:t>
            </a:r>
            <a:r>
              <a:rPr lang="en-US" dirty="0">
                <a:solidFill>
                  <a:srgbClr val="C00000"/>
                </a:solidFill>
              </a:rPr>
              <a:t>=x</a:t>
            </a:r>
          </a:p>
          <a:p>
            <a:pPr algn="just"/>
            <a:r>
              <a:rPr lang="en-US" dirty="0">
                <a:solidFill>
                  <a:srgbClr val="C00000"/>
                </a:solidFill>
              </a:rPr>
              <a:t>        </a:t>
            </a:r>
            <a:r>
              <a:rPr lang="en-US" dirty="0" err="1">
                <a:solidFill>
                  <a:srgbClr val="C00000"/>
                </a:solidFill>
              </a:rPr>
              <a:t>self.y</a:t>
            </a:r>
            <a:r>
              <a:rPr lang="en-US" dirty="0">
                <a:solidFill>
                  <a:srgbClr val="C00000"/>
                </a:solidFill>
              </a:rPr>
              <a:t>=y</a:t>
            </a:r>
          </a:p>
          <a:p>
            <a:pPr algn="just"/>
            <a:r>
              <a:rPr lang="en-US" dirty="0">
                <a:solidFill>
                  <a:srgbClr val="C00000"/>
                </a:solidFill>
              </a:rPr>
              <a:t>    def </a:t>
            </a:r>
            <a:r>
              <a:rPr lang="en-US" dirty="0" err="1">
                <a:solidFill>
                  <a:srgbClr val="C00000"/>
                </a:solidFill>
              </a:rPr>
              <a:t>addV</a:t>
            </a:r>
            <a:r>
              <a:rPr lang="en-US" dirty="0">
                <a:solidFill>
                  <a:srgbClr val="C00000"/>
                </a:solidFill>
              </a:rPr>
              <a:t>(</a:t>
            </a:r>
            <a:r>
              <a:rPr lang="en-US" dirty="0" err="1">
                <a:solidFill>
                  <a:srgbClr val="C00000"/>
                </a:solidFill>
              </a:rPr>
              <a:t>self,other</a:t>
            </a:r>
            <a:r>
              <a:rPr lang="en-US" dirty="0">
                <a:solidFill>
                  <a:srgbClr val="C00000"/>
                </a:solidFill>
              </a:rPr>
              <a:t>):</a:t>
            </a:r>
          </a:p>
          <a:p>
            <a:pPr algn="just"/>
            <a:r>
              <a:rPr lang="en-US" dirty="0">
                <a:solidFill>
                  <a:srgbClr val="C00000"/>
                </a:solidFill>
              </a:rPr>
              <a:t>        return (</a:t>
            </a:r>
            <a:r>
              <a:rPr lang="en-US" dirty="0" err="1">
                <a:solidFill>
                  <a:srgbClr val="C00000"/>
                </a:solidFill>
              </a:rPr>
              <a:t>self.x+other.x</a:t>
            </a:r>
            <a:r>
              <a:rPr lang="en-US" dirty="0">
                <a:solidFill>
                  <a:srgbClr val="C00000"/>
                </a:solidFill>
              </a:rPr>
              <a:t>, </a:t>
            </a:r>
            <a:r>
              <a:rPr lang="en-US" dirty="0" err="1">
                <a:solidFill>
                  <a:srgbClr val="C00000"/>
                </a:solidFill>
              </a:rPr>
              <a:t>self.y+other.y</a:t>
            </a:r>
            <a:r>
              <a:rPr lang="en-US" dirty="0">
                <a:solidFill>
                  <a:srgbClr val="C00000"/>
                </a:solidFill>
              </a:rPr>
              <a:t>)</a:t>
            </a:r>
          </a:p>
          <a:p>
            <a:pPr algn="just"/>
            <a:r>
              <a:rPr lang="en-US" dirty="0">
                <a:solidFill>
                  <a:srgbClr val="C00000"/>
                </a:solidFill>
              </a:rPr>
              <a:t>    def </a:t>
            </a:r>
            <a:r>
              <a:rPr lang="en-US" dirty="0" err="1">
                <a:solidFill>
                  <a:srgbClr val="C00000"/>
                </a:solidFill>
              </a:rPr>
              <a:t>difV</a:t>
            </a:r>
            <a:r>
              <a:rPr lang="en-US" dirty="0">
                <a:solidFill>
                  <a:srgbClr val="C00000"/>
                </a:solidFill>
              </a:rPr>
              <a:t>(</a:t>
            </a:r>
            <a:r>
              <a:rPr lang="en-US" dirty="0" err="1">
                <a:solidFill>
                  <a:srgbClr val="C00000"/>
                </a:solidFill>
              </a:rPr>
              <a:t>self,other</a:t>
            </a:r>
            <a:r>
              <a:rPr lang="en-US" dirty="0">
                <a:solidFill>
                  <a:srgbClr val="C00000"/>
                </a:solidFill>
              </a:rPr>
              <a:t>):</a:t>
            </a:r>
          </a:p>
          <a:p>
            <a:pPr algn="just"/>
            <a:r>
              <a:rPr lang="en-US" dirty="0">
                <a:solidFill>
                  <a:srgbClr val="C00000"/>
                </a:solidFill>
              </a:rPr>
              <a:t>        return (</a:t>
            </a:r>
            <a:r>
              <a:rPr lang="en-US" dirty="0" err="1">
                <a:solidFill>
                  <a:srgbClr val="C00000"/>
                </a:solidFill>
              </a:rPr>
              <a:t>self.x-other.x</a:t>
            </a:r>
            <a:r>
              <a:rPr lang="en-US" dirty="0">
                <a:solidFill>
                  <a:srgbClr val="C00000"/>
                </a:solidFill>
              </a:rPr>
              <a:t>, </a:t>
            </a:r>
            <a:r>
              <a:rPr lang="en-US" dirty="0" err="1">
                <a:solidFill>
                  <a:srgbClr val="C00000"/>
                </a:solidFill>
              </a:rPr>
              <a:t>self.y-other.y</a:t>
            </a:r>
            <a:r>
              <a:rPr lang="en-US" dirty="0">
                <a:solidFill>
                  <a:srgbClr val="C00000"/>
                </a:solidFill>
              </a:rPr>
              <a:t>)</a:t>
            </a:r>
          </a:p>
          <a:p>
            <a:pPr algn="just"/>
            <a:r>
              <a:rPr lang="en-US" dirty="0">
                <a:solidFill>
                  <a:srgbClr val="C00000"/>
                </a:solidFill>
              </a:rPr>
              <a:t>    def </a:t>
            </a:r>
            <a:r>
              <a:rPr lang="en-US" dirty="0" err="1">
                <a:solidFill>
                  <a:srgbClr val="C00000"/>
                </a:solidFill>
              </a:rPr>
              <a:t>prodV</a:t>
            </a:r>
            <a:r>
              <a:rPr lang="en-US" dirty="0">
                <a:solidFill>
                  <a:srgbClr val="C00000"/>
                </a:solidFill>
              </a:rPr>
              <a:t>(</a:t>
            </a:r>
            <a:r>
              <a:rPr lang="en-US" dirty="0" err="1">
                <a:solidFill>
                  <a:srgbClr val="C00000"/>
                </a:solidFill>
              </a:rPr>
              <a:t>self,other</a:t>
            </a:r>
            <a:r>
              <a:rPr lang="en-US" dirty="0">
                <a:solidFill>
                  <a:srgbClr val="C00000"/>
                </a:solidFill>
              </a:rPr>
              <a:t>):</a:t>
            </a:r>
          </a:p>
          <a:p>
            <a:pPr algn="just"/>
            <a:r>
              <a:rPr lang="en-US" dirty="0">
                <a:solidFill>
                  <a:srgbClr val="C00000"/>
                </a:solidFill>
              </a:rPr>
              <a:t>        return (</a:t>
            </a:r>
            <a:r>
              <a:rPr lang="en-US" dirty="0" err="1">
                <a:solidFill>
                  <a:srgbClr val="C00000"/>
                </a:solidFill>
              </a:rPr>
              <a:t>self.x</a:t>
            </a:r>
            <a:r>
              <a:rPr lang="en-US" dirty="0">
                <a:solidFill>
                  <a:srgbClr val="C00000"/>
                </a:solidFill>
              </a:rPr>
              <a:t>*</a:t>
            </a:r>
            <a:r>
              <a:rPr lang="en-US" dirty="0" err="1">
                <a:solidFill>
                  <a:srgbClr val="C00000"/>
                </a:solidFill>
              </a:rPr>
              <a:t>other.x+self.y</a:t>
            </a:r>
            <a:r>
              <a:rPr lang="en-US" dirty="0">
                <a:solidFill>
                  <a:srgbClr val="C00000"/>
                </a:solidFill>
              </a:rPr>
              <a:t>*</a:t>
            </a:r>
            <a:r>
              <a:rPr lang="en-US" dirty="0" err="1">
                <a:solidFill>
                  <a:srgbClr val="C00000"/>
                </a:solidFill>
              </a:rPr>
              <a:t>other.y</a:t>
            </a:r>
            <a:r>
              <a:rPr lang="en-US" dirty="0">
                <a:solidFill>
                  <a:srgbClr val="C00000"/>
                </a:solidFill>
              </a:rPr>
              <a:t>)</a:t>
            </a:r>
          </a:p>
          <a:p>
            <a:pPr algn="just"/>
            <a:endParaRPr lang="en-US" dirty="0">
              <a:solidFill>
                <a:srgbClr val="C00000"/>
              </a:solidFill>
            </a:endParaRPr>
          </a:p>
          <a:p>
            <a:pPr algn="just"/>
            <a:r>
              <a:rPr lang="en-US" dirty="0">
                <a:solidFill>
                  <a:srgbClr val="C00000"/>
                </a:solidFill>
              </a:rPr>
              <a:t>v1=</a:t>
            </a:r>
            <a:r>
              <a:rPr lang="en-US" dirty="0" err="1">
                <a:solidFill>
                  <a:srgbClr val="C00000"/>
                </a:solidFill>
              </a:rPr>
              <a:t>Vect</a:t>
            </a:r>
            <a:r>
              <a:rPr lang="en-US" dirty="0">
                <a:solidFill>
                  <a:srgbClr val="C00000"/>
                </a:solidFill>
              </a:rPr>
              <a:t>(1,2)</a:t>
            </a:r>
          </a:p>
          <a:p>
            <a:pPr algn="just"/>
            <a:r>
              <a:rPr lang="en-US" dirty="0">
                <a:solidFill>
                  <a:srgbClr val="C00000"/>
                </a:solidFill>
              </a:rPr>
              <a:t>v2=</a:t>
            </a:r>
            <a:r>
              <a:rPr lang="en-US" dirty="0" err="1">
                <a:solidFill>
                  <a:srgbClr val="C00000"/>
                </a:solidFill>
              </a:rPr>
              <a:t>Vect</a:t>
            </a:r>
            <a:r>
              <a:rPr lang="en-US" dirty="0">
                <a:solidFill>
                  <a:srgbClr val="C00000"/>
                </a:solidFill>
              </a:rPr>
              <a:t>(7,8)</a:t>
            </a:r>
          </a:p>
          <a:p>
            <a:pPr algn="just"/>
            <a:endParaRPr lang="el-GR" dirty="0">
              <a:solidFill>
                <a:srgbClr val="C00000"/>
              </a:solidFill>
            </a:endParaRPr>
          </a:p>
          <a:p>
            <a:pPr algn="just"/>
            <a:r>
              <a:rPr lang="en-US" dirty="0">
                <a:solidFill>
                  <a:srgbClr val="C00000"/>
                </a:solidFill>
              </a:rPr>
              <a:t>print '</a:t>
            </a:r>
            <a:r>
              <a:rPr lang="el-GR" dirty="0">
                <a:solidFill>
                  <a:srgbClr val="C00000"/>
                </a:solidFill>
              </a:rPr>
              <a:t>Άθροισμα των διανυσμάτων',</a:t>
            </a:r>
            <a:r>
              <a:rPr lang="en-US" dirty="0">
                <a:solidFill>
                  <a:srgbClr val="C00000"/>
                </a:solidFill>
              </a:rPr>
              <a:t>v1.addV(v2)</a:t>
            </a:r>
          </a:p>
          <a:p>
            <a:pPr algn="just"/>
            <a:r>
              <a:rPr lang="en-US" dirty="0">
                <a:solidFill>
                  <a:srgbClr val="C00000"/>
                </a:solidFill>
              </a:rPr>
              <a:t>print '</a:t>
            </a:r>
            <a:r>
              <a:rPr lang="el-GR" dirty="0">
                <a:solidFill>
                  <a:srgbClr val="C00000"/>
                </a:solidFill>
              </a:rPr>
              <a:t>Διαφορά των διανυσμάτων',</a:t>
            </a:r>
            <a:r>
              <a:rPr lang="en-US" dirty="0">
                <a:solidFill>
                  <a:srgbClr val="C00000"/>
                </a:solidFill>
              </a:rPr>
              <a:t>v1.difV(v2)</a:t>
            </a:r>
          </a:p>
          <a:p>
            <a:pPr algn="just"/>
            <a:r>
              <a:rPr lang="en-US" dirty="0">
                <a:solidFill>
                  <a:srgbClr val="C00000"/>
                </a:solidFill>
              </a:rPr>
              <a:t>print '</a:t>
            </a:r>
            <a:r>
              <a:rPr lang="el-GR" dirty="0">
                <a:solidFill>
                  <a:srgbClr val="C00000"/>
                </a:solidFill>
              </a:rPr>
              <a:t>Εσωτερικό γινόμενο των διανυσμάτων',</a:t>
            </a:r>
            <a:r>
              <a:rPr lang="en-US" dirty="0">
                <a:solidFill>
                  <a:srgbClr val="C00000"/>
                </a:solidFill>
              </a:rPr>
              <a:t>v1.prodV(v2)</a:t>
            </a:r>
            <a:endParaRPr lang="el-GR" dirty="0">
              <a:solidFill>
                <a:srgbClr val="C00000"/>
              </a:solidFill>
            </a:endParaRPr>
          </a:p>
        </p:txBody>
      </p:sp>
    </p:spTree>
    <p:extLst>
      <p:ext uri="{BB962C8B-B14F-4D97-AF65-F5344CB8AC3E}">
        <p14:creationId xmlns:p14="http://schemas.microsoft.com/office/powerpoint/2010/main" val="361803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l-GR" dirty="0">
                <a:solidFill>
                  <a:srgbClr val="0070C0"/>
                </a:solidFill>
              </a:rPr>
              <a:t>Ο αντικειμενοστρεφής …</a:t>
            </a:r>
            <a:endParaRPr lang="en-US" dirty="0">
              <a:solidFill>
                <a:srgbClr val="0070C0"/>
              </a:solidFill>
            </a:endParaRPr>
          </a:p>
        </p:txBody>
      </p:sp>
      <p:sp>
        <p:nvSpPr>
          <p:cNvPr id="33" name="TextBox 32"/>
          <p:cNvSpPr txBox="1"/>
          <p:nvPr/>
        </p:nvSpPr>
        <p:spPr>
          <a:xfrm>
            <a:off x="681479" y="1114392"/>
            <a:ext cx="9333986" cy="646331"/>
          </a:xfrm>
          <a:prstGeom prst="rect">
            <a:avLst/>
          </a:prstGeom>
          <a:noFill/>
        </p:spPr>
        <p:txBody>
          <a:bodyPr wrap="square" rtlCol="0">
            <a:spAutoFit/>
          </a:bodyPr>
          <a:lstStyle/>
          <a:p>
            <a:pPr algn="just"/>
            <a:r>
              <a:rPr lang="el-GR" dirty="0"/>
              <a:t>Ο Αντικειμενοστρεφής αλλάζει την εστίαση του προγράμματος από τις διαδικασίες στις </a:t>
            </a:r>
            <a:r>
              <a:rPr lang="el-GR" dirty="0">
                <a:solidFill>
                  <a:srgbClr val="C00000"/>
                </a:solidFill>
              </a:rPr>
              <a:t>έννοιες</a:t>
            </a:r>
            <a:r>
              <a:rPr lang="el-GR" dirty="0"/>
              <a:t>, στις οντότητες που υπάρχουν στο πρόγραμμα μας.</a:t>
            </a:r>
          </a:p>
        </p:txBody>
      </p:sp>
      <p:pic>
        <p:nvPicPr>
          <p:cNvPr id="7" name="Εικόνα 6"/>
          <p:cNvPicPr>
            <a:picLocks noChangeAspect="1"/>
          </p:cNvPicPr>
          <p:nvPr/>
        </p:nvPicPr>
        <p:blipFill rotWithShape="1">
          <a:blip r:embed="rId3">
            <a:extLst>
              <a:ext uri="{28A0092B-C50C-407E-A947-70E740481C1C}">
                <a14:useLocalDpi xmlns:a14="http://schemas.microsoft.com/office/drawing/2010/main" val="0"/>
              </a:ext>
            </a:extLst>
          </a:blip>
          <a:srcRect l="50658" t="27340" r="12323" b="11784"/>
          <a:stretch/>
        </p:blipFill>
        <p:spPr>
          <a:xfrm>
            <a:off x="4161281" y="2214255"/>
            <a:ext cx="1934719" cy="2386151"/>
          </a:xfrm>
          <a:prstGeom prst="rect">
            <a:avLst/>
          </a:prstGeom>
        </p:spPr>
      </p:pic>
      <p:sp>
        <p:nvSpPr>
          <p:cNvPr id="10" name="TextBox 9">
            <a:extLst>
              <a:ext uri="{FF2B5EF4-FFF2-40B4-BE49-F238E27FC236}">
                <a16:creationId xmlns:a16="http://schemas.microsoft.com/office/drawing/2014/main" id="{0139E9C9-562A-446F-928E-F7C4A2C033A6}"/>
              </a:ext>
            </a:extLst>
          </p:cNvPr>
          <p:cNvSpPr txBox="1"/>
          <p:nvPr/>
        </p:nvSpPr>
        <p:spPr>
          <a:xfrm>
            <a:off x="716848" y="4924392"/>
            <a:ext cx="9333986" cy="369332"/>
          </a:xfrm>
          <a:prstGeom prst="rect">
            <a:avLst/>
          </a:prstGeom>
          <a:noFill/>
        </p:spPr>
        <p:txBody>
          <a:bodyPr wrap="square" rtlCol="0">
            <a:spAutoFit/>
          </a:bodyPr>
          <a:lstStyle/>
          <a:p>
            <a:pPr algn="just"/>
            <a:r>
              <a:rPr lang="el-GR" dirty="0"/>
              <a:t>Ας τα πάρουμε όμως με τη σειρά….</a:t>
            </a:r>
          </a:p>
        </p:txBody>
      </p:sp>
    </p:spTree>
    <p:extLst>
      <p:ext uri="{BB962C8B-B14F-4D97-AF65-F5344CB8AC3E}">
        <p14:creationId xmlns:p14="http://schemas.microsoft.com/office/powerpoint/2010/main" val="1226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l-GR" dirty="0">
                <a:solidFill>
                  <a:srgbClr val="0070C0"/>
                </a:solidFill>
              </a:rPr>
              <a:t>Τα αντικείμενα</a:t>
            </a:r>
            <a:endParaRPr lang="en-US" dirty="0">
              <a:solidFill>
                <a:srgbClr val="0070C0"/>
              </a:solidFill>
            </a:endParaRPr>
          </a:p>
        </p:txBody>
      </p:sp>
      <p:sp>
        <p:nvSpPr>
          <p:cNvPr id="7" name="Rectangle 1"/>
          <p:cNvSpPr>
            <a:spLocks noChangeArrowheads="1"/>
          </p:cNvSpPr>
          <p:nvPr/>
        </p:nvSpPr>
        <p:spPr bwMode="auto">
          <a:xfrm>
            <a:off x="746124" y="1059400"/>
            <a:ext cx="103561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Προκειμένου να εξηγήσουμε τον όρο αντικείμενο (</a:t>
            </a:r>
            <a:r>
              <a:rPr kumimoji="0" lang="el-GR" altLang="el-GR" sz="1800" b="0" i="0" u="none" strike="noStrike" cap="none" normalizeH="0" baseline="0" dirty="0" err="1">
                <a:ln>
                  <a:noFill/>
                </a:ln>
                <a:solidFill>
                  <a:schemeClr val="tx1"/>
                </a:solidFill>
                <a:effectLst/>
                <a:latin typeface="Arial" panose="020B0604020202020204" pitchFamily="34" charset="0"/>
              </a:rPr>
              <a:t>object</a:t>
            </a:r>
            <a:r>
              <a:rPr kumimoji="0" lang="el-GR" altLang="el-GR" sz="1800" b="0" i="0" u="none" strike="noStrike" cap="none" normalizeH="0" baseline="0" dirty="0">
                <a:ln>
                  <a:noFill/>
                </a:ln>
                <a:solidFill>
                  <a:schemeClr val="tx1"/>
                </a:solidFill>
                <a:effectLst/>
                <a:latin typeface="Arial" panose="020B0604020202020204" pitchFamily="34" charset="0"/>
              </a:rPr>
              <a:t>) στην </a:t>
            </a:r>
            <a:r>
              <a:rPr kumimoji="0" lang="el-GR" altLang="el-GR" sz="1800" b="0" i="0" u="none" strike="noStrike" cap="none" normalizeH="0" baseline="0" dirty="0" err="1">
                <a:ln>
                  <a:noFill/>
                </a:ln>
                <a:solidFill>
                  <a:schemeClr val="tx1"/>
                </a:solidFill>
                <a:effectLst/>
                <a:latin typeface="Arial" panose="020B0604020202020204" pitchFamily="34" charset="0"/>
              </a:rPr>
              <a:t>Python</a:t>
            </a:r>
            <a:r>
              <a:rPr kumimoji="0" lang="el-GR" altLang="el-GR" sz="1800" b="0" i="0" u="none" strike="noStrike" cap="none" normalizeH="0" baseline="0" dirty="0">
                <a:ln>
                  <a:noFill/>
                </a:ln>
                <a:solidFill>
                  <a:schemeClr val="tx1"/>
                </a:solidFill>
                <a:effectLst/>
                <a:latin typeface="Arial" panose="020B0604020202020204" pitchFamily="34" charset="0"/>
              </a:rPr>
              <a:t> συχνά βοηθάει να σκεφτόμαστε τα αντικείμενα (</a:t>
            </a:r>
            <a:r>
              <a:rPr kumimoji="0" lang="el-GR" altLang="el-GR" sz="1800" b="0" i="0" u="none" strike="noStrike" cap="none" normalizeH="0" baseline="0" dirty="0" err="1">
                <a:ln>
                  <a:noFill/>
                </a:ln>
                <a:solidFill>
                  <a:schemeClr val="tx1"/>
                </a:solidFill>
                <a:effectLst/>
                <a:latin typeface="Arial" panose="020B0604020202020204" pitchFamily="34" charset="0"/>
              </a:rPr>
              <a:t>objects</a:t>
            </a:r>
            <a:r>
              <a:rPr kumimoji="0" lang="el-GR" altLang="el-GR" sz="1800" b="0" i="0" u="none" strike="noStrike" cap="none" normalizeH="0" baseline="0" dirty="0">
                <a:ln>
                  <a:noFill/>
                </a:ln>
                <a:solidFill>
                  <a:schemeClr val="tx1"/>
                </a:solidFill>
                <a:effectLst/>
                <a:latin typeface="Arial" panose="020B0604020202020204" pitchFamily="34" charset="0"/>
              </a:rPr>
              <a:t>) ως κάτι ανάλογο με αυτό που ονομάζουμε στη γραμματική της φυσικής γλώσσας “</a:t>
            </a:r>
            <a:r>
              <a:rPr kumimoji="0" lang="el-GR" altLang="el-GR" sz="1800" b="1" i="0" u="none" strike="noStrike" cap="none" normalizeH="0" baseline="0" dirty="0">
                <a:ln>
                  <a:noFill/>
                </a:ln>
                <a:solidFill>
                  <a:srgbClr val="C00000"/>
                </a:solidFill>
                <a:effectLst/>
                <a:latin typeface="Arial" panose="020B0604020202020204" pitchFamily="34" charset="0"/>
              </a:rPr>
              <a:t>ουσιαστικά</a:t>
            </a:r>
            <a:r>
              <a:rPr kumimoji="0" lang="el-GR" altLang="el-GR"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Για να γίνει πιο σαφές αυτό ας σκεφτούμε ορισμένα ουσιαστικά. </a:t>
            </a:r>
            <a:r>
              <a:rPr kumimoji="0" lang="el-GR" altLang="el-GR" sz="1800" b="1" u="none" strike="noStrike" cap="none" normalizeH="0" baseline="0" dirty="0">
                <a:ln>
                  <a:noFill/>
                </a:ln>
                <a:solidFill>
                  <a:srgbClr val="C00000"/>
                </a:solidFill>
                <a:effectLst/>
                <a:latin typeface="Arial" panose="020B0604020202020204" pitchFamily="34" charset="0"/>
              </a:rPr>
              <a:t>Καρέκλα, τραπέζι, σκύλος, γάτα, κύκλος, ορθογώνιο, οδηγός </a:t>
            </a:r>
            <a:r>
              <a:rPr kumimoji="0" lang="el-GR" altLang="el-GR" sz="1800" b="0" i="0" u="none" strike="noStrike" cap="none" normalizeH="0" baseline="0" dirty="0">
                <a:ln>
                  <a:noFill/>
                </a:ln>
                <a:solidFill>
                  <a:schemeClr val="tx1"/>
                </a:solidFill>
                <a:effectLst/>
                <a:latin typeface="Arial" panose="020B0604020202020204" pitchFamily="34" charset="0"/>
              </a:rPr>
              <a:t>είναι ορισμένα που πιθανά έρχονται στο μυαλό. Αν προσπαθήσουμε να δούμε το κοινό σημείο όλων των παραπάνω θα δούμε ότι πρόκειται για:</a:t>
            </a:r>
          </a:p>
        </p:txBody>
      </p:sp>
      <p:sp>
        <p:nvSpPr>
          <p:cNvPr id="8" name="Rectangle 2"/>
          <p:cNvSpPr>
            <a:spLocks noChangeArrowheads="1"/>
          </p:cNvSpPr>
          <p:nvPr/>
        </p:nvSpPr>
        <p:spPr bwMode="auto">
          <a:xfrm>
            <a:off x="746124" y="3842424"/>
            <a:ext cx="1035618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Arial" panose="020B0604020202020204" pitchFamily="34" charset="0"/>
              </a:rPr>
              <a:t>Ας δούμε μερικά παραδείγματα:</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a:ln>
                  <a:noFill/>
                </a:ln>
                <a:solidFill>
                  <a:schemeClr val="tx1"/>
                </a:solidFill>
                <a:effectLst/>
                <a:latin typeface="Arial" panose="020B0604020202020204" pitchFamily="34" charset="0"/>
              </a:rPr>
              <a:t>Μία </a:t>
            </a:r>
            <a:r>
              <a:rPr kumimoji="0" lang="el-GR" altLang="el-GR" b="0" i="1" u="none" strike="noStrike" cap="none" normalizeH="0" baseline="0" dirty="0">
                <a:ln>
                  <a:noFill/>
                </a:ln>
                <a:solidFill>
                  <a:schemeClr val="tx1"/>
                </a:solidFill>
                <a:effectLst/>
                <a:latin typeface="Arial" panose="020B0604020202020204" pitchFamily="34" charset="0"/>
              </a:rPr>
              <a:t>καρέκλα</a:t>
            </a:r>
            <a:r>
              <a:rPr kumimoji="0" lang="el-GR" altLang="el-GR" b="0" i="0" u="none" strike="noStrike" cap="none" normalizeH="0" baseline="0" dirty="0">
                <a:ln>
                  <a:noFill/>
                </a:ln>
                <a:solidFill>
                  <a:schemeClr val="tx1"/>
                </a:solidFill>
                <a:effectLst/>
                <a:latin typeface="Arial" panose="020B0604020202020204" pitchFamily="34" charset="0"/>
              </a:rPr>
              <a:t> έχει </a:t>
            </a:r>
            <a:r>
              <a:rPr kumimoji="0" lang="el-GR" altLang="el-GR" b="0" i="0" u="none" strike="noStrike" cap="none" normalizeH="0" baseline="0" dirty="0">
                <a:ln>
                  <a:noFill/>
                </a:ln>
                <a:solidFill>
                  <a:schemeClr val="tx1"/>
                </a:solidFill>
                <a:effectLst/>
                <a:latin typeface="Arial Unicode MS"/>
              </a:rPr>
              <a:t>χρώμα</a:t>
            </a:r>
            <a:r>
              <a:rPr kumimoji="0" lang="el-GR" altLang="el-GR" b="0" i="0" u="none" strike="noStrike" cap="none" normalizeH="0" baseline="0" dirty="0">
                <a:ln>
                  <a:noFill/>
                </a:ln>
                <a:solidFill>
                  <a:schemeClr val="tx1"/>
                </a:solidFill>
                <a:effectLst/>
              </a:rPr>
              <a:t>, </a:t>
            </a:r>
            <a:r>
              <a:rPr kumimoji="0" lang="el-GR" altLang="el-GR" b="0" i="0" u="none" strike="noStrike" cap="none" normalizeH="0" baseline="0" dirty="0">
                <a:ln>
                  <a:noFill/>
                </a:ln>
                <a:solidFill>
                  <a:schemeClr val="tx1"/>
                </a:solidFill>
                <a:effectLst/>
                <a:latin typeface="Arial Unicode MS"/>
              </a:rPr>
              <a:t>ύψος</a:t>
            </a:r>
            <a:r>
              <a:rPr kumimoji="0" lang="el-GR" altLang="el-GR" b="0" i="0" u="none" strike="noStrike" cap="none" normalizeH="0" baseline="0" dirty="0">
                <a:ln>
                  <a:noFill/>
                </a:ln>
                <a:solidFill>
                  <a:schemeClr val="tx1"/>
                </a:solidFill>
                <a:effectLst/>
              </a:rPr>
              <a:t>, </a:t>
            </a:r>
            <a:r>
              <a:rPr kumimoji="0" lang="el-GR" altLang="el-GR" b="0" i="0" u="none" strike="noStrike" cap="none" normalizeH="0" baseline="0" dirty="0">
                <a:ln>
                  <a:noFill/>
                </a:ln>
                <a:solidFill>
                  <a:schemeClr val="tx1"/>
                </a:solidFill>
                <a:effectLst/>
                <a:latin typeface="Arial Unicode MS"/>
              </a:rPr>
              <a:t>υλικό</a:t>
            </a:r>
            <a:r>
              <a:rPr kumimoji="0" lang="el-GR" altLang="el-GR" b="0" i="0" u="none" strike="noStrike" cap="none" normalizeH="0" baseline="0" dirty="0">
                <a:ln>
                  <a:noFill/>
                </a:ln>
                <a:solidFill>
                  <a:schemeClr val="tx1"/>
                </a:solidFill>
                <a:effectLst/>
              </a:rPr>
              <a:t> </a:t>
            </a:r>
            <a:r>
              <a:rPr lang="el-GR" altLang="el-GR" dirty="0"/>
              <a:t>και μπορείς να την βάψεις, να την σπάσεις </a:t>
            </a:r>
            <a:r>
              <a:rPr kumimoji="0" lang="el-GR" altLang="el-GR" b="0" i="0" u="none" strike="noStrike" cap="none" normalizeH="0" baseline="0" dirty="0">
                <a:ln>
                  <a:noFill/>
                </a:ln>
                <a:solidFill>
                  <a:schemeClr val="tx1"/>
                </a:solidFill>
                <a:effectLst/>
              </a:rPr>
              <a:t>κτλ.</a:t>
            </a:r>
            <a:r>
              <a:rPr kumimoji="0" lang="el-GR" altLang="el-GR"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a:ln>
                  <a:noFill/>
                </a:ln>
                <a:solidFill>
                  <a:schemeClr val="tx1"/>
                </a:solidFill>
                <a:effectLst/>
                <a:latin typeface="Arial" panose="020B0604020202020204" pitchFamily="34" charset="0"/>
              </a:rPr>
              <a:t>Ένα </a:t>
            </a:r>
            <a:r>
              <a:rPr kumimoji="0" lang="el-GR" altLang="el-GR" b="0" i="1" u="none" strike="noStrike" cap="none" normalizeH="0" baseline="0" dirty="0">
                <a:ln>
                  <a:noFill/>
                </a:ln>
                <a:solidFill>
                  <a:schemeClr val="tx1"/>
                </a:solidFill>
                <a:effectLst/>
                <a:latin typeface="Arial" panose="020B0604020202020204" pitchFamily="34" charset="0"/>
              </a:rPr>
              <a:t>ορθογώνιο</a:t>
            </a:r>
            <a:r>
              <a:rPr kumimoji="0" lang="el-GR" altLang="el-GR" b="0" i="0" u="none" strike="noStrike" cap="none" normalizeH="0" baseline="0" dirty="0">
                <a:ln>
                  <a:noFill/>
                </a:ln>
                <a:solidFill>
                  <a:schemeClr val="tx1"/>
                </a:solidFill>
                <a:effectLst/>
                <a:latin typeface="Arial" panose="020B0604020202020204" pitchFamily="34" charset="0"/>
              </a:rPr>
              <a:t> έχει </a:t>
            </a:r>
            <a:r>
              <a:rPr kumimoji="0" lang="el-GR" altLang="el-GR" b="0" i="0" u="none" strike="noStrike" cap="none" normalizeH="0" baseline="0" dirty="0">
                <a:ln>
                  <a:noFill/>
                </a:ln>
                <a:solidFill>
                  <a:schemeClr val="tx1"/>
                </a:solidFill>
                <a:effectLst/>
                <a:latin typeface="Arial Unicode MS"/>
              </a:rPr>
              <a:t>πλάτος</a:t>
            </a:r>
            <a:r>
              <a:rPr kumimoji="0" lang="el-GR" altLang="el-GR" b="0" i="0" u="none" strike="noStrike" cap="none" normalizeH="0" baseline="0" dirty="0">
                <a:ln>
                  <a:noFill/>
                </a:ln>
                <a:solidFill>
                  <a:schemeClr val="tx1"/>
                </a:solidFill>
                <a:effectLst/>
              </a:rPr>
              <a:t>, </a:t>
            </a:r>
            <a:r>
              <a:rPr kumimoji="0" lang="el-GR" altLang="el-GR" b="0" i="0" u="none" strike="noStrike" cap="none" normalizeH="0" baseline="0" dirty="0">
                <a:ln>
                  <a:noFill/>
                </a:ln>
                <a:solidFill>
                  <a:schemeClr val="tx1"/>
                </a:solidFill>
                <a:effectLst/>
                <a:latin typeface="Arial Unicode MS"/>
              </a:rPr>
              <a:t>ύψος</a:t>
            </a:r>
            <a:r>
              <a:rPr kumimoji="0" lang="el-GR" altLang="el-GR" b="0" i="0" u="none" strike="noStrike" cap="none" normalizeH="0" baseline="0" dirty="0">
                <a:ln>
                  <a:noFill/>
                </a:ln>
                <a:solidFill>
                  <a:schemeClr val="tx1"/>
                </a:solidFill>
                <a:effectLst/>
              </a:rPr>
              <a:t>, </a:t>
            </a:r>
            <a:r>
              <a:rPr kumimoji="0" lang="el-GR" altLang="el-GR" b="0" i="0" u="none" strike="noStrike" cap="none" normalizeH="0" baseline="0" dirty="0">
                <a:ln>
                  <a:noFill/>
                </a:ln>
                <a:solidFill>
                  <a:schemeClr val="tx1"/>
                </a:solidFill>
                <a:effectLst/>
                <a:latin typeface="Arial Unicode MS"/>
              </a:rPr>
              <a:t>εμβαδόν</a:t>
            </a:r>
            <a:r>
              <a:rPr kumimoji="0" lang="el-GR" altLang="el-GR" b="0" i="0" u="none" strike="noStrike" cap="none" normalizeH="0" baseline="0" dirty="0">
                <a:ln>
                  <a:noFill/>
                </a:ln>
                <a:solidFill>
                  <a:schemeClr val="tx1"/>
                </a:solidFill>
                <a:effectLst/>
              </a:rPr>
              <a:t>, </a:t>
            </a:r>
            <a:r>
              <a:rPr kumimoji="0" lang="el-GR" altLang="el-GR" b="0" i="0" u="none" strike="noStrike" cap="none" normalizeH="0" baseline="0" dirty="0">
                <a:ln>
                  <a:noFill/>
                </a:ln>
                <a:solidFill>
                  <a:schemeClr val="tx1"/>
                </a:solidFill>
                <a:effectLst/>
                <a:latin typeface="Arial Unicode MS"/>
              </a:rPr>
              <a:t>περίμετρος</a:t>
            </a:r>
            <a:r>
              <a:rPr kumimoji="0" lang="el-GR" altLang="el-GR" b="0" i="0" u="none" strike="noStrike" cap="none" normalizeH="0" baseline="0" dirty="0">
                <a:ln>
                  <a:noFill/>
                </a:ln>
                <a:solidFill>
                  <a:schemeClr val="tx1"/>
                </a:solidFill>
                <a:effectLst/>
              </a:rPr>
              <a:t> και μπορείς να το μικρύνεις,</a:t>
            </a:r>
            <a:r>
              <a:rPr kumimoji="0" lang="el-GR" altLang="el-GR" b="0" i="0" u="none" strike="noStrike" cap="none" normalizeH="0" dirty="0">
                <a:ln>
                  <a:noFill/>
                </a:ln>
                <a:solidFill>
                  <a:schemeClr val="tx1"/>
                </a:solidFill>
                <a:effectLst/>
              </a:rPr>
              <a:t> να το μεγαλώσεις κτλ</a:t>
            </a:r>
            <a:r>
              <a:rPr kumimoji="0" lang="el-GR" altLang="el-GR" b="0" i="0" u="none" strike="noStrike" cap="none" normalizeH="0" baseline="0" dirty="0">
                <a:ln>
                  <a:noFill/>
                </a:ln>
                <a:solidFill>
                  <a:schemeClr val="tx1"/>
                </a:solidFill>
                <a:effectLst/>
              </a:rPr>
              <a:t>.</a:t>
            </a:r>
            <a:r>
              <a:rPr kumimoji="0" lang="el-GR" altLang="el-GR"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a:ln>
                  <a:noFill/>
                </a:ln>
                <a:solidFill>
                  <a:schemeClr val="tx1"/>
                </a:solidFill>
                <a:effectLst/>
                <a:latin typeface="Arial" panose="020B0604020202020204" pitchFamily="34" charset="0"/>
              </a:rPr>
              <a:t>Μία </a:t>
            </a:r>
            <a:r>
              <a:rPr kumimoji="0" lang="el-GR" altLang="el-GR" b="0" i="1" u="none" strike="noStrike" cap="none" normalizeH="0" baseline="0" dirty="0">
                <a:ln>
                  <a:noFill/>
                </a:ln>
                <a:solidFill>
                  <a:schemeClr val="tx1"/>
                </a:solidFill>
                <a:effectLst/>
                <a:latin typeface="Arial" panose="020B0604020202020204" pitchFamily="34" charset="0"/>
              </a:rPr>
              <a:t>γάτα</a:t>
            </a:r>
            <a:r>
              <a:rPr kumimoji="0" lang="el-GR" altLang="el-GR" b="0" i="0" u="none" strike="noStrike" cap="none" normalizeH="0" baseline="0" dirty="0">
                <a:ln>
                  <a:noFill/>
                </a:ln>
                <a:solidFill>
                  <a:schemeClr val="tx1"/>
                </a:solidFill>
                <a:effectLst/>
                <a:latin typeface="Arial" panose="020B0604020202020204" pitchFamily="34" charset="0"/>
              </a:rPr>
              <a:t> έχει </a:t>
            </a:r>
            <a:r>
              <a:rPr kumimoji="0" lang="el-GR" altLang="el-GR" b="0" i="0" u="none" strike="noStrike" cap="none" normalizeH="0" baseline="0" dirty="0">
                <a:ln>
                  <a:noFill/>
                </a:ln>
                <a:solidFill>
                  <a:schemeClr val="tx1"/>
                </a:solidFill>
                <a:effectLst/>
                <a:latin typeface="Arial Unicode MS"/>
              </a:rPr>
              <a:t>όνομα</a:t>
            </a:r>
            <a:r>
              <a:rPr kumimoji="0" lang="el-GR" altLang="el-GR" b="0" i="0" u="none" strike="noStrike" cap="none" normalizeH="0" baseline="0" dirty="0">
                <a:ln>
                  <a:noFill/>
                </a:ln>
                <a:solidFill>
                  <a:schemeClr val="tx1"/>
                </a:solidFill>
                <a:effectLst/>
              </a:rPr>
              <a:t>, </a:t>
            </a:r>
            <a:r>
              <a:rPr kumimoji="0" lang="el-GR" altLang="el-GR" b="0" i="0" u="none" strike="noStrike" cap="none" normalizeH="0" baseline="0" dirty="0">
                <a:ln>
                  <a:noFill/>
                </a:ln>
                <a:solidFill>
                  <a:schemeClr val="tx1"/>
                </a:solidFill>
                <a:effectLst/>
                <a:latin typeface="Arial Unicode MS"/>
              </a:rPr>
              <a:t>ηλικία</a:t>
            </a:r>
            <a:r>
              <a:rPr kumimoji="0" lang="el-GR" altLang="el-GR" b="0" i="0" u="none" strike="noStrike" cap="none" normalizeH="0" baseline="0" dirty="0">
                <a:ln>
                  <a:noFill/>
                </a:ln>
                <a:solidFill>
                  <a:schemeClr val="tx1"/>
                </a:solidFill>
                <a:effectLst/>
              </a:rPr>
              <a:t>, </a:t>
            </a:r>
            <a:r>
              <a:rPr kumimoji="0" lang="el-GR" altLang="el-GR" b="0" i="0" u="none" strike="noStrike" cap="none" normalizeH="0" baseline="0" dirty="0">
                <a:ln>
                  <a:noFill/>
                </a:ln>
                <a:solidFill>
                  <a:schemeClr val="tx1"/>
                </a:solidFill>
                <a:effectLst/>
                <a:latin typeface="Arial Unicode MS"/>
              </a:rPr>
              <a:t>φύλλο</a:t>
            </a:r>
            <a:r>
              <a:rPr kumimoji="0" lang="el-GR" altLang="el-GR" b="0" i="0" u="none" strike="noStrike" cap="none" normalizeH="0" baseline="0" dirty="0">
                <a:ln>
                  <a:noFill/>
                </a:ln>
                <a:solidFill>
                  <a:schemeClr val="tx1"/>
                </a:solidFill>
                <a:effectLst/>
              </a:rPr>
              <a:t> κτλ. και μπορεί να </a:t>
            </a:r>
            <a:r>
              <a:rPr kumimoji="0" lang="el-GR" altLang="el-GR" b="0" i="0" u="none" strike="noStrike" cap="none" normalizeH="0" baseline="0" dirty="0">
                <a:ln>
                  <a:noFill/>
                </a:ln>
                <a:solidFill>
                  <a:schemeClr val="tx1"/>
                </a:solidFill>
                <a:effectLst/>
                <a:latin typeface="Arial Unicode MS"/>
              </a:rPr>
              <a:t>νιαουρίσει</a:t>
            </a:r>
            <a:r>
              <a:rPr kumimoji="0" lang="el-GR" altLang="el-GR" b="0" i="0" u="none" strike="noStrike" cap="none" normalizeH="0" baseline="0" dirty="0">
                <a:ln>
                  <a:noFill/>
                </a:ln>
                <a:solidFill>
                  <a:schemeClr val="tx1"/>
                </a:solidFill>
                <a:effectLst/>
              </a:rPr>
              <a:t>,</a:t>
            </a:r>
            <a:r>
              <a:rPr kumimoji="0" lang="el-GR" altLang="el-GR" b="0" i="0" u="none" strike="noStrike" cap="none" normalizeH="0" dirty="0">
                <a:ln>
                  <a:noFill/>
                </a:ln>
                <a:solidFill>
                  <a:schemeClr val="tx1"/>
                </a:solidFill>
                <a:effectLst/>
              </a:rPr>
              <a:t> να </a:t>
            </a:r>
            <a:r>
              <a:rPr kumimoji="0" lang="el-GR" altLang="el-GR" b="0" i="0" u="none" strike="noStrike" cap="none" normalizeH="0" baseline="0" dirty="0">
                <a:ln>
                  <a:noFill/>
                </a:ln>
                <a:solidFill>
                  <a:schemeClr val="tx1"/>
                </a:solidFill>
                <a:effectLst/>
                <a:latin typeface="Arial Unicode MS"/>
              </a:rPr>
              <a:t>τρέξει</a:t>
            </a:r>
            <a:r>
              <a:rPr kumimoji="0" lang="el-GR" altLang="el-GR" b="0" i="0" u="none" strike="noStrike" cap="none" normalizeH="0" baseline="0" dirty="0">
                <a:ln>
                  <a:noFill/>
                </a:ln>
                <a:solidFill>
                  <a:schemeClr val="tx1"/>
                </a:solidFill>
                <a:effectLst/>
              </a:rPr>
              <a:t>, να </a:t>
            </a:r>
            <a:r>
              <a:rPr kumimoji="0" lang="el-GR" altLang="el-GR" b="0" i="0" u="none" strike="noStrike" cap="none" normalizeH="0" baseline="0" dirty="0">
                <a:ln>
                  <a:noFill/>
                </a:ln>
                <a:solidFill>
                  <a:schemeClr val="tx1"/>
                </a:solidFill>
                <a:effectLst/>
                <a:latin typeface="Arial Unicode MS"/>
              </a:rPr>
              <a:t>περπατήσει, να ψοφήσει</a:t>
            </a:r>
            <a:r>
              <a:rPr kumimoji="0" lang="el-GR" altLang="el-GR" b="0" i="0" u="none" strike="noStrike" cap="none" normalizeH="0" baseline="0" dirty="0">
                <a:ln>
                  <a:noFill/>
                </a:ln>
                <a:solidFill>
                  <a:schemeClr val="tx1"/>
                </a:solidFill>
                <a:effectLst/>
              </a:rPr>
              <a:t> κτλ.</a:t>
            </a: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5" name="Rectangle 1"/>
          <p:cNvSpPr>
            <a:spLocks noChangeArrowheads="1"/>
          </p:cNvSpPr>
          <p:nvPr/>
        </p:nvSpPr>
        <p:spPr bwMode="auto">
          <a:xfrm>
            <a:off x="746124" y="3097242"/>
            <a:ext cx="10356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1" i="1" u="none" strike="noStrike" cap="none" normalizeH="0" baseline="0" dirty="0">
                <a:ln>
                  <a:noFill/>
                </a:ln>
                <a:solidFill>
                  <a:schemeClr val="accent6">
                    <a:lumMod val="75000"/>
                  </a:schemeClr>
                </a:solidFill>
                <a:effectLst/>
                <a:latin typeface="Arial" panose="020B0604020202020204" pitchFamily="34" charset="0"/>
              </a:rPr>
              <a:t>Οντότητες</a:t>
            </a:r>
            <a:r>
              <a:rPr kumimoji="0" lang="el-GR" altLang="el-GR" sz="1800" b="0" i="0" u="none" strike="noStrike" cap="none" normalizeH="0" baseline="0" dirty="0">
                <a:ln>
                  <a:noFill/>
                </a:ln>
                <a:solidFill>
                  <a:schemeClr val="accent6">
                    <a:lumMod val="75000"/>
                  </a:schemeClr>
                </a:solidFill>
                <a:effectLst/>
                <a:latin typeface="Arial" panose="020B0604020202020204" pitchFamily="34" charset="0"/>
              </a:rPr>
              <a:t> (έμψυχες ή άψυχες) οι οποίες έχουν συγκεκριμένες </a:t>
            </a:r>
            <a:r>
              <a:rPr kumimoji="0" lang="el-GR" altLang="el-GR" sz="1800" b="1" i="0" u="none" strike="noStrike" cap="none" normalizeH="0" baseline="0" dirty="0">
                <a:ln>
                  <a:noFill/>
                </a:ln>
                <a:solidFill>
                  <a:schemeClr val="accent6">
                    <a:lumMod val="75000"/>
                  </a:schemeClr>
                </a:solidFill>
                <a:effectLst/>
                <a:latin typeface="Arial" panose="020B0604020202020204" pitchFamily="34" charset="0"/>
              </a:rPr>
              <a:t>ιδιότητες</a:t>
            </a:r>
            <a:r>
              <a:rPr kumimoji="0" lang="el-GR" altLang="el-GR" sz="1800" b="0" i="0" u="none" strike="noStrike" cap="none" normalizeH="0" baseline="0" dirty="0">
                <a:ln>
                  <a:noFill/>
                </a:ln>
                <a:solidFill>
                  <a:schemeClr val="accent6">
                    <a:lumMod val="75000"/>
                  </a:schemeClr>
                </a:solidFill>
                <a:effectLst/>
                <a:latin typeface="Arial" panose="020B0604020202020204" pitchFamily="34" charset="0"/>
              </a:rPr>
              <a:t> ή/και μπορούν να </a:t>
            </a:r>
            <a:r>
              <a:rPr kumimoji="0" lang="el-GR" altLang="el-GR" sz="1800" i="0" u="none" strike="noStrike" cap="none" normalizeH="0" baseline="0" dirty="0">
                <a:ln>
                  <a:noFill/>
                </a:ln>
                <a:solidFill>
                  <a:schemeClr val="accent6">
                    <a:lumMod val="75000"/>
                  </a:schemeClr>
                </a:solidFill>
                <a:effectLst/>
                <a:latin typeface="Arial" panose="020B0604020202020204" pitchFamily="34" charset="0"/>
              </a:rPr>
              <a:t>εκτελούν συγκεκριμένες </a:t>
            </a:r>
            <a:r>
              <a:rPr kumimoji="0" lang="el-GR" altLang="el-GR" sz="1800" b="1" i="0" u="none" strike="noStrike" cap="none" normalizeH="0" baseline="0" dirty="0">
                <a:ln>
                  <a:noFill/>
                </a:ln>
                <a:solidFill>
                  <a:schemeClr val="accent6">
                    <a:lumMod val="75000"/>
                  </a:schemeClr>
                </a:solidFill>
                <a:effectLst/>
                <a:latin typeface="Arial" panose="020B0604020202020204" pitchFamily="34" charset="0"/>
              </a:rPr>
              <a:t>ενέργειες</a:t>
            </a:r>
            <a:r>
              <a:rPr kumimoji="0" lang="el-GR" altLang="el-GR" sz="1800" b="0" i="0" u="none" strike="noStrike" cap="none" normalizeH="0" baseline="0" dirty="0">
                <a:ln>
                  <a:noFill/>
                </a:ln>
                <a:solidFill>
                  <a:schemeClr val="accent6">
                    <a:lumMod val="75000"/>
                  </a:schemeClr>
                </a:solidFill>
                <a:effectLst/>
                <a:latin typeface="Arial" panose="020B0604020202020204" pitchFamily="34" charset="0"/>
              </a:rPr>
              <a:t>.</a:t>
            </a:r>
          </a:p>
        </p:txBody>
      </p:sp>
      <p:sp>
        <p:nvSpPr>
          <p:cNvPr id="10" name="Ορθογώνιο 9"/>
          <p:cNvSpPr/>
          <p:nvPr/>
        </p:nvSpPr>
        <p:spPr>
          <a:xfrm>
            <a:off x="746124" y="5735249"/>
            <a:ext cx="10356186" cy="646331"/>
          </a:xfrm>
          <a:prstGeom prst="rect">
            <a:avLst/>
          </a:prstGeom>
        </p:spPr>
        <p:txBody>
          <a:bodyPr wrap="square">
            <a:spAutoFit/>
          </a:bodyPr>
          <a:lstStyle/>
          <a:p>
            <a:pPr algn="ctr"/>
            <a:r>
              <a:rPr lang="el-GR" b="1" dirty="0"/>
              <a:t>Με λίγα λόγια δηλαδή, μέσω των αντικειμένων μπορούμε να περιγράψουμε πρακτικά σχεδόν οτιδήποτε συναντάμε στον υλικό κόσμο.</a:t>
            </a:r>
          </a:p>
        </p:txBody>
      </p:sp>
    </p:spTree>
    <p:extLst>
      <p:ext uri="{BB962C8B-B14F-4D97-AF65-F5344CB8AC3E}">
        <p14:creationId xmlns:p14="http://schemas.microsoft.com/office/powerpoint/2010/main" val="7819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calcmode="lin" valueType="num">
                                      <p:cBhvr additive="base">
                                        <p:cTn id="30"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additive="base">
                                        <p:cTn id="3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additive="base">
                                        <p:cTn id="42"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l-GR" dirty="0">
                <a:solidFill>
                  <a:srgbClr val="0070C0"/>
                </a:solidFill>
              </a:rPr>
              <a:t>Σύνοψη περί των αντικειμένων</a:t>
            </a:r>
            <a:endParaRPr lang="en-US" dirty="0">
              <a:solidFill>
                <a:srgbClr val="0070C0"/>
              </a:solidFill>
            </a:endParaRPr>
          </a:p>
        </p:txBody>
      </p:sp>
      <p:sp>
        <p:nvSpPr>
          <p:cNvPr id="33" name="TextBox 32"/>
          <p:cNvSpPr txBox="1"/>
          <p:nvPr/>
        </p:nvSpPr>
        <p:spPr>
          <a:xfrm>
            <a:off x="646111" y="1021429"/>
            <a:ext cx="6478588" cy="1200329"/>
          </a:xfrm>
          <a:prstGeom prst="rect">
            <a:avLst/>
          </a:prstGeom>
          <a:noFill/>
        </p:spPr>
        <p:txBody>
          <a:bodyPr wrap="square" rtlCol="0">
            <a:spAutoFit/>
          </a:bodyPr>
          <a:lstStyle/>
          <a:p>
            <a:pPr marL="342900" indent="-342900" algn="just">
              <a:buFont typeface="Arial" panose="020B0604020202020204" pitchFamily="34" charset="0"/>
              <a:buChar char="•"/>
            </a:pPr>
            <a:r>
              <a:rPr lang="el-GR" dirty="0"/>
              <a:t>Στον</a:t>
            </a:r>
            <a:r>
              <a:rPr lang="en-US" dirty="0"/>
              <a:t> </a:t>
            </a:r>
            <a:r>
              <a:rPr lang="el-GR" dirty="0"/>
              <a:t>Αντικειμενοστρεφή προγραμματισμό κυρίαρχη θέση έχει η έννοια/</a:t>
            </a:r>
            <a:r>
              <a:rPr lang="el-GR" b="1" dirty="0">
                <a:solidFill>
                  <a:srgbClr val="C00000"/>
                </a:solidFill>
              </a:rPr>
              <a:t>αντικείμενο (</a:t>
            </a:r>
            <a:r>
              <a:rPr lang="en-US" b="1" dirty="0">
                <a:solidFill>
                  <a:srgbClr val="C00000"/>
                </a:solidFill>
              </a:rPr>
              <a:t>object)</a:t>
            </a:r>
            <a:r>
              <a:rPr lang="el-GR" dirty="0"/>
              <a:t>. Τα αντικείμενα είναι έννοιες της καθημερινής ζωής (ένα αυτοκίνητο)</a:t>
            </a:r>
            <a:r>
              <a:rPr lang="en-US" dirty="0"/>
              <a:t>, </a:t>
            </a:r>
            <a:r>
              <a:rPr lang="el-GR" dirty="0"/>
              <a:t>τα οποία μπορούν να αναπαρασταθούν «προγραμματιστικά».</a:t>
            </a:r>
          </a:p>
        </p:txBody>
      </p:sp>
      <p:sp>
        <p:nvSpPr>
          <p:cNvPr id="4" name="TextBox 3"/>
          <p:cNvSpPr txBox="1"/>
          <p:nvPr/>
        </p:nvSpPr>
        <p:spPr>
          <a:xfrm>
            <a:off x="646110" y="2635236"/>
            <a:ext cx="6478588" cy="1477328"/>
          </a:xfrm>
          <a:prstGeom prst="rect">
            <a:avLst/>
          </a:prstGeom>
          <a:noFill/>
        </p:spPr>
        <p:txBody>
          <a:bodyPr wrap="square" rtlCol="0">
            <a:spAutoFit/>
          </a:bodyPr>
          <a:lstStyle/>
          <a:p>
            <a:pPr marL="342900" indent="-342900" algn="just">
              <a:buFont typeface="Arial" panose="020B0604020202020204" pitchFamily="34" charset="0"/>
              <a:buChar char="•"/>
            </a:pPr>
            <a:r>
              <a:rPr lang="el-GR" dirty="0"/>
              <a:t>Κάθε έννοια/αντικείμενο διαθέτει χαρακτηριστικά (</a:t>
            </a:r>
            <a:r>
              <a:rPr lang="en-US" dirty="0"/>
              <a:t>attributes)</a:t>
            </a:r>
            <a:r>
              <a:rPr lang="el-GR" dirty="0"/>
              <a:t> – </a:t>
            </a:r>
            <a:r>
              <a:rPr lang="el-GR" b="1" dirty="0">
                <a:solidFill>
                  <a:srgbClr val="C00000"/>
                </a:solidFill>
              </a:rPr>
              <a:t>ιδιότητες (</a:t>
            </a:r>
            <a:r>
              <a:rPr lang="en-US" b="1" dirty="0">
                <a:solidFill>
                  <a:srgbClr val="C00000"/>
                </a:solidFill>
              </a:rPr>
              <a:t>properties)</a:t>
            </a:r>
            <a:r>
              <a:rPr lang="en-US" dirty="0"/>
              <a:t>, </a:t>
            </a:r>
            <a:r>
              <a:rPr lang="el-GR" dirty="0"/>
              <a:t>τα οποία το περιγράφουν </a:t>
            </a:r>
            <a:r>
              <a:rPr lang="el-GR" b="1" dirty="0"/>
              <a:t>(πως είναι το αντικείμενο)</a:t>
            </a:r>
            <a:r>
              <a:rPr lang="el-GR" dirty="0"/>
              <a:t>. Για παράδειγμα ένα αυτοκίνητο διαθέτει χρώμα, κυβισμό, κοκ που το κάνουν να ξεχωρίζει από τα υπόλοιπα.</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216" y="1402971"/>
            <a:ext cx="1366204" cy="714980"/>
          </a:xfrm>
          <a:prstGeom prst="rect">
            <a:avLst/>
          </a:prstGeom>
        </p:spPr>
      </p:pic>
      <p:grpSp>
        <p:nvGrpSpPr>
          <p:cNvPr id="7" name="Ομάδα 6"/>
          <p:cNvGrpSpPr/>
          <p:nvPr/>
        </p:nvGrpSpPr>
        <p:grpSpPr>
          <a:xfrm>
            <a:off x="7351191" y="2447624"/>
            <a:ext cx="1297229" cy="1587693"/>
            <a:chOff x="7249250" y="2972509"/>
            <a:chExt cx="1297229" cy="1587693"/>
          </a:xfrm>
        </p:grpSpPr>
        <p:pic>
          <p:nvPicPr>
            <p:cNvPr id="3"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9250" y="2972509"/>
              <a:ext cx="1270000" cy="669935"/>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2216" y="3890266"/>
              <a:ext cx="1264263" cy="669936"/>
            </a:xfrm>
            <a:prstGeom prst="rect">
              <a:avLst/>
            </a:prstGeom>
          </p:spPr>
        </p:pic>
      </p:grpSp>
      <p:sp>
        <p:nvSpPr>
          <p:cNvPr id="9" name="TextBox 8"/>
          <p:cNvSpPr txBox="1"/>
          <p:nvPr/>
        </p:nvSpPr>
        <p:spPr>
          <a:xfrm>
            <a:off x="646110" y="4526042"/>
            <a:ext cx="6478589" cy="2308324"/>
          </a:xfrm>
          <a:prstGeom prst="rect">
            <a:avLst/>
          </a:prstGeom>
          <a:noFill/>
        </p:spPr>
        <p:txBody>
          <a:bodyPr wrap="square" rtlCol="0">
            <a:spAutoFit/>
          </a:bodyPr>
          <a:lstStyle/>
          <a:p>
            <a:pPr marL="342900" indent="-342900" algn="just">
              <a:buFont typeface="Arial" panose="020B0604020202020204" pitchFamily="34" charset="0"/>
              <a:buChar char="•"/>
            </a:pPr>
            <a:r>
              <a:rPr lang="el-GR" dirty="0"/>
              <a:t>Πάνω σε κάθε έννοια/αντικείμενο μπορούν να εκτελεστούν ενέργειες οι οποίες ονομάζονται </a:t>
            </a:r>
            <a:r>
              <a:rPr lang="el-GR" b="1" dirty="0">
                <a:solidFill>
                  <a:srgbClr val="C00000"/>
                </a:solidFill>
              </a:rPr>
              <a:t>μέθοδοι</a:t>
            </a:r>
            <a:r>
              <a:rPr lang="en-US" b="1" dirty="0">
                <a:solidFill>
                  <a:srgbClr val="C00000"/>
                </a:solidFill>
              </a:rPr>
              <a:t> (methods)</a:t>
            </a:r>
            <a:r>
              <a:rPr lang="el-GR" dirty="0"/>
              <a:t> και τροποποιούν την κατάσταση του αντικειμένου </a:t>
            </a:r>
            <a:r>
              <a:rPr lang="el-GR" b="1" dirty="0"/>
              <a:t>(τι μπορώ να κάνω το αντικείμενο)</a:t>
            </a:r>
            <a:r>
              <a:rPr lang="el-GR" dirty="0"/>
              <a:t>. Για παράδειγμα ένα αυτοκίνητο μπορεί να πάρει μπροστά, να στρίψει δεξιά, να κορνάρει</a:t>
            </a:r>
            <a:r>
              <a:rPr lang="en-US" dirty="0"/>
              <a:t>, </a:t>
            </a:r>
            <a:r>
              <a:rPr lang="el-GR" dirty="0"/>
              <a:t>να αλλάξει χρώμα κοκ. </a:t>
            </a:r>
            <a:r>
              <a:rPr lang="el-GR" b="1" u="sng" dirty="0"/>
              <a:t>Οι μέθοδοι συνήθως αλλάζουν τις τιμές κάποιων ιδιοτήτων.</a:t>
            </a:r>
          </a:p>
        </p:txBody>
      </p:sp>
      <p:grpSp>
        <p:nvGrpSpPr>
          <p:cNvPr id="8" name="Ομάδα 7"/>
          <p:cNvGrpSpPr/>
          <p:nvPr/>
        </p:nvGrpSpPr>
        <p:grpSpPr>
          <a:xfrm>
            <a:off x="7351191" y="4658367"/>
            <a:ext cx="3566401" cy="1248759"/>
            <a:chOff x="7249250" y="5236084"/>
            <a:chExt cx="3566401" cy="1248759"/>
          </a:xfrm>
        </p:grpSpPr>
        <p:pic>
          <p:nvPicPr>
            <p:cNvPr id="6" name="Εικόνα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2971" y="5392835"/>
              <a:ext cx="2042680" cy="887533"/>
            </a:xfrm>
            <a:prstGeom prst="rect">
              <a:avLst/>
            </a:prstGeom>
          </p:spPr>
        </p:pic>
        <p:pic>
          <p:nvPicPr>
            <p:cNvPr id="11" name="Εικόνα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250" y="5236084"/>
              <a:ext cx="1399170" cy="1248759"/>
            </a:xfrm>
            <a:prstGeom prst="rect">
              <a:avLst/>
            </a:prstGeom>
          </p:spPr>
        </p:pic>
      </p:grpSp>
      <p:sp>
        <p:nvSpPr>
          <p:cNvPr id="14" name="Ορθογώνιο: Στρογγύλεμα γωνιών 13"/>
          <p:cNvSpPr/>
          <p:nvPr/>
        </p:nvSpPr>
        <p:spPr>
          <a:xfrm>
            <a:off x="9010129" y="2044776"/>
            <a:ext cx="3078859" cy="21242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a:t>Αν και η </a:t>
            </a:r>
            <a:r>
              <a:rPr lang="en-US" dirty="0"/>
              <a:t>Python </a:t>
            </a:r>
            <a:r>
              <a:rPr lang="el-GR" dirty="0"/>
              <a:t>υποστηρίζει τέλεια τον διαδικασιακό προγραμματισμό, στην πραγματικότητα είναι μια αντικειμενοστρεφής γλώσσα.</a:t>
            </a:r>
          </a:p>
        </p:txBody>
      </p:sp>
    </p:spTree>
    <p:extLst>
      <p:ext uri="{BB962C8B-B14F-4D97-AF65-F5344CB8AC3E}">
        <p14:creationId xmlns:p14="http://schemas.microsoft.com/office/powerpoint/2010/main" val="17035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P spid="9"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n-US" dirty="0">
                <a:solidFill>
                  <a:srgbClr val="0070C0"/>
                </a:solidFill>
              </a:rPr>
              <a:t>Bob the builder</a:t>
            </a:r>
          </a:p>
        </p:txBody>
      </p:sp>
      <p:sp>
        <p:nvSpPr>
          <p:cNvPr id="33" name="TextBox 32"/>
          <p:cNvSpPr txBox="1"/>
          <p:nvPr/>
        </p:nvSpPr>
        <p:spPr>
          <a:xfrm>
            <a:off x="713346" y="1091021"/>
            <a:ext cx="3872101" cy="369332"/>
          </a:xfrm>
          <a:prstGeom prst="rect">
            <a:avLst/>
          </a:prstGeom>
          <a:noFill/>
        </p:spPr>
        <p:txBody>
          <a:bodyPr wrap="square" rtlCol="0">
            <a:spAutoFit/>
          </a:bodyPr>
          <a:lstStyle/>
          <a:p>
            <a:pPr algn="just"/>
            <a:r>
              <a:rPr lang="el-GR" dirty="0"/>
              <a:t>Ποιος παράγει τα αντικείμενα;</a:t>
            </a:r>
          </a:p>
        </p:txBody>
      </p:sp>
      <p:sp>
        <p:nvSpPr>
          <p:cNvPr id="13" name="TextBox 12"/>
          <p:cNvSpPr txBox="1"/>
          <p:nvPr/>
        </p:nvSpPr>
        <p:spPr>
          <a:xfrm>
            <a:off x="713346" y="1447953"/>
            <a:ext cx="4202397" cy="369332"/>
          </a:xfrm>
          <a:prstGeom prst="rect">
            <a:avLst/>
          </a:prstGeom>
          <a:noFill/>
        </p:spPr>
        <p:txBody>
          <a:bodyPr wrap="square" rtlCol="0">
            <a:spAutoFit/>
          </a:bodyPr>
          <a:lstStyle/>
          <a:p>
            <a:pPr algn="just"/>
            <a:r>
              <a:rPr lang="el-GR" b="1" dirty="0">
                <a:solidFill>
                  <a:srgbClr val="C00000"/>
                </a:solidFill>
              </a:rPr>
              <a:t>Ο κατασκευαστής (</a:t>
            </a:r>
            <a:r>
              <a:rPr lang="en-US" b="1" dirty="0">
                <a:solidFill>
                  <a:srgbClr val="C00000"/>
                </a:solidFill>
              </a:rPr>
              <a:t>constructor)</a:t>
            </a:r>
            <a:endParaRPr lang="el-GR" b="1" dirty="0">
              <a:solidFill>
                <a:srgbClr val="C00000"/>
              </a:solidFill>
            </a:endParaRPr>
          </a:p>
        </p:txBody>
      </p:sp>
      <p:sp>
        <p:nvSpPr>
          <p:cNvPr id="15" name="TextBox 14"/>
          <p:cNvSpPr txBox="1"/>
          <p:nvPr/>
        </p:nvSpPr>
        <p:spPr>
          <a:xfrm>
            <a:off x="4853716" y="1103044"/>
            <a:ext cx="3777971" cy="369332"/>
          </a:xfrm>
          <a:prstGeom prst="rect">
            <a:avLst/>
          </a:prstGeom>
          <a:noFill/>
        </p:spPr>
        <p:txBody>
          <a:bodyPr wrap="square" rtlCol="0">
            <a:spAutoFit/>
          </a:bodyPr>
          <a:lstStyle/>
          <a:p>
            <a:pPr algn="just"/>
            <a:r>
              <a:rPr lang="el-GR" dirty="0"/>
              <a:t>Ποιος παράγει τα αυτοκίνητα;</a:t>
            </a:r>
          </a:p>
        </p:txBody>
      </p:sp>
      <p:sp>
        <p:nvSpPr>
          <p:cNvPr id="17" name="TextBox 16"/>
          <p:cNvSpPr txBox="1"/>
          <p:nvPr/>
        </p:nvSpPr>
        <p:spPr>
          <a:xfrm>
            <a:off x="713346" y="2029763"/>
            <a:ext cx="10568736" cy="4524315"/>
          </a:xfrm>
          <a:prstGeom prst="rect">
            <a:avLst/>
          </a:prstGeom>
          <a:noFill/>
        </p:spPr>
        <p:txBody>
          <a:bodyPr wrap="square" rtlCol="0">
            <a:spAutoFit/>
          </a:bodyPr>
          <a:lstStyle/>
          <a:p>
            <a:pPr algn="just"/>
            <a:r>
              <a:rPr lang="el-GR" dirty="0">
                <a:solidFill>
                  <a:schemeClr val="tx1">
                    <a:lumMod val="50000"/>
                    <a:lumOff val="50000"/>
                  </a:schemeClr>
                </a:solidFill>
              </a:rPr>
              <a:t>Η ΤΟΥΟΤΑ όταν παράγει ένα συγκεκριμένο μοντέλο αυτοκινήτου, το δημιουργεί βάσει ενός καλουπιού έτσι ώστε όλα τα αυτοκίνητα να έχουν για παράδειγμα το ίδιο σχήμα, τον ίδιο τύπο ελαστικών, τον ίδιο βασικό εξοπλισμό, αρχική τιμή του </a:t>
            </a:r>
            <a:r>
              <a:rPr lang="el-GR" dirty="0" err="1">
                <a:solidFill>
                  <a:schemeClr val="tx1">
                    <a:lumMod val="50000"/>
                    <a:lumOff val="50000"/>
                  </a:schemeClr>
                </a:solidFill>
              </a:rPr>
              <a:t>χιλιομετρητή</a:t>
            </a:r>
            <a:r>
              <a:rPr lang="el-GR" dirty="0">
                <a:solidFill>
                  <a:schemeClr val="tx1">
                    <a:lumMod val="50000"/>
                    <a:lumOff val="50000"/>
                  </a:schemeClr>
                </a:solidFill>
              </a:rPr>
              <a:t> μηδέν κοκ.</a:t>
            </a:r>
          </a:p>
          <a:p>
            <a:pPr algn="just"/>
            <a:endParaRPr lang="el-GR" dirty="0"/>
          </a:p>
          <a:p>
            <a:pPr algn="just"/>
            <a:r>
              <a:rPr lang="el-GR" dirty="0"/>
              <a:t>Με την ίδια λογική ο κατασκευαστής της </a:t>
            </a:r>
            <a:r>
              <a:rPr lang="en-US" dirty="0"/>
              <a:t>Python </a:t>
            </a:r>
            <a:r>
              <a:rPr lang="el-GR" dirty="0"/>
              <a:t>δημιουργεί αντικείμενα με συγκεκριμένες αρχικές τιμές όπως:</a:t>
            </a:r>
          </a:p>
          <a:p>
            <a:pPr marL="342900" indent="-342900" algn="just">
              <a:buFont typeface="Arial" panose="020B0604020202020204" pitchFamily="34" charset="0"/>
              <a:buChar char="•"/>
            </a:pPr>
            <a:r>
              <a:rPr lang="el-GR" dirty="0"/>
              <a:t>Μάρκα</a:t>
            </a:r>
            <a:r>
              <a:rPr lang="en-US" dirty="0"/>
              <a:t>=</a:t>
            </a:r>
            <a:r>
              <a:rPr lang="el-GR" dirty="0"/>
              <a:t>ΤΟΥΟΤΑ</a:t>
            </a:r>
          </a:p>
          <a:p>
            <a:pPr marL="342900" indent="-342900" algn="just">
              <a:buFont typeface="Arial" panose="020B0604020202020204" pitchFamily="34" charset="0"/>
              <a:buChar char="•"/>
            </a:pPr>
            <a:r>
              <a:rPr lang="el-GR" dirty="0"/>
              <a:t>Μοντέλο=</a:t>
            </a:r>
            <a:r>
              <a:rPr lang="en-US" dirty="0"/>
              <a:t>AVENSIS</a:t>
            </a:r>
          </a:p>
          <a:p>
            <a:pPr marL="342900" indent="-342900" algn="just">
              <a:buFont typeface="Arial" panose="020B0604020202020204" pitchFamily="34" charset="0"/>
              <a:buChar char="•"/>
            </a:pPr>
            <a:r>
              <a:rPr lang="el-GR" dirty="0"/>
              <a:t>Κυβισμός=1800</a:t>
            </a:r>
          </a:p>
          <a:p>
            <a:pPr algn="just"/>
            <a:endParaRPr lang="el-GR" dirty="0"/>
          </a:p>
          <a:p>
            <a:pPr algn="just"/>
            <a:endParaRPr lang="en-US" dirty="0"/>
          </a:p>
          <a:p>
            <a:pPr algn="just"/>
            <a:r>
              <a:rPr lang="el-GR" dirty="0"/>
              <a:t>Η διαδικασία δημιουργίας ενός αντικειμένου και η απόδοση αρχικών τιμών στις ιδιότητες του ονομάζεται </a:t>
            </a:r>
            <a:r>
              <a:rPr lang="el-GR" b="1" dirty="0">
                <a:solidFill>
                  <a:srgbClr val="C00000"/>
                </a:solidFill>
              </a:rPr>
              <a:t>αρχικοποίηση (</a:t>
            </a:r>
            <a:r>
              <a:rPr lang="en-US" b="1" dirty="0">
                <a:solidFill>
                  <a:srgbClr val="C00000"/>
                </a:solidFill>
              </a:rPr>
              <a:t>initialization)</a:t>
            </a:r>
            <a:r>
              <a:rPr lang="en-US" dirty="0"/>
              <a:t>.</a:t>
            </a:r>
            <a:r>
              <a:rPr lang="el-GR" dirty="0"/>
              <a:t> Κάποιες από τις τιμές αυτές μπορούν να μεταβληθούν και αργότερα μετά την κατασκευή του αυτοκινήτου, για παράδειγμα οι ζάντες του, η ύπαρξη ή όχι συστήματος πλοήγησης, το χρώμα του κοκ</a:t>
            </a:r>
            <a:r>
              <a:rPr lang="en-US" dirty="0"/>
              <a:t> </a:t>
            </a:r>
            <a:r>
              <a:rPr lang="el-GR" dirty="0"/>
              <a:t>χρησιμοποιώντας τις κατάλληλες μεθόδους.</a:t>
            </a:r>
          </a:p>
          <a:p>
            <a:pPr algn="just"/>
            <a:endParaRPr lang="el-GR" dirty="0"/>
          </a:p>
        </p:txBody>
      </p:sp>
      <p:sp>
        <p:nvSpPr>
          <p:cNvPr id="9" name="TextBox 8"/>
          <p:cNvSpPr txBox="1"/>
          <p:nvPr/>
        </p:nvSpPr>
        <p:spPr>
          <a:xfrm>
            <a:off x="4179279" y="3613934"/>
            <a:ext cx="5662152"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l-GR" dirty="0"/>
              <a:t>Κάθε φορά που καλούμε τον κατασκευαστή είμαστε βέβαιοι ότι θα φτιαχτεί ένα αντικείμενο συγκεκριμένων προδιαγραφών </a:t>
            </a:r>
            <a:r>
              <a:rPr lang="el-GR" b="1" dirty="0"/>
              <a:t>και έχει δεσμευθεί ο αντίστοιχος χώρος στην μνήμη </a:t>
            </a:r>
            <a:r>
              <a:rPr lang="en-US" b="1" dirty="0"/>
              <a:t>RAM</a:t>
            </a:r>
            <a:r>
              <a:rPr lang="el-GR" b="1" dirty="0"/>
              <a:t>!!! </a:t>
            </a: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51" y="132506"/>
            <a:ext cx="608853" cy="924103"/>
          </a:xfrm>
          <a:prstGeom prst="rect">
            <a:avLst/>
          </a:prstGeom>
        </p:spPr>
      </p:pic>
      <p:grpSp>
        <p:nvGrpSpPr>
          <p:cNvPr id="8" name="Ομάδα 7">
            <a:extLst>
              <a:ext uri="{FF2B5EF4-FFF2-40B4-BE49-F238E27FC236}">
                <a16:creationId xmlns:a16="http://schemas.microsoft.com/office/drawing/2014/main" id="{54894845-A1B5-45BD-B80C-EE04AE4A69BE}"/>
              </a:ext>
            </a:extLst>
          </p:cNvPr>
          <p:cNvGrpSpPr/>
          <p:nvPr/>
        </p:nvGrpSpPr>
        <p:grpSpPr>
          <a:xfrm>
            <a:off x="8098922" y="454188"/>
            <a:ext cx="1602067" cy="1564714"/>
            <a:chOff x="8239364" y="132506"/>
            <a:chExt cx="1602067" cy="1564714"/>
          </a:xfrm>
        </p:grpSpPr>
        <p:pic>
          <p:nvPicPr>
            <p:cNvPr id="2" name="Εικόνα 1"/>
            <p:cNvPicPr>
              <a:picLocks noChangeAspect="1"/>
            </p:cNvPicPr>
            <p:nvPr/>
          </p:nvPicPr>
          <p:blipFill rotWithShape="1">
            <a:blip r:embed="rId4" cstate="print">
              <a:extLst>
                <a:ext uri="{28A0092B-C50C-407E-A947-70E740481C1C}">
                  <a14:useLocalDpi xmlns:a14="http://schemas.microsoft.com/office/drawing/2010/main" val="0"/>
                </a:ext>
              </a:extLst>
            </a:blip>
            <a:srcRect l="27329" t="7244" r="26272" b="13154"/>
            <a:stretch/>
          </p:blipFill>
          <p:spPr>
            <a:xfrm>
              <a:off x="8239364" y="132506"/>
              <a:ext cx="784646" cy="706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Εικόνα 4">
              <a:extLst>
                <a:ext uri="{FF2B5EF4-FFF2-40B4-BE49-F238E27FC236}">
                  <a16:creationId xmlns:a16="http://schemas.microsoft.com/office/drawing/2014/main" id="{8675E425-3583-4BEA-B597-2E13FEAB1F30}"/>
                </a:ext>
              </a:extLst>
            </p:cNvPr>
            <p:cNvPicPr>
              <a:picLocks noChangeAspect="1"/>
            </p:cNvPicPr>
            <p:nvPr/>
          </p:nvPicPr>
          <p:blipFill rotWithShape="1">
            <a:blip r:embed="rId5">
              <a:extLst>
                <a:ext uri="{28A0092B-C50C-407E-A947-70E740481C1C}">
                  <a14:useLocalDpi xmlns:a14="http://schemas.microsoft.com/office/drawing/2010/main" val="0"/>
                </a:ext>
              </a:extLst>
            </a:blip>
            <a:srcRect l="28316" t="15908" r="27886" b="19266"/>
            <a:stretch/>
          </p:blipFill>
          <p:spPr>
            <a:xfrm>
              <a:off x="8257658" y="914997"/>
              <a:ext cx="770009" cy="7822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Εικόνα 6">
              <a:extLst>
                <a:ext uri="{FF2B5EF4-FFF2-40B4-BE49-F238E27FC236}">
                  <a16:creationId xmlns:a16="http://schemas.microsoft.com/office/drawing/2014/main" id="{D02D7BD3-15E6-400A-A692-6E09FB2346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596" t="12237" r="10404" b="9576"/>
            <a:stretch/>
          </p:blipFill>
          <p:spPr>
            <a:xfrm>
              <a:off x="9152417" y="671002"/>
              <a:ext cx="689014" cy="67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404242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7">
                                            <p:txEl>
                                              <p:pRg st="2" end="2"/>
                                            </p:txEl>
                                          </p:spTgt>
                                        </p:tgtEl>
                                        <p:attrNameLst>
                                          <p:attrName>style.visibility</p:attrName>
                                        </p:attrNameLst>
                                      </p:cBhvr>
                                      <p:to>
                                        <p:strVal val="visible"/>
                                      </p:to>
                                    </p:set>
                                    <p:anim calcmode="lin" valueType="num">
                                      <p:cBhvr additive="base">
                                        <p:cTn id="36"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7">
                                            <p:txEl>
                                              <p:pRg st="3" end="3"/>
                                            </p:txEl>
                                          </p:spTgt>
                                        </p:tgtEl>
                                        <p:attrNameLst>
                                          <p:attrName>style.visibility</p:attrName>
                                        </p:attrNameLst>
                                      </p:cBhvr>
                                      <p:to>
                                        <p:strVal val="visible"/>
                                      </p:to>
                                    </p:set>
                                    <p:anim calcmode="lin" valueType="num">
                                      <p:cBhvr additive="base">
                                        <p:cTn id="42"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 calcmode="lin" valueType="num">
                                      <p:cBhvr additive="base">
                                        <p:cTn id="48" dur="5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7">
                                            <p:txEl>
                                              <p:pRg st="5" end="5"/>
                                            </p:txEl>
                                          </p:spTgt>
                                        </p:tgtEl>
                                        <p:attrNameLst>
                                          <p:attrName>style.visibility</p:attrName>
                                        </p:attrNameLst>
                                      </p:cBhvr>
                                      <p:to>
                                        <p:strVal val="visible"/>
                                      </p:to>
                                    </p:set>
                                    <p:anim calcmode="lin" valueType="num">
                                      <p:cBhvr additive="base">
                                        <p:cTn id="54" dur="500" fill="hold"/>
                                        <p:tgtEl>
                                          <p:spTgt spid="17">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7">
                                            <p:txEl>
                                              <p:pRg st="8" end="8"/>
                                            </p:txEl>
                                          </p:spTgt>
                                        </p:tgtEl>
                                        <p:attrNameLst>
                                          <p:attrName>style.visibility</p:attrName>
                                        </p:attrNameLst>
                                      </p:cBhvr>
                                      <p:to>
                                        <p:strVal val="visible"/>
                                      </p:to>
                                    </p:set>
                                    <p:anim calcmode="lin" valueType="num">
                                      <p:cBhvr additive="base">
                                        <p:cTn id="60" dur="500" fill="hold"/>
                                        <p:tgtEl>
                                          <p:spTgt spid="17">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circle(in)">
                                      <p:cBhvr>
                                        <p:cTn id="6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p:bldP spid="15" grpId="0"/>
      <p:bldP spid="17" grpId="0"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n-US" dirty="0">
                <a:solidFill>
                  <a:srgbClr val="0070C0"/>
                </a:solidFill>
              </a:rPr>
              <a:t>Bob the builder</a:t>
            </a: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51" y="132506"/>
            <a:ext cx="608853" cy="924103"/>
          </a:xfrm>
          <a:prstGeom prst="rect">
            <a:avLst/>
          </a:prstGeom>
        </p:spPr>
      </p:pic>
      <p:sp>
        <p:nvSpPr>
          <p:cNvPr id="11" name="TextBox 10"/>
          <p:cNvSpPr txBox="1"/>
          <p:nvPr/>
        </p:nvSpPr>
        <p:spPr>
          <a:xfrm>
            <a:off x="713346" y="1091021"/>
            <a:ext cx="10434266" cy="923330"/>
          </a:xfrm>
          <a:prstGeom prst="rect">
            <a:avLst/>
          </a:prstGeom>
          <a:noFill/>
        </p:spPr>
        <p:txBody>
          <a:bodyPr wrap="square" rtlCol="0">
            <a:spAutoFit/>
          </a:bodyPr>
          <a:lstStyle/>
          <a:p>
            <a:pPr algn="just"/>
            <a:r>
              <a:rPr lang="el-GR" dirty="0"/>
              <a:t>Όπως υπάρχει κάποια μέθοδος που κατασκευάζει αντικείμενα (και δεσμεύει αντίστοιχο χώρο μνήμης) υπάρχει και μία μέθοδος που τα καταστρέφει (</a:t>
            </a:r>
            <a:r>
              <a:rPr lang="el-GR" b="1" dirty="0"/>
              <a:t>και αποδεσμεύει τον αντίστοιχο χώρο μνήμης</a:t>
            </a:r>
            <a:r>
              <a:rPr lang="el-GR" dirty="0"/>
              <a:t>). Η μέθοδος αυτή λέγεται </a:t>
            </a:r>
            <a:r>
              <a:rPr lang="el-GR" b="1" dirty="0" err="1">
                <a:solidFill>
                  <a:srgbClr val="C00000"/>
                </a:solidFill>
              </a:rPr>
              <a:t>αποδομητής</a:t>
            </a:r>
            <a:r>
              <a:rPr lang="el-GR" b="1" dirty="0">
                <a:solidFill>
                  <a:srgbClr val="C00000"/>
                </a:solidFill>
              </a:rPr>
              <a:t> (</a:t>
            </a:r>
            <a:r>
              <a:rPr lang="en-US" b="1" dirty="0">
                <a:solidFill>
                  <a:srgbClr val="C00000"/>
                </a:solidFill>
              </a:rPr>
              <a:t>destructor)</a:t>
            </a:r>
            <a:r>
              <a:rPr lang="en-US" dirty="0"/>
              <a:t>.</a:t>
            </a:r>
            <a:endParaRPr lang="el-GR" dirty="0"/>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800" y="2744987"/>
            <a:ext cx="4432300" cy="2908271"/>
          </a:xfrm>
          <a:prstGeom prst="rect">
            <a:avLst/>
          </a:prstGeom>
        </p:spPr>
      </p:pic>
    </p:spTree>
    <p:extLst>
      <p:ext uri="{BB962C8B-B14F-4D97-AF65-F5344CB8AC3E}">
        <p14:creationId xmlns:p14="http://schemas.microsoft.com/office/powerpoint/2010/main" val="20334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46111" y="452718"/>
            <a:ext cx="9404723" cy="788132"/>
          </a:xfrm>
        </p:spPr>
        <p:txBody>
          <a:bodyPr/>
          <a:lstStyle/>
          <a:p>
            <a:r>
              <a:rPr lang="el-GR" dirty="0">
                <a:solidFill>
                  <a:srgbClr val="0070C0"/>
                </a:solidFill>
              </a:rPr>
              <a:t>Οι κλάσεις και τα αντικείμενα</a:t>
            </a:r>
            <a:endParaRPr lang="en-US" dirty="0">
              <a:solidFill>
                <a:srgbClr val="0070C0"/>
              </a:solidFill>
            </a:endParaRPr>
          </a:p>
        </p:txBody>
      </p:sp>
      <p:sp>
        <p:nvSpPr>
          <p:cNvPr id="8" name="TextBox 7"/>
          <p:cNvSpPr txBox="1"/>
          <p:nvPr/>
        </p:nvSpPr>
        <p:spPr>
          <a:xfrm>
            <a:off x="646111" y="1084608"/>
            <a:ext cx="10434266" cy="1477328"/>
          </a:xfrm>
          <a:prstGeom prst="rect">
            <a:avLst/>
          </a:prstGeom>
          <a:noFill/>
        </p:spPr>
        <p:txBody>
          <a:bodyPr wrap="square" rtlCol="0">
            <a:spAutoFit/>
          </a:bodyPr>
          <a:lstStyle/>
          <a:p>
            <a:pPr algn="just"/>
            <a:r>
              <a:rPr lang="el-GR" altLang="el-GR" dirty="0"/>
              <a:t>Τι είναι μια κλάση αντικειμένων;</a:t>
            </a:r>
          </a:p>
          <a:p>
            <a:pPr marL="285750" indent="-285750" algn="just">
              <a:buFont typeface="Arial" panose="020B0604020202020204" pitchFamily="34" charset="0"/>
              <a:buChar char="•"/>
            </a:pPr>
            <a:r>
              <a:rPr lang="el-GR" altLang="el-GR" dirty="0"/>
              <a:t>«</a:t>
            </a:r>
            <a:r>
              <a:rPr lang="el-GR" altLang="el-GR" dirty="0">
                <a:solidFill>
                  <a:srgbClr val="C00000"/>
                </a:solidFill>
              </a:rPr>
              <a:t>Χωριάτικα</a:t>
            </a:r>
            <a:r>
              <a:rPr lang="el-GR" altLang="el-GR" dirty="0"/>
              <a:t>» </a:t>
            </a:r>
            <a:r>
              <a:rPr lang="el-GR" altLang="el-GR" dirty="0">
                <a:sym typeface="Wingdings" panose="05000000000000000000" pitchFamily="2" charset="2"/>
              </a:rPr>
              <a:t> </a:t>
            </a:r>
            <a:r>
              <a:rPr lang="el-GR" altLang="el-GR" dirty="0"/>
              <a:t>ένα </a:t>
            </a:r>
            <a:r>
              <a:rPr lang="el-GR" dirty="0"/>
              <a:t>καλούπι (σχέδιο, συνταγή) από το οποίο μπορούν να δημιουργηθούν αντικείμενα.</a:t>
            </a:r>
          </a:p>
          <a:p>
            <a:pPr marL="285750" indent="-285750" algn="just">
              <a:buFont typeface="Arial" panose="020B0604020202020204" pitchFamily="34" charset="0"/>
              <a:buChar char="•"/>
            </a:pPr>
            <a:r>
              <a:rPr lang="el-GR" altLang="el-GR" dirty="0"/>
              <a:t>«</a:t>
            </a:r>
            <a:r>
              <a:rPr lang="el-GR" altLang="el-GR" dirty="0">
                <a:solidFill>
                  <a:srgbClr val="C00000"/>
                </a:solidFill>
              </a:rPr>
              <a:t>Επιστημονικά</a:t>
            </a:r>
            <a:r>
              <a:rPr lang="el-GR" altLang="el-GR" dirty="0"/>
              <a:t>» </a:t>
            </a:r>
            <a:r>
              <a:rPr lang="el-GR" altLang="el-GR" dirty="0">
                <a:sym typeface="Wingdings" panose="05000000000000000000" pitchFamily="2" charset="2"/>
              </a:rPr>
              <a:t> </a:t>
            </a:r>
            <a:r>
              <a:rPr lang="el-GR" altLang="el-GR" dirty="0"/>
              <a:t>μια περιγραφή ενός τύπου αντικειμένου δηλαδή των </a:t>
            </a:r>
            <a:r>
              <a:rPr lang="el-GR" altLang="el-GR" b="1" dirty="0"/>
              <a:t>ιδιοτήτων</a:t>
            </a:r>
            <a:r>
              <a:rPr lang="el-GR" altLang="el-GR" dirty="0"/>
              <a:t> και των </a:t>
            </a:r>
            <a:r>
              <a:rPr lang="el-GR" altLang="el-GR" b="1" dirty="0"/>
              <a:t>μεθόδων</a:t>
            </a:r>
            <a:r>
              <a:rPr lang="el-GR" altLang="el-GR" dirty="0"/>
              <a:t> του οι οποίες ενεργούν πάνω στις ιδιότητες.</a:t>
            </a:r>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41911"/>
            <a:ext cx="2809539" cy="3080992"/>
          </a:xfrm>
          <a:prstGeom prst="rect">
            <a:avLst/>
          </a:prstGeom>
        </p:spPr>
      </p:pic>
      <p:sp>
        <p:nvSpPr>
          <p:cNvPr id="3" name="AutoShape 2" descr="Αποτέλεσμα εικόνας για classes and objects"/>
          <p:cNvSpPr>
            <a:spLocks noChangeAspect="1" noChangeArrowheads="1"/>
          </p:cNvSpPr>
          <p:nvPr/>
        </p:nvSpPr>
        <p:spPr bwMode="auto">
          <a:xfrm>
            <a:off x="127000" y="1857375"/>
            <a:ext cx="632460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498" y="2991423"/>
            <a:ext cx="3517603" cy="2781969"/>
          </a:xfrm>
          <a:prstGeom prst="rect">
            <a:avLst/>
          </a:prstGeom>
        </p:spPr>
      </p:pic>
    </p:spTree>
    <p:extLst>
      <p:ext uri="{BB962C8B-B14F-4D97-AF65-F5344CB8AC3E}">
        <p14:creationId xmlns:p14="http://schemas.microsoft.com/office/powerpoint/2010/main" val="16414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6802</TotalTime>
  <Words>3583</Words>
  <Application>Microsoft Office PowerPoint</Application>
  <PresentationFormat>Ευρεία οθόνη</PresentationFormat>
  <Paragraphs>581</Paragraphs>
  <Slides>38</Slides>
  <Notes>38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38</vt:i4>
      </vt:variant>
    </vt:vector>
  </HeadingPairs>
  <TitlesOfParts>
    <vt:vector size="46" baseType="lpstr">
      <vt:lpstr>Arial</vt:lpstr>
      <vt:lpstr>Arial Unicode MS</vt:lpstr>
      <vt:lpstr>Calibri</vt:lpstr>
      <vt:lpstr>Cambria Math</vt:lpstr>
      <vt:lpstr>Trebuchet MS</vt:lpstr>
      <vt:lpstr>Wingdings</vt:lpstr>
      <vt:lpstr>Wingdings 3</vt:lpstr>
      <vt:lpstr>Όψη</vt:lpstr>
      <vt:lpstr>Αντικειμενοστρεφής προγραμματισμός Object Oriented Programming (OOP)</vt:lpstr>
      <vt:lpstr>Παρουσίαση του PowerPoint</vt:lpstr>
      <vt:lpstr>Ο διαδικασιακός…</vt:lpstr>
      <vt:lpstr>Ο αντικειμενοστρεφής …</vt:lpstr>
      <vt:lpstr>Τα αντικείμενα</vt:lpstr>
      <vt:lpstr>Σύνοψη περί των αντικειμένων</vt:lpstr>
      <vt:lpstr>Bob the builder</vt:lpstr>
      <vt:lpstr>Bob the builder</vt:lpstr>
      <vt:lpstr>Οι κλάσεις και τα αντικείμενα</vt:lpstr>
      <vt:lpstr>Οι κλάσεις, οι υποκλάσεις και τα αντικείμενα</vt:lpstr>
      <vt:lpstr>Οι κλάσεις, οι υποκλάσεις και τα αντικείμενα</vt:lpstr>
      <vt:lpstr>Κληρονομικότητα (Inheritance)</vt:lpstr>
      <vt:lpstr>Πολυμορφισμός (Polymorphism)</vt:lpstr>
      <vt:lpstr>Δραστηριότητα 1</vt:lpstr>
      <vt:lpstr>Ορισμός κλάσης στην Python</vt:lpstr>
      <vt:lpstr>Ορισμός κλάσης - Παράδειγμα</vt:lpstr>
      <vt:lpstr>Ορισμός κλάσης - Παράδειγμα</vt:lpstr>
      <vt:lpstr>Δημιουργία αντικειμένων στην Python</vt:lpstr>
      <vt:lpstr>Self, self, self… τι είναι αυτό;</vt:lpstr>
      <vt:lpstr>Δραστηριότητα 2</vt:lpstr>
      <vt:lpstr>Πρόσβαση στις μεθόδους μιας κλάσης</vt:lpstr>
      <vt:lpstr>Δραστηριότητα 3</vt:lpstr>
      <vt:lpstr>Δραστηριότητα 4</vt:lpstr>
      <vt:lpstr>Δραστηριότητα 4</vt:lpstr>
      <vt:lpstr>Κατασκευαστής και πάλι κατασκευαστής… (1)</vt:lpstr>
      <vt:lpstr>Κατασκευαστής και πάλι κατασκευαστής… (1)</vt:lpstr>
      <vt:lpstr>Κατασκευαστής και πάλι κατασκευαστής… (2)</vt:lpstr>
      <vt:lpstr>Συνοψίζοντας μέχρι εδώ…</vt:lpstr>
      <vt:lpstr>Ορισμός ιδιοτήτων(attributes) (1)</vt:lpstr>
      <vt:lpstr>Ορισμός ιδιοτήτων(attributes) (2)</vt:lpstr>
      <vt:lpstr>Μεταβλητές κλάσης</vt:lpstr>
      <vt:lpstr>@staticmethod (1)</vt:lpstr>
      <vt:lpstr>@staticmethod (2)</vt:lpstr>
      <vt:lpstr>@staticmethod</vt:lpstr>
      <vt:lpstr>@classmethod</vt:lpstr>
      <vt:lpstr>Δραστηριότητα 5</vt:lpstr>
      <vt:lpstr>Δραστηριότητα 6</vt:lpstr>
      <vt:lpstr>Απάντηση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dc:title>
  <dc:creator>user</dc:creator>
  <cp:lastModifiedBy>Ευδοξία Μπέγου</cp:lastModifiedBy>
  <cp:revision>1071</cp:revision>
  <dcterms:created xsi:type="dcterms:W3CDTF">2015-02-19T08:19:29Z</dcterms:created>
  <dcterms:modified xsi:type="dcterms:W3CDTF">2020-10-04T20:34:56Z</dcterms:modified>
</cp:coreProperties>
</file>