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42"/>
  </p:notesMasterIdLst>
  <p:sldIdLst>
    <p:sldId id="369" r:id="rId2"/>
    <p:sldId id="347" r:id="rId3"/>
    <p:sldId id="346" r:id="rId4"/>
    <p:sldId id="348" r:id="rId5"/>
    <p:sldId id="359" r:id="rId6"/>
    <p:sldId id="360" r:id="rId7"/>
    <p:sldId id="361" r:id="rId8"/>
    <p:sldId id="362" r:id="rId9"/>
    <p:sldId id="381" r:id="rId10"/>
    <p:sldId id="382" r:id="rId11"/>
    <p:sldId id="383" r:id="rId12"/>
    <p:sldId id="384" r:id="rId13"/>
    <p:sldId id="385" r:id="rId14"/>
    <p:sldId id="387" r:id="rId15"/>
    <p:sldId id="386" r:id="rId16"/>
    <p:sldId id="392" r:id="rId17"/>
    <p:sldId id="355" r:id="rId18"/>
    <p:sldId id="370" r:id="rId19"/>
    <p:sldId id="297" r:id="rId20"/>
    <p:sldId id="353" r:id="rId21"/>
    <p:sldId id="354" r:id="rId22"/>
    <p:sldId id="377" r:id="rId23"/>
    <p:sldId id="371" r:id="rId24"/>
    <p:sldId id="378" r:id="rId25"/>
    <p:sldId id="388" r:id="rId26"/>
    <p:sldId id="389" r:id="rId27"/>
    <p:sldId id="390" r:id="rId28"/>
    <p:sldId id="380" r:id="rId29"/>
    <p:sldId id="375" r:id="rId30"/>
    <p:sldId id="391" r:id="rId31"/>
    <p:sldId id="372" r:id="rId32"/>
    <p:sldId id="373" r:id="rId33"/>
    <p:sldId id="374" r:id="rId34"/>
    <p:sldId id="379" r:id="rId35"/>
    <p:sldId id="364" r:id="rId36"/>
    <p:sldId id="365" r:id="rId37"/>
    <p:sldId id="366" r:id="rId38"/>
    <p:sldId id="367" r:id="rId39"/>
    <p:sldId id="393" r:id="rId40"/>
    <p:sldId id="39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530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96" autoAdjust="0"/>
  </p:normalViewPr>
  <p:slideViewPr>
    <p:cSldViewPr snapToGrid="0">
      <p:cViewPr varScale="1">
        <p:scale>
          <a:sx n="58" d="100"/>
          <a:sy n="58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E30E1-184B-4C5F-B720-2A74F0444333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46A9377-F25B-4604-96F1-C297466593BE}">
      <dgm:prSet phldrT="[Text]"/>
      <dgm:spPr/>
      <dgm:t>
        <a:bodyPr/>
        <a:lstStyle/>
        <a:p>
          <a:r>
            <a:rPr lang="en-US" dirty="0"/>
            <a:t>Python</a:t>
          </a:r>
        </a:p>
      </dgm:t>
    </dgm:pt>
    <dgm:pt modelId="{67DF8A2F-2541-442D-A97C-02D582AC461E}" type="parTrans" cxnId="{C4461AEC-BE5F-483C-8168-ED9558E280A7}">
      <dgm:prSet/>
      <dgm:spPr/>
      <dgm:t>
        <a:bodyPr/>
        <a:lstStyle/>
        <a:p>
          <a:endParaRPr lang="en-US"/>
        </a:p>
      </dgm:t>
    </dgm:pt>
    <dgm:pt modelId="{DB6C4BCA-0284-4409-8086-291536CA127D}" type="sibTrans" cxnId="{C4461AEC-BE5F-483C-8168-ED9558E280A7}">
      <dgm:prSet/>
      <dgm:spPr/>
      <dgm:t>
        <a:bodyPr/>
        <a:lstStyle/>
        <a:p>
          <a:endParaRPr lang="en-US"/>
        </a:p>
      </dgm:t>
    </dgm:pt>
    <dgm:pt modelId="{7D81AB26-22DD-44B9-8369-DCE62F39A771}">
      <dgm:prSet phldrT="[Text]"/>
      <dgm:spPr/>
      <dgm:t>
        <a:bodyPr/>
        <a:lstStyle/>
        <a:p>
          <a:r>
            <a:rPr lang="en-US" dirty="0"/>
            <a:t>Google</a:t>
          </a:r>
        </a:p>
      </dgm:t>
    </dgm:pt>
    <dgm:pt modelId="{8AA8BC6E-FEC4-49DE-AB75-0B7D2761A4E7}" type="parTrans" cxnId="{154675C5-A353-4F80-919D-9E3B74758C3D}">
      <dgm:prSet/>
      <dgm:spPr/>
      <dgm:t>
        <a:bodyPr/>
        <a:lstStyle/>
        <a:p>
          <a:endParaRPr lang="en-US"/>
        </a:p>
      </dgm:t>
    </dgm:pt>
    <dgm:pt modelId="{7CCC4296-D890-4759-A153-E4D1F417546A}" type="sibTrans" cxnId="{154675C5-A353-4F80-919D-9E3B74758C3D}">
      <dgm:prSet/>
      <dgm:spPr/>
      <dgm:t>
        <a:bodyPr/>
        <a:lstStyle/>
        <a:p>
          <a:endParaRPr lang="en-US"/>
        </a:p>
      </dgm:t>
    </dgm:pt>
    <dgm:pt modelId="{5F3DFB35-E53A-40AD-8FD8-4821D2B8FD1C}">
      <dgm:prSet phldrT="[Text]"/>
      <dgm:spPr/>
      <dgm:t>
        <a:bodyPr/>
        <a:lstStyle/>
        <a:p>
          <a:r>
            <a:rPr lang="en-US" dirty="0"/>
            <a:t>NASA</a:t>
          </a:r>
        </a:p>
      </dgm:t>
    </dgm:pt>
    <dgm:pt modelId="{DAA06B5C-0C65-40CF-ADBF-C096115CCB9D}" type="parTrans" cxnId="{E4E22619-30D2-4E2A-8C79-6E0B43B8E121}">
      <dgm:prSet/>
      <dgm:spPr/>
      <dgm:t>
        <a:bodyPr/>
        <a:lstStyle/>
        <a:p>
          <a:endParaRPr lang="en-US"/>
        </a:p>
      </dgm:t>
    </dgm:pt>
    <dgm:pt modelId="{8208BF73-8E81-402F-A546-96F5E0E16EE4}" type="sibTrans" cxnId="{E4E22619-30D2-4E2A-8C79-6E0B43B8E121}">
      <dgm:prSet/>
      <dgm:spPr/>
      <dgm:t>
        <a:bodyPr/>
        <a:lstStyle/>
        <a:p>
          <a:endParaRPr lang="en-US"/>
        </a:p>
      </dgm:t>
    </dgm:pt>
    <dgm:pt modelId="{A7E52F55-605D-4FA1-95B0-43F1B4A920A8}">
      <dgm:prSet phldrT="[Text]"/>
      <dgm:spPr/>
      <dgm:t>
        <a:bodyPr/>
        <a:lstStyle/>
        <a:p>
          <a:r>
            <a:rPr lang="en-US" dirty="0"/>
            <a:t>Yahoo</a:t>
          </a:r>
          <a:endParaRPr lang="el-GR" dirty="0"/>
        </a:p>
      </dgm:t>
    </dgm:pt>
    <dgm:pt modelId="{99C95DA6-136A-4AB3-8EAE-893ED7B138B3}" type="parTrans" cxnId="{E12C9E8C-BA51-4050-8294-8E347D8EBCB2}">
      <dgm:prSet/>
      <dgm:spPr/>
      <dgm:t>
        <a:bodyPr/>
        <a:lstStyle/>
        <a:p>
          <a:endParaRPr lang="en-US"/>
        </a:p>
      </dgm:t>
    </dgm:pt>
    <dgm:pt modelId="{6A422D2F-CB07-47B7-B800-45F36AA50B00}" type="sibTrans" cxnId="{E12C9E8C-BA51-4050-8294-8E347D8EBCB2}">
      <dgm:prSet/>
      <dgm:spPr/>
      <dgm:t>
        <a:bodyPr/>
        <a:lstStyle/>
        <a:p>
          <a:endParaRPr lang="en-US"/>
        </a:p>
      </dgm:t>
    </dgm:pt>
    <dgm:pt modelId="{6C3AF656-8B06-4F9B-B89D-493221D3ACC5}">
      <dgm:prSet/>
      <dgm:spPr/>
      <dgm:t>
        <a:bodyPr/>
        <a:lstStyle/>
        <a:p>
          <a:r>
            <a:rPr lang="en-US" dirty="0"/>
            <a:t>MIT</a:t>
          </a:r>
          <a:endParaRPr lang="el-GR" dirty="0"/>
        </a:p>
      </dgm:t>
    </dgm:pt>
    <dgm:pt modelId="{B5E19B76-2171-4CAA-A058-0E76A267FCAE}" type="parTrans" cxnId="{E5D5C86A-D9FD-430B-A1EB-57F28638B7A7}">
      <dgm:prSet/>
      <dgm:spPr/>
      <dgm:t>
        <a:bodyPr/>
        <a:lstStyle/>
        <a:p>
          <a:endParaRPr lang="el-GR"/>
        </a:p>
      </dgm:t>
    </dgm:pt>
    <dgm:pt modelId="{719ABCEE-EE2D-489E-9FEF-5E4D61118DA7}" type="sibTrans" cxnId="{E5D5C86A-D9FD-430B-A1EB-57F28638B7A7}">
      <dgm:prSet/>
      <dgm:spPr/>
      <dgm:t>
        <a:bodyPr/>
        <a:lstStyle/>
        <a:p>
          <a:endParaRPr lang="el-GR"/>
        </a:p>
      </dgm:t>
    </dgm:pt>
    <dgm:pt modelId="{F18BDBA4-8755-4446-B2B5-33E78B7ADBF3}">
      <dgm:prSet/>
      <dgm:spPr/>
      <dgm:t>
        <a:bodyPr/>
        <a:lstStyle/>
        <a:p>
          <a:r>
            <a:rPr lang="en-US" dirty="0"/>
            <a:t>Linux</a:t>
          </a:r>
          <a:endParaRPr lang="el-GR" dirty="0"/>
        </a:p>
      </dgm:t>
    </dgm:pt>
    <dgm:pt modelId="{C315365D-55B1-4AE1-9638-FCFBA67D65A2}" type="parTrans" cxnId="{95E45865-C856-453B-90DF-91B93FC0ADBA}">
      <dgm:prSet/>
      <dgm:spPr/>
      <dgm:t>
        <a:bodyPr/>
        <a:lstStyle/>
        <a:p>
          <a:endParaRPr lang="el-GR"/>
        </a:p>
      </dgm:t>
    </dgm:pt>
    <dgm:pt modelId="{D801B8B9-A1F7-4E67-9932-7E032F5CC637}" type="sibTrans" cxnId="{95E45865-C856-453B-90DF-91B93FC0ADBA}">
      <dgm:prSet/>
      <dgm:spPr/>
      <dgm:t>
        <a:bodyPr/>
        <a:lstStyle/>
        <a:p>
          <a:endParaRPr lang="el-GR"/>
        </a:p>
      </dgm:t>
    </dgm:pt>
    <dgm:pt modelId="{812D3A9C-BA4A-4C9A-A83B-37BEF301D18D}">
      <dgm:prSet/>
      <dgm:spPr/>
      <dgm:t>
        <a:bodyPr/>
        <a:lstStyle/>
        <a:p>
          <a:r>
            <a:rPr lang="en-US" dirty="0"/>
            <a:t>You Tube</a:t>
          </a:r>
          <a:endParaRPr lang="el-GR" dirty="0"/>
        </a:p>
      </dgm:t>
    </dgm:pt>
    <dgm:pt modelId="{4C185227-A5BF-4265-B861-54A071F73A7F}" type="parTrans" cxnId="{66AABD55-1230-4472-8B15-5AE2DC07EFFC}">
      <dgm:prSet/>
      <dgm:spPr/>
      <dgm:t>
        <a:bodyPr/>
        <a:lstStyle/>
        <a:p>
          <a:endParaRPr lang="el-GR"/>
        </a:p>
      </dgm:t>
    </dgm:pt>
    <dgm:pt modelId="{B616EAC7-D8C1-495D-A46E-82024340D394}" type="sibTrans" cxnId="{66AABD55-1230-4472-8B15-5AE2DC07EFFC}">
      <dgm:prSet/>
      <dgm:spPr/>
      <dgm:t>
        <a:bodyPr/>
        <a:lstStyle/>
        <a:p>
          <a:endParaRPr lang="el-GR"/>
        </a:p>
      </dgm:t>
    </dgm:pt>
    <dgm:pt modelId="{C62876AD-8D0E-4338-80BC-D5DDB256320C}">
      <dgm:prSet/>
      <dgm:spPr/>
      <dgm:t>
        <a:bodyPr/>
        <a:lstStyle/>
        <a:p>
          <a:r>
            <a:rPr lang="en-US" dirty="0"/>
            <a:t>Dropbox</a:t>
          </a:r>
          <a:endParaRPr lang="el-GR" dirty="0"/>
        </a:p>
      </dgm:t>
    </dgm:pt>
    <dgm:pt modelId="{89A4F39D-9E80-48D7-B2AD-D1D6F2C9C7EC}" type="parTrans" cxnId="{CA8D166D-3D19-4F42-B7EC-A841DA102B7D}">
      <dgm:prSet/>
      <dgm:spPr/>
      <dgm:t>
        <a:bodyPr/>
        <a:lstStyle/>
        <a:p>
          <a:endParaRPr lang="el-GR"/>
        </a:p>
      </dgm:t>
    </dgm:pt>
    <dgm:pt modelId="{969C0D42-6962-4E9A-9749-647A485730EB}" type="sibTrans" cxnId="{CA8D166D-3D19-4F42-B7EC-A841DA102B7D}">
      <dgm:prSet/>
      <dgm:spPr/>
      <dgm:t>
        <a:bodyPr/>
        <a:lstStyle/>
        <a:p>
          <a:endParaRPr lang="el-GR"/>
        </a:p>
      </dgm:t>
    </dgm:pt>
    <dgm:pt modelId="{8431E515-6781-4C8B-9A03-C8934C3B1553}" type="pres">
      <dgm:prSet presAssocID="{431E30E1-184B-4C5F-B720-2A74F044433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A3D688-3B1D-47DE-81E8-80C05FBF20BD}" type="pres">
      <dgm:prSet presAssocID="{F46A9377-F25B-4604-96F1-C297466593BE}" presName="hierRoot1" presStyleCnt="0">
        <dgm:presLayoutVars>
          <dgm:hierBranch val="init"/>
        </dgm:presLayoutVars>
      </dgm:prSet>
      <dgm:spPr/>
    </dgm:pt>
    <dgm:pt modelId="{82761303-1B80-4F23-A145-6B90FDF01830}" type="pres">
      <dgm:prSet presAssocID="{F46A9377-F25B-4604-96F1-C297466593BE}" presName="rootComposite1" presStyleCnt="0"/>
      <dgm:spPr/>
    </dgm:pt>
    <dgm:pt modelId="{CD739548-7420-49F5-878F-62EF4E353502}" type="pres">
      <dgm:prSet presAssocID="{F46A9377-F25B-4604-96F1-C297466593BE}" presName="rootText1" presStyleLbl="alignAcc1" presStyleIdx="0" presStyleCnt="0">
        <dgm:presLayoutVars>
          <dgm:chPref val="3"/>
        </dgm:presLayoutVars>
      </dgm:prSet>
      <dgm:spPr/>
    </dgm:pt>
    <dgm:pt modelId="{906E0FBB-9B10-4293-8FC9-8DA580B02D5B}" type="pres">
      <dgm:prSet presAssocID="{F46A9377-F25B-4604-96F1-C297466593BE}" presName="topArc1" presStyleLbl="parChTrans1D1" presStyleIdx="0" presStyleCnt="16"/>
      <dgm:spPr/>
    </dgm:pt>
    <dgm:pt modelId="{F2FF7D6B-ECEA-4E8F-AB2C-200C8633F8A5}" type="pres">
      <dgm:prSet presAssocID="{F46A9377-F25B-4604-96F1-C297466593BE}" presName="bottomArc1" presStyleLbl="parChTrans1D1" presStyleIdx="1" presStyleCnt="16"/>
      <dgm:spPr/>
    </dgm:pt>
    <dgm:pt modelId="{EF92F9DD-F582-400D-A468-EC757BCE0520}" type="pres">
      <dgm:prSet presAssocID="{F46A9377-F25B-4604-96F1-C297466593BE}" presName="topConnNode1" presStyleLbl="node1" presStyleIdx="0" presStyleCnt="0"/>
      <dgm:spPr/>
    </dgm:pt>
    <dgm:pt modelId="{8AF3C08A-11C0-4158-99A7-FA1A834DA285}" type="pres">
      <dgm:prSet presAssocID="{F46A9377-F25B-4604-96F1-C297466593BE}" presName="hierChild2" presStyleCnt="0"/>
      <dgm:spPr/>
    </dgm:pt>
    <dgm:pt modelId="{253259F9-2A02-4DB6-B1FC-C5C8A9F3F9DC}" type="pres">
      <dgm:prSet presAssocID="{8AA8BC6E-FEC4-49DE-AB75-0B7D2761A4E7}" presName="Name28" presStyleLbl="parChTrans1D2" presStyleIdx="0" presStyleCnt="7"/>
      <dgm:spPr/>
    </dgm:pt>
    <dgm:pt modelId="{CFFA2745-888B-4ED0-903D-97BD83DF091E}" type="pres">
      <dgm:prSet presAssocID="{7D81AB26-22DD-44B9-8369-DCE62F39A771}" presName="hierRoot2" presStyleCnt="0">
        <dgm:presLayoutVars>
          <dgm:hierBranch val="init"/>
        </dgm:presLayoutVars>
      </dgm:prSet>
      <dgm:spPr/>
    </dgm:pt>
    <dgm:pt modelId="{4F84B7C7-4C89-40CC-8EE8-144AAEAECD96}" type="pres">
      <dgm:prSet presAssocID="{7D81AB26-22DD-44B9-8369-DCE62F39A771}" presName="rootComposite2" presStyleCnt="0"/>
      <dgm:spPr/>
    </dgm:pt>
    <dgm:pt modelId="{F0C5B136-2F53-47B8-83DA-8BA39946A3A3}" type="pres">
      <dgm:prSet presAssocID="{7D81AB26-22DD-44B9-8369-DCE62F39A771}" presName="rootText2" presStyleLbl="alignAcc1" presStyleIdx="0" presStyleCnt="0">
        <dgm:presLayoutVars>
          <dgm:chPref val="3"/>
        </dgm:presLayoutVars>
      </dgm:prSet>
      <dgm:spPr/>
    </dgm:pt>
    <dgm:pt modelId="{932A7306-CF2A-4DE0-81A0-B223D42FB158}" type="pres">
      <dgm:prSet presAssocID="{7D81AB26-22DD-44B9-8369-DCE62F39A771}" presName="topArc2" presStyleLbl="parChTrans1D1" presStyleIdx="2" presStyleCnt="16"/>
      <dgm:spPr/>
    </dgm:pt>
    <dgm:pt modelId="{0753B838-8CE7-4D3C-B1E3-ABAF1669ED64}" type="pres">
      <dgm:prSet presAssocID="{7D81AB26-22DD-44B9-8369-DCE62F39A771}" presName="bottomArc2" presStyleLbl="parChTrans1D1" presStyleIdx="3" presStyleCnt="16"/>
      <dgm:spPr/>
    </dgm:pt>
    <dgm:pt modelId="{E7F451BB-7BA1-4E34-818C-61C3BDB15770}" type="pres">
      <dgm:prSet presAssocID="{7D81AB26-22DD-44B9-8369-DCE62F39A771}" presName="topConnNode2" presStyleLbl="node2" presStyleIdx="0" presStyleCnt="0"/>
      <dgm:spPr/>
    </dgm:pt>
    <dgm:pt modelId="{7D180E08-ABD4-455F-BD0B-C5CEF76B63AA}" type="pres">
      <dgm:prSet presAssocID="{7D81AB26-22DD-44B9-8369-DCE62F39A771}" presName="hierChild4" presStyleCnt="0"/>
      <dgm:spPr/>
    </dgm:pt>
    <dgm:pt modelId="{6C8EE2A9-2564-49D8-852B-A3087C157A4D}" type="pres">
      <dgm:prSet presAssocID="{7D81AB26-22DD-44B9-8369-DCE62F39A771}" presName="hierChild5" presStyleCnt="0"/>
      <dgm:spPr/>
    </dgm:pt>
    <dgm:pt modelId="{2AB9D639-1F71-4A75-94AE-7A66296021F1}" type="pres">
      <dgm:prSet presAssocID="{DAA06B5C-0C65-40CF-ADBF-C096115CCB9D}" presName="Name28" presStyleLbl="parChTrans1D2" presStyleIdx="1" presStyleCnt="7"/>
      <dgm:spPr/>
    </dgm:pt>
    <dgm:pt modelId="{324B79A1-7F02-4B64-B04B-A2BBDA57BDC3}" type="pres">
      <dgm:prSet presAssocID="{5F3DFB35-E53A-40AD-8FD8-4821D2B8FD1C}" presName="hierRoot2" presStyleCnt="0">
        <dgm:presLayoutVars>
          <dgm:hierBranch val="init"/>
        </dgm:presLayoutVars>
      </dgm:prSet>
      <dgm:spPr/>
    </dgm:pt>
    <dgm:pt modelId="{90F2CC24-994E-48DD-9DD9-72C403ADA023}" type="pres">
      <dgm:prSet presAssocID="{5F3DFB35-E53A-40AD-8FD8-4821D2B8FD1C}" presName="rootComposite2" presStyleCnt="0"/>
      <dgm:spPr/>
    </dgm:pt>
    <dgm:pt modelId="{1264EB5E-C13C-40CD-BBD5-6689D5A8DBFD}" type="pres">
      <dgm:prSet presAssocID="{5F3DFB35-E53A-40AD-8FD8-4821D2B8FD1C}" presName="rootText2" presStyleLbl="alignAcc1" presStyleIdx="0" presStyleCnt="0">
        <dgm:presLayoutVars>
          <dgm:chPref val="3"/>
        </dgm:presLayoutVars>
      </dgm:prSet>
      <dgm:spPr/>
    </dgm:pt>
    <dgm:pt modelId="{511DCBC5-7CE7-4514-84C3-EC7E2F24D5BF}" type="pres">
      <dgm:prSet presAssocID="{5F3DFB35-E53A-40AD-8FD8-4821D2B8FD1C}" presName="topArc2" presStyleLbl="parChTrans1D1" presStyleIdx="4" presStyleCnt="16"/>
      <dgm:spPr/>
    </dgm:pt>
    <dgm:pt modelId="{021D0D3E-9371-4040-8051-6948F7F45B89}" type="pres">
      <dgm:prSet presAssocID="{5F3DFB35-E53A-40AD-8FD8-4821D2B8FD1C}" presName="bottomArc2" presStyleLbl="parChTrans1D1" presStyleIdx="5" presStyleCnt="16"/>
      <dgm:spPr/>
    </dgm:pt>
    <dgm:pt modelId="{470D609B-1B5E-4B96-AC7B-E01CE3497F0F}" type="pres">
      <dgm:prSet presAssocID="{5F3DFB35-E53A-40AD-8FD8-4821D2B8FD1C}" presName="topConnNode2" presStyleLbl="node2" presStyleIdx="0" presStyleCnt="0"/>
      <dgm:spPr/>
    </dgm:pt>
    <dgm:pt modelId="{8F3A1EDC-6CA4-4F3E-B582-02771D5DCE6A}" type="pres">
      <dgm:prSet presAssocID="{5F3DFB35-E53A-40AD-8FD8-4821D2B8FD1C}" presName="hierChild4" presStyleCnt="0"/>
      <dgm:spPr/>
    </dgm:pt>
    <dgm:pt modelId="{C8C92008-927B-4FAD-84D6-9398221ABE18}" type="pres">
      <dgm:prSet presAssocID="{5F3DFB35-E53A-40AD-8FD8-4821D2B8FD1C}" presName="hierChild5" presStyleCnt="0"/>
      <dgm:spPr/>
    </dgm:pt>
    <dgm:pt modelId="{681677D3-975C-4A97-9127-CD840EF21232}" type="pres">
      <dgm:prSet presAssocID="{99C95DA6-136A-4AB3-8EAE-893ED7B138B3}" presName="Name28" presStyleLbl="parChTrans1D2" presStyleIdx="2" presStyleCnt="7"/>
      <dgm:spPr/>
    </dgm:pt>
    <dgm:pt modelId="{17619E39-1683-4E05-BD7D-6FAB0CA27CB4}" type="pres">
      <dgm:prSet presAssocID="{A7E52F55-605D-4FA1-95B0-43F1B4A920A8}" presName="hierRoot2" presStyleCnt="0">
        <dgm:presLayoutVars>
          <dgm:hierBranch val="init"/>
        </dgm:presLayoutVars>
      </dgm:prSet>
      <dgm:spPr/>
    </dgm:pt>
    <dgm:pt modelId="{8C303A2C-7636-4C92-9F35-5DE24C0185DC}" type="pres">
      <dgm:prSet presAssocID="{A7E52F55-605D-4FA1-95B0-43F1B4A920A8}" presName="rootComposite2" presStyleCnt="0"/>
      <dgm:spPr/>
    </dgm:pt>
    <dgm:pt modelId="{452D2106-619D-4C2D-B980-2F3F4460CE62}" type="pres">
      <dgm:prSet presAssocID="{A7E52F55-605D-4FA1-95B0-43F1B4A920A8}" presName="rootText2" presStyleLbl="alignAcc1" presStyleIdx="0" presStyleCnt="0">
        <dgm:presLayoutVars>
          <dgm:chPref val="3"/>
        </dgm:presLayoutVars>
      </dgm:prSet>
      <dgm:spPr/>
    </dgm:pt>
    <dgm:pt modelId="{A4A96703-7E5D-4DB9-B132-C186B3EB520A}" type="pres">
      <dgm:prSet presAssocID="{A7E52F55-605D-4FA1-95B0-43F1B4A920A8}" presName="topArc2" presStyleLbl="parChTrans1D1" presStyleIdx="6" presStyleCnt="16"/>
      <dgm:spPr/>
    </dgm:pt>
    <dgm:pt modelId="{43BA11EB-E822-4F62-8FB3-9220A7D375DE}" type="pres">
      <dgm:prSet presAssocID="{A7E52F55-605D-4FA1-95B0-43F1B4A920A8}" presName="bottomArc2" presStyleLbl="parChTrans1D1" presStyleIdx="7" presStyleCnt="16"/>
      <dgm:spPr/>
    </dgm:pt>
    <dgm:pt modelId="{D00D8354-B7F1-4A7B-820E-D7D21B856E9A}" type="pres">
      <dgm:prSet presAssocID="{A7E52F55-605D-4FA1-95B0-43F1B4A920A8}" presName="topConnNode2" presStyleLbl="node2" presStyleIdx="0" presStyleCnt="0"/>
      <dgm:spPr/>
    </dgm:pt>
    <dgm:pt modelId="{F54934D5-468E-47B0-BD26-A2A3D693F950}" type="pres">
      <dgm:prSet presAssocID="{A7E52F55-605D-4FA1-95B0-43F1B4A920A8}" presName="hierChild4" presStyleCnt="0"/>
      <dgm:spPr/>
    </dgm:pt>
    <dgm:pt modelId="{40DCFB31-9C75-4147-A921-FD716CF66B8C}" type="pres">
      <dgm:prSet presAssocID="{A7E52F55-605D-4FA1-95B0-43F1B4A920A8}" presName="hierChild5" presStyleCnt="0"/>
      <dgm:spPr/>
    </dgm:pt>
    <dgm:pt modelId="{D61C3790-668C-40E5-97E4-4563C066852D}" type="pres">
      <dgm:prSet presAssocID="{B5E19B76-2171-4CAA-A058-0E76A267FCAE}" presName="Name28" presStyleLbl="parChTrans1D2" presStyleIdx="3" presStyleCnt="7"/>
      <dgm:spPr/>
    </dgm:pt>
    <dgm:pt modelId="{A4E1046C-44E2-408D-ADFE-CCD108D0D4E7}" type="pres">
      <dgm:prSet presAssocID="{6C3AF656-8B06-4F9B-B89D-493221D3ACC5}" presName="hierRoot2" presStyleCnt="0">
        <dgm:presLayoutVars>
          <dgm:hierBranch val="init"/>
        </dgm:presLayoutVars>
      </dgm:prSet>
      <dgm:spPr/>
    </dgm:pt>
    <dgm:pt modelId="{A102C513-CA3C-4DBE-87F6-E31F1D5A11A3}" type="pres">
      <dgm:prSet presAssocID="{6C3AF656-8B06-4F9B-B89D-493221D3ACC5}" presName="rootComposite2" presStyleCnt="0"/>
      <dgm:spPr/>
    </dgm:pt>
    <dgm:pt modelId="{EF47D406-8CF6-474A-9694-BED762494946}" type="pres">
      <dgm:prSet presAssocID="{6C3AF656-8B06-4F9B-B89D-493221D3ACC5}" presName="rootText2" presStyleLbl="alignAcc1" presStyleIdx="0" presStyleCnt="0">
        <dgm:presLayoutVars>
          <dgm:chPref val="3"/>
        </dgm:presLayoutVars>
      </dgm:prSet>
      <dgm:spPr/>
    </dgm:pt>
    <dgm:pt modelId="{59002E1D-A9A9-48DB-BC6B-685E07BF87D5}" type="pres">
      <dgm:prSet presAssocID="{6C3AF656-8B06-4F9B-B89D-493221D3ACC5}" presName="topArc2" presStyleLbl="parChTrans1D1" presStyleIdx="8" presStyleCnt="16"/>
      <dgm:spPr/>
    </dgm:pt>
    <dgm:pt modelId="{B41FC0B2-EE5F-4AA3-886D-44241F2B89AB}" type="pres">
      <dgm:prSet presAssocID="{6C3AF656-8B06-4F9B-B89D-493221D3ACC5}" presName="bottomArc2" presStyleLbl="parChTrans1D1" presStyleIdx="9" presStyleCnt="16"/>
      <dgm:spPr/>
    </dgm:pt>
    <dgm:pt modelId="{5E16899F-0A7B-4C04-B529-D862D7A292A0}" type="pres">
      <dgm:prSet presAssocID="{6C3AF656-8B06-4F9B-B89D-493221D3ACC5}" presName="topConnNode2" presStyleLbl="node2" presStyleIdx="0" presStyleCnt="0"/>
      <dgm:spPr/>
    </dgm:pt>
    <dgm:pt modelId="{F08ECD2C-5534-42F0-8F48-2A7D164914C6}" type="pres">
      <dgm:prSet presAssocID="{6C3AF656-8B06-4F9B-B89D-493221D3ACC5}" presName="hierChild4" presStyleCnt="0"/>
      <dgm:spPr/>
    </dgm:pt>
    <dgm:pt modelId="{6CD7E19C-86BB-4BB0-9FC5-46864F603D86}" type="pres">
      <dgm:prSet presAssocID="{6C3AF656-8B06-4F9B-B89D-493221D3ACC5}" presName="hierChild5" presStyleCnt="0"/>
      <dgm:spPr/>
    </dgm:pt>
    <dgm:pt modelId="{0399519E-6CC1-484A-97C2-2B3060558179}" type="pres">
      <dgm:prSet presAssocID="{C315365D-55B1-4AE1-9638-FCFBA67D65A2}" presName="Name28" presStyleLbl="parChTrans1D2" presStyleIdx="4" presStyleCnt="7"/>
      <dgm:spPr/>
    </dgm:pt>
    <dgm:pt modelId="{6C9F36EC-F41D-4B6D-9F5E-AF0365F04FDE}" type="pres">
      <dgm:prSet presAssocID="{F18BDBA4-8755-4446-B2B5-33E78B7ADBF3}" presName="hierRoot2" presStyleCnt="0">
        <dgm:presLayoutVars>
          <dgm:hierBranch val="init"/>
        </dgm:presLayoutVars>
      </dgm:prSet>
      <dgm:spPr/>
    </dgm:pt>
    <dgm:pt modelId="{243EB72F-2508-4855-8664-1A6B417AE034}" type="pres">
      <dgm:prSet presAssocID="{F18BDBA4-8755-4446-B2B5-33E78B7ADBF3}" presName="rootComposite2" presStyleCnt="0"/>
      <dgm:spPr/>
    </dgm:pt>
    <dgm:pt modelId="{2AAAD196-389B-4260-8F33-06360109084D}" type="pres">
      <dgm:prSet presAssocID="{F18BDBA4-8755-4446-B2B5-33E78B7ADBF3}" presName="rootText2" presStyleLbl="alignAcc1" presStyleIdx="0" presStyleCnt="0">
        <dgm:presLayoutVars>
          <dgm:chPref val="3"/>
        </dgm:presLayoutVars>
      </dgm:prSet>
      <dgm:spPr/>
    </dgm:pt>
    <dgm:pt modelId="{6D3AE53F-637C-4757-840F-0B9FC056710B}" type="pres">
      <dgm:prSet presAssocID="{F18BDBA4-8755-4446-B2B5-33E78B7ADBF3}" presName="topArc2" presStyleLbl="parChTrans1D1" presStyleIdx="10" presStyleCnt="16"/>
      <dgm:spPr/>
    </dgm:pt>
    <dgm:pt modelId="{4A61B7E4-26BA-4F83-8BB1-6992A5640F12}" type="pres">
      <dgm:prSet presAssocID="{F18BDBA4-8755-4446-B2B5-33E78B7ADBF3}" presName="bottomArc2" presStyleLbl="parChTrans1D1" presStyleIdx="11" presStyleCnt="16"/>
      <dgm:spPr/>
    </dgm:pt>
    <dgm:pt modelId="{C043E5CE-858E-4320-8A4C-202EFE7DEEFD}" type="pres">
      <dgm:prSet presAssocID="{F18BDBA4-8755-4446-B2B5-33E78B7ADBF3}" presName="topConnNode2" presStyleLbl="node2" presStyleIdx="0" presStyleCnt="0"/>
      <dgm:spPr/>
    </dgm:pt>
    <dgm:pt modelId="{401270BA-BF14-4FE3-AF18-D3ECC75A75B4}" type="pres">
      <dgm:prSet presAssocID="{F18BDBA4-8755-4446-B2B5-33E78B7ADBF3}" presName="hierChild4" presStyleCnt="0"/>
      <dgm:spPr/>
    </dgm:pt>
    <dgm:pt modelId="{D8F7E193-53FA-43CB-BFFF-10E50515F1B6}" type="pres">
      <dgm:prSet presAssocID="{F18BDBA4-8755-4446-B2B5-33E78B7ADBF3}" presName="hierChild5" presStyleCnt="0"/>
      <dgm:spPr/>
    </dgm:pt>
    <dgm:pt modelId="{510FE12D-BAB7-4846-9E92-3811626FE99C}" type="pres">
      <dgm:prSet presAssocID="{4C185227-A5BF-4265-B861-54A071F73A7F}" presName="Name28" presStyleLbl="parChTrans1D2" presStyleIdx="5" presStyleCnt="7"/>
      <dgm:spPr/>
    </dgm:pt>
    <dgm:pt modelId="{96B210CE-138B-4B31-8BB1-3BC4CE94B589}" type="pres">
      <dgm:prSet presAssocID="{812D3A9C-BA4A-4C9A-A83B-37BEF301D18D}" presName="hierRoot2" presStyleCnt="0">
        <dgm:presLayoutVars>
          <dgm:hierBranch val="init"/>
        </dgm:presLayoutVars>
      </dgm:prSet>
      <dgm:spPr/>
    </dgm:pt>
    <dgm:pt modelId="{EE4503E3-6A5C-4E4B-B00F-B0828FF1F5EB}" type="pres">
      <dgm:prSet presAssocID="{812D3A9C-BA4A-4C9A-A83B-37BEF301D18D}" presName="rootComposite2" presStyleCnt="0"/>
      <dgm:spPr/>
    </dgm:pt>
    <dgm:pt modelId="{BAB1490B-A449-4C7D-89DE-CCE2F5366B10}" type="pres">
      <dgm:prSet presAssocID="{812D3A9C-BA4A-4C9A-A83B-37BEF301D18D}" presName="rootText2" presStyleLbl="alignAcc1" presStyleIdx="0" presStyleCnt="0">
        <dgm:presLayoutVars>
          <dgm:chPref val="3"/>
        </dgm:presLayoutVars>
      </dgm:prSet>
      <dgm:spPr/>
    </dgm:pt>
    <dgm:pt modelId="{A5982678-960E-4EC9-824A-42BEC7ED392F}" type="pres">
      <dgm:prSet presAssocID="{812D3A9C-BA4A-4C9A-A83B-37BEF301D18D}" presName="topArc2" presStyleLbl="parChTrans1D1" presStyleIdx="12" presStyleCnt="16"/>
      <dgm:spPr/>
    </dgm:pt>
    <dgm:pt modelId="{3E6F483E-7D18-436B-A3AF-78B7267FE19D}" type="pres">
      <dgm:prSet presAssocID="{812D3A9C-BA4A-4C9A-A83B-37BEF301D18D}" presName="bottomArc2" presStyleLbl="parChTrans1D1" presStyleIdx="13" presStyleCnt="16"/>
      <dgm:spPr/>
    </dgm:pt>
    <dgm:pt modelId="{AF8831B0-F6B4-4761-8D88-10F20FF8E743}" type="pres">
      <dgm:prSet presAssocID="{812D3A9C-BA4A-4C9A-A83B-37BEF301D18D}" presName="topConnNode2" presStyleLbl="node2" presStyleIdx="0" presStyleCnt="0"/>
      <dgm:spPr/>
    </dgm:pt>
    <dgm:pt modelId="{F9E8A56C-53DF-4759-B91E-75AC9E1E9FF7}" type="pres">
      <dgm:prSet presAssocID="{812D3A9C-BA4A-4C9A-A83B-37BEF301D18D}" presName="hierChild4" presStyleCnt="0"/>
      <dgm:spPr/>
    </dgm:pt>
    <dgm:pt modelId="{297C3E8D-A859-4223-9591-C538AE026709}" type="pres">
      <dgm:prSet presAssocID="{812D3A9C-BA4A-4C9A-A83B-37BEF301D18D}" presName="hierChild5" presStyleCnt="0"/>
      <dgm:spPr/>
    </dgm:pt>
    <dgm:pt modelId="{071E3A5E-CBF1-4F4B-96E7-E2CA678D77C2}" type="pres">
      <dgm:prSet presAssocID="{89A4F39D-9E80-48D7-B2AD-D1D6F2C9C7EC}" presName="Name28" presStyleLbl="parChTrans1D2" presStyleIdx="6" presStyleCnt="7"/>
      <dgm:spPr/>
    </dgm:pt>
    <dgm:pt modelId="{4B54D10C-085F-4825-8504-9F0D18B1A5D2}" type="pres">
      <dgm:prSet presAssocID="{C62876AD-8D0E-4338-80BC-D5DDB256320C}" presName="hierRoot2" presStyleCnt="0">
        <dgm:presLayoutVars>
          <dgm:hierBranch val="init"/>
        </dgm:presLayoutVars>
      </dgm:prSet>
      <dgm:spPr/>
    </dgm:pt>
    <dgm:pt modelId="{6F0F4E59-E81C-45AF-B939-4B215994A9EE}" type="pres">
      <dgm:prSet presAssocID="{C62876AD-8D0E-4338-80BC-D5DDB256320C}" presName="rootComposite2" presStyleCnt="0"/>
      <dgm:spPr/>
    </dgm:pt>
    <dgm:pt modelId="{F670A614-446D-40B9-9E77-2EDB6401B928}" type="pres">
      <dgm:prSet presAssocID="{C62876AD-8D0E-4338-80BC-D5DDB256320C}" presName="rootText2" presStyleLbl="alignAcc1" presStyleIdx="0" presStyleCnt="0">
        <dgm:presLayoutVars>
          <dgm:chPref val="3"/>
        </dgm:presLayoutVars>
      </dgm:prSet>
      <dgm:spPr/>
    </dgm:pt>
    <dgm:pt modelId="{AFAFDC6F-33D6-4F92-A05E-E44BF973A1E0}" type="pres">
      <dgm:prSet presAssocID="{C62876AD-8D0E-4338-80BC-D5DDB256320C}" presName="topArc2" presStyleLbl="parChTrans1D1" presStyleIdx="14" presStyleCnt="16"/>
      <dgm:spPr/>
    </dgm:pt>
    <dgm:pt modelId="{89EE1DFA-0AEE-4239-8FC2-8A6A03AD4A5E}" type="pres">
      <dgm:prSet presAssocID="{C62876AD-8D0E-4338-80BC-D5DDB256320C}" presName="bottomArc2" presStyleLbl="parChTrans1D1" presStyleIdx="15" presStyleCnt="16"/>
      <dgm:spPr/>
    </dgm:pt>
    <dgm:pt modelId="{2577F7DB-063E-4DF9-A19A-FD1388B0A45C}" type="pres">
      <dgm:prSet presAssocID="{C62876AD-8D0E-4338-80BC-D5DDB256320C}" presName="topConnNode2" presStyleLbl="node2" presStyleIdx="0" presStyleCnt="0"/>
      <dgm:spPr/>
    </dgm:pt>
    <dgm:pt modelId="{47A2B372-69A8-4518-99AC-A1D4EBCBCE02}" type="pres">
      <dgm:prSet presAssocID="{C62876AD-8D0E-4338-80BC-D5DDB256320C}" presName="hierChild4" presStyleCnt="0"/>
      <dgm:spPr/>
    </dgm:pt>
    <dgm:pt modelId="{E3FFF2FC-7DC0-4285-87F9-209C388347C0}" type="pres">
      <dgm:prSet presAssocID="{C62876AD-8D0E-4338-80BC-D5DDB256320C}" presName="hierChild5" presStyleCnt="0"/>
      <dgm:spPr/>
    </dgm:pt>
    <dgm:pt modelId="{55DAB3E6-3FF5-4416-8FE5-518935A4B317}" type="pres">
      <dgm:prSet presAssocID="{F46A9377-F25B-4604-96F1-C297466593BE}" presName="hierChild3" presStyleCnt="0"/>
      <dgm:spPr/>
    </dgm:pt>
  </dgm:ptLst>
  <dgm:cxnLst>
    <dgm:cxn modelId="{C3088908-675F-4F3B-9279-5BB3F4A77911}" type="presOf" srcId="{A7E52F55-605D-4FA1-95B0-43F1B4A920A8}" destId="{D00D8354-B7F1-4A7B-820E-D7D21B856E9A}" srcOrd="1" destOrd="0" presId="urn:microsoft.com/office/officeart/2008/layout/HalfCircleOrganizationChart"/>
    <dgm:cxn modelId="{E4E22619-30D2-4E2A-8C79-6E0B43B8E121}" srcId="{F46A9377-F25B-4604-96F1-C297466593BE}" destId="{5F3DFB35-E53A-40AD-8FD8-4821D2B8FD1C}" srcOrd="1" destOrd="0" parTransId="{DAA06B5C-0C65-40CF-ADBF-C096115CCB9D}" sibTransId="{8208BF73-8E81-402F-A546-96F5E0E16EE4}"/>
    <dgm:cxn modelId="{3F8F1A1F-59B1-42B9-98E0-8CFF490E2BED}" type="presOf" srcId="{F46A9377-F25B-4604-96F1-C297466593BE}" destId="{EF92F9DD-F582-400D-A468-EC757BCE0520}" srcOrd="1" destOrd="0" presId="urn:microsoft.com/office/officeart/2008/layout/HalfCircleOrganizationChart"/>
    <dgm:cxn modelId="{D0F55F20-1665-4DC1-B78E-6A9F45CFCD7B}" type="presOf" srcId="{A7E52F55-605D-4FA1-95B0-43F1B4A920A8}" destId="{452D2106-619D-4C2D-B980-2F3F4460CE62}" srcOrd="0" destOrd="0" presId="urn:microsoft.com/office/officeart/2008/layout/HalfCircleOrganizationChart"/>
    <dgm:cxn modelId="{77A91530-A0AE-4D49-A160-6146C35EA0DC}" type="presOf" srcId="{C62876AD-8D0E-4338-80BC-D5DDB256320C}" destId="{2577F7DB-063E-4DF9-A19A-FD1388B0A45C}" srcOrd="1" destOrd="0" presId="urn:microsoft.com/office/officeart/2008/layout/HalfCircleOrganizationChart"/>
    <dgm:cxn modelId="{E95DA660-17A9-4169-B4BC-442F0075DE46}" type="presOf" srcId="{99C95DA6-136A-4AB3-8EAE-893ED7B138B3}" destId="{681677D3-975C-4A97-9127-CD840EF21232}" srcOrd="0" destOrd="0" presId="urn:microsoft.com/office/officeart/2008/layout/HalfCircleOrganizationChart"/>
    <dgm:cxn modelId="{6F404263-E6F3-4C93-BB8B-0F2E448FDC83}" type="presOf" srcId="{C62876AD-8D0E-4338-80BC-D5DDB256320C}" destId="{F670A614-446D-40B9-9E77-2EDB6401B928}" srcOrd="0" destOrd="0" presId="urn:microsoft.com/office/officeart/2008/layout/HalfCircleOrganizationChart"/>
    <dgm:cxn modelId="{C6F40945-4941-43C4-A952-FA3254EF1AFE}" type="presOf" srcId="{C315365D-55B1-4AE1-9638-FCFBA67D65A2}" destId="{0399519E-6CC1-484A-97C2-2B3060558179}" srcOrd="0" destOrd="0" presId="urn:microsoft.com/office/officeart/2008/layout/HalfCircleOrganizationChart"/>
    <dgm:cxn modelId="{369E7145-6185-4C37-B0E6-78507DB73E4D}" type="presOf" srcId="{812D3A9C-BA4A-4C9A-A83B-37BEF301D18D}" destId="{BAB1490B-A449-4C7D-89DE-CCE2F5366B10}" srcOrd="0" destOrd="0" presId="urn:microsoft.com/office/officeart/2008/layout/HalfCircleOrganizationChart"/>
    <dgm:cxn modelId="{95E45865-C856-453B-90DF-91B93FC0ADBA}" srcId="{F46A9377-F25B-4604-96F1-C297466593BE}" destId="{F18BDBA4-8755-4446-B2B5-33E78B7ADBF3}" srcOrd="4" destOrd="0" parTransId="{C315365D-55B1-4AE1-9638-FCFBA67D65A2}" sibTransId="{D801B8B9-A1F7-4E67-9932-7E032F5CC637}"/>
    <dgm:cxn modelId="{E5D5C86A-D9FD-430B-A1EB-57F28638B7A7}" srcId="{F46A9377-F25B-4604-96F1-C297466593BE}" destId="{6C3AF656-8B06-4F9B-B89D-493221D3ACC5}" srcOrd="3" destOrd="0" parTransId="{B5E19B76-2171-4CAA-A058-0E76A267FCAE}" sibTransId="{719ABCEE-EE2D-489E-9FEF-5E4D61118DA7}"/>
    <dgm:cxn modelId="{CA8D166D-3D19-4F42-B7EC-A841DA102B7D}" srcId="{F46A9377-F25B-4604-96F1-C297466593BE}" destId="{C62876AD-8D0E-4338-80BC-D5DDB256320C}" srcOrd="6" destOrd="0" parTransId="{89A4F39D-9E80-48D7-B2AD-D1D6F2C9C7EC}" sibTransId="{969C0D42-6962-4E9A-9749-647A485730EB}"/>
    <dgm:cxn modelId="{5CEE7275-BD5D-40BB-B008-2546114664D9}" type="presOf" srcId="{812D3A9C-BA4A-4C9A-A83B-37BEF301D18D}" destId="{AF8831B0-F6B4-4761-8D88-10F20FF8E743}" srcOrd="1" destOrd="0" presId="urn:microsoft.com/office/officeart/2008/layout/HalfCircleOrganizationChart"/>
    <dgm:cxn modelId="{66AABD55-1230-4472-8B15-5AE2DC07EFFC}" srcId="{F46A9377-F25B-4604-96F1-C297466593BE}" destId="{812D3A9C-BA4A-4C9A-A83B-37BEF301D18D}" srcOrd="5" destOrd="0" parTransId="{4C185227-A5BF-4265-B861-54A071F73A7F}" sibTransId="{B616EAC7-D8C1-495D-A46E-82024340D394}"/>
    <dgm:cxn modelId="{0FFBE077-FA74-4146-9EC3-58DF94397BE2}" type="presOf" srcId="{431E30E1-184B-4C5F-B720-2A74F0444333}" destId="{8431E515-6781-4C8B-9A03-C8934C3B1553}" srcOrd="0" destOrd="0" presId="urn:microsoft.com/office/officeart/2008/layout/HalfCircleOrganizationChart"/>
    <dgm:cxn modelId="{C3C53458-9B65-44E7-B2FC-B400C76B5497}" type="presOf" srcId="{F18BDBA4-8755-4446-B2B5-33E78B7ADBF3}" destId="{C043E5CE-858E-4320-8A4C-202EFE7DEEFD}" srcOrd="1" destOrd="0" presId="urn:microsoft.com/office/officeart/2008/layout/HalfCircleOrganizationChart"/>
    <dgm:cxn modelId="{9A825388-3F95-4096-85C3-7269F847DA1A}" type="presOf" srcId="{F46A9377-F25B-4604-96F1-C297466593BE}" destId="{CD739548-7420-49F5-878F-62EF4E353502}" srcOrd="0" destOrd="0" presId="urn:microsoft.com/office/officeart/2008/layout/HalfCircleOrganizationChart"/>
    <dgm:cxn modelId="{E12C9E8C-BA51-4050-8294-8E347D8EBCB2}" srcId="{F46A9377-F25B-4604-96F1-C297466593BE}" destId="{A7E52F55-605D-4FA1-95B0-43F1B4A920A8}" srcOrd="2" destOrd="0" parTransId="{99C95DA6-136A-4AB3-8EAE-893ED7B138B3}" sibTransId="{6A422D2F-CB07-47B7-B800-45F36AA50B00}"/>
    <dgm:cxn modelId="{502E509B-471E-4342-A7A7-025B04F2A14F}" type="presOf" srcId="{5F3DFB35-E53A-40AD-8FD8-4821D2B8FD1C}" destId="{1264EB5E-C13C-40CD-BBD5-6689D5A8DBFD}" srcOrd="0" destOrd="0" presId="urn:microsoft.com/office/officeart/2008/layout/HalfCircleOrganizationChart"/>
    <dgm:cxn modelId="{25476AA3-F3D5-4709-A0CA-1D70BC1A56EF}" type="presOf" srcId="{DAA06B5C-0C65-40CF-ADBF-C096115CCB9D}" destId="{2AB9D639-1F71-4A75-94AE-7A66296021F1}" srcOrd="0" destOrd="0" presId="urn:microsoft.com/office/officeart/2008/layout/HalfCircleOrganizationChart"/>
    <dgm:cxn modelId="{154675C5-A353-4F80-919D-9E3B74758C3D}" srcId="{F46A9377-F25B-4604-96F1-C297466593BE}" destId="{7D81AB26-22DD-44B9-8369-DCE62F39A771}" srcOrd="0" destOrd="0" parTransId="{8AA8BC6E-FEC4-49DE-AB75-0B7D2761A4E7}" sibTransId="{7CCC4296-D890-4759-A153-E4D1F417546A}"/>
    <dgm:cxn modelId="{AED850C7-691B-41C8-A42B-E5B8D9C6A128}" type="presOf" srcId="{B5E19B76-2171-4CAA-A058-0E76A267FCAE}" destId="{D61C3790-668C-40E5-97E4-4563C066852D}" srcOrd="0" destOrd="0" presId="urn:microsoft.com/office/officeart/2008/layout/HalfCircleOrganizationChart"/>
    <dgm:cxn modelId="{A0AB0ECA-60AA-4256-9144-8A14F2F325C9}" type="presOf" srcId="{89A4F39D-9E80-48D7-B2AD-D1D6F2C9C7EC}" destId="{071E3A5E-CBF1-4F4B-96E7-E2CA678D77C2}" srcOrd="0" destOrd="0" presId="urn:microsoft.com/office/officeart/2008/layout/HalfCircleOrganizationChart"/>
    <dgm:cxn modelId="{D698E4DD-26CD-4451-819E-ADB29303FD4D}" type="presOf" srcId="{7D81AB26-22DD-44B9-8369-DCE62F39A771}" destId="{F0C5B136-2F53-47B8-83DA-8BA39946A3A3}" srcOrd="0" destOrd="0" presId="urn:microsoft.com/office/officeart/2008/layout/HalfCircleOrganizationChart"/>
    <dgm:cxn modelId="{D18E30E4-6653-4F6A-A92E-AEA84DAB5FE2}" type="presOf" srcId="{4C185227-A5BF-4265-B861-54A071F73A7F}" destId="{510FE12D-BAB7-4846-9E92-3811626FE99C}" srcOrd="0" destOrd="0" presId="urn:microsoft.com/office/officeart/2008/layout/HalfCircleOrganizationChart"/>
    <dgm:cxn modelId="{B34080E6-7CB4-404C-8650-4829C03AC4F3}" type="presOf" srcId="{8AA8BC6E-FEC4-49DE-AB75-0B7D2761A4E7}" destId="{253259F9-2A02-4DB6-B1FC-C5C8A9F3F9DC}" srcOrd="0" destOrd="0" presId="urn:microsoft.com/office/officeart/2008/layout/HalfCircleOrganizationChart"/>
    <dgm:cxn modelId="{3132A5E8-12BA-41B5-85AF-C39AFEDA8F6C}" type="presOf" srcId="{6C3AF656-8B06-4F9B-B89D-493221D3ACC5}" destId="{5E16899F-0A7B-4C04-B529-D862D7A292A0}" srcOrd="1" destOrd="0" presId="urn:microsoft.com/office/officeart/2008/layout/HalfCircleOrganizationChart"/>
    <dgm:cxn modelId="{A310AAE8-2C13-4D22-B75A-9E1A285A6586}" type="presOf" srcId="{6C3AF656-8B06-4F9B-B89D-493221D3ACC5}" destId="{EF47D406-8CF6-474A-9694-BED762494946}" srcOrd="0" destOrd="0" presId="urn:microsoft.com/office/officeart/2008/layout/HalfCircleOrganizationChart"/>
    <dgm:cxn modelId="{1ECAE3EA-7784-4D5C-9207-BABCB57CA405}" type="presOf" srcId="{5F3DFB35-E53A-40AD-8FD8-4821D2B8FD1C}" destId="{470D609B-1B5E-4B96-AC7B-E01CE3497F0F}" srcOrd="1" destOrd="0" presId="urn:microsoft.com/office/officeart/2008/layout/HalfCircleOrganizationChart"/>
    <dgm:cxn modelId="{056E87EB-6A7E-439A-A032-CDA0A3D9983F}" type="presOf" srcId="{7D81AB26-22DD-44B9-8369-DCE62F39A771}" destId="{E7F451BB-7BA1-4E34-818C-61C3BDB15770}" srcOrd="1" destOrd="0" presId="urn:microsoft.com/office/officeart/2008/layout/HalfCircleOrganizationChart"/>
    <dgm:cxn modelId="{C4461AEC-BE5F-483C-8168-ED9558E280A7}" srcId="{431E30E1-184B-4C5F-B720-2A74F0444333}" destId="{F46A9377-F25B-4604-96F1-C297466593BE}" srcOrd="0" destOrd="0" parTransId="{67DF8A2F-2541-442D-A97C-02D582AC461E}" sibTransId="{DB6C4BCA-0284-4409-8086-291536CA127D}"/>
    <dgm:cxn modelId="{66C37BFB-3968-45A5-8967-A5F0C17F9C16}" type="presOf" srcId="{F18BDBA4-8755-4446-B2B5-33E78B7ADBF3}" destId="{2AAAD196-389B-4260-8F33-06360109084D}" srcOrd="0" destOrd="0" presId="urn:microsoft.com/office/officeart/2008/layout/HalfCircleOrganizationChart"/>
    <dgm:cxn modelId="{7EA08D21-C94E-4351-AE8B-DF99892D8225}" type="presParOf" srcId="{8431E515-6781-4C8B-9A03-C8934C3B1553}" destId="{83A3D688-3B1D-47DE-81E8-80C05FBF20BD}" srcOrd="0" destOrd="0" presId="urn:microsoft.com/office/officeart/2008/layout/HalfCircleOrganizationChart"/>
    <dgm:cxn modelId="{3A88D504-81AC-4176-9E72-DF041FCB84CF}" type="presParOf" srcId="{83A3D688-3B1D-47DE-81E8-80C05FBF20BD}" destId="{82761303-1B80-4F23-A145-6B90FDF01830}" srcOrd="0" destOrd="0" presId="urn:microsoft.com/office/officeart/2008/layout/HalfCircleOrganizationChart"/>
    <dgm:cxn modelId="{CE94348B-08AB-4B7E-8D27-64B2D321088B}" type="presParOf" srcId="{82761303-1B80-4F23-A145-6B90FDF01830}" destId="{CD739548-7420-49F5-878F-62EF4E353502}" srcOrd="0" destOrd="0" presId="urn:microsoft.com/office/officeart/2008/layout/HalfCircleOrganizationChart"/>
    <dgm:cxn modelId="{4F8DED13-B55C-4068-B586-E462C4257F53}" type="presParOf" srcId="{82761303-1B80-4F23-A145-6B90FDF01830}" destId="{906E0FBB-9B10-4293-8FC9-8DA580B02D5B}" srcOrd="1" destOrd="0" presId="urn:microsoft.com/office/officeart/2008/layout/HalfCircleOrganizationChart"/>
    <dgm:cxn modelId="{15BCD6AD-35EE-4594-82BC-550E8A018518}" type="presParOf" srcId="{82761303-1B80-4F23-A145-6B90FDF01830}" destId="{F2FF7D6B-ECEA-4E8F-AB2C-200C8633F8A5}" srcOrd="2" destOrd="0" presId="urn:microsoft.com/office/officeart/2008/layout/HalfCircleOrganizationChart"/>
    <dgm:cxn modelId="{2F19CC7F-96BE-4FDA-AE10-D2607934548A}" type="presParOf" srcId="{82761303-1B80-4F23-A145-6B90FDF01830}" destId="{EF92F9DD-F582-400D-A468-EC757BCE0520}" srcOrd="3" destOrd="0" presId="urn:microsoft.com/office/officeart/2008/layout/HalfCircleOrganizationChart"/>
    <dgm:cxn modelId="{A9DC752B-4FBF-402E-B92C-038EAE835CD3}" type="presParOf" srcId="{83A3D688-3B1D-47DE-81E8-80C05FBF20BD}" destId="{8AF3C08A-11C0-4158-99A7-FA1A834DA285}" srcOrd="1" destOrd="0" presId="urn:microsoft.com/office/officeart/2008/layout/HalfCircleOrganizationChart"/>
    <dgm:cxn modelId="{1B2A7AF5-3D93-44F0-80F6-305C49241C9C}" type="presParOf" srcId="{8AF3C08A-11C0-4158-99A7-FA1A834DA285}" destId="{253259F9-2A02-4DB6-B1FC-C5C8A9F3F9DC}" srcOrd="0" destOrd="0" presId="urn:microsoft.com/office/officeart/2008/layout/HalfCircleOrganizationChart"/>
    <dgm:cxn modelId="{D6B21DE2-E925-49BA-BB2C-815F61BA0D41}" type="presParOf" srcId="{8AF3C08A-11C0-4158-99A7-FA1A834DA285}" destId="{CFFA2745-888B-4ED0-903D-97BD83DF091E}" srcOrd="1" destOrd="0" presId="urn:microsoft.com/office/officeart/2008/layout/HalfCircleOrganizationChart"/>
    <dgm:cxn modelId="{248E0353-8C10-4D67-9C42-7DD14AE5E480}" type="presParOf" srcId="{CFFA2745-888B-4ED0-903D-97BD83DF091E}" destId="{4F84B7C7-4C89-40CC-8EE8-144AAEAECD96}" srcOrd="0" destOrd="0" presId="urn:microsoft.com/office/officeart/2008/layout/HalfCircleOrganizationChart"/>
    <dgm:cxn modelId="{FF3B5BC6-CC6E-4245-A360-CAD3F5764C8D}" type="presParOf" srcId="{4F84B7C7-4C89-40CC-8EE8-144AAEAECD96}" destId="{F0C5B136-2F53-47B8-83DA-8BA39946A3A3}" srcOrd="0" destOrd="0" presId="urn:microsoft.com/office/officeart/2008/layout/HalfCircleOrganizationChart"/>
    <dgm:cxn modelId="{A875DED3-8F9C-4386-B9B0-8EF5AE6819EC}" type="presParOf" srcId="{4F84B7C7-4C89-40CC-8EE8-144AAEAECD96}" destId="{932A7306-CF2A-4DE0-81A0-B223D42FB158}" srcOrd="1" destOrd="0" presId="urn:microsoft.com/office/officeart/2008/layout/HalfCircleOrganizationChart"/>
    <dgm:cxn modelId="{B850F669-D7BE-4262-B4ED-5FBA567589FC}" type="presParOf" srcId="{4F84B7C7-4C89-40CC-8EE8-144AAEAECD96}" destId="{0753B838-8CE7-4D3C-B1E3-ABAF1669ED64}" srcOrd="2" destOrd="0" presId="urn:microsoft.com/office/officeart/2008/layout/HalfCircleOrganizationChart"/>
    <dgm:cxn modelId="{16D14620-025C-4E1E-839C-A129E0932942}" type="presParOf" srcId="{4F84B7C7-4C89-40CC-8EE8-144AAEAECD96}" destId="{E7F451BB-7BA1-4E34-818C-61C3BDB15770}" srcOrd="3" destOrd="0" presId="urn:microsoft.com/office/officeart/2008/layout/HalfCircleOrganizationChart"/>
    <dgm:cxn modelId="{06ADFEC5-5E60-452E-A223-E9F45D6F57F8}" type="presParOf" srcId="{CFFA2745-888B-4ED0-903D-97BD83DF091E}" destId="{7D180E08-ABD4-455F-BD0B-C5CEF76B63AA}" srcOrd="1" destOrd="0" presId="urn:microsoft.com/office/officeart/2008/layout/HalfCircleOrganizationChart"/>
    <dgm:cxn modelId="{005A3844-B870-44C5-9B2D-1A1AAEC56B87}" type="presParOf" srcId="{CFFA2745-888B-4ED0-903D-97BD83DF091E}" destId="{6C8EE2A9-2564-49D8-852B-A3087C157A4D}" srcOrd="2" destOrd="0" presId="urn:microsoft.com/office/officeart/2008/layout/HalfCircleOrganizationChart"/>
    <dgm:cxn modelId="{4ACEE561-6C51-4128-B520-2998309AFB89}" type="presParOf" srcId="{8AF3C08A-11C0-4158-99A7-FA1A834DA285}" destId="{2AB9D639-1F71-4A75-94AE-7A66296021F1}" srcOrd="2" destOrd="0" presId="urn:microsoft.com/office/officeart/2008/layout/HalfCircleOrganizationChart"/>
    <dgm:cxn modelId="{92446871-8A47-4120-9CC9-B248D5DA971C}" type="presParOf" srcId="{8AF3C08A-11C0-4158-99A7-FA1A834DA285}" destId="{324B79A1-7F02-4B64-B04B-A2BBDA57BDC3}" srcOrd="3" destOrd="0" presId="urn:microsoft.com/office/officeart/2008/layout/HalfCircleOrganizationChart"/>
    <dgm:cxn modelId="{79133AFA-E256-49B1-838F-B417227FEA75}" type="presParOf" srcId="{324B79A1-7F02-4B64-B04B-A2BBDA57BDC3}" destId="{90F2CC24-994E-48DD-9DD9-72C403ADA023}" srcOrd="0" destOrd="0" presId="urn:microsoft.com/office/officeart/2008/layout/HalfCircleOrganizationChart"/>
    <dgm:cxn modelId="{96C58F29-8B5A-4888-8FAD-7E76A37F333D}" type="presParOf" srcId="{90F2CC24-994E-48DD-9DD9-72C403ADA023}" destId="{1264EB5E-C13C-40CD-BBD5-6689D5A8DBFD}" srcOrd="0" destOrd="0" presId="urn:microsoft.com/office/officeart/2008/layout/HalfCircleOrganizationChart"/>
    <dgm:cxn modelId="{E83978A5-62A1-45CF-8B0E-E9F4F4823AB6}" type="presParOf" srcId="{90F2CC24-994E-48DD-9DD9-72C403ADA023}" destId="{511DCBC5-7CE7-4514-84C3-EC7E2F24D5BF}" srcOrd="1" destOrd="0" presId="urn:microsoft.com/office/officeart/2008/layout/HalfCircleOrganizationChart"/>
    <dgm:cxn modelId="{CE746DA9-0121-4C8B-A81B-3CA2A549EDF7}" type="presParOf" srcId="{90F2CC24-994E-48DD-9DD9-72C403ADA023}" destId="{021D0D3E-9371-4040-8051-6948F7F45B89}" srcOrd="2" destOrd="0" presId="urn:microsoft.com/office/officeart/2008/layout/HalfCircleOrganizationChart"/>
    <dgm:cxn modelId="{E395821D-481C-4AF0-A6A5-944FC12191F7}" type="presParOf" srcId="{90F2CC24-994E-48DD-9DD9-72C403ADA023}" destId="{470D609B-1B5E-4B96-AC7B-E01CE3497F0F}" srcOrd="3" destOrd="0" presId="urn:microsoft.com/office/officeart/2008/layout/HalfCircleOrganizationChart"/>
    <dgm:cxn modelId="{718C0B35-F83D-4293-A050-24A412593967}" type="presParOf" srcId="{324B79A1-7F02-4B64-B04B-A2BBDA57BDC3}" destId="{8F3A1EDC-6CA4-4F3E-B582-02771D5DCE6A}" srcOrd="1" destOrd="0" presId="urn:microsoft.com/office/officeart/2008/layout/HalfCircleOrganizationChart"/>
    <dgm:cxn modelId="{0869E283-8155-4E60-A5E9-81A3B8E4C531}" type="presParOf" srcId="{324B79A1-7F02-4B64-B04B-A2BBDA57BDC3}" destId="{C8C92008-927B-4FAD-84D6-9398221ABE18}" srcOrd="2" destOrd="0" presId="urn:microsoft.com/office/officeart/2008/layout/HalfCircleOrganizationChart"/>
    <dgm:cxn modelId="{3ACB7EF8-CE0F-412D-80DD-39F39E7A5C05}" type="presParOf" srcId="{8AF3C08A-11C0-4158-99A7-FA1A834DA285}" destId="{681677D3-975C-4A97-9127-CD840EF21232}" srcOrd="4" destOrd="0" presId="urn:microsoft.com/office/officeart/2008/layout/HalfCircleOrganizationChart"/>
    <dgm:cxn modelId="{F7A6969A-D6EF-48D0-8666-4A814691AE4D}" type="presParOf" srcId="{8AF3C08A-11C0-4158-99A7-FA1A834DA285}" destId="{17619E39-1683-4E05-BD7D-6FAB0CA27CB4}" srcOrd="5" destOrd="0" presId="urn:microsoft.com/office/officeart/2008/layout/HalfCircleOrganizationChart"/>
    <dgm:cxn modelId="{1807BB93-59E2-41B0-9C30-1C6FB6F3671B}" type="presParOf" srcId="{17619E39-1683-4E05-BD7D-6FAB0CA27CB4}" destId="{8C303A2C-7636-4C92-9F35-5DE24C0185DC}" srcOrd="0" destOrd="0" presId="urn:microsoft.com/office/officeart/2008/layout/HalfCircleOrganizationChart"/>
    <dgm:cxn modelId="{F4B1188E-A2ED-411B-B7FF-67BF8DAE16BB}" type="presParOf" srcId="{8C303A2C-7636-4C92-9F35-5DE24C0185DC}" destId="{452D2106-619D-4C2D-B980-2F3F4460CE62}" srcOrd="0" destOrd="0" presId="urn:microsoft.com/office/officeart/2008/layout/HalfCircleOrganizationChart"/>
    <dgm:cxn modelId="{804EA0F3-E184-47BB-ACFA-371CB132C670}" type="presParOf" srcId="{8C303A2C-7636-4C92-9F35-5DE24C0185DC}" destId="{A4A96703-7E5D-4DB9-B132-C186B3EB520A}" srcOrd="1" destOrd="0" presId="urn:microsoft.com/office/officeart/2008/layout/HalfCircleOrganizationChart"/>
    <dgm:cxn modelId="{826A11D6-CB0C-4E3C-867D-CE9B8F1ACBB0}" type="presParOf" srcId="{8C303A2C-7636-4C92-9F35-5DE24C0185DC}" destId="{43BA11EB-E822-4F62-8FB3-9220A7D375DE}" srcOrd="2" destOrd="0" presId="urn:microsoft.com/office/officeart/2008/layout/HalfCircleOrganizationChart"/>
    <dgm:cxn modelId="{5711EAA6-7178-4309-9391-DE890EA4EA34}" type="presParOf" srcId="{8C303A2C-7636-4C92-9F35-5DE24C0185DC}" destId="{D00D8354-B7F1-4A7B-820E-D7D21B856E9A}" srcOrd="3" destOrd="0" presId="urn:microsoft.com/office/officeart/2008/layout/HalfCircleOrganizationChart"/>
    <dgm:cxn modelId="{4ECEE591-5B8B-45E1-BE8D-487FA2EFA8FD}" type="presParOf" srcId="{17619E39-1683-4E05-BD7D-6FAB0CA27CB4}" destId="{F54934D5-468E-47B0-BD26-A2A3D693F950}" srcOrd="1" destOrd="0" presId="urn:microsoft.com/office/officeart/2008/layout/HalfCircleOrganizationChart"/>
    <dgm:cxn modelId="{B1551890-ED6F-4ACB-AD40-615CBC30B1B3}" type="presParOf" srcId="{17619E39-1683-4E05-BD7D-6FAB0CA27CB4}" destId="{40DCFB31-9C75-4147-A921-FD716CF66B8C}" srcOrd="2" destOrd="0" presId="urn:microsoft.com/office/officeart/2008/layout/HalfCircleOrganizationChart"/>
    <dgm:cxn modelId="{98FA5B23-BD4A-4D89-95ED-0C92F40048DA}" type="presParOf" srcId="{8AF3C08A-11C0-4158-99A7-FA1A834DA285}" destId="{D61C3790-668C-40E5-97E4-4563C066852D}" srcOrd="6" destOrd="0" presId="urn:microsoft.com/office/officeart/2008/layout/HalfCircleOrganizationChart"/>
    <dgm:cxn modelId="{E41020E9-761F-4E36-AE4C-386A705EBA5B}" type="presParOf" srcId="{8AF3C08A-11C0-4158-99A7-FA1A834DA285}" destId="{A4E1046C-44E2-408D-ADFE-CCD108D0D4E7}" srcOrd="7" destOrd="0" presId="urn:microsoft.com/office/officeart/2008/layout/HalfCircleOrganizationChart"/>
    <dgm:cxn modelId="{F0B11936-8E4F-4FC9-818F-87732A73C7A3}" type="presParOf" srcId="{A4E1046C-44E2-408D-ADFE-CCD108D0D4E7}" destId="{A102C513-CA3C-4DBE-87F6-E31F1D5A11A3}" srcOrd="0" destOrd="0" presId="urn:microsoft.com/office/officeart/2008/layout/HalfCircleOrganizationChart"/>
    <dgm:cxn modelId="{C9339507-E54E-47A6-87BF-6FF5591E5F7B}" type="presParOf" srcId="{A102C513-CA3C-4DBE-87F6-E31F1D5A11A3}" destId="{EF47D406-8CF6-474A-9694-BED762494946}" srcOrd="0" destOrd="0" presId="urn:microsoft.com/office/officeart/2008/layout/HalfCircleOrganizationChart"/>
    <dgm:cxn modelId="{D0C2585F-62BE-4A7E-AC4F-B55C3A84C5CB}" type="presParOf" srcId="{A102C513-CA3C-4DBE-87F6-E31F1D5A11A3}" destId="{59002E1D-A9A9-48DB-BC6B-685E07BF87D5}" srcOrd="1" destOrd="0" presId="urn:microsoft.com/office/officeart/2008/layout/HalfCircleOrganizationChart"/>
    <dgm:cxn modelId="{CBA811EF-2776-4BB8-9775-8B9FE5E24761}" type="presParOf" srcId="{A102C513-CA3C-4DBE-87F6-E31F1D5A11A3}" destId="{B41FC0B2-EE5F-4AA3-886D-44241F2B89AB}" srcOrd="2" destOrd="0" presId="urn:microsoft.com/office/officeart/2008/layout/HalfCircleOrganizationChart"/>
    <dgm:cxn modelId="{5FB5371C-C8AD-41E4-9563-E307E0F27D90}" type="presParOf" srcId="{A102C513-CA3C-4DBE-87F6-E31F1D5A11A3}" destId="{5E16899F-0A7B-4C04-B529-D862D7A292A0}" srcOrd="3" destOrd="0" presId="urn:microsoft.com/office/officeart/2008/layout/HalfCircleOrganizationChart"/>
    <dgm:cxn modelId="{08CE72DF-0F59-4D50-AD6E-0180A8CE6048}" type="presParOf" srcId="{A4E1046C-44E2-408D-ADFE-CCD108D0D4E7}" destId="{F08ECD2C-5534-42F0-8F48-2A7D164914C6}" srcOrd="1" destOrd="0" presId="urn:microsoft.com/office/officeart/2008/layout/HalfCircleOrganizationChart"/>
    <dgm:cxn modelId="{E93B4523-662B-42A5-A052-BA44DCA019CC}" type="presParOf" srcId="{A4E1046C-44E2-408D-ADFE-CCD108D0D4E7}" destId="{6CD7E19C-86BB-4BB0-9FC5-46864F603D86}" srcOrd="2" destOrd="0" presId="urn:microsoft.com/office/officeart/2008/layout/HalfCircleOrganizationChart"/>
    <dgm:cxn modelId="{5F9F0674-7B8D-4CD6-BC04-42025BCE01F4}" type="presParOf" srcId="{8AF3C08A-11C0-4158-99A7-FA1A834DA285}" destId="{0399519E-6CC1-484A-97C2-2B3060558179}" srcOrd="8" destOrd="0" presId="urn:microsoft.com/office/officeart/2008/layout/HalfCircleOrganizationChart"/>
    <dgm:cxn modelId="{5ADAE953-FCE9-42C3-86E9-A22D3B297D7B}" type="presParOf" srcId="{8AF3C08A-11C0-4158-99A7-FA1A834DA285}" destId="{6C9F36EC-F41D-4B6D-9F5E-AF0365F04FDE}" srcOrd="9" destOrd="0" presId="urn:microsoft.com/office/officeart/2008/layout/HalfCircleOrganizationChart"/>
    <dgm:cxn modelId="{A1B8A875-F342-4079-AAF5-E3A152E93460}" type="presParOf" srcId="{6C9F36EC-F41D-4B6D-9F5E-AF0365F04FDE}" destId="{243EB72F-2508-4855-8664-1A6B417AE034}" srcOrd="0" destOrd="0" presId="urn:microsoft.com/office/officeart/2008/layout/HalfCircleOrganizationChart"/>
    <dgm:cxn modelId="{42BC7103-2B99-473B-9451-8D3C9618FFEF}" type="presParOf" srcId="{243EB72F-2508-4855-8664-1A6B417AE034}" destId="{2AAAD196-389B-4260-8F33-06360109084D}" srcOrd="0" destOrd="0" presId="urn:microsoft.com/office/officeart/2008/layout/HalfCircleOrganizationChart"/>
    <dgm:cxn modelId="{87A24026-4A0D-4C20-AA8A-0879B7343CFE}" type="presParOf" srcId="{243EB72F-2508-4855-8664-1A6B417AE034}" destId="{6D3AE53F-637C-4757-840F-0B9FC056710B}" srcOrd="1" destOrd="0" presId="urn:microsoft.com/office/officeart/2008/layout/HalfCircleOrganizationChart"/>
    <dgm:cxn modelId="{434E4F83-3D76-4D4A-8E46-2985C62DC18F}" type="presParOf" srcId="{243EB72F-2508-4855-8664-1A6B417AE034}" destId="{4A61B7E4-26BA-4F83-8BB1-6992A5640F12}" srcOrd="2" destOrd="0" presId="urn:microsoft.com/office/officeart/2008/layout/HalfCircleOrganizationChart"/>
    <dgm:cxn modelId="{A6A4340D-E006-4E52-9F55-D59C8A200DB9}" type="presParOf" srcId="{243EB72F-2508-4855-8664-1A6B417AE034}" destId="{C043E5CE-858E-4320-8A4C-202EFE7DEEFD}" srcOrd="3" destOrd="0" presId="urn:microsoft.com/office/officeart/2008/layout/HalfCircleOrganizationChart"/>
    <dgm:cxn modelId="{224F56B6-70DF-485D-869E-CC40AF770079}" type="presParOf" srcId="{6C9F36EC-F41D-4B6D-9F5E-AF0365F04FDE}" destId="{401270BA-BF14-4FE3-AF18-D3ECC75A75B4}" srcOrd="1" destOrd="0" presId="urn:microsoft.com/office/officeart/2008/layout/HalfCircleOrganizationChart"/>
    <dgm:cxn modelId="{C4B39390-4A5E-41F2-BC92-EB8CE53D7953}" type="presParOf" srcId="{6C9F36EC-F41D-4B6D-9F5E-AF0365F04FDE}" destId="{D8F7E193-53FA-43CB-BFFF-10E50515F1B6}" srcOrd="2" destOrd="0" presId="urn:microsoft.com/office/officeart/2008/layout/HalfCircleOrganizationChart"/>
    <dgm:cxn modelId="{69806CF8-1DF7-4A56-BD5E-EB10B9589F26}" type="presParOf" srcId="{8AF3C08A-11C0-4158-99A7-FA1A834DA285}" destId="{510FE12D-BAB7-4846-9E92-3811626FE99C}" srcOrd="10" destOrd="0" presId="urn:microsoft.com/office/officeart/2008/layout/HalfCircleOrganizationChart"/>
    <dgm:cxn modelId="{00A02E2C-B21C-4796-A323-01626FFEDEEB}" type="presParOf" srcId="{8AF3C08A-11C0-4158-99A7-FA1A834DA285}" destId="{96B210CE-138B-4B31-8BB1-3BC4CE94B589}" srcOrd="11" destOrd="0" presId="urn:microsoft.com/office/officeart/2008/layout/HalfCircleOrganizationChart"/>
    <dgm:cxn modelId="{BD53BB61-9EA3-456E-BC2B-0FC01695A5B4}" type="presParOf" srcId="{96B210CE-138B-4B31-8BB1-3BC4CE94B589}" destId="{EE4503E3-6A5C-4E4B-B00F-B0828FF1F5EB}" srcOrd="0" destOrd="0" presId="urn:microsoft.com/office/officeart/2008/layout/HalfCircleOrganizationChart"/>
    <dgm:cxn modelId="{614AE5EB-6A75-4EA2-8889-D57752693BD4}" type="presParOf" srcId="{EE4503E3-6A5C-4E4B-B00F-B0828FF1F5EB}" destId="{BAB1490B-A449-4C7D-89DE-CCE2F5366B10}" srcOrd="0" destOrd="0" presId="urn:microsoft.com/office/officeart/2008/layout/HalfCircleOrganizationChart"/>
    <dgm:cxn modelId="{B34003EE-5A38-4A6C-A986-387BCFEF4465}" type="presParOf" srcId="{EE4503E3-6A5C-4E4B-B00F-B0828FF1F5EB}" destId="{A5982678-960E-4EC9-824A-42BEC7ED392F}" srcOrd="1" destOrd="0" presId="urn:microsoft.com/office/officeart/2008/layout/HalfCircleOrganizationChart"/>
    <dgm:cxn modelId="{9FC73E84-EBF5-44D7-AFC4-EA1E0B0BF165}" type="presParOf" srcId="{EE4503E3-6A5C-4E4B-B00F-B0828FF1F5EB}" destId="{3E6F483E-7D18-436B-A3AF-78B7267FE19D}" srcOrd="2" destOrd="0" presId="urn:microsoft.com/office/officeart/2008/layout/HalfCircleOrganizationChart"/>
    <dgm:cxn modelId="{16297F2B-A1F5-4182-BF07-3AB51DD876CE}" type="presParOf" srcId="{EE4503E3-6A5C-4E4B-B00F-B0828FF1F5EB}" destId="{AF8831B0-F6B4-4761-8D88-10F20FF8E743}" srcOrd="3" destOrd="0" presId="urn:microsoft.com/office/officeart/2008/layout/HalfCircleOrganizationChart"/>
    <dgm:cxn modelId="{FAE5FDE5-EC24-4EA5-8648-98449D5D00FC}" type="presParOf" srcId="{96B210CE-138B-4B31-8BB1-3BC4CE94B589}" destId="{F9E8A56C-53DF-4759-B91E-75AC9E1E9FF7}" srcOrd="1" destOrd="0" presId="urn:microsoft.com/office/officeart/2008/layout/HalfCircleOrganizationChart"/>
    <dgm:cxn modelId="{D505573C-3092-4479-971C-341AED27FCDF}" type="presParOf" srcId="{96B210CE-138B-4B31-8BB1-3BC4CE94B589}" destId="{297C3E8D-A859-4223-9591-C538AE026709}" srcOrd="2" destOrd="0" presId="urn:microsoft.com/office/officeart/2008/layout/HalfCircleOrganizationChart"/>
    <dgm:cxn modelId="{5C113FD5-673C-4729-9A2F-88C62ED06CE0}" type="presParOf" srcId="{8AF3C08A-11C0-4158-99A7-FA1A834DA285}" destId="{071E3A5E-CBF1-4F4B-96E7-E2CA678D77C2}" srcOrd="12" destOrd="0" presId="urn:microsoft.com/office/officeart/2008/layout/HalfCircleOrganizationChart"/>
    <dgm:cxn modelId="{801E1C1A-6534-4CD9-B0B7-AC937859C6E0}" type="presParOf" srcId="{8AF3C08A-11C0-4158-99A7-FA1A834DA285}" destId="{4B54D10C-085F-4825-8504-9F0D18B1A5D2}" srcOrd="13" destOrd="0" presId="urn:microsoft.com/office/officeart/2008/layout/HalfCircleOrganizationChart"/>
    <dgm:cxn modelId="{4A7A7158-021F-4778-8C57-0F21ECA8ADDD}" type="presParOf" srcId="{4B54D10C-085F-4825-8504-9F0D18B1A5D2}" destId="{6F0F4E59-E81C-45AF-B939-4B215994A9EE}" srcOrd="0" destOrd="0" presId="urn:microsoft.com/office/officeart/2008/layout/HalfCircleOrganizationChart"/>
    <dgm:cxn modelId="{81364096-1090-4672-9B19-9CBB8BD07FD6}" type="presParOf" srcId="{6F0F4E59-E81C-45AF-B939-4B215994A9EE}" destId="{F670A614-446D-40B9-9E77-2EDB6401B928}" srcOrd="0" destOrd="0" presId="urn:microsoft.com/office/officeart/2008/layout/HalfCircleOrganizationChart"/>
    <dgm:cxn modelId="{7D7CC8AC-8F04-48AE-AC88-36C9FBC7D0A0}" type="presParOf" srcId="{6F0F4E59-E81C-45AF-B939-4B215994A9EE}" destId="{AFAFDC6F-33D6-4F92-A05E-E44BF973A1E0}" srcOrd="1" destOrd="0" presId="urn:microsoft.com/office/officeart/2008/layout/HalfCircleOrganizationChart"/>
    <dgm:cxn modelId="{2DA4727D-49FE-4D14-AA1F-D238BAF390E8}" type="presParOf" srcId="{6F0F4E59-E81C-45AF-B939-4B215994A9EE}" destId="{89EE1DFA-0AEE-4239-8FC2-8A6A03AD4A5E}" srcOrd="2" destOrd="0" presId="urn:microsoft.com/office/officeart/2008/layout/HalfCircleOrganizationChart"/>
    <dgm:cxn modelId="{DC136571-A39A-4ECA-9CE6-EAFDB30685B4}" type="presParOf" srcId="{6F0F4E59-E81C-45AF-B939-4B215994A9EE}" destId="{2577F7DB-063E-4DF9-A19A-FD1388B0A45C}" srcOrd="3" destOrd="0" presId="urn:microsoft.com/office/officeart/2008/layout/HalfCircleOrganizationChart"/>
    <dgm:cxn modelId="{863E780A-7F11-4284-80F7-34EBC51A0FB5}" type="presParOf" srcId="{4B54D10C-085F-4825-8504-9F0D18B1A5D2}" destId="{47A2B372-69A8-4518-99AC-A1D4EBCBCE02}" srcOrd="1" destOrd="0" presId="urn:microsoft.com/office/officeart/2008/layout/HalfCircleOrganizationChart"/>
    <dgm:cxn modelId="{F380310E-3957-4B10-A503-00D220E0BB13}" type="presParOf" srcId="{4B54D10C-085F-4825-8504-9F0D18B1A5D2}" destId="{E3FFF2FC-7DC0-4285-87F9-209C388347C0}" srcOrd="2" destOrd="0" presId="urn:microsoft.com/office/officeart/2008/layout/HalfCircleOrganizationChart"/>
    <dgm:cxn modelId="{F1E89308-BCEC-4196-818F-A8B94D29B61E}" type="presParOf" srcId="{83A3D688-3B1D-47DE-81E8-80C05FBF20BD}" destId="{55DAB3E6-3FF5-4416-8FE5-518935A4B31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E3A5E-CBF1-4F4B-96E7-E2CA678D77C2}">
      <dsp:nvSpPr>
        <dsp:cNvPr id="0" name=""/>
        <dsp:cNvSpPr/>
      </dsp:nvSpPr>
      <dsp:spPr>
        <a:xfrm>
          <a:off x="4365944" y="1017626"/>
          <a:ext cx="3835377" cy="221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40"/>
              </a:lnTo>
              <a:lnTo>
                <a:pt x="3835377" y="110940"/>
              </a:lnTo>
              <a:lnTo>
                <a:pt x="3835377" y="22188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FE12D-BAB7-4846-9E92-3811626FE99C}">
      <dsp:nvSpPr>
        <dsp:cNvPr id="0" name=""/>
        <dsp:cNvSpPr/>
      </dsp:nvSpPr>
      <dsp:spPr>
        <a:xfrm>
          <a:off x="4365944" y="1017626"/>
          <a:ext cx="2556918" cy="221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40"/>
              </a:lnTo>
              <a:lnTo>
                <a:pt x="2556918" y="110940"/>
              </a:lnTo>
              <a:lnTo>
                <a:pt x="2556918" y="22188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9519E-6CC1-484A-97C2-2B3060558179}">
      <dsp:nvSpPr>
        <dsp:cNvPr id="0" name=""/>
        <dsp:cNvSpPr/>
      </dsp:nvSpPr>
      <dsp:spPr>
        <a:xfrm>
          <a:off x="4365944" y="1017626"/>
          <a:ext cx="1278459" cy="221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40"/>
              </a:lnTo>
              <a:lnTo>
                <a:pt x="1278459" y="110940"/>
              </a:lnTo>
              <a:lnTo>
                <a:pt x="1278459" y="22188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C3790-668C-40E5-97E4-4563C066852D}">
      <dsp:nvSpPr>
        <dsp:cNvPr id="0" name=""/>
        <dsp:cNvSpPr/>
      </dsp:nvSpPr>
      <dsp:spPr>
        <a:xfrm>
          <a:off x="4320224" y="1017626"/>
          <a:ext cx="91440" cy="2218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8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677D3-975C-4A97-9127-CD840EF21232}">
      <dsp:nvSpPr>
        <dsp:cNvPr id="0" name=""/>
        <dsp:cNvSpPr/>
      </dsp:nvSpPr>
      <dsp:spPr>
        <a:xfrm>
          <a:off x="3087485" y="1017626"/>
          <a:ext cx="1278459" cy="221881"/>
        </a:xfrm>
        <a:custGeom>
          <a:avLst/>
          <a:gdLst/>
          <a:ahLst/>
          <a:cxnLst/>
          <a:rect l="0" t="0" r="0" b="0"/>
          <a:pathLst>
            <a:path>
              <a:moveTo>
                <a:pt x="1278459" y="0"/>
              </a:moveTo>
              <a:lnTo>
                <a:pt x="1278459" y="110940"/>
              </a:lnTo>
              <a:lnTo>
                <a:pt x="0" y="110940"/>
              </a:lnTo>
              <a:lnTo>
                <a:pt x="0" y="22188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9D639-1F71-4A75-94AE-7A66296021F1}">
      <dsp:nvSpPr>
        <dsp:cNvPr id="0" name=""/>
        <dsp:cNvSpPr/>
      </dsp:nvSpPr>
      <dsp:spPr>
        <a:xfrm>
          <a:off x="1809026" y="1017626"/>
          <a:ext cx="2556918" cy="221881"/>
        </a:xfrm>
        <a:custGeom>
          <a:avLst/>
          <a:gdLst/>
          <a:ahLst/>
          <a:cxnLst/>
          <a:rect l="0" t="0" r="0" b="0"/>
          <a:pathLst>
            <a:path>
              <a:moveTo>
                <a:pt x="2556918" y="0"/>
              </a:moveTo>
              <a:lnTo>
                <a:pt x="2556918" y="110940"/>
              </a:lnTo>
              <a:lnTo>
                <a:pt x="0" y="110940"/>
              </a:lnTo>
              <a:lnTo>
                <a:pt x="0" y="22188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259F9-2A02-4DB6-B1FC-C5C8A9F3F9DC}">
      <dsp:nvSpPr>
        <dsp:cNvPr id="0" name=""/>
        <dsp:cNvSpPr/>
      </dsp:nvSpPr>
      <dsp:spPr>
        <a:xfrm>
          <a:off x="530567" y="1017626"/>
          <a:ext cx="3835377" cy="221881"/>
        </a:xfrm>
        <a:custGeom>
          <a:avLst/>
          <a:gdLst/>
          <a:ahLst/>
          <a:cxnLst/>
          <a:rect l="0" t="0" r="0" b="0"/>
          <a:pathLst>
            <a:path>
              <a:moveTo>
                <a:pt x="3835377" y="0"/>
              </a:moveTo>
              <a:lnTo>
                <a:pt x="3835377" y="110940"/>
              </a:lnTo>
              <a:lnTo>
                <a:pt x="0" y="110940"/>
              </a:lnTo>
              <a:lnTo>
                <a:pt x="0" y="22188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0FBB-9B10-4293-8FC9-8DA580B02D5B}">
      <dsp:nvSpPr>
        <dsp:cNvPr id="0" name=""/>
        <dsp:cNvSpPr/>
      </dsp:nvSpPr>
      <dsp:spPr>
        <a:xfrm>
          <a:off x="4101800" y="489337"/>
          <a:ext cx="528288" cy="52828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F7D6B-ECEA-4E8F-AB2C-200C8633F8A5}">
      <dsp:nvSpPr>
        <dsp:cNvPr id="0" name=""/>
        <dsp:cNvSpPr/>
      </dsp:nvSpPr>
      <dsp:spPr>
        <a:xfrm>
          <a:off x="4101800" y="489337"/>
          <a:ext cx="528288" cy="52828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39548-7420-49F5-878F-62EF4E353502}">
      <dsp:nvSpPr>
        <dsp:cNvPr id="0" name=""/>
        <dsp:cNvSpPr/>
      </dsp:nvSpPr>
      <dsp:spPr>
        <a:xfrm>
          <a:off x="3837655" y="584429"/>
          <a:ext cx="1056577" cy="338104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Python</a:t>
          </a:r>
        </a:p>
      </dsp:txBody>
      <dsp:txXfrm>
        <a:off x="3837655" y="584429"/>
        <a:ext cx="1056577" cy="338104"/>
      </dsp:txXfrm>
    </dsp:sp>
    <dsp:sp modelId="{932A7306-CF2A-4DE0-81A0-B223D42FB158}">
      <dsp:nvSpPr>
        <dsp:cNvPr id="0" name=""/>
        <dsp:cNvSpPr/>
      </dsp:nvSpPr>
      <dsp:spPr>
        <a:xfrm>
          <a:off x="266422" y="1239507"/>
          <a:ext cx="528288" cy="52828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3B838-8CE7-4D3C-B1E3-ABAF1669ED64}">
      <dsp:nvSpPr>
        <dsp:cNvPr id="0" name=""/>
        <dsp:cNvSpPr/>
      </dsp:nvSpPr>
      <dsp:spPr>
        <a:xfrm>
          <a:off x="266422" y="1239507"/>
          <a:ext cx="528288" cy="52828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5B136-2F53-47B8-83DA-8BA39946A3A3}">
      <dsp:nvSpPr>
        <dsp:cNvPr id="0" name=""/>
        <dsp:cNvSpPr/>
      </dsp:nvSpPr>
      <dsp:spPr>
        <a:xfrm>
          <a:off x="2278" y="1334599"/>
          <a:ext cx="1056577" cy="338104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Google</a:t>
          </a:r>
        </a:p>
      </dsp:txBody>
      <dsp:txXfrm>
        <a:off x="2278" y="1334599"/>
        <a:ext cx="1056577" cy="338104"/>
      </dsp:txXfrm>
    </dsp:sp>
    <dsp:sp modelId="{511DCBC5-7CE7-4514-84C3-EC7E2F24D5BF}">
      <dsp:nvSpPr>
        <dsp:cNvPr id="0" name=""/>
        <dsp:cNvSpPr/>
      </dsp:nvSpPr>
      <dsp:spPr>
        <a:xfrm>
          <a:off x="1544881" y="1239507"/>
          <a:ext cx="528288" cy="52828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D0D3E-9371-4040-8051-6948F7F45B89}">
      <dsp:nvSpPr>
        <dsp:cNvPr id="0" name=""/>
        <dsp:cNvSpPr/>
      </dsp:nvSpPr>
      <dsp:spPr>
        <a:xfrm>
          <a:off x="1544881" y="1239507"/>
          <a:ext cx="528288" cy="52828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4EB5E-C13C-40CD-BBD5-6689D5A8DBFD}">
      <dsp:nvSpPr>
        <dsp:cNvPr id="0" name=""/>
        <dsp:cNvSpPr/>
      </dsp:nvSpPr>
      <dsp:spPr>
        <a:xfrm>
          <a:off x="1280737" y="1334599"/>
          <a:ext cx="1056577" cy="338104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NASA</a:t>
          </a:r>
        </a:p>
      </dsp:txBody>
      <dsp:txXfrm>
        <a:off x="1280737" y="1334599"/>
        <a:ext cx="1056577" cy="338104"/>
      </dsp:txXfrm>
    </dsp:sp>
    <dsp:sp modelId="{A4A96703-7E5D-4DB9-B132-C186B3EB520A}">
      <dsp:nvSpPr>
        <dsp:cNvPr id="0" name=""/>
        <dsp:cNvSpPr/>
      </dsp:nvSpPr>
      <dsp:spPr>
        <a:xfrm>
          <a:off x="2823340" y="1239507"/>
          <a:ext cx="528288" cy="52828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A11EB-E822-4F62-8FB3-9220A7D375DE}">
      <dsp:nvSpPr>
        <dsp:cNvPr id="0" name=""/>
        <dsp:cNvSpPr/>
      </dsp:nvSpPr>
      <dsp:spPr>
        <a:xfrm>
          <a:off x="2823340" y="1239507"/>
          <a:ext cx="528288" cy="52828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D2106-619D-4C2D-B980-2F3F4460CE62}">
      <dsp:nvSpPr>
        <dsp:cNvPr id="0" name=""/>
        <dsp:cNvSpPr/>
      </dsp:nvSpPr>
      <dsp:spPr>
        <a:xfrm>
          <a:off x="2559196" y="1334599"/>
          <a:ext cx="1056577" cy="338104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Yahoo</a:t>
          </a:r>
          <a:endParaRPr lang="el-GR" sz="2000" kern="1200" dirty="0"/>
        </a:p>
      </dsp:txBody>
      <dsp:txXfrm>
        <a:off x="2559196" y="1334599"/>
        <a:ext cx="1056577" cy="338104"/>
      </dsp:txXfrm>
    </dsp:sp>
    <dsp:sp modelId="{59002E1D-A9A9-48DB-BC6B-685E07BF87D5}">
      <dsp:nvSpPr>
        <dsp:cNvPr id="0" name=""/>
        <dsp:cNvSpPr/>
      </dsp:nvSpPr>
      <dsp:spPr>
        <a:xfrm>
          <a:off x="4101800" y="1239507"/>
          <a:ext cx="528288" cy="52828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FC0B2-EE5F-4AA3-886D-44241F2B89AB}">
      <dsp:nvSpPr>
        <dsp:cNvPr id="0" name=""/>
        <dsp:cNvSpPr/>
      </dsp:nvSpPr>
      <dsp:spPr>
        <a:xfrm>
          <a:off x="4101800" y="1239507"/>
          <a:ext cx="528288" cy="52828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7D406-8CF6-474A-9694-BED762494946}">
      <dsp:nvSpPr>
        <dsp:cNvPr id="0" name=""/>
        <dsp:cNvSpPr/>
      </dsp:nvSpPr>
      <dsp:spPr>
        <a:xfrm>
          <a:off x="3837655" y="1334599"/>
          <a:ext cx="1056577" cy="338104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MIT</a:t>
          </a:r>
          <a:endParaRPr lang="el-GR" sz="2000" kern="1200" dirty="0"/>
        </a:p>
      </dsp:txBody>
      <dsp:txXfrm>
        <a:off x="3837655" y="1334599"/>
        <a:ext cx="1056577" cy="338104"/>
      </dsp:txXfrm>
    </dsp:sp>
    <dsp:sp modelId="{6D3AE53F-637C-4757-840F-0B9FC056710B}">
      <dsp:nvSpPr>
        <dsp:cNvPr id="0" name=""/>
        <dsp:cNvSpPr/>
      </dsp:nvSpPr>
      <dsp:spPr>
        <a:xfrm>
          <a:off x="5380259" y="1239507"/>
          <a:ext cx="528288" cy="52828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1B7E4-26BA-4F83-8BB1-6992A5640F12}">
      <dsp:nvSpPr>
        <dsp:cNvPr id="0" name=""/>
        <dsp:cNvSpPr/>
      </dsp:nvSpPr>
      <dsp:spPr>
        <a:xfrm>
          <a:off x="5380259" y="1239507"/>
          <a:ext cx="528288" cy="52828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AD196-389B-4260-8F33-06360109084D}">
      <dsp:nvSpPr>
        <dsp:cNvPr id="0" name=""/>
        <dsp:cNvSpPr/>
      </dsp:nvSpPr>
      <dsp:spPr>
        <a:xfrm>
          <a:off x="5116114" y="1334599"/>
          <a:ext cx="1056577" cy="338104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Linux</a:t>
          </a:r>
          <a:endParaRPr lang="el-GR" sz="2000" kern="1200" dirty="0"/>
        </a:p>
      </dsp:txBody>
      <dsp:txXfrm>
        <a:off x="5116114" y="1334599"/>
        <a:ext cx="1056577" cy="338104"/>
      </dsp:txXfrm>
    </dsp:sp>
    <dsp:sp modelId="{A5982678-960E-4EC9-824A-42BEC7ED392F}">
      <dsp:nvSpPr>
        <dsp:cNvPr id="0" name=""/>
        <dsp:cNvSpPr/>
      </dsp:nvSpPr>
      <dsp:spPr>
        <a:xfrm>
          <a:off x="6658718" y="1239507"/>
          <a:ext cx="528288" cy="52828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F483E-7D18-436B-A3AF-78B7267FE19D}">
      <dsp:nvSpPr>
        <dsp:cNvPr id="0" name=""/>
        <dsp:cNvSpPr/>
      </dsp:nvSpPr>
      <dsp:spPr>
        <a:xfrm>
          <a:off x="6658718" y="1239507"/>
          <a:ext cx="528288" cy="52828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1490B-A449-4C7D-89DE-CCE2F5366B10}">
      <dsp:nvSpPr>
        <dsp:cNvPr id="0" name=""/>
        <dsp:cNvSpPr/>
      </dsp:nvSpPr>
      <dsp:spPr>
        <a:xfrm>
          <a:off x="6394573" y="1334599"/>
          <a:ext cx="1056577" cy="338104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Tube</a:t>
          </a:r>
          <a:endParaRPr lang="el-GR" sz="2000" kern="1200" dirty="0"/>
        </a:p>
      </dsp:txBody>
      <dsp:txXfrm>
        <a:off x="6394573" y="1334599"/>
        <a:ext cx="1056577" cy="338104"/>
      </dsp:txXfrm>
    </dsp:sp>
    <dsp:sp modelId="{AFAFDC6F-33D6-4F92-A05E-E44BF973A1E0}">
      <dsp:nvSpPr>
        <dsp:cNvPr id="0" name=""/>
        <dsp:cNvSpPr/>
      </dsp:nvSpPr>
      <dsp:spPr>
        <a:xfrm>
          <a:off x="7937177" y="1239507"/>
          <a:ext cx="528288" cy="52828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E1DFA-0AEE-4239-8FC2-8A6A03AD4A5E}">
      <dsp:nvSpPr>
        <dsp:cNvPr id="0" name=""/>
        <dsp:cNvSpPr/>
      </dsp:nvSpPr>
      <dsp:spPr>
        <a:xfrm>
          <a:off x="7937177" y="1239507"/>
          <a:ext cx="528288" cy="52828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0A614-446D-40B9-9E77-2EDB6401B928}">
      <dsp:nvSpPr>
        <dsp:cNvPr id="0" name=""/>
        <dsp:cNvSpPr/>
      </dsp:nvSpPr>
      <dsp:spPr>
        <a:xfrm>
          <a:off x="7673032" y="1334599"/>
          <a:ext cx="1056577" cy="338104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Dropbox</a:t>
          </a:r>
          <a:endParaRPr lang="el-GR" sz="2000" kern="1200" dirty="0"/>
        </a:p>
      </dsp:txBody>
      <dsp:txXfrm>
        <a:off x="7673032" y="1334599"/>
        <a:ext cx="1056577" cy="338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788E7-2211-48AA-BA39-D94F7232ECAC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6C1C4-F56F-46B1-B796-B9F0977DB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0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C1C4-F56F-46B1-B796-B9F0977DB3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9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8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56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49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6006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12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0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8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8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8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8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3C839-2365-46F2-818D-9E676149DB34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FC18C9-39E4-4357-AC35-0B0D68236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9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tiobe.com/tiobe-index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ytho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055" y="725214"/>
            <a:ext cx="9144000" cy="1753588"/>
          </a:xfrm>
        </p:spPr>
        <p:txBody>
          <a:bodyPr>
            <a:noAutofit/>
          </a:bodyPr>
          <a:lstStyle/>
          <a:p>
            <a:pPr algn="ctr"/>
            <a:r>
              <a:rPr lang="el-GR" sz="4800" dirty="0">
                <a:solidFill>
                  <a:srgbClr val="0070C0"/>
                </a:solidFill>
              </a:rPr>
              <a:t>Βασικά στοιχεία γλώσσας προγραμματισμού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3596" y="3216461"/>
            <a:ext cx="4694822" cy="139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7055" y="5344509"/>
            <a:ext cx="9144000" cy="1035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dirty="0">
                <a:solidFill>
                  <a:srgbClr val="0070C0"/>
                </a:solidFill>
              </a:rPr>
              <a:t>Κέρος Α. Ιωάννης</a:t>
            </a:r>
          </a:p>
          <a:p>
            <a:r>
              <a:rPr lang="el-GR" sz="2400" dirty="0">
                <a:solidFill>
                  <a:srgbClr val="0070C0"/>
                </a:solidFill>
              </a:rPr>
              <a:t>Καθηγητής Πληροφορικής ΠΕ19</a:t>
            </a:r>
          </a:p>
          <a:p>
            <a:r>
              <a:rPr lang="el-GR" sz="2400" dirty="0">
                <a:solidFill>
                  <a:srgbClr val="0070C0"/>
                </a:solidFill>
              </a:rPr>
              <a:t>1</a:t>
            </a:r>
            <a:r>
              <a:rPr lang="el-GR" sz="2400" baseline="30000" dirty="0">
                <a:solidFill>
                  <a:srgbClr val="0070C0"/>
                </a:solidFill>
              </a:rPr>
              <a:t>ο</a:t>
            </a:r>
            <a:r>
              <a:rPr lang="el-GR" sz="2400" dirty="0">
                <a:solidFill>
                  <a:srgbClr val="0070C0"/>
                </a:solidFill>
              </a:rPr>
              <a:t> ΕΠΑΛ Κιλκίς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3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44946" cy="1320800"/>
          </a:xfrm>
        </p:spPr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Οι δημοφιλέστερες γλώσσες προγραμματισμού</a:t>
            </a:r>
          </a:p>
        </p:txBody>
      </p:sp>
      <p:sp>
        <p:nvSpPr>
          <p:cNvPr id="3" name="AutoShape 2" descr="Αποτέλεσμα εικόνας για tiobe">
            <a:extLst>
              <a:ext uri="{FF2B5EF4-FFF2-40B4-BE49-F238E27FC236}">
                <a16:creationId xmlns:a16="http://schemas.microsoft.com/office/drawing/2014/main" id="{64DD1D0D-8232-4F0F-8EA6-7CF06BC7BB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7763" y="2571750"/>
            <a:ext cx="2276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Εικόνα 5">
            <a:hlinkClick r:id="rId2"/>
            <a:extLst>
              <a:ext uri="{FF2B5EF4-FFF2-40B4-BE49-F238E27FC236}">
                <a16:creationId xmlns:a16="http://schemas.microsoft.com/office/drawing/2014/main" id="{29C41B3D-2B06-4F36-B85D-B27CEA6F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70" y="2571750"/>
            <a:ext cx="2276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1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Python </a:t>
            </a:r>
            <a:r>
              <a:rPr lang="el-GR" dirty="0">
                <a:solidFill>
                  <a:srgbClr val="0070C0"/>
                </a:solidFill>
              </a:rPr>
              <a:t>– Τριτοβάθμια Εκπαίδευση ΗΠΑ</a:t>
            </a:r>
          </a:p>
        </p:txBody>
      </p:sp>
      <p:sp>
        <p:nvSpPr>
          <p:cNvPr id="3" name="AutoShape 2" descr="Αποτέλεσμα εικόνας για python universities"/>
          <p:cNvSpPr>
            <a:spLocks noChangeAspect="1" noChangeArrowheads="1"/>
          </p:cNvSpPr>
          <p:nvPr/>
        </p:nvSpPr>
        <p:spPr bwMode="auto">
          <a:xfrm>
            <a:off x="3795713" y="1947863"/>
            <a:ext cx="460057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2" name="Picture 4" descr="Αποτέλεσμα εικόνας για python univers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84" y="1455867"/>
            <a:ext cx="7581616" cy="4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42026" cy="1320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Python </a:t>
            </a:r>
            <a:r>
              <a:rPr lang="el-GR" dirty="0">
                <a:solidFill>
                  <a:srgbClr val="0070C0"/>
                </a:solidFill>
              </a:rPr>
              <a:t>– Ελληνική Τριτοβάθμια Εκπαίδευση</a:t>
            </a:r>
          </a:p>
        </p:txBody>
      </p:sp>
      <p:sp>
        <p:nvSpPr>
          <p:cNvPr id="3" name="AutoShape 2" descr="Αποτέλεσμα εικόνας για python universities"/>
          <p:cNvSpPr>
            <a:spLocks noChangeAspect="1" noChangeArrowheads="1"/>
          </p:cNvSpPr>
          <p:nvPr/>
        </p:nvSpPr>
        <p:spPr bwMode="auto">
          <a:xfrm>
            <a:off x="3795713" y="1947863"/>
            <a:ext cx="460057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77334" y="1577727"/>
            <a:ext cx="514756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Μαθηματικό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Πολυτεχνεία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Τμήματα Πληροφορικής κοκ</a:t>
            </a:r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161997" y="3430607"/>
            <a:ext cx="447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Λέτε να μην ξέρουν όλοι αυτοί;</a:t>
            </a:r>
          </a:p>
        </p:txBody>
      </p:sp>
    </p:spTree>
    <p:extLst>
      <p:ext uri="{BB962C8B-B14F-4D97-AF65-F5344CB8AC3E}">
        <p14:creationId xmlns:p14="http://schemas.microsoft.com/office/powerpoint/2010/main" val="330103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42026" cy="1320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Java </a:t>
            </a:r>
            <a:r>
              <a:rPr lang="el-GR" dirty="0">
                <a:solidFill>
                  <a:srgbClr val="0070C0"/>
                </a:solidFill>
              </a:rPr>
              <a:t>ή </a:t>
            </a:r>
            <a:r>
              <a:rPr lang="en-US" dirty="0">
                <a:solidFill>
                  <a:srgbClr val="0070C0"/>
                </a:solidFill>
              </a:rPr>
              <a:t>Python</a:t>
            </a:r>
            <a:r>
              <a:rPr lang="el-GR" dirty="0">
                <a:solidFill>
                  <a:srgbClr val="0070C0"/>
                </a:solidFill>
              </a:rPr>
              <a:t>;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1820011"/>
            <a:ext cx="6430272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42026" cy="1320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Java </a:t>
            </a:r>
            <a:r>
              <a:rPr lang="el-GR" dirty="0">
                <a:solidFill>
                  <a:srgbClr val="0070C0"/>
                </a:solidFill>
              </a:rPr>
              <a:t>ή </a:t>
            </a:r>
            <a:r>
              <a:rPr lang="en-US" dirty="0">
                <a:solidFill>
                  <a:srgbClr val="0070C0"/>
                </a:solidFill>
              </a:rPr>
              <a:t>Python</a:t>
            </a:r>
            <a:r>
              <a:rPr lang="el-GR" dirty="0">
                <a:solidFill>
                  <a:srgbClr val="0070C0"/>
                </a:solidFill>
              </a:rPr>
              <a:t>;</a:t>
            </a:r>
          </a:p>
        </p:txBody>
      </p:sp>
      <p:pic>
        <p:nvPicPr>
          <p:cNvPr id="5" name="Picture 2" descr="Αποτέλεσμα εικόνας για python univers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33" y="1696720"/>
            <a:ext cx="6674167" cy="438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42026" cy="1320800"/>
          </a:xfrm>
        </p:spPr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Ψευδογλώσσα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ή </a:t>
            </a:r>
            <a:r>
              <a:rPr lang="en-US" dirty="0">
                <a:solidFill>
                  <a:srgbClr val="0070C0"/>
                </a:solidFill>
              </a:rPr>
              <a:t>Python</a:t>
            </a:r>
            <a:r>
              <a:rPr lang="el-GR" dirty="0">
                <a:solidFill>
                  <a:srgbClr val="0070C0"/>
                </a:solidFill>
              </a:rPr>
              <a:t>;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68" y="1502716"/>
            <a:ext cx="7621064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42026" cy="1320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Python </a:t>
            </a:r>
            <a:r>
              <a:rPr lang="el-GR" dirty="0">
                <a:solidFill>
                  <a:srgbClr val="0070C0"/>
                </a:solidFill>
              </a:rPr>
              <a:t>και </a:t>
            </a:r>
            <a:r>
              <a:rPr lang="en-US" dirty="0">
                <a:solidFill>
                  <a:srgbClr val="0070C0"/>
                </a:solidFill>
              </a:rPr>
              <a:t>Scratch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439432"/>
            <a:ext cx="26901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import turtle</a:t>
            </a:r>
          </a:p>
          <a:p>
            <a:r>
              <a:rPr lang="en-US" dirty="0">
                <a:solidFill>
                  <a:srgbClr val="7030A0"/>
                </a:solidFill>
              </a:rPr>
              <a:t>franklin=</a:t>
            </a:r>
            <a:r>
              <a:rPr lang="en-US" dirty="0" err="1">
                <a:solidFill>
                  <a:srgbClr val="7030A0"/>
                </a:solidFill>
              </a:rPr>
              <a:t>turtle.Turtle</a:t>
            </a:r>
            <a:r>
              <a:rPr lang="en-US" dirty="0">
                <a:solidFill>
                  <a:srgbClr val="7030A0"/>
                </a:solidFill>
              </a:rPr>
              <a:t>()</a:t>
            </a:r>
          </a:p>
          <a:p>
            <a:r>
              <a:rPr lang="en-US" dirty="0">
                <a:solidFill>
                  <a:srgbClr val="7030A0"/>
                </a:solidFill>
              </a:rPr>
              <a:t>for times in range(4):</a:t>
            </a:r>
          </a:p>
          <a:p>
            <a:r>
              <a:rPr lang="en-US" dirty="0">
                <a:solidFill>
                  <a:srgbClr val="7030A0"/>
                </a:solidFill>
              </a:rPr>
              <a:t>    </a:t>
            </a:r>
            <a:r>
              <a:rPr lang="en-US" dirty="0" err="1">
                <a:solidFill>
                  <a:srgbClr val="7030A0"/>
                </a:solidFill>
              </a:rPr>
              <a:t>franklin.forward</a:t>
            </a:r>
            <a:r>
              <a:rPr lang="en-US" dirty="0">
                <a:solidFill>
                  <a:srgbClr val="7030A0"/>
                </a:solidFill>
              </a:rPr>
              <a:t>(100)</a:t>
            </a:r>
          </a:p>
          <a:p>
            <a:r>
              <a:rPr lang="en-US" dirty="0">
                <a:solidFill>
                  <a:srgbClr val="7030A0"/>
                </a:solidFill>
              </a:rPr>
              <a:t>    </a:t>
            </a:r>
            <a:r>
              <a:rPr lang="en-US" dirty="0" err="1">
                <a:solidFill>
                  <a:srgbClr val="7030A0"/>
                </a:solidFill>
              </a:rPr>
              <a:t>franklin.right</a:t>
            </a:r>
            <a:r>
              <a:rPr lang="en-US" dirty="0">
                <a:solidFill>
                  <a:srgbClr val="7030A0"/>
                </a:solidFill>
              </a:rPr>
              <a:t>(90)</a:t>
            </a:r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47" y="2404428"/>
            <a:ext cx="2950325" cy="1731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95580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Κώδικας </a:t>
            </a:r>
            <a:r>
              <a:rPr lang="en-US" dirty="0">
                <a:solidFill>
                  <a:srgbClr val="0070C0"/>
                </a:solidFill>
              </a:rPr>
              <a:t>Python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547" y="195580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Κώδικας </a:t>
            </a:r>
            <a:r>
              <a:rPr lang="en-US" dirty="0">
                <a:solidFill>
                  <a:srgbClr val="0070C0"/>
                </a:solidFill>
              </a:rPr>
              <a:t>Scratch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Χρήστες της </a:t>
            </a:r>
            <a:r>
              <a:rPr lang="en-US" dirty="0">
                <a:solidFill>
                  <a:srgbClr val="0070C0"/>
                </a:solidFill>
              </a:rPr>
              <a:t>Python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29057084"/>
              </p:ext>
            </p:extLst>
          </p:nvPr>
        </p:nvGraphicFramePr>
        <p:xfrm>
          <a:off x="1206517" y="1661160"/>
          <a:ext cx="8731889" cy="2257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23375" y="4847934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Πεισθήκατε;</a:t>
            </a:r>
          </a:p>
        </p:txBody>
      </p:sp>
    </p:spTree>
    <p:extLst>
      <p:ext uri="{BB962C8B-B14F-4D97-AF65-F5344CB8AC3E}">
        <p14:creationId xmlns:p14="http://schemas.microsoft.com/office/powerpoint/2010/main" val="9772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Τι είναι η </a:t>
            </a:r>
            <a:r>
              <a:rPr lang="en-US" dirty="0">
                <a:solidFill>
                  <a:srgbClr val="0070C0"/>
                </a:solidFill>
              </a:rPr>
              <a:t>Python</a:t>
            </a:r>
            <a:r>
              <a:rPr lang="el-GR" dirty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050" y="1354704"/>
            <a:ext cx="9367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Η </a:t>
            </a:r>
            <a:r>
              <a:rPr lang="en-US" sz="2000" dirty="0"/>
              <a:t>Python </a:t>
            </a:r>
            <a:r>
              <a:rPr lang="el-GR" sz="2000" dirty="0"/>
              <a:t>είναι μία </a:t>
            </a:r>
            <a:r>
              <a:rPr lang="el-GR" sz="2000" dirty="0">
                <a:solidFill>
                  <a:srgbClr val="0070C0"/>
                </a:solidFill>
              </a:rPr>
              <a:t>σύγχρονη</a:t>
            </a:r>
            <a:r>
              <a:rPr lang="el-GR" sz="2000" dirty="0"/>
              <a:t>, </a:t>
            </a:r>
            <a:r>
              <a:rPr lang="el-GR" sz="2000" dirty="0">
                <a:solidFill>
                  <a:srgbClr val="0070C0"/>
                </a:solidFill>
              </a:rPr>
              <a:t>διερμηνευόμενη</a:t>
            </a:r>
            <a:r>
              <a:rPr lang="el-GR" sz="2000" dirty="0"/>
              <a:t>, </a:t>
            </a:r>
            <a:r>
              <a:rPr lang="el-GR" sz="2000" dirty="0">
                <a:solidFill>
                  <a:srgbClr val="0070C0"/>
                </a:solidFill>
              </a:rPr>
              <a:t>υψηλού επιπέδου </a:t>
            </a:r>
            <a:r>
              <a:rPr lang="el-GR" sz="2000" dirty="0"/>
              <a:t>γλώσσα </a:t>
            </a:r>
            <a:r>
              <a:rPr lang="el-GR" sz="2000" dirty="0">
                <a:solidFill>
                  <a:srgbClr val="0070C0"/>
                </a:solidFill>
              </a:rPr>
              <a:t>γενικής χρήσης </a:t>
            </a:r>
            <a:r>
              <a:rPr lang="el-GR" sz="2000" dirty="0"/>
              <a:t>για την ανάπτυξη πολλών προγραμμάτων, από απλά έως τα πλέον σύνθετα (εκπαιδευτικά παιχνίδια, εμπορικές εφαρμογές, πλατφόρμες κοινωνικής δικτύωσης κλπ.)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334" y="2904104"/>
            <a:ext cx="51464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Υψηλού επιπέδου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Λέξεις – κλειδιά της αγγλικής γλώσσας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Αυστηρή γραμματική και συντακτικό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Εύκολα κατανοητές από τον άνθρωπο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Μεγάλη «</a:t>
            </a:r>
            <a:r>
              <a:rPr lang="el-GR" sz="2000" dirty="0" err="1"/>
              <a:t>φορητότητα</a:t>
            </a:r>
            <a:r>
              <a:rPr lang="el-GR" sz="2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096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7188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70C0"/>
                </a:solidFill>
              </a:rPr>
              <a:t>Χαρακτηριστικά της </a:t>
            </a:r>
            <a:r>
              <a:rPr lang="en-US" dirty="0">
                <a:solidFill>
                  <a:srgbClr val="0070C0"/>
                </a:solidFill>
              </a:rPr>
              <a:t>Python (1/3)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133" y="1365694"/>
            <a:ext cx="96362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Λογισμικό Ανοικτού Κώδικα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/>
              <a:t>Διατίθεται ελεύθερα μέσω του Διαδικτύου (</a:t>
            </a:r>
            <a:r>
              <a:rPr lang="en-US" sz="2000" dirty="0">
                <a:hlinkClick r:id="rId2"/>
              </a:rPr>
              <a:t>www.python.org</a:t>
            </a:r>
            <a:r>
              <a:rPr lang="en-US" sz="2000" dirty="0"/>
              <a:t>)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/>
              <a:t>Υποστήριξη από μία μεγάλη κοινότητα προγραμματιστών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dirty="0"/>
              <a:t>Forums, e-</a:t>
            </a:r>
            <a:r>
              <a:rPr lang="el-GR" sz="2000" dirty="0"/>
              <a:t>υλικό κλπ.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Ευκολία στην εκμάθηση και την αναγνωσιμότητα και συντήρηση του παραγόμενου κώδικα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/>
              <a:t>Εξαιρετικά απότομη καμπύλη εκμάθησης (μαθαίνω γρήγορα).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/>
              <a:t>Απλά προγράμματα που εύκολα ελέγχονται για λάθη και συντηρούνται – Συντακτικά απλή. </a:t>
            </a:r>
          </a:p>
          <a:p>
            <a:pPr lvl="1"/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Γρήγορη ανάπτυξη εφαρμογών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/>
              <a:t>3-5 φορές μικρότερα από τα αντίστοιχα </a:t>
            </a:r>
            <a:r>
              <a:rPr lang="en-US" sz="2000" dirty="0"/>
              <a:t>Java</a:t>
            </a:r>
            <a:r>
              <a:rPr lang="el-GR" sz="2000" dirty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/>
              <a:t>Στροφή στον προγραμματιστή: από την απόδοση των προγραμμάτων </a:t>
            </a:r>
            <a:br>
              <a:rPr lang="el-GR" sz="2000" dirty="0"/>
            </a:br>
            <a:r>
              <a:rPr lang="el-GR" sz="2000" dirty="0"/>
              <a:t>(</a:t>
            </a:r>
            <a:r>
              <a:rPr lang="en-US" sz="2000" dirty="0"/>
              <a:t>efficiency) </a:t>
            </a:r>
            <a:r>
              <a:rPr lang="el-GR" sz="2000" dirty="0"/>
              <a:t>στην απόδοση του προγραμματιστή (</a:t>
            </a:r>
            <a:r>
              <a:rPr lang="en-US" sz="2000" dirty="0"/>
              <a:t>productivity)</a:t>
            </a:r>
            <a:r>
              <a:rPr lang="el-GR" sz="2000" dirty="0"/>
              <a:t>.</a:t>
            </a:r>
            <a:endParaRPr lang="en-US" sz="2000" dirty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/>
              <a:t>Πλούσια βιβλιοθήκη έτοιμων προγραμμάτων.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60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Εισαγωγή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809" y="2166269"/>
            <a:ext cx="95045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>
                <a:solidFill>
                  <a:srgbClr val="0070C0"/>
                </a:solidFill>
              </a:rPr>
              <a:t>«</a:t>
            </a:r>
            <a:r>
              <a:rPr lang="en-US" sz="3200" dirty="0" err="1">
                <a:solidFill>
                  <a:srgbClr val="0070C0"/>
                </a:solidFill>
              </a:rPr>
              <a:t>Longum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iter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est</a:t>
            </a:r>
            <a:r>
              <a:rPr lang="en-US" sz="3200" dirty="0">
                <a:solidFill>
                  <a:srgbClr val="0070C0"/>
                </a:solidFill>
              </a:rPr>
              <a:t> per </a:t>
            </a:r>
            <a:r>
              <a:rPr lang="en-US" sz="3200" dirty="0" err="1">
                <a:solidFill>
                  <a:srgbClr val="0070C0"/>
                </a:solidFill>
              </a:rPr>
              <a:t>preaecepta</a:t>
            </a:r>
            <a:r>
              <a:rPr lang="en-US" sz="3200" dirty="0">
                <a:solidFill>
                  <a:srgbClr val="0070C0"/>
                </a:solidFill>
              </a:rPr>
              <a:t>, breve et </a:t>
            </a:r>
            <a:r>
              <a:rPr lang="en-US" sz="3200" dirty="0" err="1">
                <a:solidFill>
                  <a:srgbClr val="0070C0"/>
                </a:solidFill>
              </a:rPr>
              <a:t>efficax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br>
              <a:rPr lang="el-GR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per exempla</a:t>
            </a:r>
            <a:r>
              <a:rPr lang="el-GR" sz="3200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147" y="3947411"/>
            <a:ext cx="98347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dirty="0">
                <a:solidFill>
                  <a:srgbClr val="C00000"/>
                </a:solidFill>
              </a:rPr>
              <a:t>«Είναι μεγάλος ο δρόμος μέσω κανόνων αλλά σύντομος και </a:t>
            </a:r>
            <a:br>
              <a:rPr lang="el-GR" sz="2800" dirty="0">
                <a:solidFill>
                  <a:srgbClr val="C00000"/>
                </a:solidFill>
              </a:rPr>
            </a:br>
            <a:r>
              <a:rPr lang="el-GR" sz="2800" dirty="0">
                <a:solidFill>
                  <a:srgbClr val="C00000"/>
                </a:solidFill>
              </a:rPr>
              <a:t>αποδοτικός με παραδείγματα»</a:t>
            </a:r>
          </a:p>
        </p:txBody>
      </p:sp>
    </p:spTree>
    <p:extLst>
      <p:ext uri="{BB962C8B-B14F-4D97-AF65-F5344CB8AC3E}">
        <p14:creationId xmlns:p14="http://schemas.microsoft.com/office/powerpoint/2010/main" val="30213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Χαρακτηριστικά της </a:t>
            </a:r>
            <a:r>
              <a:rPr lang="en-US" dirty="0">
                <a:solidFill>
                  <a:srgbClr val="0070C0"/>
                </a:solidFill>
              </a:rPr>
              <a:t>Python (2/3)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334" y="1270000"/>
            <a:ext cx="903422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Επεκτάσιμη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000" dirty="0"/>
              <a:t>Πυρήνας + </a:t>
            </a:r>
            <a:r>
              <a:rPr lang="el-GR" sz="2000" dirty="0" err="1"/>
              <a:t>Αρθρώματα</a:t>
            </a:r>
            <a:r>
              <a:rPr lang="el-GR" sz="2000" dirty="0"/>
              <a:t> (</a:t>
            </a:r>
            <a:r>
              <a:rPr lang="en-US" sz="2000" dirty="0"/>
              <a:t>modules)</a:t>
            </a:r>
            <a:r>
              <a:rPr lang="el-GR" sz="2000" dirty="0"/>
              <a:t>. </a:t>
            </a:r>
          </a:p>
          <a:p>
            <a:pPr lvl="1" indent="268288"/>
            <a:r>
              <a:rPr lang="el-GR" sz="2000" dirty="0">
                <a:solidFill>
                  <a:srgbClr val="C00000"/>
                </a:solidFill>
              </a:rPr>
              <a:t>(Οι μπαταρίες περιλαμβάνονται…)</a:t>
            </a:r>
            <a:endParaRPr lang="en-US" sz="20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000" dirty="0"/>
              <a:t>Δεν παραμένει στάσιμη, παρακολουθεί τις εξελίξεις.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000" dirty="0"/>
              <a:t>Υπάρχουν στο </a:t>
            </a:r>
            <a:r>
              <a:rPr lang="en-US" sz="2000" dirty="0"/>
              <a:t>internet </a:t>
            </a:r>
            <a:r>
              <a:rPr lang="el-GR" sz="2000" dirty="0"/>
              <a:t>βιβλιοθήκες για τα πάντα</a:t>
            </a:r>
          </a:p>
          <a:p>
            <a:pPr lvl="1"/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Παίζει σχεδόν παντού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Windows, Linux, OS/2, Mac, Amiga </a:t>
            </a:r>
            <a:r>
              <a:rPr lang="el-GR" sz="2000" dirty="0"/>
              <a:t>κλπ.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000" dirty="0"/>
              <a:t>Συνδυασμός με άλλες γλώσσες (</a:t>
            </a:r>
            <a:r>
              <a:rPr lang="en-US" sz="2000" dirty="0"/>
              <a:t>Java, C/C++ </a:t>
            </a:r>
            <a:r>
              <a:rPr lang="el-GR" sz="2000" dirty="0"/>
              <a:t>κλπ.)</a:t>
            </a:r>
          </a:p>
          <a:p>
            <a:pPr lvl="1"/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Ώριμη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000" dirty="0"/>
              <a:t>Υπάρχει από το 1980.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000" dirty="0"/>
              <a:t>Ξεπέρασε τις παιδικές ασθένειες της.</a:t>
            </a:r>
          </a:p>
          <a:p>
            <a:pPr lvl="1"/>
            <a:endParaRPr lang="el-GR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Case sensitive </a:t>
            </a:r>
            <a:r>
              <a:rPr lang="en-US" sz="2400" dirty="0" err="1">
                <a:solidFill>
                  <a:srgbClr val="0070C0"/>
                </a:solidFill>
              </a:rPr>
              <a:t>PyThOn</a:t>
            </a:r>
            <a:r>
              <a:rPr lang="en-US" sz="2400" dirty="0">
                <a:solidFill>
                  <a:srgbClr val="0070C0"/>
                </a:solidFill>
              </a:rPr>
              <a:t> ≠ Python</a:t>
            </a:r>
            <a:endParaRPr lang="el-GR" sz="2400" dirty="0">
              <a:solidFill>
                <a:srgbClr val="0070C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ΔΩΡΕΑΝ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7693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407"/>
          </a:xfrm>
        </p:spPr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Χαρακτηριστικά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της </a:t>
            </a:r>
            <a:r>
              <a:rPr lang="en-US" dirty="0">
                <a:solidFill>
                  <a:srgbClr val="0070C0"/>
                </a:solidFill>
              </a:rPr>
              <a:t>Python (3/3)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334" y="1277007"/>
            <a:ext cx="92864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Διερμηνευόμενη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/>
              <a:t>Μόλις γράψουμε μία εντολή μπορούμε να την εκτελέσουμε απευθείας και να ειδοποιηθούμε άμεσα για τα αποτελέσματα της ή εάν έχει λάθος σύνταξη</a:t>
            </a:r>
            <a:r>
              <a:rPr lang="en-US" sz="2000" dirty="0"/>
              <a:t>.</a:t>
            </a:r>
            <a:endParaRPr lang="el-GR" sz="2000" dirty="0"/>
          </a:p>
          <a:p>
            <a:pPr lvl="1"/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70C0"/>
                </a:solidFill>
              </a:rPr>
              <a:t>Στοίχιση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/>
              <a:t>Υποχρέωση της τήρησης των κανόνων «καλής συμπεριφοράς» όσο αφορά την στοίχιση των εντολών μας. Εάν κάποιες ενέργειες περιλαμβάνονται σε μία εντολή πρέπει να γραφούν πιο μέσα.</a:t>
            </a:r>
            <a:endParaRPr lang="en-US" sz="2000" dirty="0"/>
          </a:p>
          <a:p>
            <a:pPr lvl="1"/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err="1">
                <a:solidFill>
                  <a:srgbClr val="0070C0"/>
                </a:solidFill>
              </a:rPr>
              <a:t>Αντικειμενοστρέφεια</a:t>
            </a:r>
            <a:endParaRPr lang="el-GR" sz="2400" dirty="0">
              <a:solidFill>
                <a:srgbClr val="0070C0"/>
              </a:solidFill>
            </a:endParaRPr>
          </a:p>
          <a:p>
            <a:pPr marL="803275" indent="-361950" algn="just">
              <a:buFont typeface="Wingdings" panose="05000000000000000000" pitchFamily="2" charset="2"/>
              <a:buChar char="ü"/>
            </a:pPr>
            <a:r>
              <a:rPr lang="el-GR" sz="2000" dirty="0"/>
              <a:t>Τα πάντα είναι αντικείμενα, με όλα τα πλεονεκτήματα που συνοδεύουν αυτή την μέθοδο προγραμματισμού.</a:t>
            </a:r>
          </a:p>
          <a:p>
            <a:pPr marL="803275" indent="-361950" algn="just">
              <a:buFont typeface="Wingdings" panose="05000000000000000000" pitchFamily="2" charset="2"/>
              <a:buChar char="ü"/>
            </a:pPr>
            <a:r>
              <a:rPr lang="el-GR" sz="2000" dirty="0"/>
              <a:t>Υποστηρίζονται και άλλοι τρόποι προγραμματισμού (</a:t>
            </a:r>
            <a:r>
              <a:rPr lang="el-GR" sz="2000" dirty="0" err="1"/>
              <a:t>διαδικασιακός</a:t>
            </a:r>
            <a:r>
              <a:rPr lang="el-GR" sz="2000" dirty="0"/>
              <a:t>, </a:t>
            </a:r>
            <a:br>
              <a:rPr lang="el-GR" sz="2000" dirty="0"/>
            </a:br>
            <a:r>
              <a:rPr lang="el-GR" sz="2000" dirty="0"/>
              <a:t>συναρτησιακός).</a:t>
            </a:r>
          </a:p>
          <a:p>
            <a:pPr marL="803275" indent="-361950" algn="just">
              <a:buFont typeface="Wingdings" panose="05000000000000000000" pitchFamily="2" charset="2"/>
              <a:buChar char="ü"/>
            </a:pPr>
            <a:r>
              <a:rPr lang="el-GR" sz="2000" dirty="0"/>
              <a:t>ΣΥΝΕΠΩΣ ΕΊΝΑΙ: </a:t>
            </a:r>
            <a:r>
              <a:rPr lang="el-GR" sz="2000" dirty="0">
                <a:solidFill>
                  <a:srgbClr val="C00000"/>
                </a:solidFill>
              </a:rPr>
              <a:t>ΑΝΤΙΚΕΙΜΕΝΟΣΤΡΑΦΗΣ+ΔΙΑΔΙΚΑΣΙΑΚΗ+ΣΥΝΑΡΤΗΣΙΑΚΗ </a:t>
            </a:r>
          </a:p>
        </p:txBody>
      </p:sp>
    </p:spTree>
    <p:extLst>
      <p:ext uri="{BB962C8B-B14F-4D97-AF65-F5344CB8AC3E}">
        <p14:creationId xmlns:p14="http://schemas.microsoft.com/office/powerpoint/2010/main" val="30167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Γιατί το όνομα «</a:t>
            </a:r>
            <a:r>
              <a:rPr lang="en-US" dirty="0">
                <a:solidFill>
                  <a:srgbClr val="0070C0"/>
                </a:solidFill>
              </a:rPr>
              <a:t>Python</a:t>
            </a:r>
            <a:r>
              <a:rPr lang="el-GR" dirty="0">
                <a:solidFill>
                  <a:srgbClr val="0070C0"/>
                </a:solidFill>
              </a:rPr>
              <a:t>»;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4" name="Picture 2" descr="Αποτέλεσμα εικόνας για monty py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16" y="1633537"/>
            <a:ext cx="46005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334" y="1459678"/>
            <a:ext cx="6150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Η ονομασία της οφείλεται στη δημοφιλή κωμική σειρά </a:t>
            </a:r>
            <a:r>
              <a:rPr lang="el-GR" sz="2000" dirty="0" err="1"/>
              <a:t>Monty</a:t>
            </a:r>
            <a:r>
              <a:rPr lang="el-GR" sz="2000" dirty="0"/>
              <a:t> </a:t>
            </a:r>
            <a:r>
              <a:rPr lang="el-GR" sz="2000" dirty="0" err="1"/>
              <a:t>Python's</a:t>
            </a:r>
            <a:r>
              <a:rPr lang="el-GR" sz="2000" dirty="0"/>
              <a:t> </a:t>
            </a:r>
            <a:r>
              <a:rPr lang="el-GR" sz="2000" dirty="0" err="1"/>
              <a:t>Flying</a:t>
            </a:r>
            <a:r>
              <a:rPr lang="en-US" sz="2000" dirty="0"/>
              <a:t> </a:t>
            </a:r>
            <a:r>
              <a:rPr lang="el-GR" sz="2000" dirty="0" err="1"/>
              <a:t>Circus</a:t>
            </a:r>
            <a:r>
              <a:rPr lang="el-GR" sz="2000" dirty="0"/>
              <a:t> του BBC της Μεγάλης Βρετανίας (δεκαετία του ’70). 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Ο </a:t>
            </a:r>
            <a:r>
              <a:rPr lang="el-GR" sz="2000" dirty="0" err="1"/>
              <a:t>Guido</a:t>
            </a:r>
            <a:r>
              <a:rPr lang="el-GR" sz="2000" dirty="0"/>
              <a:t> </a:t>
            </a:r>
            <a:r>
              <a:rPr lang="el-GR" sz="2000" dirty="0" err="1"/>
              <a:t>van</a:t>
            </a:r>
            <a:r>
              <a:rPr lang="el-GR" sz="2000" dirty="0"/>
              <a:t> </a:t>
            </a:r>
            <a:r>
              <a:rPr lang="el-GR" sz="2000" dirty="0" err="1"/>
              <a:t>Rossum</a:t>
            </a:r>
            <a:r>
              <a:rPr lang="en-US" sz="2000" dirty="0"/>
              <a:t> </a:t>
            </a:r>
            <a:r>
              <a:rPr lang="el-GR" sz="2000" dirty="0"/>
              <a:t>ήθελε ένα όνομα για τη νέα γλώσσα προγραμματισμού, το οποίο να είναι μικρό, μοναδικό και ελαφρώς μυστήριο. </a:t>
            </a:r>
          </a:p>
          <a:p>
            <a:pPr algn="just"/>
            <a:endParaRPr lang="el-G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Μάλιστα ενθαρρύνεται η χρήση στην τεκμηρίωση της </a:t>
            </a:r>
            <a:r>
              <a:rPr lang="el-GR" sz="2000" dirty="0" err="1"/>
              <a:t>Python</a:t>
            </a:r>
            <a:r>
              <a:rPr lang="el-GR" sz="2000" dirty="0"/>
              <a:t> αναφορών στη σάτιρα της παραπάνω κωμικής σειράς.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70C0"/>
                </a:solidFill>
              </a:rPr>
              <a:t>Δεν υπάρχει συνεπώς καμία συσχέτιση με ερπετά και το γνωστό φίδι πύθωνας.</a:t>
            </a:r>
          </a:p>
        </p:txBody>
      </p:sp>
    </p:spTree>
    <p:extLst>
      <p:ext uri="{BB962C8B-B14F-4D97-AF65-F5344CB8AC3E}">
        <p14:creationId xmlns:p14="http://schemas.microsoft.com/office/powerpoint/2010/main" val="18511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93" y="368936"/>
            <a:ext cx="10515600" cy="804041"/>
          </a:xfrm>
        </p:spPr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Η ιστοσελίδα της </a:t>
            </a:r>
            <a:r>
              <a:rPr lang="en-US" dirty="0">
                <a:solidFill>
                  <a:srgbClr val="0070C0"/>
                </a:solidFill>
              </a:rPr>
              <a:t>Python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6" y="1281112"/>
            <a:ext cx="12189981" cy="4573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949" y="5950424"/>
            <a:ext cx="6769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www.python.org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010" y="6504421"/>
            <a:ext cx="2887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0070C0"/>
                </a:solidFill>
              </a:rPr>
              <a:t>Τελ. Επίσκεψη: Σεπτέμβριος 2016</a:t>
            </a:r>
          </a:p>
        </p:txBody>
      </p:sp>
    </p:spTree>
    <p:extLst>
      <p:ext uri="{BB962C8B-B14F-4D97-AF65-F5344CB8AC3E}">
        <p14:creationId xmlns:p14="http://schemas.microsoft.com/office/powerpoint/2010/main" val="30106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Δραστηριότητα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717" y="1366560"/>
            <a:ext cx="9111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Κατέβασμα</a:t>
            </a:r>
            <a:r>
              <a:rPr lang="en-US" sz="2000" dirty="0"/>
              <a:t>, </a:t>
            </a:r>
            <a:r>
              <a:rPr lang="el-GR" sz="2000" dirty="0"/>
              <a:t>εγκατάσταση και εκτέλεση της τελευταίας έκδοσης της </a:t>
            </a:r>
            <a:r>
              <a:rPr lang="en-US" sz="2000" dirty="0"/>
              <a:t>Python </a:t>
            </a:r>
            <a:r>
              <a:rPr lang="el-GR" sz="2000" dirty="0"/>
              <a:t>για </a:t>
            </a:r>
            <a:r>
              <a:rPr lang="en-US" sz="2000" dirty="0"/>
              <a:t>Windows </a:t>
            </a:r>
            <a:r>
              <a:rPr lang="el-GR" sz="2000" dirty="0"/>
              <a:t>από τον </a:t>
            </a:r>
            <a:r>
              <a:rPr lang="el-GR" sz="2000" dirty="0" err="1"/>
              <a:t>ιστοχώρο</a:t>
            </a:r>
            <a:r>
              <a:rPr lang="el-GR" sz="2000" dirty="0"/>
              <a:t> της</a:t>
            </a:r>
            <a:r>
              <a:rPr lang="en-US" sz="2000" dirty="0"/>
              <a:t>.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362893" y="2169687"/>
            <a:ext cx="3964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www.python.org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010" y="6504421"/>
            <a:ext cx="2887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0070C0"/>
                </a:solidFill>
              </a:rPr>
              <a:t>Τελ. Επίσκεψη: Σεπτέμβριος 2016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18" y="2972814"/>
            <a:ext cx="6373114" cy="3286584"/>
          </a:xfrm>
          <a:prstGeom prst="rect">
            <a:avLst/>
          </a:prstGeom>
        </p:spPr>
      </p:pic>
      <p:pic>
        <p:nvPicPr>
          <p:cNvPr id="17" name="Picture 4" descr="Αποτέλεσμα εικόνας για python 2 v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66031"/>
            <a:ext cx="3339042" cy="15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274002" y="3321875"/>
            <a:ext cx="207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Τι να διαλέξω;</a:t>
            </a:r>
            <a:endParaRPr lang="el-G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5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Python 2 </a:t>
            </a:r>
            <a:r>
              <a:rPr lang="el-GR" dirty="0">
                <a:solidFill>
                  <a:srgbClr val="0070C0"/>
                </a:solidFill>
              </a:rPr>
              <a:t>ή </a:t>
            </a:r>
            <a:r>
              <a:rPr lang="en-US" dirty="0">
                <a:solidFill>
                  <a:srgbClr val="0070C0"/>
                </a:solidFill>
              </a:rPr>
              <a:t>Python 3;</a:t>
            </a:r>
          </a:p>
        </p:txBody>
      </p:sp>
      <p:pic>
        <p:nvPicPr>
          <p:cNvPr id="1026" name="Picture 2" descr="Αποτέλεσμα εικόνας για python 2 vs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4" y="1510769"/>
            <a:ext cx="5961337" cy="41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Αποτέλεσμα εικόνας για python 2 v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34" y="1793240"/>
            <a:ext cx="5390506" cy="327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Python 2 </a:t>
            </a:r>
            <a:r>
              <a:rPr lang="el-GR" dirty="0">
                <a:solidFill>
                  <a:srgbClr val="0070C0"/>
                </a:solidFill>
              </a:rPr>
              <a:t>ή </a:t>
            </a:r>
            <a:r>
              <a:rPr lang="en-US" dirty="0">
                <a:solidFill>
                  <a:srgbClr val="0070C0"/>
                </a:solidFill>
              </a:rPr>
              <a:t>Python 3;</a:t>
            </a:r>
          </a:p>
        </p:txBody>
      </p:sp>
      <p:pic>
        <p:nvPicPr>
          <p:cNvPr id="1030" name="Picture 6" descr="Αποτέλεσμα εικόνας για python 2 vs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8" y="1704023"/>
            <a:ext cx="7069878" cy="455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Αποτέλεσμα εικόνας για python 2 v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2197662"/>
            <a:ext cx="3778568" cy="28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Python 2 </a:t>
            </a:r>
            <a:r>
              <a:rPr lang="el-GR" dirty="0">
                <a:solidFill>
                  <a:srgbClr val="0070C0"/>
                </a:solidFill>
              </a:rPr>
              <a:t>ή </a:t>
            </a:r>
            <a:r>
              <a:rPr lang="en-US" dirty="0">
                <a:solidFill>
                  <a:srgbClr val="0070C0"/>
                </a:solidFill>
              </a:rPr>
              <a:t>Python 3;</a:t>
            </a:r>
          </a:p>
        </p:txBody>
      </p:sp>
      <p:pic>
        <p:nvPicPr>
          <p:cNvPr id="4098" name="Picture 2" descr="Αποτέλεσμα εικόνας για and the winner 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460057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Αποτέλεσμα εικόνας για python 2 vs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17599" r="62575" b="38717"/>
          <a:stretch/>
        </p:blipFill>
        <p:spPr bwMode="auto">
          <a:xfrm>
            <a:off x="5515734" y="2522854"/>
            <a:ext cx="2304889" cy="12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515733" y="4116685"/>
            <a:ext cx="2304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Με αυτήν άλλωστε είναι γραμμένο το σχολικό βιβλίο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01" y="1742216"/>
            <a:ext cx="3698465" cy="32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Python Releases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010" y="6504421"/>
            <a:ext cx="2887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0070C0"/>
                </a:solidFill>
              </a:rPr>
              <a:t>Τελ. Επίσκεψη: Σεπτέμβριος 2016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/>
          <a:srcRect l="5555" t="26812" r="59000" b="4821"/>
          <a:stretch/>
        </p:blipFill>
        <p:spPr>
          <a:xfrm>
            <a:off x="4199082" y="336856"/>
            <a:ext cx="5394960" cy="58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96663"/>
            <a:ext cx="10515600" cy="843014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Διαθέσιμα </a:t>
            </a:r>
            <a:r>
              <a:rPr lang="en-US" dirty="0">
                <a:solidFill>
                  <a:srgbClr val="0070C0"/>
                </a:solidFill>
              </a:rPr>
              <a:t>IDEs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2094559" y="2406930"/>
            <a:ext cx="5316602" cy="3303535"/>
            <a:chOff x="1085566" y="2785302"/>
            <a:chExt cx="5316602" cy="3303535"/>
          </a:xfrm>
        </p:grpSpPr>
        <p:pic>
          <p:nvPicPr>
            <p:cNvPr id="1026" name="Picture 2" descr="http://www.voidspace.org.uk/python/movpy/images/logos/new_python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597" y="2785302"/>
              <a:ext cx="952500" cy="98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75071" y="3887583"/>
              <a:ext cx="922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IDLE</a:t>
              </a:r>
            </a:p>
          </p:txBody>
        </p:sp>
        <p:pic>
          <p:nvPicPr>
            <p:cNvPr id="1028" name="Picture 4" descr="http://www.zwodnik.com/media/cache/38/86/38864742e3bfbc6017c6ea0bbbb6d2d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221" y="283321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173198" y="3887583"/>
              <a:ext cx="1524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PyScripter</a:t>
              </a:r>
              <a:endParaRPr lang="en-US" dirty="0"/>
            </a:p>
          </p:txBody>
        </p:sp>
        <p:pic>
          <p:nvPicPr>
            <p:cNvPr id="1030" name="Picture 6" descr="http://www.iep-project.org/_static/slider_iep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7" t="9401" r="42781" b="10361"/>
            <a:stretch/>
          </p:blipFill>
          <p:spPr bwMode="auto">
            <a:xfrm>
              <a:off x="5172446" y="2787668"/>
              <a:ext cx="1187355" cy="886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124262" y="3920333"/>
              <a:ext cx="1165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IEP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5566" y="5561666"/>
              <a:ext cx="1205837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PyCharm</a:t>
              </a:r>
              <a:endParaRPr lang="en-US" dirty="0"/>
            </a:p>
          </p:txBody>
        </p:sp>
        <p:pic>
          <p:nvPicPr>
            <p:cNvPr id="1034" name="Picture 10" descr="https://camo.githubusercontent.com/9fdb311ab99b003a29e23f6d137153b24136f52d/68747470733a2f2f7261772e6769746875622e636f6d2f4e657874696c2f666c61747061636b2f6d61737465722f504e472f7079636861726d2e706e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66" y="4293434"/>
              <a:ext cx="1301370" cy="1301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59220" y="4473790"/>
              <a:ext cx="797470" cy="86178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1519" y="5442506"/>
              <a:ext cx="1619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PyDev</a:t>
              </a:r>
              <a:r>
                <a:rPr lang="en-US" dirty="0"/>
                <a:t> (Eclipse)</a:t>
              </a:r>
            </a:p>
          </p:txBody>
        </p:sp>
        <p:pic>
          <p:nvPicPr>
            <p:cNvPr id="1036" name="Picture 12" descr="https://macin.files.wordpress.com/2010/05/wingide-3-2-6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245" y="4481666"/>
              <a:ext cx="960839" cy="96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967162" y="5574246"/>
              <a:ext cx="1435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Wingware</a:t>
              </a:r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743028" y="1102076"/>
            <a:ext cx="8448269" cy="805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IDE</a:t>
            </a:r>
            <a:r>
              <a:rPr lang="el-GR" sz="2400" dirty="0">
                <a:solidFill>
                  <a:schemeClr val="tx1"/>
                </a:solidFill>
              </a:rPr>
              <a:t> = </a:t>
            </a:r>
            <a:r>
              <a:rPr lang="en-US" sz="2400" dirty="0">
                <a:solidFill>
                  <a:schemeClr val="tx1"/>
                </a:solidFill>
              </a:rPr>
              <a:t>Integrated Development Environment </a:t>
            </a: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rgbClr val="0070C0"/>
                </a:solidFill>
              </a:rPr>
              <a:t>Ολοκληρωμένο Περιβάλλον Ανάπτυξης</a:t>
            </a:r>
            <a:r>
              <a:rPr lang="en-US" sz="2400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55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Αρχάριος στον προγραμματισμό;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1690688"/>
            <a:ext cx="873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Οι μαθητές της Β’ ΕΠΑΛ δεν έρχονται για πρώτη φορά αντιμέτωποι με την διαδικασία του προγραμματισμού. Έχουν κάνει ήδη τα πρώτα τους βήματα στο Δημοτικό (?) και στο Γυμνάσιο (?).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3099571"/>
            <a:ext cx="8731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Είναι εύκολο να μάθει κάποιος να προγραμματίζει και τελικά να γράφει </a:t>
            </a:r>
            <a:br>
              <a:rPr lang="el-GR" sz="2000" b="1" dirty="0">
                <a:solidFill>
                  <a:srgbClr val="C00000"/>
                </a:solidFill>
              </a:rPr>
            </a:br>
            <a:r>
              <a:rPr lang="el-GR" sz="2000" b="1" dirty="0">
                <a:solidFill>
                  <a:srgbClr val="C00000"/>
                </a:solidFill>
              </a:rPr>
              <a:t>καλά προγράμματα;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9" y="4200678"/>
            <a:ext cx="8631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solidFill>
                  <a:srgbClr val="0070C0"/>
                </a:solidFill>
              </a:rPr>
              <a:t>Σίγουρα, δεν είναι και η πιο εύκολη διαδικασία του κόσμου. Ωστόσο, </a:t>
            </a:r>
            <a:br>
              <a:rPr lang="el-GR" sz="2000" dirty="0">
                <a:solidFill>
                  <a:srgbClr val="0070C0"/>
                </a:solidFill>
              </a:rPr>
            </a:br>
            <a:r>
              <a:rPr lang="el-GR" sz="2000" dirty="0">
                <a:solidFill>
                  <a:srgbClr val="0070C0"/>
                </a:solidFill>
              </a:rPr>
              <a:t>υπάρχουν κάποια βασικά πράγματα που μπορούμε να κάνουμε για </a:t>
            </a:r>
            <a:br>
              <a:rPr lang="el-GR" sz="2000" dirty="0">
                <a:solidFill>
                  <a:srgbClr val="0070C0"/>
                </a:solidFill>
              </a:rPr>
            </a:br>
            <a:r>
              <a:rPr lang="el-GR" sz="2000" dirty="0">
                <a:solidFill>
                  <a:srgbClr val="0070C0"/>
                </a:solidFill>
              </a:rPr>
              <a:t>να βελτιώσουμε την απόδοση μας, </a:t>
            </a:r>
            <a:r>
              <a:rPr lang="el-GR" sz="2000" dirty="0"/>
              <a:t>πράγματα που δεν εξαρτώνται από</a:t>
            </a:r>
            <a:br>
              <a:rPr lang="el-GR" sz="2000" dirty="0"/>
            </a:br>
            <a:r>
              <a:rPr lang="el-GR" sz="2000" dirty="0"/>
              <a:t>τη συγκεκριμένη γλώσσα προγραμματισμού που επιλέξαμε αλλά είναι </a:t>
            </a:r>
            <a:br>
              <a:rPr lang="el-GR" sz="2000" dirty="0"/>
            </a:br>
            <a:r>
              <a:rPr lang="el-GR" sz="2000" dirty="0"/>
              <a:t>ζητήματα γενικότερης φιλοσοφίας.</a:t>
            </a:r>
          </a:p>
        </p:txBody>
      </p:sp>
    </p:spTree>
    <p:extLst>
      <p:ext uri="{BB962C8B-B14F-4D97-AF65-F5344CB8AC3E}">
        <p14:creationId xmlns:p14="http://schemas.microsoft.com/office/powerpoint/2010/main" val="6814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96663"/>
            <a:ext cx="10515600" cy="843014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Διαθέσιμα </a:t>
            </a:r>
            <a:r>
              <a:rPr lang="en-US" dirty="0">
                <a:solidFill>
                  <a:srgbClr val="0070C0"/>
                </a:solidFill>
              </a:rPr>
              <a:t>IDEs</a:t>
            </a:r>
          </a:p>
        </p:txBody>
      </p:sp>
      <p:pic>
        <p:nvPicPr>
          <p:cNvPr id="5122" name="Picture 2" descr="Αποτέλεσμα εικόνας για pycharm autocompl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" y="1139676"/>
            <a:ext cx="5787391" cy="251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7520" y="2103120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Αυτόματη συμπλήρωση κώδικα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889" y="3894466"/>
            <a:ext cx="37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Ωστόσο επιλέγουμε τον </a:t>
            </a:r>
            <a:r>
              <a:rPr lang="en-US" dirty="0"/>
              <a:t>IDLE </a:t>
            </a:r>
            <a:r>
              <a:rPr lang="el-GR" dirty="0"/>
              <a:t>διότι: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9" y="4344333"/>
            <a:ext cx="2443561" cy="21788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83253" y="4765576"/>
            <a:ext cx="7271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Είναι δωρεάν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Έρχεται μαζί με την </a:t>
            </a:r>
            <a:r>
              <a:rPr lang="en-US" dirty="0"/>
              <a:t>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Είναι απλός και ελαφρύς (πλεονέκτημα για τα παλιά μηχανήματα)</a:t>
            </a:r>
          </a:p>
        </p:txBody>
      </p:sp>
    </p:spTree>
    <p:extLst>
      <p:ext uri="{BB962C8B-B14F-4D97-AF65-F5344CB8AC3E}">
        <p14:creationId xmlns:p14="http://schemas.microsoft.com/office/powerpoint/2010/main" val="18355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2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17" y="1344389"/>
            <a:ext cx="5609395" cy="5389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337" y="315311"/>
            <a:ext cx="10515600" cy="725214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Python IDLE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/>
          <a:srcRect b="4940"/>
          <a:stretch/>
        </p:blipFill>
        <p:spPr>
          <a:xfrm>
            <a:off x="6699650" y="1468007"/>
            <a:ext cx="5158023" cy="5153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317" y="2801009"/>
            <a:ext cx="53660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0070C0"/>
                </a:solidFill>
              </a:rPr>
              <a:t>Παράθυρο </a:t>
            </a:r>
            <a:r>
              <a:rPr lang="el-GR" b="1" dirty="0" err="1">
                <a:solidFill>
                  <a:srgbClr val="0070C0"/>
                </a:solidFill>
              </a:rPr>
              <a:t>Python</a:t>
            </a:r>
            <a:r>
              <a:rPr lang="el-GR" b="1" dirty="0">
                <a:solidFill>
                  <a:srgbClr val="0070C0"/>
                </a:solidFill>
              </a:rPr>
              <a:t> Shell </a:t>
            </a: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l-GR" b="1" dirty="0">
                <a:solidFill>
                  <a:srgbClr val="0070C0"/>
                </a:solidFill>
              </a:rPr>
              <a:t>Κονσόλα του διερμηνευτή της </a:t>
            </a:r>
            <a:r>
              <a:rPr lang="el-GR" b="1" dirty="0" err="1">
                <a:solidFill>
                  <a:srgbClr val="0070C0"/>
                </a:solidFill>
              </a:rPr>
              <a:t>Python</a:t>
            </a:r>
            <a:r>
              <a:rPr lang="el-GR" b="1" dirty="0">
                <a:solidFill>
                  <a:srgbClr val="0070C0"/>
                </a:solidFill>
              </a:rPr>
              <a:t> </a:t>
            </a:r>
            <a:r>
              <a:rPr lang="el-GR" dirty="0"/>
              <a:t>για </a:t>
            </a:r>
            <a:r>
              <a:rPr lang="el-GR" dirty="0" err="1"/>
              <a:t>διαδραστική</a:t>
            </a:r>
            <a:r>
              <a:rPr lang="el-GR" dirty="0"/>
              <a:t> και άμεση εκτέλεση εντολών. Αμέσως μετά την  προτροπή &gt;&gt;&gt; γράφεται η εντολή και εκτελείται άμεσα από τον διερμηνευτή. </a:t>
            </a:r>
          </a:p>
          <a:p>
            <a:pPr algn="just"/>
            <a:r>
              <a:rPr lang="el-GR" dirty="0"/>
              <a:t>Τα διάφορα τμήματα μιας εντολής χρωματίζονται κατάλληλα (</a:t>
            </a:r>
            <a:r>
              <a:rPr lang="el-GR" i="1" dirty="0"/>
              <a:t>χρωματική συντακτική επισήμανση</a:t>
            </a:r>
            <a:r>
              <a:rPr lang="el-GR" dirty="0"/>
              <a:t>). Η επισήμανση αυτή βοηθάει πάρα πολύ στη σωστή συγγραφή των εντολών. </a:t>
            </a:r>
          </a:p>
          <a:p>
            <a:pPr algn="just"/>
            <a:r>
              <a:rPr lang="el-GR" dirty="0"/>
              <a:t>Είναι δυνατή και η </a:t>
            </a:r>
            <a:r>
              <a:rPr lang="el-GR" dirty="0" err="1"/>
              <a:t>επανάκληση</a:t>
            </a:r>
            <a:r>
              <a:rPr lang="el-GR" dirty="0"/>
              <a:t> των προηγούμενων εντολών που έχουμε δώσει απλά κάνοντας κλικ με το ποντίκι στην προηγούμενη εντολή και πατώντας </a:t>
            </a:r>
            <a:r>
              <a:rPr lang="el-GR" dirty="0" err="1"/>
              <a:t>Enter</a:t>
            </a:r>
            <a:r>
              <a:rPr lang="el-GR" dirty="0"/>
              <a:t>.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99650" y="1997949"/>
            <a:ext cx="497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srgbClr val="0070C0"/>
                </a:solidFill>
              </a:rPr>
              <a:t>Παράθυρο συντάκτη προγράμματος editor </a:t>
            </a:r>
            <a:r>
              <a:rPr lang="el-GR" dirty="0"/>
              <a:t>το οποίο υποστηρίζει πολλές δυνατότητες (χρωματική επισήμανση εντολών, κατάλληλη στοίχιση τους, αυτόματη συμπλήρωση εντολών κλπ.) </a:t>
            </a:r>
          </a:p>
          <a:p>
            <a:pPr algn="just"/>
            <a:r>
              <a:rPr lang="el-GR" b="1" dirty="0"/>
              <a:t>Σε ένα τέτοιο παράθυρο γράφουμε πρώτα ολόκληρο το πρόγραμμά μας (ο τρόπος αυτός ονομάζεται program </a:t>
            </a:r>
            <a:r>
              <a:rPr lang="el-GR" b="1" dirty="0" err="1"/>
              <a:t>mode</a:t>
            </a:r>
            <a:r>
              <a:rPr lang="el-GR" b="1" dirty="0"/>
              <a:t>), στη συνέχεια το αποθηκεύουμε σε αρχείο και στο τέλος το εκτελούμε (</a:t>
            </a:r>
            <a:r>
              <a:rPr lang="en-US" b="1" dirty="0"/>
              <a:t>Menu Run)</a:t>
            </a:r>
            <a:r>
              <a:rPr lang="el-GR" b="1" dirty="0"/>
              <a:t>. </a:t>
            </a:r>
          </a:p>
          <a:p>
            <a:pPr algn="just"/>
            <a:r>
              <a:rPr lang="el-GR" dirty="0"/>
              <a:t>Τα αποτελέσματα της εκτέλεσης τα βλέπουμε στο </a:t>
            </a:r>
            <a:r>
              <a:rPr lang="el-GR" dirty="0" err="1"/>
              <a:t>Python</a:t>
            </a:r>
            <a:r>
              <a:rPr lang="el-GR" dirty="0"/>
              <a:t> Shell.</a:t>
            </a:r>
            <a:endParaRPr lang="el-G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3853" y="975057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File&gt;New File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Επεξήγηση με γραμμή 1 2"/>
          <p:cNvSpPr/>
          <p:nvPr/>
        </p:nvSpPr>
        <p:spPr>
          <a:xfrm>
            <a:off x="3957144" y="157655"/>
            <a:ext cx="2313196" cy="946680"/>
          </a:xfrm>
          <a:prstGeom prst="borderCallout1">
            <a:avLst>
              <a:gd name="adj1" fmla="val 55707"/>
              <a:gd name="adj2" fmla="val -5769"/>
              <a:gd name="adj3" fmla="val 111408"/>
              <a:gd name="adj4" fmla="val -364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interactive mode (</a:t>
            </a:r>
            <a:r>
              <a:rPr lang="el-GR" dirty="0" err="1"/>
              <a:t>διαδραστική</a:t>
            </a:r>
            <a:r>
              <a:rPr lang="el-GR" dirty="0"/>
              <a:t> λειτουργία)</a:t>
            </a:r>
          </a:p>
        </p:txBody>
      </p:sp>
      <p:sp>
        <p:nvSpPr>
          <p:cNvPr id="10" name="Επεξήγηση με γραμμή 1 9"/>
          <p:cNvSpPr/>
          <p:nvPr/>
        </p:nvSpPr>
        <p:spPr>
          <a:xfrm>
            <a:off x="8812922" y="157655"/>
            <a:ext cx="2068437" cy="946680"/>
          </a:xfrm>
          <a:prstGeom prst="borderCallout1">
            <a:avLst>
              <a:gd name="adj1" fmla="val 55707"/>
              <a:gd name="adj2" fmla="val -5769"/>
              <a:gd name="adj3" fmla="val 117847"/>
              <a:gd name="adj4" fmla="val -436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script mode (</a:t>
            </a:r>
            <a:r>
              <a:rPr lang="el-GR" dirty="0" err="1"/>
              <a:t>σεναριακή</a:t>
            </a:r>
            <a:r>
              <a:rPr lang="el-GR" dirty="0"/>
              <a:t> λειτουργία)</a:t>
            </a:r>
          </a:p>
        </p:txBody>
      </p:sp>
    </p:spTree>
    <p:extLst>
      <p:ext uri="{BB962C8B-B14F-4D97-AF65-F5344CB8AC3E}">
        <p14:creationId xmlns:p14="http://schemas.microsoft.com/office/powerpoint/2010/main" val="13909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3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337" y="315311"/>
            <a:ext cx="10515600" cy="725214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Python </a:t>
            </a:r>
            <a:r>
              <a:rPr lang="el-GR" dirty="0">
                <a:solidFill>
                  <a:srgbClr val="0070C0"/>
                </a:solidFill>
              </a:rPr>
              <a:t>σε γραμμή εντολών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331658" y="2811518"/>
            <a:ext cx="5196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331657" y="3880945"/>
            <a:ext cx="5196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0" y="2668762"/>
            <a:ext cx="2286319" cy="203863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37" y="2414095"/>
            <a:ext cx="6397943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4345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Δραστηριότητα</a:t>
            </a:r>
            <a:r>
              <a:rPr lang="en-US" sz="4000" dirty="0">
                <a:solidFill>
                  <a:srgbClr val="0070C0"/>
                </a:solidFill>
              </a:rPr>
              <a:t> –</a:t>
            </a:r>
            <a:r>
              <a:rPr lang="en-US" sz="4000" dirty="0">
                <a:solidFill>
                  <a:srgbClr val="4AB530"/>
                </a:solidFill>
              </a:rPr>
              <a:t> </a:t>
            </a:r>
            <a:r>
              <a:rPr lang="el-GR" sz="2700" dirty="0">
                <a:solidFill>
                  <a:srgbClr val="0070C0"/>
                </a:solidFill>
              </a:rPr>
              <a:t>Το ξόρκι του προγραμματισμού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334" y="1387708"/>
            <a:ext cx="7978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Ας χαιρετήσουμε τον κόσμο στον </a:t>
            </a:r>
            <a:r>
              <a:rPr lang="en-US" sz="2000" dirty="0"/>
              <a:t>Python Shell</a:t>
            </a:r>
            <a:r>
              <a:rPr lang="el-GR" sz="2000" dirty="0"/>
              <a:t>:</a:t>
            </a:r>
          </a:p>
          <a:p>
            <a:pPr algn="just"/>
            <a:endParaRPr lang="el-GR" sz="2000" dirty="0"/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print 'hello word'</a:t>
            </a:r>
            <a:endParaRPr lang="el-GR" sz="2400" dirty="0">
              <a:solidFill>
                <a:srgbClr val="7030A0"/>
              </a:solidFill>
            </a:endParaRPr>
          </a:p>
        </p:txBody>
      </p:sp>
      <p:sp>
        <p:nvSpPr>
          <p:cNvPr id="3" name="Έκρηξη 1 2"/>
          <p:cNvSpPr/>
          <p:nvPr/>
        </p:nvSpPr>
        <p:spPr>
          <a:xfrm>
            <a:off x="9274002" y="227677"/>
            <a:ext cx="2784797" cy="2783536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Διάκριση πεζών – κεφαλαίων ΠΑΝΤΟΥ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33" y="2482072"/>
            <a:ext cx="8781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και έπειτα δημιουργώντας στον </a:t>
            </a:r>
            <a:r>
              <a:rPr lang="en-US" sz="2000" dirty="0"/>
              <a:t>editor </a:t>
            </a:r>
            <a:r>
              <a:rPr lang="el-GR" sz="2000" dirty="0"/>
              <a:t>το ίδιο πρόγραμμα και αποθηκεύοντας το με όνομα </a:t>
            </a:r>
            <a:r>
              <a:rPr lang="en-US" sz="2000" dirty="0"/>
              <a:t>C:</a:t>
            </a:r>
            <a:r>
              <a:rPr lang="el-GR" sz="2000" dirty="0"/>
              <a:t>\</a:t>
            </a:r>
            <a:r>
              <a:rPr lang="en-US" sz="2000" dirty="0"/>
              <a:t>first.py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77333" y="3441544"/>
            <a:ext cx="86552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Εκτελέστε το με την βοήθεια του </a:t>
            </a:r>
            <a:r>
              <a:rPr lang="en-US" sz="2000" dirty="0"/>
              <a:t>editor</a:t>
            </a:r>
            <a:endParaRPr lang="el-GR" sz="2000" dirty="0"/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Run&gt;Run Module (F5)</a:t>
            </a:r>
            <a:endParaRPr lang="el-GR" sz="3200" dirty="0">
              <a:solidFill>
                <a:srgbClr val="C0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48033" y="4244445"/>
            <a:ext cx="86552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και από τη γραμμή εντολών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python c:\first.py</a:t>
            </a:r>
            <a:endParaRPr lang="el-G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0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9" grpId="0"/>
      <p:bldP spid="4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4345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Δραστηριότητα</a:t>
            </a:r>
            <a:r>
              <a:rPr lang="en-US" sz="4000" dirty="0">
                <a:solidFill>
                  <a:srgbClr val="0070C0"/>
                </a:solidFill>
              </a:rPr>
              <a:t> –</a:t>
            </a:r>
            <a:r>
              <a:rPr lang="en-US" sz="4000" dirty="0">
                <a:solidFill>
                  <a:srgbClr val="4AB530"/>
                </a:solidFill>
              </a:rPr>
              <a:t> </a:t>
            </a:r>
            <a:r>
              <a:rPr lang="en-US" sz="2700" dirty="0">
                <a:solidFill>
                  <a:srgbClr val="0070C0"/>
                </a:solidFill>
              </a:rPr>
              <a:t>The Zen of Python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204" y="1361348"/>
            <a:ext cx="733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Εκτελέστε στον </a:t>
            </a:r>
            <a:r>
              <a:rPr lang="en-US" sz="2400" dirty="0"/>
              <a:t>Python Shell </a:t>
            </a:r>
            <a:r>
              <a:rPr lang="el-GR" sz="2400" dirty="0"/>
              <a:t>την παρακάτω εντολή: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334" y="2747962"/>
            <a:ext cx="3863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Τι είναι αυτά που βλέπετε;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1458" y="2048868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&gt;&gt;&gt;import this</a:t>
            </a:r>
            <a:endParaRPr lang="el-G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7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Zen of Python (1/4)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1371600"/>
            <a:ext cx="86278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Beautiful is better than ugly.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(Το όμορφο είναι καλύτερο από το άσχημο.)</a:t>
            </a:r>
          </a:p>
          <a:p>
            <a:pPr algn="just"/>
            <a:r>
              <a:rPr lang="en-US" sz="2400" dirty="0"/>
              <a:t>Explicit is better than implicit.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(Το σαφές είναι καλύτερο από το υπονοούμενο.)</a:t>
            </a:r>
          </a:p>
          <a:p>
            <a:pPr algn="just"/>
            <a:r>
              <a:rPr lang="en-US" sz="2400" dirty="0"/>
              <a:t>Simple is better than complex.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(Το απλό είναι καλύτερο από το πολύπλοκο.)</a:t>
            </a:r>
          </a:p>
          <a:p>
            <a:pPr algn="just"/>
            <a:r>
              <a:rPr lang="en-US" sz="2400" dirty="0"/>
              <a:t>Complex is better than complicated.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(Το πολύπλοκο είναι καλύτερο από το περίπλοκο.)</a:t>
            </a:r>
          </a:p>
          <a:p>
            <a:pPr algn="just"/>
            <a:r>
              <a:rPr lang="en-US" sz="2400" dirty="0"/>
              <a:t>Flat is better than nested.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(Το επίπεδο είναι καλύτερο από το </a:t>
            </a:r>
            <a:r>
              <a:rPr lang="el-GR" sz="2400" dirty="0" err="1">
                <a:solidFill>
                  <a:srgbClr val="0070C0"/>
                </a:solidFill>
              </a:rPr>
              <a:t>εμφωλευμένο</a:t>
            </a:r>
            <a:r>
              <a:rPr lang="el-GR" sz="2400" dirty="0">
                <a:solidFill>
                  <a:srgbClr val="0070C0"/>
                </a:solidFill>
              </a:rPr>
              <a:t>.)</a:t>
            </a:r>
          </a:p>
          <a:p>
            <a:pPr algn="just"/>
            <a:r>
              <a:rPr lang="en-US" sz="2400" dirty="0"/>
              <a:t>Sparse is better than dense.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(Το αραιό είναι καλύτερο από το πυκνό.)</a:t>
            </a:r>
          </a:p>
        </p:txBody>
      </p:sp>
    </p:spTree>
    <p:extLst>
      <p:ext uri="{BB962C8B-B14F-4D97-AF65-F5344CB8AC3E}">
        <p14:creationId xmlns:p14="http://schemas.microsoft.com/office/powerpoint/2010/main" val="1151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Zen of Python (2/4)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1371600"/>
            <a:ext cx="90339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Readability counts.</a:t>
            </a:r>
          </a:p>
          <a:p>
            <a:r>
              <a:rPr lang="el-GR" sz="2400" dirty="0">
                <a:solidFill>
                  <a:srgbClr val="0070C0"/>
                </a:solidFill>
              </a:rPr>
              <a:t>(Η αναγνωσιμότητα μετράει.)</a:t>
            </a:r>
          </a:p>
          <a:p>
            <a:r>
              <a:rPr lang="en-US" sz="2400" dirty="0"/>
              <a:t>Special cases aren't special enough to break the rules.</a:t>
            </a:r>
          </a:p>
          <a:p>
            <a:r>
              <a:rPr lang="el-GR" sz="2400" dirty="0">
                <a:solidFill>
                  <a:srgbClr val="0070C0"/>
                </a:solidFill>
              </a:rPr>
              <a:t>(Οι ειδικές περιπτώσεις δεν είναι αρκετά ειδικές για να σπάσουν τους κανόνες.)</a:t>
            </a:r>
          </a:p>
          <a:p>
            <a:r>
              <a:rPr lang="en-US" sz="2400" dirty="0"/>
              <a:t>Although practicality beats purity.</a:t>
            </a:r>
          </a:p>
          <a:p>
            <a:r>
              <a:rPr lang="el-GR" sz="2400" dirty="0">
                <a:solidFill>
                  <a:srgbClr val="0070C0"/>
                </a:solidFill>
              </a:rPr>
              <a:t>(Αν και η χρηστικότητα νικάει τη γνησιότητα.)</a:t>
            </a:r>
          </a:p>
          <a:p>
            <a:r>
              <a:rPr lang="en-US" sz="2400" dirty="0"/>
              <a:t>Errors should never pass silently.</a:t>
            </a:r>
          </a:p>
          <a:p>
            <a:r>
              <a:rPr lang="el-GR" sz="2400" dirty="0">
                <a:solidFill>
                  <a:srgbClr val="0070C0"/>
                </a:solidFill>
              </a:rPr>
              <a:t>(Τα λάθη δεν πρέπει να περνάνε σιωπηλά.)</a:t>
            </a:r>
          </a:p>
          <a:p>
            <a:r>
              <a:rPr lang="en-US" sz="2400" dirty="0"/>
              <a:t>Unless explicitly silenced.</a:t>
            </a:r>
          </a:p>
          <a:p>
            <a:r>
              <a:rPr lang="el-GR" sz="2400" dirty="0">
                <a:solidFill>
                  <a:srgbClr val="0070C0"/>
                </a:solidFill>
              </a:rPr>
              <a:t>(Εκτός και αν ρητά </a:t>
            </a:r>
            <a:r>
              <a:rPr lang="el-GR" sz="2400" dirty="0" err="1">
                <a:solidFill>
                  <a:srgbClr val="0070C0"/>
                </a:solidFill>
              </a:rPr>
              <a:t>αποσιωπούνται</a:t>
            </a:r>
            <a:r>
              <a:rPr lang="el-GR" sz="2400" dirty="0">
                <a:solidFill>
                  <a:srgbClr val="0070C0"/>
                </a:solidFill>
              </a:rPr>
              <a:t>.)</a:t>
            </a:r>
          </a:p>
          <a:p>
            <a:r>
              <a:rPr lang="en-US" sz="2400" dirty="0"/>
              <a:t>In the face of ambiguity, refuse the temptation to guess.</a:t>
            </a:r>
          </a:p>
          <a:p>
            <a:r>
              <a:rPr lang="el-GR" sz="2400" dirty="0">
                <a:solidFill>
                  <a:srgbClr val="0070C0"/>
                </a:solidFill>
              </a:rPr>
              <a:t>(Μπροστά στην αμφιβολία, αρνηθείτε τον πειρασμό να μαντέψετε.)</a:t>
            </a:r>
          </a:p>
        </p:txBody>
      </p:sp>
    </p:spTree>
    <p:extLst>
      <p:ext uri="{BB962C8B-B14F-4D97-AF65-F5344CB8AC3E}">
        <p14:creationId xmlns:p14="http://schemas.microsoft.com/office/powerpoint/2010/main" val="28253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The Zen of Python (3/4)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1371600"/>
            <a:ext cx="8955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There should be one-- and preferably only one --obvious way</a:t>
            </a:r>
            <a:r>
              <a:rPr lang="el-GR" sz="2400" dirty="0"/>
              <a:t> </a:t>
            </a:r>
            <a:r>
              <a:rPr lang="en-US" sz="2400" dirty="0"/>
              <a:t>to do it.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(Πρέπει να υπάρχει ένας-- και κατά προτίμηση μόνο ένας -- προφανής τρόπος για να το κάνετε.)</a:t>
            </a:r>
          </a:p>
          <a:p>
            <a:pPr algn="just"/>
            <a:r>
              <a:rPr lang="en-US" sz="2400" dirty="0"/>
              <a:t>Although that way may not be obvious at first unless you're</a:t>
            </a:r>
            <a:r>
              <a:rPr lang="el-GR" sz="2400" dirty="0"/>
              <a:t> </a:t>
            </a:r>
            <a:r>
              <a:rPr lang="en-US" sz="2400" dirty="0"/>
              <a:t>Dutch.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(Αν και αυτός ο τρόπος μπορεί να μην είναι προφανής εξαρχής, εκτός και αν είστε Ολλανδός.)</a:t>
            </a:r>
          </a:p>
          <a:p>
            <a:pPr algn="just"/>
            <a:r>
              <a:rPr lang="en-US" sz="2400" dirty="0"/>
              <a:t>Now is better than never.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(Τώρα είναι καλύτερα από ποτέ.)</a:t>
            </a:r>
          </a:p>
        </p:txBody>
      </p:sp>
    </p:spTree>
    <p:extLst>
      <p:ext uri="{BB962C8B-B14F-4D97-AF65-F5344CB8AC3E}">
        <p14:creationId xmlns:p14="http://schemas.microsoft.com/office/powerpoint/2010/main" val="51311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Zen of Python (4/4)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1371600"/>
            <a:ext cx="9349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Although never is often better than *right* now.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(Αν και το ποτέ είναι συχνά καλύτερο από το *πρέπον* τώρα.)</a:t>
            </a:r>
          </a:p>
          <a:p>
            <a:pPr algn="just"/>
            <a:r>
              <a:rPr lang="en-US" sz="2400" dirty="0"/>
              <a:t>If the implementation is hard to explain, it's a bad idea.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(Αν η υλοποίηση εξηγείται δύσκολα, τότε είναι μια κακή ιδέα.)</a:t>
            </a:r>
          </a:p>
          <a:p>
            <a:pPr algn="just"/>
            <a:r>
              <a:rPr lang="en-US" sz="2400" dirty="0"/>
              <a:t>If the implementation is easy to explain, it may be a good</a:t>
            </a:r>
            <a:r>
              <a:rPr lang="el-GR" sz="2400" dirty="0"/>
              <a:t> </a:t>
            </a:r>
            <a:r>
              <a:rPr lang="en-US" sz="2400" dirty="0"/>
              <a:t>idea.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(Αν η υλοποίηση εξηγείται εύκολα, τότε ίσως είναι μια καλή ιδέα.)</a:t>
            </a:r>
          </a:p>
          <a:p>
            <a:pPr algn="just"/>
            <a:r>
              <a:rPr lang="en-US" sz="2400" dirty="0"/>
              <a:t>Namespaces are one honking great idea -- let's do more of</a:t>
            </a:r>
            <a:r>
              <a:rPr lang="el-GR" sz="2400" dirty="0"/>
              <a:t> </a:t>
            </a:r>
            <a:r>
              <a:rPr lang="en-US" sz="2400" dirty="0"/>
              <a:t>those!</a:t>
            </a:r>
          </a:p>
          <a:p>
            <a:pPr algn="just"/>
            <a:r>
              <a:rPr lang="el-GR" sz="2400" dirty="0">
                <a:solidFill>
                  <a:srgbClr val="0070C0"/>
                </a:solidFill>
              </a:rPr>
              <a:t>(Οι χώροι ονομάτων είναι μια σπουδαία ιδέα –- ας φτιάξουμε περισσότερους απ' αυτούς!)</a:t>
            </a:r>
          </a:p>
        </p:txBody>
      </p:sp>
    </p:spTree>
    <p:extLst>
      <p:ext uri="{BB962C8B-B14F-4D97-AF65-F5344CB8AC3E}">
        <p14:creationId xmlns:p14="http://schemas.microsoft.com/office/powerpoint/2010/main" val="386264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629" y="344682"/>
            <a:ext cx="8596668" cy="604345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Δραστηριότητα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174" y="1020367"/>
            <a:ext cx="8533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Αντιγράψτε τον παρακάτω κώδικα στο περιβάλλον του </a:t>
            </a:r>
            <a:r>
              <a:rPr lang="en-US" sz="2400" dirty="0"/>
              <a:t>Shell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4" y="1482032"/>
            <a:ext cx="12527788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&gt;&gt;&gt; 2**10</a:t>
            </a:r>
          </a:p>
          <a:p>
            <a:r>
              <a:rPr lang="en-US" sz="2000" dirty="0">
                <a:solidFill>
                  <a:srgbClr val="C00000"/>
                </a:solidFill>
              </a:rPr>
              <a:t>1024</a:t>
            </a:r>
          </a:p>
          <a:p>
            <a:r>
              <a:rPr lang="en-US" sz="2000" dirty="0">
                <a:solidFill>
                  <a:srgbClr val="7030A0"/>
                </a:solidFill>
              </a:rPr>
              <a:t>&gt;&gt;&gt; '</a:t>
            </a:r>
            <a:r>
              <a:rPr lang="en-US" sz="2000" dirty="0" err="1">
                <a:solidFill>
                  <a:srgbClr val="7030A0"/>
                </a:solidFill>
              </a:rPr>
              <a:t>python'.upper</a:t>
            </a:r>
            <a:r>
              <a:rPr lang="en-US" sz="2000" dirty="0">
                <a:solidFill>
                  <a:srgbClr val="7030A0"/>
                </a:solidFill>
              </a:rPr>
              <a:t>()</a:t>
            </a:r>
          </a:p>
          <a:p>
            <a:r>
              <a:rPr lang="en-US" sz="2000" dirty="0">
                <a:solidFill>
                  <a:srgbClr val="C00000"/>
                </a:solidFill>
              </a:rPr>
              <a:t>'PYTHON'</a:t>
            </a:r>
          </a:p>
          <a:p>
            <a:r>
              <a:rPr lang="en-US" sz="2000" dirty="0">
                <a:solidFill>
                  <a:srgbClr val="7030A0"/>
                </a:solidFill>
              </a:rPr>
              <a:t>&gt;&gt;&gt; ('</a:t>
            </a:r>
            <a:r>
              <a:rPr lang="en-US" sz="2000" dirty="0" err="1">
                <a:solidFill>
                  <a:srgbClr val="7030A0"/>
                </a:solidFill>
              </a:rPr>
              <a:t>monty</a:t>
            </a:r>
            <a:r>
              <a:rPr lang="en-US" sz="2000" dirty="0">
                <a:solidFill>
                  <a:srgbClr val="7030A0"/>
                </a:solidFill>
              </a:rPr>
              <a:t>'+'python').upper()</a:t>
            </a:r>
          </a:p>
          <a:p>
            <a:r>
              <a:rPr lang="en-US" sz="2000" dirty="0">
                <a:solidFill>
                  <a:srgbClr val="C00000"/>
                </a:solidFill>
              </a:rPr>
              <a:t>'MONTYPYTHON'</a:t>
            </a:r>
          </a:p>
          <a:p>
            <a:r>
              <a:rPr lang="en-US" sz="2000" dirty="0">
                <a:solidFill>
                  <a:srgbClr val="7030A0"/>
                </a:solidFill>
              </a:rPr>
              <a:t>&gt;&gt;&gt; </a:t>
            </a:r>
            <a:r>
              <a:rPr lang="en-US" sz="2000" dirty="0" err="1">
                <a:solidFill>
                  <a:srgbClr val="7030A0"/>
                </a:solidFill>
              </a:rPr>
              <a:t>pinakas</a:t>
            </a:r>
            <a:r>
              <a:rPr lang="en-US" sz="2000" dirty="0">
                <a:solidFill>
                  <a:srgbClr val="7030A0"/>
                </a:solidFill>
              </a:rPr>
              <a:t>=[6,5,4]+[3,2,1,496]</a:t>
            </a:r>
          </a:p>
          <a:p>
            <a:r>
              <a:rPr lang="en-US" sz="2000" dirty="0">
                <a:solidFill>
                  <a:srgbClr val="7030A0"/>
                </a:solidFill>
              </a:rPr>
              <a:t>&gt;&gt;&gt; max(</a:t>
            </a:r>
            <a:r>
              <a:rPr lang="en-US" sz="2000" dirty="0" err="1">
                <a:solidFill>
                  <a:srgbClr val="7030A0"/>
                </a:solidFill>
              </a:rPr>
              <a:t>pinakas</a:t>
            </a:r>
            <a:r>
              <a:rPr lang="en-US" sz="2000" dirty="0">
                <a:solidFill>
                  <a:srgbClr val="7030A0"/>
                </a:solidFill>
              </a:rPr>
              <a:t>)</a:t>
            </a:r>
          </a:p>
          <a:p>
            <a:r>
              <a:rPr lang="en-US" sz="2000" dirty="0">
                <a:solidFill>
                  <a:srgbClr val="C00000"/>
                </a:solidFill>
              </a:rPr>
              <a:t>496</a:t>
            </a:r>
          </a:p>
          <a:p>
            <a:r>
              <a:rPr lang="en-US" sz="2000" dirty="0">
                <a:solidFill>
                  <a:srgbClr val="7030A0"/>
                </a:solidFill>
              </a:rPr>
              <a:t>&gt;&gt;&gt; </a:t>
            </a:r>
            <a:r>
              <a:rPr lang="en-US" sz="2000" dirty="0" err="1">
                <a:solidFill>
                  <a:srgbClr val="7030A0"/>
                </a:solidFill>
              </a:rPr>
              <a:t>pinakas</a:t>
            </a:r>
            <a:r>
              <a:rPr lang="en-US" sz="2000" dirty="0">
                <a:solidFill>
                  <a:srgbClr val="7030A0"/>
                </a:solidFill>
              </a:rPr>
              <a:t>=range(1,101)</a:t>
            </a:r>
          </a:p>
          <a:p>
            <a:r>
              <a:rPr lang="en-US" sz="2000" dirty="0">
                <a:solidFill>
                  <a:srgbClr val="7030A0"/>
                </a:solidFill>
              </a:rPr>
              <a:t>&gt;&gt;&gt; print </a:t>
            </a:r>
            <a:r>
              <a:rPr lang="en-US" sz="2000" dirty="0" err="1">
                <a:solidFill>
                  <a:srgbClr val="7030A0"/>
                </a:solidFill>
              </a:rPr>
              <a:t>pinakas</a:t>
            </a:r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[1, 2, 3, 4, 5, 6, 7, 8, 9, 10, 11, 12, 13, 14, 15, 16, 17, 18, 19, 20, 21, 22, 23, 24, 25, 26, 27, 28, 29, 30,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31, 32, 33, 34, 35, 36, 37, 38, 39, 40, 41, 42, 43, 44, 45, 46, 47, 48, 49, 50, 51, 52, 53, 54, 55, 56, 57,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58, 59, 60, 61, 62, 63, 64, 65, 66, 67, 68, 69, 70, 71, 72, 73, 74, 75, 76, 77, 78, 79, 80, 81, 82, 83, 84, 85,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86, 87, 88, 89, 90, 91, 92, 93, 94, 95, 96, 97, 98, 99, 100]</a:t>
            </a:r>
          </a:p>
          <a:p>
            <a:r>
              <a:rPr lang="en-US" sz="2000" dirty="0">
                <a:solidFill>
                  <a:srgbClr val="7030A0"/>
                </a:solidFill>
              </a:rPr>
              <a:t>&gt;&gt;&gt; sum(</a:t>
            </a:r>
            <a:r>
              <a:rPr lang="en-US" sz="2000" dirty="0" err="1">
                <a:solidFill>
                  <a:srgbClr val="7030A0"/>
                </a:solidFill>
              </a:rPr>
              <a:t>pinakas</a:t>
            </a:r>
            <a:r>
              <a:rPr lang="en-US" sz="2000" dirty="0">
                <a:solidFill>
                  <a:srgbClr val="7030A0"/>
                </a:solidFill>
              </a:rPr>
              <a:t>)</a:t>
            </a:r>
          </a:p>
          <a:p>
            <a:r>
              <a:rPr lang="en-US" sz="2000" dirty="0">
                <a:solidFill>
                  <a:srgbClr val="C00000"/>
                </a:solidFill>
              </a:rPr>
              <a:t>5050</a:t>
            </a:r>
            <a:endParaRPr lang="el-G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82979" cy="858374"/>
          </a:xfrm>
        </p:spPr>
        <p:txBody>
          <a:bodyPr/>
          <a:lstStyle/>
          <a:p>
            <a:r>
              <a:rPr lang="el-GR" sz="4000" dirty="0">
                <a:solidFill>
                  <a:srgbClr val="0070C0"/>
                </a:solidFill>
              </a:rPr>
              <a:t>Για καλύτερα αποτελέσματα… (1/5)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11" y="1429033"/>
            <a:ext cx="648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>
                <a:solidFill>
                  <a:srgbClr val="0070C0"/>
                </a:solidFill>
              </a:rPr>
              <a:t>Χρησιμοποιείστε τον υπολογιστή σας</a:t>
            </a:r>
            <a:endParaRPr lang="el-GR" sz="2400" dirty="0"/>
          </a:p>
        </p:txBody>
      </p:sp>
      <p:grpSp>
        <p:nvGrpSpPr>
          <p:cNvPr id="17" name="Ομάδα 16"/>
          <p:cNvGrpSpPr/>
          <p:nvPr/>
        </p:nvGrpSpPr>
        <p:grpSpPr>
          <a:xfrm>
            <a:off x="1202193" y="4105298"/>
            <a:ext cx="8314997" cy="2088192"/>
            <a:chOff x="3539358" y="3557861"/>
            <a:chExt cx="8314997" cy="2088192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3539358" y="3643833"/>
              <a:ext cx="4556233" cy="2002220"/>
              <a:chOff x="2995449" y="4193628"/>
              <a:chExt cx="4556233" cy="2002220"/>
            </a:xfrm>
          </p:grpSpPr>
          <p:sp>
            <p:nvSpPr>
              <p:cNvPr id="9" name="Έλλειψη 8"/>
              <p:cNvSpPr/>
              <p:nvPr/>
            </p:nvSpPr>
            <p:spPr>
              <a:xfrm>
                <a:off x="4808482" y="4193628"/>
                <a:ext cx="2743200" cy="200222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dirty="0"/>
                  <a:t>         ΕΠΙΣΤΗΜΗ</a:t>
                </a:r>
              </a:p>
            </p:txBody>
          </p:sp>
          <p:grpSp>
            <p:nvGrpSpPr>
              <p:cNvPr id="10" name="Ομάδα 9"/>
              <p:cNvGrpSpPr/>
              <p:nvPr/>
            </p:nvGrpSpPr>
            <p:grpSpPr>
              <a:xfrm>
                <a:off x="2995449" y="4193628"/>
                <a:ext cx="2743200" cy="2002220"/>
                <a:chOff x="2995449" y="4193628"/>
                <a:chExt cx="2743200" cy="2002220"/>
              </a:xfrm>
            </p:grpSpPr>
            <p:sp>
              <p:nvSpPr>
                <p:cNvPr id="4" name="Έλλειψη 3"/>
                <p:cNvSpPr/>
                <p:nvPr/>
              </p:nvSpPr>
              <p:spPr>
                <a:xfrm>
                  <a:off x="2995449" y="4193628"/>
                  <a:ext cx="2743200" cy="2002220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b="1" dirty="0"/>
                    <a:t>ΤΕΧΝΗ</a:t>
                  </a:r>
                </a:p>
              </p:txBody>
            </p:sp>
            <p:sp>
              <p:nvSpPr>
                <p:cNvPr id="7" name="Έλλειψη 6"/>
                <p:cNvSpPr/>
                <p:nvPr/>
              </p:nvSpPr>
              <p:spPr>
                <a:xfrm>
                  <a:off x="4808482" y="4445876"/>
                  <a:ext cx="930167" cy="14977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  <p:cxnSp>
          <p:nvCxnSpPr>
            <p:cNvPr id="12" name="Ευθύγραμμο βέλος σύνδεσης 11"/>
            <p:cNvCxnSpPr/>
            <p:nvPr/>
          </p:nvCxnSpPr>
          <p:spPr>
            <a:xfrm flipV="1">
              <a:off x="5888419" y="3937457"/>
              <a:ext cx="3302878" cy="49072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Ορθογώνιο 14"/>
            <p:cNvSpPr/>
            <p:nvPr/>
          </p:nvSpPr>
          <p:spPr>
            <a:xfrm>
              <a:off x="9331873" y="3557861"/>
              <a:ext cx="2522482" cy="870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ΠΡΟΓΡΑΜΜΑΤΙΣΜΟΣ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46111" y="2053356"/>
            <a:ext cx="88710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Δεν αρκεί να διαβάζετε βιβλία για τον προγραμματισμό, πρέπει να </a:t>
            </a:r>
            <a:br>
              <a:rPr lang="el-GR" sz="2000" dirty="0"/>
            </a:br>
            <a:r>
              <a:rPr lang="el-GR" sz="2000" dirty="0"/>
              <a:t>γράψετε κώδικα εφαρμόζοντας τη θεωρία των βιβλίων.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Δεν χρειάζεται να έχετε τον πιο γρήγορο υπολογιστή του κόσμου.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Ο προγραμματισμός είναι η τομή της τέχνης και της επιστήμης.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264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4345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Δραστηριότητα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019" y="1213945"/>
            <a:ext cx="1003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Ανοίξτε τον συντάκτη κώδικα επιλέγοντας από το μενού  </a:t>
            </a:r>
            <a:r>
              <a:rPr lang="en-US" sz="2000" dirty="0"/>
              <a:t>File&gt;New file </a:t>
            </a:r>
            <a:r>
              <a:rPr lang="el-GR" sz="2000" dirty="0"/>
              <a:t>και γράψτε το παρακάτω πρόγραμμα. Αποθηκεύστε το στο φάκελο σας ως </a:t>
            </a:r>
            <a:r>
              <a:rPr lang="en-US" sz="2000" dirty="0"/>
              <a:t>test.py </a:t>
            </a:r>
            <a:r>
              <a:rPr lang="el-GR" sz="2000" dirty="0"/>
              <a:t>και εκτελέστε το με </a:t>
            </a:r>
            <a:r>
              <a:rPr lang="en-US" sz="2000" dirty="0"/>
              <a:t>F5 </a:t>
            </a:r>
            <a:r>
              <a:rPr lang="el-GR" sz="2000" dirty="0"/>
              <a:t>ή με </a:t>
            </a:r>
            <a:r>
              <a:rPr lang="en-US" sz="2000" dirty="0"/>
              <a:t>Run&gt;Run Module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4" y="2429691"/>
            <a:ext cx="32896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for </a:t>
            </a:r>
            <a:r>
              <a:rPr lang="en-US" sz="2400" dirty="0" err="1">
                <a:solidFill>
                  <a:srgbClr val="7030A0"/>
                </a:solidFill>
              </a:rPr>
              <a:t>i</a:t>
            </a:r>
            <a:r>
              <a:rPr lang="en-US" sz="2400" dirty="0">
                <a:solidFill>
                  <a:srgbClr val="7030A0"/>
                </a:solidFill>
              </a:rPr>
              <a:t> in range(1,10):</a:t>
            </a:r>
          </a:p>
          <a:p>
            <a:r>
              <a:rPr lang="en-US" sz="2400" dirty="0">
                <a:solidFill>
                  <a:srgbClr val="7030A0"/>
                </a:solidFill>
              </a:rPr>
              <a:t>    for j in range(1,6):</a:t>
            </a:r>
          </a:p>
          <a:p>
            <a:r>
              <a:rPr lang="en-US" sz="2400" dirty="0">
                <a:solidFill>
                  <a:srgbClr val="7030A0"/>
                </a:solidFill>
              </a:rPr>
              <a:t>        print </a:t>
            </a:r>
            <a:r>
              <a:rPr lang="en-US" sz="2400" dirty="0" err="1">
                <a:solidFill>
                  <a:srgbClr val="7030A0"/>
                </a:solidFill>
              </a:rPr>
              <a:t>i</a:t>
            </a:r>
            <a:r>
              <a:rPr lang="en-US" sz="2400" dirty="0">
                <a:solidFill>
                  <a:srgbClr val="7030A0"/>
                </a:solidFill>
              </a:rPr>
              <a:t>,'</a:t>
            </a:r>
            <a:r>
              <a:rPr lang="en-US" sz="2400" dirty="0" err="1">
                <a:solidFill>
                  <a:srgbClr val="7030A0"/>
                </a:solidFill>
              </a:rPr>
              <a:t>x',j</a:t>
            </a:r>
            <a:r>
              <a:rPr lang="en-US" sz="2400" dirty="0">
                <a:solidFill>
                  <a:srgbClr val="7030A0"/>
                </a:solidFill>
              </a:rPr>
              <a:t>,'=',</a:t>
            </a:r>
            <a:r>
              <a:rPr lang="en-US" sz="2400" dirty="0" err="1">
                <a:solidFill>
                  <a:srgbClr val="7030A0"/>
                </a:solidFill>
              </a:rPr>
              <a:t>i</a:t>
            </a:r>
            <a:r>
              <a:rPr lang="en-US" sz="2400" dirty="0">
                <a:solidFill>
                  <a:srgbClr val="7030A0"/>
                </a:solidFill>
              </a:rPr>
              <a:t>*j,</a:t>
            </a:r>
          </a:p>
          <a:p>
            <a:r>
              <a:rPr lang="en-US" sz="2400" dirty="0">
                <a:solidFill>
                  <a:srgbClr val="7030A0"/>
                </a:solidFill>
              </a:rPr>
              <a:t>    print </a:t>
            </a:r>
            <a:endParaRPr lang="el-G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82979" cy="858374"/>
          </a:xfrm>
        </p:spPr>
        <p:txBody>
          <a:bodyPr/>
          <a:lstStyle/>
          <a:p>
            <a:r>
              <a:rPr lang="el-GR" sz="4000" dirty="0">
                <a:solidFill>
                  <a:srgbClr val="0070C0"/>
                </a:solidFill>
              </a:rPr>
              <a:t>Για καλύτερα αποτελέσματα… (2/5)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11" y="1429033"/>
            <a:ext cx="788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Διαβάστε τον κώδικα άλλων προγραμματιστών</a:t>
            </a:r>
          </a:p>
          <a:p>
            <a:pPr lvl="1" algn="just"/>
            <a:endParaRPr lang="el-GR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8352" y="2103229"/>
            <a:ext cx="91312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2000" dirty="0"/>
              <a:t>Δεν είμαστε απαραίτητα οι εξυπνότεροι άνθρωποι του κόσμου, ούτε έχουμε τις καλύτερες ιδέες πάντα.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2000" dirty="0"/>
              <a:t>Συνεργαστείτε με τους φίλους σας, ανταλλάξτε ιδέες, διαβάστε </a:t>
            </a:r>
            <a:br>
              <a:rPr lang="el-GR" sz="2000" dirty="0"/>
            </a:br>
            <a:r>
              <a:rPr lang="el-GR" sz="2000" dirty="0"/>
              <a:t>τον κώδικα τους.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2000" dirty="0"/>
              <a:t>Συμμετέχετε στη δημιουργία εφαρμογών ανοικτού κώδικα. Νιώστε περήφανα για τη δημιουργία σας βάζοντας ένα μικρό λιθαράκι σε κάτι που το χρησιμοποιούν πολλοί άλλοι.</a:t>
            </a:r>
          </a:p>
          <a:p>
            <a:pPr lvl="1" algn="just"/>
            <a:endParaRPr lang="el-GR" sz="2000" dirty="0"/>
          </a:p>
          <a:p>
            <a:pPr lvl="1" algn="ctr"/>
            <a:r>
              <a:rPr lang="el-GR" sz="2000" dirty="0">
                <a:solidFill>
                  <a:srgbClr val="C00000"/>
                </a:solidFill>
              </a:rPr>
              <a:t>Και μην γελιέστε, δουλεύοντας αύριο – μεθαύριο σαν προγραμματιστές θα αναγκαστείτε να διαβάσετε τον κώδικα άλλων προγραμματιστών για να τον βελτιώσετε ή απλά να τον αντιγράψετε. Γιατί να μην το κάνετε από τώρα;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765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82979" cy="858374"/>
          </a:xfrm>
        </p:spPr>
        <p:txBody>
          <a:bodyPr/>
          <a:lstStyle/>
          <a:p>
            <a:r>
              <a:rPr lang="el-GR" sz="4000" dirty="0">
                <a:solidFill>
                  <a:srgbClr val="0070C0"/>
                </a:solidFill>
              </a:rPr>
              <a:t>Για καλύτερα αποτελέσματα… (3/5)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11" y="1429033"/>
            <a:ext cx="788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Πειραματιστείτε</a:t>
            </a:r>
          </a:p>
          <a:p>
            <a:pPr lvl="1" algn="just"/>
            <a:endParaRPr lang="el-GR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8352" y="1961339"/>
            <a:ext cx="9131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2000" dirty="0"/>
              <a:t>Μην μένετε σε αυτά που σας μαθαίνει το σχολείο.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2000" dirty="0"/>
              <a:t>Ξέρετε πόσα πράγματα θα μάθετε «κατά λάθος»;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2000" dirty="0"/>
              <a:t>Προσπαθήστε να καταλάβετε τα λάθη σας και την περίεργη συμπεριφορά του προγράμματος σας – Συζητήστε τα με φίλους – Ο </a:t>
            </a:r>
            <a:br>
              <a:rPr lang="el-GR" sz="2000" dirty="0"/>
            </a:br>
            <a:r>
              <a:rPr lang="el-GR" sz="2000" dirty="0"/>
              <a:t>προγραμματισμός δεν είναι μοναχική απασχόληση.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6111" y="3709928"/>
            <a:ext cx="788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Δώστε προσοχή στην λεπτομέρεια</a:t>
            </a:r>
            <a:endParaRPr lang="el-G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6111" y="4319745"/>
            <a:ext cx="788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Μάθετε μόνοι σας</a:t>
            </a:r>
            <a:endParaRPr lang="el-G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1262" y="4740414"/>
            <a:ext cx="8968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3275" lvl="1" indent="-534988" algn="just">
              <a:buFont typeface="Arial" panose="020B0604020202020204" pitchFamily="34" charset="0"/>
              <a:buChar char="•"/>
            </a:pPr>
            <a:r>
              <a:rPr lang="el-GR" sz="2000" dirty="0"/>
              <a:t>Μην τα περιμένετε όλα έτοιμα, ψάξτε για υλικό στο Διαδίκτυο, </a:t>
            </a:r>
            <a:br>
              <a:rPr lang="el-GR" sz="2000" dirty="0"/>
            </a:br>
            <a:r>
              <a:rPr lang="el-GR" sz="2000" dirty="0"/>
              <a:t>ρωτήστε φίλους κλπ.</a:t>
            </a:r>
          </a:p>
          <a:p>
            <a:pPr marL="803275" lvl="1" indent="-534988" algn="just">
              <a:buFont typeface="Arial" panose="020B0604020202020204" pitchFamily="34" charset="0"/>
              <a:buChar char="•"/>
            </a:pPr>
            <a:r>
              <a:rPr lang="el-GR" sz="2000" dirty="0"/>
              <a:t>Η τεχνολογία αλλάζει και δεν μας περιμένει.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438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  <p:bldP spid="5" grpId="0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82979" cy="858374"/>
          </a:xfrm>
        </p:spPr>
        <p:txBody>
          <a:bodyPr/>
          <a:lstStyle/>
          <a:p>
            <a:r>
              <a:rPr lang="el-GR" sz="4000" dirty="0">
                <a:solidFill>
                  <a:srgbClr val="0070C0"/>
                </a:solidFill>
              </a:rPr>
              <a:t>Για καλύτερα αποτελέσματα… (4/5)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11" y="1429033"/>
            <a:ext cx="788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Δείξτε και σε άλλους</a:t>
            </a:r>
            <a:endParaRPr lang="el-GR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8352" y="1961339"/>
            <a:ext cx="9231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2000" dirty="0"/>
              <a:t>Μπορεί να μην είναι απολύτως ορθό, αλλά όταν δείχνουμε κάτι</a:t>
            </a:r>
            <a:br>
              <a:rPr lang="el-GR" sz="2000" dirty="0"/>
            </a:br>
            <a:r>
              <a:rPr lang="el-GR" sz="2000" dirty="0"/>
              <a:t>σε κάποιον, το μαθαίνουμε εμείς καλύτερα.</a:t>
            </a:r>
          </a:p>
          <a:p>
            <a:pPr lvl="1" algn="just"/>
            <a:endParaRPr lang="el-GR" sz="2000" dirty="0"/>
          </a:p>
          <a:p>
            <a:pPr lvl="1" algn="ctr"/>
            <a:r>
              <a:rPr lang="el-GR" sz="2000" dirty="0">
                <a:solidFill>
                  <a:srgbClr val="C00000"/>
                </a:solidFill>
              </a:rPr>
              <a:t>Θα κοιμηθούμε το βράδυ πιο ανάλαφρα έχοντας βοηθήσει </a:t>
            </a:r>
            <a:br>
              <a:rPr lang="el-GR" sz="2000" dirty="0">
                <a:solidFill>
                  <a:srgbClr val="C00000"/>
                </a:solidFill>
              </a:rPr>
            </a:br>
            <a:r>
              <a:rPr lang="el-GR" sz="2000" dirty="0">
                <a:solidFill>
                  <a:srgbClr val="C00000"/>
                </a:solidFill>
              </a:rPr>
              <a:t>κάποιον συνάνθρωπο μας.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111" y="3658026"/>
            <a:ext cx="788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Υπομονή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483" y="4119691"/>
            <a:ext cx="93522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Δεν φταίει πάντα μόνο ο </a:t>
            </a:r>
            <a:r>
              <a:rPr lang="en-US" sz="2000" dirty="0"/>
              <a:t>compiler</a:t>
            </a:r>
            <a:r>
              <a:rPr lang="el-GR" sz="2000" dirty="0"/>
              <a:t>.</a:t>
            </a: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Μην αναμένουμε με την πρώτη να γράψουμε προγράμματα που θα</a:t>
            </a:r>
            <a:br>
              <a:rPr lang="el-GR" sz="2000" dirty="0"/>
            </a:br>
            <a:r>
              <a:rPr lang="el-GR" sz="2000" dirty="0"/>
              <a:t>αλλάξουν τη ροή της ιστορίας.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dirty="0"/>
              <a:t>Ξεκινάμε με μικρές εφαρμογές και ποιος ξέρει??...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667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82979" cy="858374"/>
          </a:xfrm>
        </p:spPr>
        <p:txBody>
          <a:bodyPr/>
          <a:lstStyle/>
          <a:p>
            <a:r>
              <a:rPr lang="el-GR" sz="4000" dirty="0">
                <a:solidFill>
                  <a:srgbClr val="0070C0"/>
                </a:solidFill>
              </a:rPr>
              <a:t>Για καλύτερα αποτελέσματα… (5/5)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11" y="1429033"/>
            <a:ext cx="788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Επαναχρησιμοποιήστε κώδικα</a:t>
            </a:r>
            <a:endParaRPr lang="el-GR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8352" y="1961339"/>
            <a:ext cx="9294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2000" dirty="0"/>
              <a:t>Μην ανακαλύπτετε τον τροχό από την αρχή.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2000" dirty="0"/>
              <a:t>Χρησιμοποιήστε βιβλιοθήκες, έτοιμα προγράμματα από το Διαδίκτυο.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2000" dirty="0"/>
              <a:t>Είναι σχεδόν βέβαιο ότι κάποιος, κάπου, κάποτε αντιμετώπισε το </a:t>
            </a:r>
            <a:br>
              <a:rPr lang="el-GR" sz="2000" dirty="0"/>
            </a:br>
            <a:r>
              <a:rPr lang="el-GR" sz="2000" dirty="0"/>
              <a:t>ίδιο πρόβλημα με εμάς και δημοσίευσε στο Διαδίκτυο τις απόψεις</a:t>
            </a:r>
            <a:br>
              <a:rPr lang="el-GR" sz="2000" dirty="0"/>
            </a:br>
            <a:r>
              <a:rPr lang="el-GR" sz="2000" dirty="0"/>
              <a:t>του.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l-GR" sz="2400" dirty="0"/>
          </a:p>
          <a:p>
            <a:pPr lvl="1" algn="just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347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0"/>
            <a:ext cx="4777740" cy="69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48836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2720</TotalTime>
  <Words>1908</Words>
  <Application>Microsoft Office PowerPoint</Application>
  <PresentationFormat>Ευρεία οθόνη</PresentationFormat>
  <Paragraphs>256</Paragraphs>
  <Slides>40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6" baseType="lpstr">
      <vt:lpstr>Arial</vt:lpstr>
      <vt:lpstr>Calibri</vt:lpstr>
      <vt:lpstr>Trebuchet MS</vt:lpstr>
      <vt:lpstr>Wingdings</vt:lpstr>
      <vt:lpstr>Wingdings 3</vt:lpstr>
      <vt:lpstr>Όψη</vt:lpstr>
      <vt:lpstr>Βασικά στοιχεία γλώσσας προγραμματισμού</vt:lpstr>
      <vt:lpstr>Εισαγωγή</vt:lpstr>
      <vt:lpstr>Αρχάριος στον προγραμματισμό;</vt:lpstr>
      <vt:lpstr>Για καλύτερα αποτελέσματα… (1/5)</vt:lpstr>
      <vt:lpstr>Για καλύτερα αποτελέσματα… (2/5)</vt:lpstr>
      <vt:lpstr>Για καλύτερα αποτελέσματα… (3/5)</vt:lpstr>
      <vt:lpstr>Για καλύτερα αποτελέσματα… (4/5)</vt:lpstr>
      <vt:lpstr>Για καλύτερα αποτελέσματα… (5/5)</vt:lpstr>
      <vt:lpstr>Παρουσίαση του PowerPoint</vt:lpstr>
      <vt:lpstr>Οι δημοφιλέστερες γλώσσες προγραμματισμού</vt:lpstr>
      <vt:lpstr>Python – Τριτοβάθμια Εκπαίδευση ΗΠΑ</vt:lpstr>
      <vt:lpstr>Python – Ελληνική Τριτοβάθμια Εκπαίδευση</vt:lpstr>
      <vt:lpstr>Java ή Python;</vt:lpstr>
      <vt:lpstr>Java ή Python;</vt:lpstr>
      <vt:lpstr>Ψευδογλώσσα ή Python;</vt:lpstr>
      <vt:lpstr>Python και Scratch</vt:lpstr>
      <vt:lpstr>Χρήστες της Python</vt:lpstr>
      <vt:lpstr>Τι είναι η Python?</vt:lpstr>
      <vt:lpstr>Χαρακτηριστικά της Python (1/3)</vt:lpstr>
      <vt:lpstr>Χαρακτηριστικά της Python (2/3)</vt:lpstr>
      <vt:lpstr>Χαρακτηριστικά της Python (3/3)</vt:lpstr>
      <vt:lpstr>Γιατί το όνομα «Python»;</vt:lpstr>
      <vt:lpstr>Η ιστοσελίδα της Python</vt:lpstr>
      <vt:lpstr>Δραστηριότητα</vt:lpstr>
      <vt:lpstr>Python 2 ή Python 3;</vt:lpstr>
      <vt:lpstr>Python 2 ή Python 3;</vt:lpstr>
      <vt:lpstr>Python 2 ή Python 3;</vt:lpstr>
      <vt:lpstr>Python Releases</vt:lpstr>
      <vt:lpstr>Διαθέσιμα IDEs</vt:lpstr>
      <vt:lpstr>Διαθέσιμα IDEs</vt:lpstr>
      <vt:lpstr>Python IDLE</vt:lpstr>
      <vt:lpstr>Python σε γραμμή εντολών</vt:lpstr>
      <vt:lpstr>Δραστηριότητα – Το ξόρκι του προγραμματισμού</vt:lpstr>
      <vt:lpstr>Δραστηριότητα – The Zen of Python</vt:lpstr>
      <vt:lpstr>The Zen of Python (1/4)</vt:lpstr>
      <vt:lpstr>The Zen of Python (2/4)</vt:lpstr>
      <vt:lpstr>The Zen of Python (3/4)</vt:lpstr>
      <vt:lpstr>The Zen of Python (4/4)</vt:lpstr>
      <vt:lpstr>Δραστηριότητα</vt:lpstr>
      <vt:lpstr>Δραστηριότητα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user</dc:creator>
  <cp:lastModifiedBy>John Keros</cp:lastModifiedBy>
  <cp:revision>558</cp:revision>
  <dcterms:created xsi:type="dcterms:W3CDTF">2015-02-19T08:19:29Z</dcterms:created>
  <dcterms:modified xsi:type="dcterms:W3CDTF">2018-02-19T20:14:51Z</dcterms:modified>
</cp:coreProperties>
</file>