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notesMasterIdLst>
    <p:notesMasterId r:id="rId8"/>
  </p:notesMasterIdLst>
  <p:sldIdLst>
    <p:sldId id="378" r:id="rId2"/>
    <p:sldId id="366" r:id="rId3"/>
    <p:sldId id="379" r:id="rId4"/>
    <p:sldId id="382" r:id="rId5"/>
    <p:sldId id="380" r:id="rId6"/>
    <p:sldId id="38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B530"/>
    <a:srgbClr val="5555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Φωτεινό στυλ 2 - Έμφαση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08FB837D-C827-4EFA-A057-4D05807E0F7C}" styleName="Στυλ με θέμα 1 - Έμφαση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B301B821-A1FF-4177-AEE7-76D212191A09}" styleName="Μεσαίο στυλ 1 - Έμφαση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996" autoAdjust="0"/>
  </p:normalViewPr>
  <p:slideViewPr>
    <p:cSldViewPr snapToGrid="0">
      <p:cViewPr varScale="1">
        <p:scale>
          <a:sx n="58" d="100"/>
          <a:sy n="58" d="100"/>
        </p:scale>
        <p:origin x="11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C788E7-2211-48AA-BA39-D94F7232ECAC}"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76C1C4-F56F-46B1-B796-B9F0977DB308}" type="slidenum">
              <a:rPr lang="en-US" smtClean="0"/>
              <a:t>‹#›</a:t>
            </a:fld>
            <a:endParaRPr lang="en-US"/>
          </a:p>
        </p:txBody>
      </p:sp>
    </p:spTree>
    <p:extLst>
      <p:ext uri="{BB962C8B-B14F-4D97-AF65-F5344CB8AC3E}">
        <p14:creationId xmlns:p14="http://schemas.microsoft.com/office/powerpoint/2010/main" val="2986802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2</a:t>
            </a:fld>
            <a:endParaRPr lang="en-US"/>
          </a:p>
        </p:txBody>
      </p:sp>
    </p:spTree>
    <p:extLst>
      <p:ext uri="{BB962C8B-B14F-4D97-AF65-F5344CB8AC3E}">
        <p14:creationId xmlns:p14="http://schemas.microsoft.com/office/powerpoint/2010/main" val="14061069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3</a:t>
            </a:fld>
            <a:endParaRPr lang="en-US"/>
          </a:p>
        </p:txBody>
      </p:sp>
    </p:spTree>
    <p:extLst>
      <p:ext uri="{BB962C8B-B14F-4D97-AF65-F5344CB8AC3E}">
        <p14:creationId xmlns:p14="http://schemas.microsoft.com/office/powerpoint/2010/main" val="38378061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4</a:t>
            </a:fld>
            <a:endParaRPr lang="en-US"/>
          </a:p>
        </p:txBody>
      </p:sp>
    </p:spTree>
    <p:extLst>
      <p:ext uri="{BB962C8B-B14F-4D97-AF65-F5344CB8AC3E}">
        <p14:creationId xmlns:p14="http://schemas.microsoft.com/office/powerpoint/2010/main" val="4236623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5</a:t>
            </a:fld>
            <a:endParaRPr lang="en-US"/>
          </a:p>
        </p:txBody>
      </p:sp>
    </p:spTree>
    <p:extLst>
      <p:ext uri="{BB962C8B-B14F-4D97-AF65-F5344CB8AC3E}">
        <p14:creationId xmlns:p14="http://schemas.microsoft.com/office/powerpoint/2010/main" val="3777857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6</a:t>
            </a:fld>
            <a:endParaRPr lang="en-US"/>
          </a:p>
        </p:txBody>
      </p:sp>
    </p:spTree>
    <p:extLst>
      <p:ext uri="{BB962C8B-B14F-4D97-AF65-F5344CB8AC3E}">
        <p14:creationId xmlns:p14="http://schemas.microsoft.com/office/powerpoint/2010/main" val="730218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8DF3C839-2365-46F2-818D-9E676149DB3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532625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8DF3C839-2365-46F2-818D-9E676149DB3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1316902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8DF3C839-2365-46F2-818D-9E676149DB3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17183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8DF3C839-2365-46F2-818D-9E676149DB3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28550601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8DF3C839-2365-46F2-818D-9E676149DB3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02075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8DF3C839-2365-46F2-818D-9E676149DB3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42780134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8DF3C839-2365-46F2-818D-9E676149DB3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37456262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8DF3C839-2365-46F2-818D-9E676149DB3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4142550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8DF3C839-2365-46F2-818D-9E676149DB3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3471890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8DF3C839-2365-46F2-818D-9E676149DB3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1833386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8DF3C839-2365-46F2-818D-9E676149DB34}"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1035655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8DF3C839-2365-46F2-818D-9E676149DB34}"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3345844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8DF3C839-2365-46F2-818D-9E676149DB34}"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4139263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F3C839-2365-46F2-818D-9E676149DB34}"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36844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8DF3C839-2365-46F2-818D-9E676149DB34}"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3264624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FC18C9-39E4-4357-AC35-0B0D68236D34}" type="slidenum">
              <a:rPr lang="en-US" smtClean="0"/>
              <a:t>‹#›</a:t>
            </a:fld>
            <a:endParaRPr lang="en-US"/>
          </a:p>
        </p:txBody>
      </p:sp>
      <p:sp>
        <p:nvSpPr>
          <p:cNvPr id="5" name="Date Placeholder 4"/>
          <p:cNvSpPr>
            <a:spLocks noGrp="1"/>
          </p:cNvSpPr>
          <p:nvPr>
            <p:ph type="dt" sz="half" idx="10"/>
          </p:nvPr>
        </p:nvSpPr>
        <p:spPr/>
        <p:txBody>
          <a:bodyPr/>
          <a:lstStyle/>
          <a:p>
            <a:fld id="{8DF3C839-2365-46F2-818D-9E676149DB34}" type="datetimeFigureOut">
              <a:rPr lang="en-US" smtClean="0"/>
              <a:t>2/19/2018</a:t>
            </a:fld>
            <a:endParaRPr lang="en-US"/>
          </a:p>
        </p:txBody>
      </p:sp>
    </p:spTree>
    <p:extLst>
      <p:ext uri="{BB962C8B-B14F-4D97-AF65-F5344CB8AC3E}">
        <p14:creationId xmlns:p14="http://schemas.microsoft.com/office/powerpoint/2010/main" val="1744402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DF3C839-2365-46F2-818D-9E676149DB34}" type="datetimeFigureOut">
              <a:rPr lang="en-US" smtClean="0"/>
              <a:t>2/19/2018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DFC18C9-39E4-4357-AC35-0B0D68236D34}" type="slidenum">
              <a:rPr lang="en-US" smtClean="0"/>
              <a:t>‹#›</a:t>
            </a:fld>
            <a:endParaRPr lang="en-US"/>
          </a:p>
        </p:txBody>
      </p:sp>
    </p:spTree>
    <p:extLst>
      <p:ext uri="{BB962C8B-B14F-4D97-AF65-F5344CB8AC3E}">
        <p14:creationId xmlns:p14="http://schemas.microsoft.com/office/powerpoint/2010/main" val="1866921530"/>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 id="2147483752" r:id="rId15"/>
    <p:sldLayoutId id="214748375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055" y="725214"/>
            <a:ext cx="9144000" cy="1753588"/>
          </a:xfrm>
        </p:spPr>
        <p:txBody>
          <a:bodyPr>
            <a:noAutofit/>
          </a:bodyPr>
          <a:lstStyle/>
          <a:p>
            <a:pPr algn="ctr"/>
            <a:r>
              <a:rPr lang="el-GR" sz="4800" dirty="0">
                <a:solidFill>
                  <a:srgbClr val="0070C0"/>
                </a:solidFill>
              </a:rPr>
              <a:t>Λάθη</a:t>
            </a:r>
            <a:endParaRPr lang="en-US" sz="4800" dirty="0">
              <a:solidFill>
                <a:srgbClr val="0070C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833596" y="3216461"/>
            <a:ext cx="4694822" cy="1390388"/>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1447055" y="5344509"/>
            <a:ext cx="9144000" cy="103581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l-GR" sz="2400" dirty="0">
                <a:solidFill>
                  <a:srgbClr val="0070C0"/>
                </a:solidFill>
              </a:rPr>
              <a:t>Κέρος Α. Ιωάννης</a:t>
            </a:r>
          </a:p>
          <a:p>
            <a:r>
              <a:rPr lang="el-GR" sz="2400" dirty="0">
                <a:solidFill>
                  <a:srgbClr val="0070C0"/>
                </a:solidFill>
              </a:rPr>
              <a:t>Καθηγητής Πληροφορικής ΠΕ19</a:t>
            </a:r>
          </a:p>
          <a:p>
            <a:r>
              <a:rPr lang="el-GR" sz="2400" dirty="0">
                <a:solidFill>
                  <a:srgbClr val="0070C0"/>
                </a:solidFill>
              </a:rPr>
              <a:t>1</a:t>
            </a:r>
            <a:r>
              <a:rPr lang="el-GR" sz="2400" baseline="30000" dirty="0">
                <a:solidFill>
                  <a:srgbClr val="0070C0"/>
                </a:solidFill>
              </a:rPr>
              <a:t>ο</a:t>
            </a:r>
            <a:r>
              <a:rPr lang="el-GR" sz="2400" dirty="0">
                <a:solidFill>
                  <a:srgbClr val="0070C0"/>
                </a:solidFill>
              </a:rPr>
              <a:t> ΕΠΑΛ Κιλκίς</a:t>
            </a:r>
            <a:endParaRPr lang="en-US" sz="2400" dirty="0">
              <a:solidFill>
                <a:srgbClr val="0070C0"/>
              </a:solidFill>
            </a:endParaRPr>
          </a:p>
        </p:txBody>
      </p:sp>
    </p:spTree>
    <p:extLst>
      <p:ext uri="{BB962C8B-B14F-4D97-AF65-F5344CB8AC3E}">
        <p14:creationId xmlns:p14="http://schemas.microsoft.com/office/powerpoint/2010/main" val="2169431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circle(in)">
                                      <p:cBhvr>
                                        <p:cTn id="7"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lstStyle/>
          <a:p>
            <a:r>
              <a:rPr lang="el-GR" dirty="0">
                <a:solidFill>
                  <a:srgbClr val="0070C0"/>
                </a:solidFill>
              </a:rPr>
              <a:t>Λάθη</a:t>
            </a:r>
            <a:endParaRPr lang="en-US" dirty="0">
              <a:solidFill>
                <a:srgbClr val="0070C0"/>
              </a:solidFill>
            </a:endParaRPr>
          </a:p>
        </p:txBody>
      </p:sp>
      <p:sp>
        <p:nvSpPr>
          <p:cNvPr id="2" name="TextBox 1"/>
          <p:cNvSpPr txBox="1"/>
          <p:nvPr/>
        </p:nvSpPr>
        <p:spPr>
          <a:xfrm>
            <a:off x="646110" y="1240850"/>
            <a:ext cx="8876261" cy="1015663"/>
          </a:xfrm>
          <a:prstGeom prst="rect">
            <a:avLst/>
          </a:prstGeom>
          <a:noFill/>
        </p:spPr>
        <p:txBody>
          <a:bodyPr wrap="square" rtlCol="0">
            <a:spAutoFit/>
          </a:bodyPr>
          <a:lstStyle/>
          <a:p>
            <a:pPr algn="just"/>
            <a:r>
              <a:rPr lang="el-GR" sz="2000" dirty="0"/>
              <a:t>Σε ένα πρόγραμμα μπορούν να συμβούν διαφόρων ειδών σφάλματα (λάθη) και είναι χρήσιμο να γίνει διάκριση μεταξύ τους προκειμένου να μπορούμε να τα εντοπίσουμε και να τα αντιμετωπίσουμε γρηγορότερα: </a:t>
            </a:r>
          </a:p>
        </p:txBody>
      </p:sp>
      <p:sp>
        <p:nvSpPr>
          <p:cNvPr id="3" name="TextBox 2"/>
          <p:cNvSpPr txBox="1"/>
          <p:nvPr/>
        </p:nvSpPr>
        <p:spPr>
          <a:xfrm>
            <a:off x="977462" y="2256513"/>
            <a:ext cx="8418508" cy="1631216"/>
          </a:xfrm>
          <a:prstGeom prst="rect">
            <a:avLst/>
          </a:prstGeom>
          <a:noFill/>
        </p:spPr>
        <p:txBody>
          <a:bodyPr wrap="square" rtlCol="0">
            <a:spAutoFit/>
          </a:bodyPr>
          <a:lstStyle/>
          <a:p>
            <a:pPr marL="285750" indent="-285750" algn="just">
              <a:buFont typeface="Arial" panose="020B0604020202020204" pitchFamily="34" charset="0"/>
              <a:buChar char="•"/>
            </a:pPr>
            <a:r>
              <a:rPr lang="el-GR" sz="2000" dirty="0"/>
              <a:t>Τα </a:t>
            </a:r>
            <a:r>
              <a:rPr lang="el-GR" sz="2000" b="1" dirty="0">
                <a:solidFill>
                  <a:srgbClr val="0070C0"/>
                </a:solidFill>
              </a:rPr>
              <a:t>συντακτικά λάθη</a:t>
            </a:r>
            <a:r>
              <a:rPr lang="el-GR" sz="2000" dirty="0"/>
              <a:t>, που παράγονται από την </a:t>
            </a:r>
            <a:r>
              <a:rPr lang="el-GR" sz="2000" dirty="0" err="1"/>
              <a:t>Python</a:t>
            </a:r>
            <a:r>
              <a:rPr lang="el-GR" sz="2000" dirty="0"/>
              <a:t> όταν διερμηνεύει τον πηγαίο κώδικα. Συνήθως, υποδεικνύουν ότι υπάρχει κάποιο λάθος στη σύνταξη του προγράμματος (στη δομή και στους κανόνες αυτής). Ο διερμηνευτής απαγορεύει την εκτέλεση του προγράμματος και εμφανίζει σχετικό μήνυμα λάθους. </a:t>
            </a:r>
          </a:p>
        </p:txBody>
      </p:sp>
      <p:sp>
        <p:nvSpPr>
          <p:cNvPr id="5" name="TextBox 4"/>
          <p:cNvSpPr txBox="1"/>
          <p:nvPr/>
        </p:nvSpPr>
        <p:spPr>
          <a:xfrm>
            <a:off x="1187116" y="3955430"/>
            <a:ext cx="5854488" cy="1938992"/>
          </a:xfrm>
          <a:prstGeom prst="rect">
            <a:avLst/>
          </a:prstGeom>
          <a:noFill/>
        </p:spPr>
        <p:txBody>
          <a:bodyPr wrap="none" rtlCol="0">
            <a:spAutoFit/>
          </a:bodyPr>
          <a:lstStyle/>
          <a:p>
            <a:r>
              <a:rPr lang="el-GR" sz="2400" dirty="0">
                <a:solidFill>
                  <a:srgbClr val="FF0000"/>
                </a:solidFill>
              </a:rPr>
              <a:t>#Υπολογισμός μέσου όρου</a:t>
            </a:r>
          </a:p>
          <a:p>
            <a:r>
              <a:rPr lang="el-GR" sz="2400" dirty="0">
                <a:solidFill>
                  <a:srgbClr val="7030A0"/>
                </a:solidFill>
              </a:rPr>
              <a:t>a=</a:t>
            </a:r>
            <a:r>
              <a:rPr lang="el-GR" sz="2400" dirty="0" err="1">
                <a:solidFill>
                  <a:srgbClr val="7030A0"/>
                </a:solidFill>
              </a:rPr>
              <a:t>int</a:t>
            </a:r>
            <a:r>
              <a:rPr lang="el-GR" sz="2400" dirty="0">
                <a:solidFill>
                  <a:srgbClr val="7030A0"/>
                </a:solidFill>
              </a:rPr>
              <a:t>(</a:t>
            </a:r>
            <a:r>
              <a:rPr lang="el-GR" sz="2400" dirty="0" err="1">
                <a:solidFill>
                  <a:srgbClr val="7030A0"/>
                </a:solidFill>
              </a:rPr>
              <a:t>input</a:t>
            </a:r>
            <a:r>
              <a:rPr lang="el-GR" sz="2400" dirty="0">
                <a:solidFill>
                  <a:srgbClr val="7030A0"/>
                </a:solidFill>
              </a:rPr>
              <a:t>('Δώστε τον πρώτο βαθμό:'))</a:t>
            </a:r>
          </a:p>
          <a:p>
            <a:r>
              <a:rPr lang="el-GR" sz="2400" dirty="0">
                <a:solidFill>
                  <a:srgbClr val="7030A0"/>
                </a:solidFill>
              </a:rPr>
              <a:t>b=</a:t>
            </a:r>
            <a:r>
              <a:rPr lang="el-GR" sz="2400" dirty="0" err="1">
                <a:solidFill>
                  <a:srgbClr val="7030A0"/>
                </a:solidFill>
              </a:rPr>
              <a:t>int</a:t>
            </a:r>
            <a:r>
              <a:rPr lang="el-GR" sz="2400" dirty="0">
                <a:solidFill>
                  <a:srgbClr val="7030A0"/>
                </a:solidFill>
              </a:rPr>
              <a:t>(</a:t>
            </a:r>
            <a:r>
              <a:rPr lang="el-GR" sz="2400" dirty="0" err="1">
                <a:solidFill>
                  <a:srgbClr val="7030A0"/>
                </a:solidFill>
              </a:rPr>
              <a:t>input</a:t>
            </a:r>
            <a:r>
              <a:rPr lang="el-GR" sz="2400" dirty="0">
                <a:solidFill>
                  <a:srgbClr val="7030A0"/>
                </a:solidFill>
              </a:rPr>
              <a:t>('Δώστε τον δεύτερο βαθμό:'))</a:t>
            </a:r>
          </a:p>
          <a:p>
            <a:r>
              <a:rPr lang="el-GR" sz="2400" dirty="0" err="1">
                <a:solidFill>
                  <a:srgbClr val="7030A0"/>
                </a:solidFill>
              </a:rPr>
              <a:t>mo</a:t>
            </a:r>
            <a:r>
              <a:rPr lang="el-GR" sz="2400" dirty="0">
                <a:solidFill>
                  <a:srgbClr val="7030A0"/>
                </a:solidFill>
              </a:rPr>
              <a:t>=(</a:t>
            </a:r>
            <a:r>
              <a:rPr lang="el-GR" sz="2400" dirty="0" err="1">
                <a:solidFill>
                  <a:srgbClr val="7030A0"/>
                </a:solidFill>
              </a:rPr>
              <a:t>a+b</a:t>
            </a:r>
            <a:r>
              <a:rPr lang="el-GR" sz="2400" dirty="0">
                <a:solidFill>
                  <a:srgbClr val="7030A0"/>
                </a:solidFill>
              </a:rPr>
              <a:t>)/2</a:t>
            </a:r>
          </a:p>
          <a:p>
            <a:r>
              <a:rPr lang="el-GR" sz="2400" dirty="0" err="1">
                <a:solidFill>
                  <a:srgbClr val="7030A0"/>
                </a:solidFill>
              </a:rPr>
              <a:t>print</a:t>
            </a:r>
            <a:r>
              <a:rPr lang="el-GR" sz="2400" dirty="0">
                <a:solidFill>
                  <a:srgbClr val="7030A0"/>
                </a:solidFill>
              </a:rPr>
              <a:t> 'Ο μέσος όρος </a:t>
            </a:r>
            <a:r>
              <a:rPr lang="el-GR" sz="2400" dirty="0" err="1">
                <a:solidFill>
                  <a:srgbClr val="7030A0"/>
                </a:solidFill>
              </a:rPr>
              <a:t>είναι'mo</a:t>
            </a:r>
            <a:endParaRPr lang="el-GR" sz="2400" dirty="0">
              <a:solidFill>
                <a:srgbClr val="7030A0"/>
              </a:solidFill>
            </a:endParaRPr>
          </a:p>
        </p:txBody>
      </p:sp>
      <p:sp>
        <p:nvSpPr>
          <p:cNvPr id="10" name="Επεξήγηση: Γραμμή 9"/>
          <p:cNvSpPr/>
          <p:nvPr/>
        </p:nvSpPr>
        <p:spPr>
          <a:xfrm>
            <a:off x="7347284" y="4924926"/>
            <a:ext cx="2175087" cy="994611"/>
          </a:xfrm>
          <a:prstGeom prst="borderCallout1">
            <a:avLst>
              <a:gd name="adj1" fmla="val 18750"/>
              <a:gd name="adj2" fmla="val -8333"/>
              <a:gd name="adj3" fmla="val 64113"/>
              <a:gd name="adj4" fmla="val -1209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Λείπει το κόμμα</a:t>
            </a:r>
          </a:p>
        </p:txBody>
      </p:sp>
    </p:spTree>
    <p:extLst>
      <p:ext uri="{BB962C8B-B14F-4D97-AF65-F5344CB8AC3E}">
        <p14:creationId xmlns:p14="http://schemas.microsoft.com/office/powerpoint/2010/main" val="2968479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arn(inVertical)">
                                      <p:cBhvr>
                                        <p:cTn id="19" dur="500"/>
                                        <p:tgtEl>
                                          <p:spTgt spid="5"/>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arn(inVertical)">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lstStyle/>
          <a:p>
            <a:r>
              <a:rPr lang="el-GR" dirty="0">
                <a:solidFill>
                  <a:srgbClr val="0070C0"/>
                </a:solidFill>
              </a:rPr>
              <a:t>Λάθη</a:t>
            </a:r>
            <a:endParaRPr lang="en-US" dirty="0">
              <a:solidFill>
                <a:srgbClr val="0070C0"/>
              </a:solidFill>
            </a:endParaRPr>
          </a:p>
        </p:txBody>
      </p:sp>
      <p:sp>
        <p:nvSpPr>
          <p:cNvPr id="3" name="TextBox 2"/>
          <p:cNvSpPr txBox="1"/>
          <p:nvPr/>
        </p:nvSpPr>
        <p:spPr>
          <a:xfrm>
            <a:off x="646111" y="1067429"/>
            <a:ext cx="8844730" cy="2246769"/>
          </a:xfrm>
          <a:prstGeom prst="rect">
            <a:avLst/>
          </a:prstGeom>
          <a:noFill/>
        </p:spPr>
        <p:txBody>
          <a:bodyPr wrap="square" rtlCol="0">
            <a:spAutoFit/>
          </a:bodyPr>
          <a:lstStyle/>
          <a:p>
            <a:pPr marL="342900" indent="-342900" algn="just">
              <a:buFont typeface="Arial" panose="020B0604020202020204" pitchFamily="34" charset="0"/>
              <a:buChar char="•"/>
            </a:pPr>
            <a:r>
              <a:rPr lang="el-GR" sz="2000" dirty="0"/>
              <a:t>Τα </a:t>
            </a:r>
            <a:r>
              <a:rPr lang="el-GR" sz="2000" b="1" dirty="0">
                <a:solidFill>
                  <a:srgbClr val="0070C0"/>
                </a:solidFill>
              </a:rPr>
              <a:t>σημασιολογικά ή λογικά σφάλματα </a:t>
            </a:r>
            <a:r>
              <a:rPr lang="el-GR" sz="2000" dirty="0"/>
              <a:t>που αποτελούν προβλήματα σε ένα πρόγραμμα το οποίο τρέχει χωρίς να παράγει κάποιο μήνυμα λάθους, αλλά δεν κάνει αυτό που θα έπρεπε. </a:t>
            </a:r>
          </a:p>
          <a:p>
            <a:pPr marL="268288" algn="just"/>
            <a:endParaRPr lang="el-GR" sz="2000" dirty="0"/>
          </a:p>
          <a:p>
            <a:pPr marL="268288" algn="just"/>
            <a:r>
              <a:rPr lang="el-GR" sz="2000" dirty="0"/>
              <a:t>Αυτή είναι η δυσκολότερη κατηγορία σφαλμάτων, καθώς πρέπει να διατρέξουμε πολλές φορές όλο το πρόγραμμα, γραμμή προς γραμμή, για να καταλάβουμε που έχει γίνει λογικό λάθος. </a:t>
            </a:r>
          </a:p>
        </p:txBody>
      </p:sp>
      <p:sp>
        <p:nvSpPr>
          <p:cNvPr id="10" name="TextBox 9"/>
          <p:cNvSpPr txBox="1"/>
          <p:nvPr/>
        </p:nvSpPr>
        <p:spPr>
          <a:xfrm>
            <a:off x="930997" y="3465095"/>
            <a:ext cx="5854488" cy="1938992"/>
          </a:xfrm>
          <a:prstGeom prst="rect">
            <a:avLst/>
          </a:prstGeom>
          <a:noFill/>
        </p:spPr>
        <p:txBody>
          <a:bodyPr wrap="none" rtlCol="0">
            <a:spAutoFit/>
          </a:bodyPr>
          <a:lstStyle/>
          <a:p>
            <a:r>
              <a:rPr lang="el-GR" sz="2400" dirty="0">
                <a:solidFill>
                  <a:srgbClr val="FF0000"/>
                </a:solidFill>
              </a:rPr>
              <a:t>#Υπολογισμός μέσου όρου</a:t>
            </a:r>
          </a:p>
          <a:p>
            <a:r>
              <a:rPr lang="el-GR" sz="2400" dirty="0">
                <a:solidFill>
                  <a:srgbClr val="7030A0"/>
                </a:solidFill>
              </a:rPr>
              <a:t>a=</a:t>
            </a:r>
            <a:r>
              <a:rPr lang="el-GR" sz="2400" dirty="0" err="1">
                <a:solidFill>
                  <a:srgbClr val="7030A0"/>
                </a:solidFill>
              </a:rPr>
              <a:t>int</a:t>
            </a:r>
            <a:r>
              <a:rPr lang="el-GR" sz="2400" dirty="0">
                <a:solidFill>
                  <a:srgbClr val="7030A0"/>
                </a:solidFill>
              </a:rPr>
              <a:t>(</a:t>
            </a:r>
            <a:r>
              <a:rPr lang="el-GR" sz="2400" dirty="0" err="1">
                <a:solidFill>
                  <a:srgbClr val="7030A0"/>
                </a:solidFill>
              </a:rPr>
              <a:t>input</a:t>
            </a:r>
            <a:r>
              <a:rPr lang="el-GR" sz="2400" dirty="0">
                <a:solidFill>
                  <a:srgbClr val="7030A0"/>
                </a:solidFill>
              </a:rPr>
              <a:t>('Δώστε τον πρώτο βαθμό:'))</a:t>
            </a:r>
          </a:p>
          <a:p>
            <a:r>
              <a:rPr lang="el-GR" sz="2400" dirty="0">
                <a:solidFill>
                  <a:srgbClr val="7030A0"/>
                </a:solidFill>
              </a:rPr>
              <a:t>b=</a:t>
            </a:r>
            <a:r>
              <a:rPr lang="el-GR" sz="2400" dirty="0" err="1">
                <a:solidFill>
                  <a:srgbClr val="7030A0"/>
                </a:solidFill>
              </a:rPr>
              <a:t>int</a:t>
            </a:r>
            <a:r>
              <a:rPr lang="el-GR" sz="2400" dirty="0">
                <a:solidFill>
                  <a:srgbClr val="7030A0"/>
                </a:solidFill>
              </a:rPr>
              <a:t>(</a:t>
            </a:r>
            <a:r>
              <a:rPr lang="el-GR" sz="2400" dirty="0" err="1">
                <a:solidFill>
                  <a:srgbClr val="7030A0"/>
                </a:solidFill>
              </a:rPr>
              <a:t>input</a:t>
            </a:r>
            <a:r>
              <a:rPr lang="el-GR" sz="2400" dirty="0">
                <a:solidFill>
                  <a:srgbClr val="7030A0"/>
                </a:solidFill>
              </a:rPr>
              <a:t>('Δώστε τον δεύτερο βαθμό:'))</a:t>
            </a:r>
          </a:p>
          <a:p>
            <a:r>
              <a:rPr lang="el-GR" sz="2400" dirty="0" err="1">
                <a:solidFill>
                  <a:srgbClr val="7030A0"/>
                </a:solidFill>
              </a:rPr>
              <a:t>mo</a:t>
            </a:r>
            <a:r>
              <a:rPr lang="el-GR" sz="2400" dirty="0">
                <a:solidFill>
                  <a:srgbClr val="7030A0"/>
                </a:solidFill>
              </a:rPr>
              <a:t>=(a-b)/2</a:t>
            </a:r>
          </a:p>
          <a:p>
            <a:r>
              <a:rPr lang="el-GR" sz="2400" dirty="0" err="1">
                <a:solidFill>
                  <a:srgbClr val="7030A0"/>
                </a:solidFill>
              </a:rPr>
              <a:t>print</a:t>
            </a:r>
            <a:r>
              <a:rPr lang="el-GR" sz="2400" dirty="0">
                <a:solidFill>
                  <a:srgbClr val="7030A0"/>
                </a:solidFill>
              </a:rPr>
              <a:t> 'Ο μέσος όρος είναι‘,</a:t>
            </a:r>
            <a:r>
              <a:rPr lang="el-GR" sz="2400" dirty="0" err="1">
                <a:solidFill>
                  <a:srgbClr val="7030A0"/>
                </a:solidFill>
              </a:rPr>
              <a:t>mo</a:t>
            </a:r>
            <a:endParaRPr lang="el-GR" sz="2400" dirty="0">
              <a:solidFill>
                <a:srgbClr val="7030A0"/>
              </a:solidFill>
            </a:endParaRPr>
          </a:p>
        </p:txBody>
      </p:sp>
      <p:sp>
        <p:nvSpPr>
          <p:cNvPr id="11" name="Επεξήγηση: Γραμμή 10"/>
          <p:cNvSpPr/>
          <p:nvPr/>
        </p:nvSpPr>
        <p:spPr>
          <a:xfrm>
            <a:off x="7315754" y="4588042"/>
            <a:ext cx="2175087" cy="994611"/>
          </a:xfrm>
          <a:prstGeom prst="borderCallout1">
            <a:avLst>
              <a:gd name="adj1" fmla="val 18750"/>
              <a:gd name="adj2" fmla="val -8333"/>
              <a:gd name="adj3" fmla="val 17339"/>
              <a:gd name="adj4" fmla="val -2138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Προφανώς πρέπει να μπει + αντί για -</a:t>
            </a:r>
          </a:p>
        </p:txBody>
      </p:sp>
    </p:spTree>
    <p:extLst>
      <p:ext uri="{BB962C8B-B14F-4D97-AF65-F5344CB8AC3E}">
        <p14:creationId xmlns:p14="http://schemas.microsoft.com/office/powerpoint/2010/main" val="3494239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barn(inVertical)">
                                      <p:cBhvr>
                                        <p:cTn id="19" dur="500"/>
                                        <p:tgtEl>
                                          <p:spTgt spid="10"/>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arn(inVertical)">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0" grpId="0"/>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lstStyle/>
          <a:p>
            <a:r>
              <a:rPr lang="el-GR" dirty="0">
                <a:solidFill>
                  <a:srgbClr val="0070C0"/>
                </a:solidFill>
              </a:rPr>
              <a:t>Λάθη</a:t>
            </a:r>
            <a:endParaRPr lang="en-US" dirty="0">
              <a:solidFill>
                <a:srgbClr val="0070C0"/>
              </a:solidFill>
            </a:endParaRPr>
          </a:p>
        </p:txBody>
      </p:sp>
      <p:sp>
        <p:nvSpPr>
          <p:cNvPr id="3" name="TextBox 2"/>
          <p:cNvSpPr txBox="1"/>
          <p:nvPr/>
        </p:nvSpPr>
        <p:spPr>
          <a:xfrm>
            <a:off x="646111" y="1067429"/>
            <a:ext cx="8844730" cy="1938992"/>
          </a:xfrm>
          <a:prstGeom prst="rect">
            <a:avLst/>
          </a:prstGeom>
          <a:noFill/>
        </p:spPr>
        <p:txBody>
          <a:bodyPr wrap="square" rtlCol="0">
            <a:spAutoFit/>
          </a:bodyPr>
          <a:lstStyle/>
          <a:p>
            <a:pPr marL="342900" indent="-342900" algn="just">
              <a:buFont typeface="Arial" panose="020B0604020202020204" pitchFamily="34" charset="0"/>
              <a:buChar char="•"/>
            </a:pPr>
            <a:r>
              <a:rPr lang="el-GR" sz="2000" dirty="0"/>
              <a:t>Τα </a:t>
            </a:r>
            <a:r>
              <a:rPr lang="el-GR" sz="2000" b="1" dirty="0">
                <a:solidFill>
                  <a:srgbClr val="0070C0"/>
                </a:solidFill>
              </a:rPr>
              <a:t>σφάλματα</a:t>
            </a:r>
            <a:r>
              <a:rPr lang="el-GR" sz="2000" dirty="0"/>
              <a:t> </a:t>
            </a:r>
            <a:r>
              <a:rPr lang="el-GR" sz="2000" b="1" dirty="0">
                <a:solidFill>
                  <a:srgbClr val="0070C0"/>
                </a:solidFill>
              </a:rPr>
              <a:t>χρόνου εκτέλεσης </a:t>
            </a:r>
            <a:r>
              <a:rPr lang="el-GR" sz="2000" dirty="0"/>
              <a:t>που παράγονται από τον διερμηνευτή, αν πάει κάτι στραβά κατά την εκτέλεση του προγράμματος. Τα περισσότερα μηνύματα αυτών των σφαλμάτων περιέχουν πληροφορίες σχετικά με το που συνέβη το σφάλμα και τι συναρτήσεις εκτελούνταν</a:t>
            </a:r>
            <a:r>
              <a:rPr lang="en-US" sz="2000" dirty="0"/>
              <a:t> (</a:t>
            </a:r>
            <a:r>
              <a:rPr lang="el-GR" sz="2000" dirty="0"/>
              <a:t>εξαντλήθηκε η μνήμη, δεν έγινε σωστός χειρισμός και απαιτείται άπειρος χρόνος κ.ά. </a:t>
            </a:r>
            <a:r>
              <a:rPr lang="en-US" sz="2000" dirty="0"/>
              <a:t>)</a:t>
            </a:r>
            <a:endParaRPr lang="el-GR" sz="2000" dirty="0"/>
          </a:p>
        </p:txBody>
      </p:sp>
      <p:sp>
        <p:nvSpPr>
          <p:cNvPr id="2" name="TextBox 1"/>
          <p:cNvSpPr txBox="1"/>
          <p:nvPr/>
        </p:nvSpPr>
        <p:spPr>
          <a:xfrm>
            <a:off x="989106" y="2896576"/>
            <a:ext cx="5854488" cy="2308324"/>
          </a:xfrm>
          <a:prstGeom prst="rect">
            <a:avLst/>
          </a:prstGeom>
          <a:noFill/>
        </p:spPr>
        <p:txBody>
          <a:bodyPr wrap="none" rtlCol="0">
            <a:spAutoFit/>
          </a:bodyPr>
          <a:lstStyle/>
          <a:p>
            <a:r>
              <a:rPr lang="el-GR" sz="2400" dirty="0">
                <a:solidFill>
                  <a:srgbClr val="FF0000"/>
                </a:solidFill>
              </a:rPr>
              <a:t>#Υπολογισμός μέσου όρου</a:t>
            </a:r>
          </a:p>
          <a:p>
            <a:r>
              <a:rPr lang="el-GR" sz="2400" dirty="0">
                <a:solidFill>
                  <a:srgbClr val="7030A0"/>
                </a:solidFill>
              </a:rPr>
              <a:t>a=</a:t>
            </a:r>
            <a:r>
              <a:rPr lang="el-GR" sz="2400" dirty="0" err="1">
                <a:solidFill>
                  <a:srgbClr val="7030A0"/>
                </a:solidFill>
              </a:rPr>
              <a:t>int</a:t>
            </a:r>
            <a:r>
              <a:rPr lang="el-GR" sz="2400" dirty="0">
                <a:solidFill>
                  <a:srgbClr val="7030A0"/>
                </a:solidFill>
              </a:rPr>
              <a:t>(</a:t>
            </a:r>
            <a:r>
              <a:rPr lang="el-GR" sz="2400" dirty="0" err="1">
                <a:solidFill>
                  <a:srgbClr val="7030A0"/>
                </a:solidFill>
              </a:rPr>
              <a:t>input</a:t>
            </a:r>
            <a:r>
              <a:rPr lang="el-GR" sz="2400" dirty="0">
                <a:solidFill>
                  <a:srgbClr val="7030A0"/>
                </a:solidFill>
              </a:rPr>
              <a:t>('Δώστε τον πρώτο βαθμό:'))</a:t>
            </a:r>
          </a:p>
          <a:p>
            <a:r>
              <a:rPr lang="el-GR" sz="2400" dirty="0">
                <a:solidFill>
                  <a:srgbClr val="7030A0"/>
                </a:solidFill>
              </a:rPr>
              <a:t>b=</a:t>
            </a:r>
            <a:r>
              <a:rPr lang="el-GR" sz="2400" dirty="0" err="1">
                <a:solidFill>
                  <a:srgbClr val="7030A0"/>
                </a:solidFill>
              </a:rPr>
              <a:t>int</a:t>
            </a:r>
            <a:r>
              <a:rPr lang="el-GR" sz="2400" dirty="0">
                <a:solidFill>
                  <a:srgbClr val="7030A0"/>
                </a:solidFill>
              </a:rPr>
              <a:t>(</a:t>
            </a:r>
            <a:r>
              <a:rPr lang="el-GR" sz="2400" dirty="0" err="1">
                <a:solidFill>
                  <a:srgbClr val="7030A0"/>
                </a:solidFill>
              </a:rPr>
              <a:t>input</a:t>
            </a:r>
            <a:r>
              <a:rPr lang="el-GR" sz="2400" dirty="0">
                <a:solidFill>
                  <a:srgbClr val="7030A0"/>
                </a:solidFill>
              </a:rPr>
              <a:t>('Δώστε τον δεύτερο βαθμό:'))</a:t>
            </a:r>
          </a:p>
          <a:p>
            <a:r>
              <a:rPr lang="el-GR" sz="2400" dirty="0">
                <a:solidFill>
                  <a:srgbClr val="7030A0"/>
                </a:solidFill>
              </a:rPr>
              <a:t>n=</a:t>
            </a:r>
            <a:r>
              <a:rPr lang="el-GR" sz="2400" dirty="0" err="1">
                <a:solidFill>
                  <a:srgbClr val="7030A0"/>
                </a:solidFill>
              </a:rPr>
              <a:t>int</a:t>
            </a:r>
            <a:r>
              <a:rPr lang="el-GR" sz="2400" dirty="0">
                <a:solidFill>
                  <a:srgbClr val="7030A0"/>
                </a:solidFill>
              </a:rPr>
              <a:t>(</a:t>
            </a:r>
            <a:r>
              <a:rPr lang="el-GR" sz="2400" dirty="0" err="1">
                <a:solidFill>
                  <a:srgbClr val="7030A0"/>
                </a:solidFill>
              </a:rPr>
              <a:t>input</a:t>
            </a:r>
            <a:r>
              <a:rPr lang="el-GR" sz="2400" dirty="0">
                <a:solidFill>
                  <a:srgbClr val="7030A0"/>
                </a:solidFill>
              </a:rPr>
              <a:t>('Πόσα είναι τα μαθήματα;'))</a:t>
            </a:r>
          </a:p>
          <a:p>
            <a:r>
              <a:rPr lang="el-GR" sz="2400" dirty="0" err="1">
                <a:solidFill>
                  <a:srgbClr val="7030A0"/>
                </a:solidFill>
              </a:rPr>
              <a:t>mo</a:t>
            </a:r>
            <a:r>
              <a:rPr lang="el-GR" sz="2400" dirty="0">
                <a:solidFill>
                  <a:srgbClr val="7030A0"/>
                </a:solidFill>
              </a:rPr>
              <a:t>=(a-b)/n</a:t>
            </a:r>
          </a:p>
          <a:p>
            <a:r>
              <a:rPr lang="el-GR" sz="2400" dirty="0" err="1">
                <a:solidFill>
                  <a:srgbClr val="7030A0"/>
                </a:solidFill>
              </a:rPr>
              <a:t>print</a:t>
            </a:r>
            <a:r>
              <a:rPr lang="el-GR" sz="2400" dirty="0">
                <a:solidFill>
                  <a:srgbClr val="7030A0"/>
                </a:solidFill>
              </a:rPr>
              <a:t> 'Ο μέσος όρος είναι',</a:t>
            </a:r>
            <a:r>
              <a:rPr lang="el-GR" sz="2400" dirty="0" err="1">
                <a:solidFill>
                  <a:srgbClr val="7030A0"/>
                </a:solidFill>
              </a:rPr>
              <a:t>mo</a:t>
            </a:r>
            <a:endParaRPr lang="el-GR" sz="2400" dirty="0">
              <a:solidFill>
                <a:srgbClr val="7030A0"/>
              </a:solidFill>
            </a:endParaRPr>
          </a:p>
        </p:txBody>
      </p:sp>
      <p:sp>
        <p:nvSpPr>
          <p:cNvPr id="4" name="TextBox 3"/>
          <p:cNvSpPr txBox="1"/>
          <p:nvPr/>
        </p:nvSpPr>
        <p:spPr>
          <a:xfrm>
            <a:off x="981778" y="5257562"/>
            <a:ext cx="7555832" cy="1600438"/>
          </a:xfrm>
          <a:prstGeom prst="rect">
            <a:avLst/>
          </a:prstGeom>
          <a:noFill/>
        </p:spPr>
        <p:txBody>
          <a:bodyPr wrap="square" rtlCol="0">
            <a:spAutoFit/>
          </a:bodyPr>
          <a:lstStyle/>
          <a:p>
            <a:r>
              <a:rPr lang="el-GR" sz="1400" dirty="0">
                <a:solidFill>
                  <a:srgbClr val="C00000"/>
                </a:solidFill>
              </a:rPr>
              <a:t>Δώστε τον πρώτο βαθμό:2</a:t>
            </a:r>
          </a:p>
          <a:p>
            <a:r>
              <a:rPr lang="el-GR" sz="1400" dirty="0">
                <a:solidFill>
                  <a:srgbClr val="C00000"/>
                </a:solidFill>
              </a:rPr>
              <a:t>Δώστε τον δεύτερο βαθμό:3</a:t>
            </a:r>
          </a:p>
          <a:p>
            <a:r>
              <a:rPr lang="el-GR" sz="1400" dirty="0">
                <a:solidFill>
                  <a:srgbClr val="C00000"/>
                </a:solidFill>
              </a:rPr>
              <a:t>Πόσα είναι τα μαθήματα;0</a:t>
            </a:r>
          </a:p>
          <a:p>
            <a:endParaRPr lang="el-GR" sz="1400" dirty="0">
              <a:solidFill>
                <a:srgbClr val="C00000"/>
              </a:solidFill>
            </a:endParaRPr>
          </a:p>
          <a:p>
            <a:r>
              <a:rPr lang="en-US" sz="1400" dirty="0" err="1">
                <a:solidFill>
                  <a:srgbClr val="C00000"/>
                </a:solidFill>
              </a:rPr>
              <a:t>Traceback</a:t>
            </a:r>
            <a:r>
              <a:rPr lang="en-US" sz="1400" dirty="0">
                <a:solidFill>
                  <a:srgbClr val="C00000"/>
                </a:solidFill>
              </a:rPr>
              <a:t> (most recent call last):</a:t>
            </a:r>
          </a:p>
          <a:p>
            <a:r>
              <a:rPr lang="en-US" sz="1400" dirty="0">
                <a:solidFill>
                  <a:srgbClr val="C00000"/>
                </a:solidFill>
              </a:rPr>
              <a:t>File "C:\Users\gkero\Desktop\test.py", line 5, in &lt;module&gt;</a:t>
            </a:r>
            <a:r>
              <a:rPr lang="el-GR" sz="1400" dirty="0">
                <a:solidFill>
                  <a:srgbClr val="C00000"/>
                </a:solidFill>
              </a:rPr>
              <a:t> </a:t>
            </a:r>
            <a:r>
              <a:rPr lang="en-US" sz="1400" dirty="0">
                <a:solidFill>
                  <a:srgbClr val="C00000"/>
                </a:solidFill>
              </a:rPr>
              <a:t> </a:t>
            </a:r>
            <a:r>
              <a:rPr lang="en-US" sz="1400" dirty="0" err="1">
                <a:solidFill>
                  <a:srgbClr val="C00000"/>
                </a:solidFill>
              </a:rPr>
              <a:t>mo</a:t>
            </a:r>
            <a:r>
              <a:rPr lang="en-US" sz="1400" dirty="0">
                <a:solidFill>
                  <a:srgbClr val="C00000"/>
                </a:solidFill>
              </a:rPr>
              <a:t>=(a-b)/n</a:t>
            </a:r>
          </a:p>
          <a:p>
            <a:r>
              <a:rPr lang="en-US" sz="1400" dirty="0" err="1">
                <a:solidFill>
                  <a:srgbClr val="C00000"/>
                </a:solidFill>
              </a:rPr>
              <a:t>ZeroDivisionError</a:t>
            </a:r>
            <a:r>
              <a:rPr lang="en-US" sz="1400" dirty="0">
                <a:solidFill>
                  <a:srgbClr val="C00000"/>
                </a:solidFill>
              </a:rPr>
              <a:t>: integer division or modulo by zero</a:t>
            </a:r>
            <a:endParaRPr lang="el-GR" sz="1400" dirty="0">
              <a:solidFill>
                <a:srgbClr val="C00000"/>
              </a:solidFill>
            </a:endParaRPr>
          </a:p>
        </p:txBody>
      </p:sp>
    </p:spTree>
    <p:extLst>
      <p:ext uri="{BB962C8B-B14F-4D97-AF65-F5344CB8AC3E}">
        <p14:creationId xmlns:p14="http://schemas.microsoft.com/office/powerpoint/2010/main" val="482750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arn(inVertical)">
                                      <p:cBhvr>
                                        <p:cTn id="13" dur="500"/>
                                        <p:tgtEl>
                                          <p:spTgt spid="2"/>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barn(inVertical)">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lstStyle/>
          <a:p>
            <a:r>
              <a:rPr lang="el-GR" dirty="0">
                <a:solidFill>
                  <a:srgbClr val="0070C0"/>
                </a:solidFill>
              </a:rPr>
              <a:t>Μικρά και χρήσιμα</a:t>
            </a:r>
            <a:endParaRPr lang="en-US" dirty="0">
              <a:solidFill>
                <a:srgbClr val="0070C0"/>
              </a:solidFill>
            </a:endParaRPr>
          </a:p>
        </p:txBody>
      </p:sp>
      <p:sp>
        <p:nvSpPr>
          <p:cNvPr id="3" name="TextBox 2"/>
          <p:cNvSpPr txBox="1"/>
          <p:nvPr/>
        </p:nvSpPr>
        <p:spPr>
          <a:xfrm>
            <a:off x="646111" y="1571926"/>
            <a:ext cx="8844730" cy="5324535"/>
          </a:xfrm>
          <a:prstGeom prst="rect">
            <a:avLst/>
          </a:prstGeom>
          <a:noFill/>
        </p:spPr>
        <p:txBody>
          <a:bodyPr wrap="square" rtlCol="0">
            <a:spAutoFit/>
          </a:bodyPr>
          <a:lstStyle/>
          <a:p>
            <a:pPr marL="342900" indent="-342900" algn="just">
              <a:buFont typeface="Arial" panose="020B0604020202020204" pitchFamily="34" charset="0"/>
              <a:buChar char="•"/>
            </a:pPr>
            <a:r>
              <a:rPr lang="el-GR" sz="2000" b="1" dirty="0">
                <a:solidFill>
                  <a:srgbClr val="0070C0"/>
                </a:solidFill>
              </a:rPr>
              <a:t>Κεφαλαία αντί μικρά γράμματα. </a:t>
            </a:r>
            <a:r>
              <a:rPr lang="el-GR" sz="2000" dirty="0"/>
              <a:t>Η </a:t>
            </a:r>
            <a:r>
              <a:rPr lang="el-GR" sz="2000" dirty="0" err="1"/>
              <a:t>Python</a:t>
            </a:r>
            <a:r>
              <a:rPr lang="el-GR" sz="2000" dirty="0"/>
              <a:t> φορές ξεχωρίζει τα κεφαλαία γράμματα από τα μικρά και δεν τα θεωρεί ως ίδια λέξη. Για παράδειγμα αν γράψουμε την εντολή </a:t>
            </a:r>
            <a:r>
              <a:rPr lang="el-GR" sz="2000" dirty="0" err="1"/>
              <a:t>Print</a:t>
            </a:r>
            <a:r>
              <a:rPr lang="el-GR" sz="2000" dirty="0"/>
              <a:t> με κεφαλαίο δεν θα καταλάβει ότι είναι η εντολή </a:t>
            </a:r>
            <a:r>
              <a:rPr lang="el-GR" sz="2000" dirty="0" err="1"/>
              <a:t>print</a:t>
            </a:r>
            <a:r>
              <a:rPr lang="el-GR" sz="2000" dirty="0"/>
              <a:t>. </a:t>
            </a:r>
          </a:p>
          <a:p>
            <a:pPr marL="342900" indent="-342900" algn="just">
              <a:buFont typeface="Arial" panose="020B0604020202020204" pitchFamily="34" charset="0"/>
              <a:buChar char="•"/>
            </a:pPr>
            <a:endParaRPr lang="el-GR" sz="2000" dirty="0"/>
          </a:p>
          <a:p>
            <a:pPr marL="342900" indent="-342900" algn="just">
              <a:buFont typeface="Arial" panose="020B0604020202020204" pitchFamily="34" charset="0"/>
              <a:buChar char="•"/>
            </a:pPr>
            <a:r>
              <a:rPr lang="el-GR" sz="2000" b="1" dirty="0">
                <a:solidFill>
                  <a:srgbClr val="0070C0"/>
                </a:solidFill>
              </a:rPr>
              <a:t>Δεν πρέπει να μπερδεύουμε τα διπλά εισαγωγικά με τα μονά.</a:t>
            </a:r>
            <a:r>
              <a:rPr lang="el-GR" sz="2000" dirty="0"/>
              <a:t> Όταν ανοίγουμε εισαγωγικά πρέπει να κλείνουμε με τα όμοια τους (μονά με μονά, διπλά με διπλά). </a:t>
            </a:r>
          </a:p>
          <a:p>
            <a:pPr marL="342900" indent="-342900" algn="just">
              <a:buFont typeface="Arial" panose="020B0604020202020204" pitchFamily="34" charset="0"/>
              <a:buChar char="•"/>
            </a:pPr>
            <a:endParaRPr lang="el-GR" sz="2000" dirty="0"/>
          </a:p>
          <a:p>
            <a:pPr marL="342900" indent="-342900" algn="just">
              <a:buFont typeface="Arial" panose="020B0604020202020204" pitchFamily="34" charset="0"/>
              <a:buChar char="•"/>
            </a:pPr>
            <a:r>
              <a:rPr lang="el-GR" sz="2000" dirty="0"/>
              <a:t>Δε πρέπει να μπερδεύουμε την </a:t>
            </a:r>
            <a:r>
              <a:rPr lang="el-GR" sz="2000" b="1" dirty="0">
                <a:solidFill>
                  <a:srgbClr val="0070C0"/>
                </a:solidFill>
              </a:rPr>
              <a:t>κάτω _ με την μεσαία - παύλα</a:t>
            </a:r>
            <a:r>
              <a:rPr lang="el-GR" sz="2000" dirty="0"/>
              <a:t>. </a:t>
            </a:r>
          </a:p>
          <a:p>
            <a:pPr marL="342900" indent="-342900" algn="just">
              <a:buFont typeface="Arial" panose="020B0604020202020204" pitchFamily="34" charset="0"/>
              <a:buChar char="•"/>
            </a:pPr>
            <a:endParaRPr lang="el-GR" sz="2000" dirty="0"/>
          </a:p>
          <a:p>
            <a:pPr marL="342900" indent="-342900" algn="just">
              <a:buFont typeface="Arial" panose="020B0604020202020204" pitchFamily="34" charset="0"/>
              <a:buChar char="•"/>
            </a:pPr>
            <a:r>
              <a:rPr lang="el-GR" sz="2000" dirty="0"/>
              <a:t>Στην </a:t>
            </a:r>
            <a:r>
              <a:rPr lang="en-US" sz="2000" dirty="0"/>
              <a:t>Python 3 </a:t>
            </a:r>
            <a:r>
              <a:rPr lang="el-GR" sz="2000" dirty="0"/>
              <a:t>να αποφεύγουμε να χρησιμοποιούμε </a:t>
            </a:r>
            <a:r>
              <a:rPr lang="el-GR" sz="2000" b="1" dirty="0">
                <a:solidFill>
                  <a:srgbClr val="0070C0"/>
                </a:solidFill>
              </a:rPr>
              <a:t>ελληνικούς χαρακτήρες </a:t>
            </a:r>
            <a:r>
              <a:rPr lang="el-GR" sz="2000" dirty="0"/>
              <a:t>στα ονόματα μεταβλητών οι οποίοι απαγορεύονται έτσι και αλλιώς στην </a:t>
            </a:r>
            <a:r>
              <a:rPr lang="en-US" sz="2000" dirty="0"/>
              <a:t>Python 2</a:t>
            </a:r>
            <a:r>
              <a:rPr lang="el-GR" sz="2000" dirty="0"/>
              <a:t>. </a:t>
            </a:r>
          </a:p>
          <a:p>
            <a:pPr marL="342900" indent="-342900" algn="just">
              <a:buFont typeface="Arial" panose="020B0604020202020204" pitchFamily="34" charset="0"/>
              <a:buChar char="•"/>
            </a:pPr>
            <a:endParaRPr lang="el-GR" sz="2000" dirty="0"/>
          </a:p>
          <a:p>
            <a:pPr marL="342900" indent="-342900" algn="just">
              <a:buFont typeface="Arial" panose="020B0604020202020204" pitchFamily="34" charset="0"/>
              <a:buChar char="•"/>
            </a:pPr>
            <a:r>
              <a:rPr lang="el-GR" sz="2000" dirty="0"/>
              <a:t>Όταν ανοίγουμε παρενθέσεις πρέπει να τις κλείνουμε με το αντίστοιχο σύμβολο </a:t>
            </a:r>
            <a:r>
              <a:rPr lang="el-GR" sz="2000" b="1" dirty="0">
                <a:solidFill>
                  <a:srgbClr val="0070C0"/>
                </a:solidFill>
              </a:rPr>
              <a:t>(),{},[]</a:t>
            </a:r>
            <a:r>
              <a:rPr lang="el-GR" sz="2000" dirty="0"/>
              <a:t>. </a:t>
            </a:r>
          </a:p>
        </p:txBody>
      </p:sp>
      <p:sp>
        <p:nvSpPr>
          <p:cNvPr id="2" name="TextBox 1"/>
          <p:cNvSpPr txBox="1"/>
          <p:nvPr/>
        </p:nvSpPr>
        <p:spPr>
          <a:xfrm>
            <a:off x="646111" y="1056184"/>
            <a:ext cx="7404591" cy="400110"/>
          </a:xfrm>
          <a:prstGeom prst="rect">
            <a:avLst/>
          </a:prstGeom>
          <a:noFill/>
        </p:spPr>
        <p:txBody>
          <a:bodyPr wrap="none" rtlCol="0">
            <a:spAutoFit/>
          </a:bodyPr>
          <a:lstStyle/>
          <a:p>
            <a:r>
              <a:rPr lang="el-GR" sz="2000" dirty="0">
                <a:solidFill>
                  <a:srgbClr val="C00000"/>
                </a:solidFill>
              </a:rPr>
              <a:t>Συνηθισμένα συντακτικά λάθη</a:t>
            </a:r>
            <a:r>
              <a:rPr lang="el-GR" sz="2000" dirty="0"/>
              <a:t>, που χρειάζεται να προσέχουμε:</a:t>
            </a:r>
          </a:p>
        </p:txBody>
      </p:sp>
    </p:spTree>
    <p:extLst>
      <p:ext uri="{BB962C8B-B14F-4D97-AF65-F5344CB8AC3E}">
        <p14:creationId xmlns:p14="http://schemas.microsoft.com/office/powerpoint/2010/main" val="2605604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lstStyle/>
          <a:p>
            <a:r>
              <a:rPr lang="el-GR" dirty="0">
                <a:solidFill>
                  <a:srgbClr val="0070C0"/>
                </a:solidFill>
              </a:rPr>
              <a:t>Μικρά και χρήσιμα</a:t>
            </a:r>
            <a:endParaRPr lang="en-US" dirty="0">
              <a:solidFill>
                <a:srgbClr val="0070C0"/>
              </a:solidFill>
            </a:endParaRPr>
          </a:p>
        </p:txBody>
      </p:sp>
      <p:sp>
        <p:nvSpPr>
          <p:cNvPr id="3" name="TextBox 2"/>
          <p:cNvSpPr txBox="1"/>
          <p:nvPr/>
        </p:nvSpPr>
        <p:spPr>
          <a:xfrm>
            <a:off x="646111" y="1240850"/>
            <a:ext cx="8844730" cy="3170099"/>
          </a:xfrm>
          <a:prstGeom prst="rect">
            <a:avLst/>
          </a:prstGeom>
          <a:noFill/>
        </p:spPr>
        <p:txBody>
          <a:bodyPr wrap="square" rtlCol="0">
            <a:spAutoFit/>
          </a:bodyPr>
          <a:lstStyle/>
          <a:p>
            <a:pPr marL="342900" indent="-342900" algn="just">
              <a:buFont typeface="Arial" panose="020B0604020202020204" pitchFamily="34" charset="0"/>
              <a:buChar char="•"/>
            </a:pPr>
            <a:r>
              <a:rPr lang="el-GR" sz="2000" dirty="0"/>
              <a:t>Ιδιαίτερα προσοχή απαιτείται στα </a:t>
            </a:r>
            <a:r>
              <a:rPr lang="el-GR" sz="2000" b="1" dirty="0">
                <a:solidFill>
                  <a:srgbClr val="0070C0"/>
                </a:solidFill>
              </a:rPr>
              <a:t>κενά διαστήματα </a:t>
            </a:r>
            <a:r>
              <a:rPr lang="el-GR" sz="2000" dirty="0"/>
              <a:t>στην αρχή μιας </a:t>
            </a:r>
            <a:r>
              <a:rPr lang="el-GR" sz="2000"/>
              <a:t>γραμμής αφού </a:t>
            </a:r>
            <a:r>
              <a:rPr lang="el-GR" sz="2000" dirty="0"/>
              <a:t>στην </a:t>
            </a:r>
            <a:r>
              <a:rPr lang="el-GR" sz="2000" dirty="0" err="1"/>
              <a:t>Python</a:t>
            </a:r>
            <a:r>
              <a:rPr lang="el-GR" sz="2000" dirty="0"/>
              <a:t> τα κενά διαστήματα έχουν σημασία. </a:t>
            </a:r>
          </a:p>
          <a:p>
            <a:pPr marL="342900" indent="-342900" algn="just">
              <a:buFont typeface="Arial" panose="020B0604020202020204" pitchFamily="34" charset="0"/>
              <a:buChar char="•"/>
            </a:pPr>
            <a:endParaRPr lang="el-GR" sz="2000" dirty="0"/>
          </a:p>
          <a:p>
            <a:pPr marL="342900" indent="-342900" algn="just">
              <a:buFont typeface="Arial" panose="020B0604020202020204" pitchFamily="34" charset="0"/>
              <a:buChar char="•"/>
            </a:pPr>
            <a:r>
              <a:rPr lang="el-GR" sz="2000" dirty="0"/>
              <a:t>Ελέγχουμε την ορθότητα της </a:t>
            </a:r>
            <a:r>
              <a:rPr lang="el-GR" sz="2000" b="1" dirty="0">
                <a:solidFill>
                  <a:srgbClr val="0070C0"/>
                </a:solidFill>
              </a:rPr>
              <a:t>ορθογραφίας της κάθε εντολής</a:t>
            </a:r>
            <a:r>
              <a:rPr lang="el-GR" sz="2000" dirty="0"/>
              <a:t>, καθώς συχνά ξεχνάμε κάποιο γράμμα. </a:t>
            </a:r>
          </a:p>
          <a:p>
            <a:pPr marL="342900" indent="-342900" algn="just">
              <a:buFont typeface="Arial" panose="020B0604020202020204" pitchFamily="34" charset="0"/>
              <a:buChar char="•"/>
            </a:pPr>
            <a:endParaRPr lang="el-GR" sz="2000" dirty="0"/>
          </a:p>
          <a:p>
            <a:pPr marL="342900" indent="-342900" algn="just">
              <a:buFont typeface="Arial" panose="020B0604020202020204" pitchFamily="34" charset="0"/>
              <a:buChar char="•"/>
            </a:pPr>
            <a:r>
              <a:rPr lang="el-GR" sz="2000" dirty="0"/>
              <a:t>Πρέπει να προσέχουμε στην περίπτωση που μεταφέρουμε έτοιμο κώδικα από </a:t>
            </a:r>
            <a:r>
              <a:rPr lang="el-GR" sz="2000" b="1" dirty="0">
                <a:solidFill>
                  <a:srgbClr val="0070C0"/>
                </a:solidFill>
              </a:rPr>
              <a:t>διαφορετικές εκδόσεις της </a:t>
            </a:r>
            <a:r>
              <a:rPr lang="el-GR" sz="2000" b="1" dirty="0" err="1">
                <a:solidFill>
                  <a:srgbClr val="0070C0"/>
                </a:solidFill>
              </a:rPr>
              <a:t>Python</a:t>
            </a:r>
            <a:r>
              <a:rPr lang="el-GR" sz="2000" b="1" dirty="0">
                <a:solidFill>
                  <a:srgbClr val="0070C0"/>
                </a:solidFill>
              </a:rPr>
              <a:t> </a:t>
            </a:r>
            <a:r>
              <a:rPr lang="el-GR" sz="2000" dirty="0"/>
              <a:t>(όπως 2 και 3), διότι υπάρχουν διαφορές σε ορισμένες εντολές ως προς τη σύνταξη μεταξύ των εκδόσεων. </a:t>
            </a:r>
          </a:p>
        </p:txBody>
      </p:sp>
    </p:spTree>
    <p:extLst>
      <p:ext uri="{BB962C8B-B14F-4D97-AF65-F5344CB8AC3E}">
        <p14:creationId xmlns:p14="http://schemas.microsoft.com/office/powerpoint/2010/main" val="1348098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Όψη">
  <a:themeElements>
    <a:clrScheme name="Όψη">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Όψη">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Όψη">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3116</TotalTime>
  <Words>610</Words>
  <Application>Microsoft Office PowerPoint</Application>
  <PresentationFormat>Ευρεία οθόνη</PresentationFormat>
  <Paragraphs>60</Paragraphs>
  <Slides>6</Slides>
  <Notes>5</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6</vt:i4>
      </vt:variant>
    </vt:vector>
  </HeadingPairs>
  <TitlesOfParts>
    <vt:vector size="11" baseType="lpstr">
      <vt:lpstr>Arial</vt:lpstr>
      <vt:lpstr>Calibri</vt:lpstr>
      <vt:lpstr>Trebuchet MS</vt:lpstr>
      <vt:lpstr>Wingdings 3</vt:lpstr>
      <vt:lpstr>Όψη</vt:lpstr>
      <vt:lpstr>Λάθη</vt:lpstr>
      <vt:lpstr>Λάθη</vt:lpstr>
      <vt:lpstr>Λάθη</vt:lpstr>
      <vt:lpstr>Λάθη</vt:lpstr>
      <vt:lpstr>Μικρά και χρήσιμα</vt:lpstr>
      <vt:lpstr>Μικρά και χρήσιμα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Python</dc:title>
  <dc:creator>user</dc:creator>
  <cp:lastModifiedBy>John Keros</cp:lastModifiedBy>
  <cp:revision>552</cp:revision>
  <dcterms:created xsi:type="dcterms:W3CDTF">2015-02-19T08:19:29Z</dcterms:created>
  <dcterms:modified xsi:type="dcterms:W3CDTF">2018-02-19T20:33:30Z</dcterms:modified>
</cp:coreProperties>
</file>