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17"/>
  </p:notesMasterIdLst>
  <p:sldIdLst>
    <p:sldId id="369" r:id="rId2"/>
    <p:sldId id="366" r:id="rId3"/>
    <p:sldId id="367" r:id="rId4"/>
    <p:sldId id="368" r:id="rId5"/>
    <p:sldId id="379" r:id="rId6"/>
    <p:sldId id="372" r:id="rId7"/>
    <p:sldId id="373" r:id="rId8"/>
    <p:sldId id="374" r:id="rId9"/>
    <p:sldId id="377" r:id="rId10"/>
    <p:sldId id="371" r:id="rId11"/>
    <p:sldId id="375" r:id="rId12"/>
    <p:sldId id="376" r:id="rId13"/>
    <p:sldId id="378" r:id="rId14"/>
    <p:sldId id="380" r:id="rId15"/>
    <p:sldId id="38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B530"/>
    <a:srgbClr val="555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Φωτεινό στυλ 2 - Έμφαση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8FB837D-C827-4EFA-A057-4D05807E0F7C}" styleName="Στυλ με θέμα 1 - Έμφαση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301B821-A1FF-4177-AEE7-76D212191A09}" styleName="Μεσαίο στυλ 1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996" autoAdjust="0"/>
  </p:normalViewPr>
  <p:slideViewPr>
    <p:cSldViewPr snapToGrid="0">
      <p:cViewPr varScale="1">
        <p:scale>
          <a:sx n="63" d="100"/>
          <a:sy n="63" d="100"/>
        </p:scale>
        <p:origin x="9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788E7-2211-48AA-BA39-D94F7232ECAC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6C1C4-F56F-46B1-B796-B9F0977DB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02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924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680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50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38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798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47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225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85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380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8069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427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45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5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9621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23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4279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01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600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0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6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21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35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10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993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381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13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583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5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055" y="725214"/>
            <a:ext cx="9144000" cy="1753588"/>
          </a:xfrm>
        </p:spPr>
        <p:txBody>
          <a:bodyPr>
            <a:noAutofit/>
          </a:bodyPr>
          <a:lstStyle/>
          <a:p>
            <a:pPr algn="ctr"/>
            <a:r>
              <a:rPr lang="el-GR" sz="4800" dirty="0">
                <a:solidFill>
                  <a:schemeClr val="accent2"/>
                </a:solidFill>
              </a:rPr>
              <a:t>Δομή Επιλογής</a:t>
            </a:r>
            <a:endParaRPr lang="en-US" sz="4800" dirty="0">
              <a:solidFill>
                <a:schemeClr val="accent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3596" y="3216461"/>
            <a:ext cx="4694822" cy="139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47055" y="5344509"/>
            <a:ext cx="9144000" cy="10358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2400" dirty="0">
                <a:solidFill>
                  <a:srgbClr val="0070C0"/>
                </a:solidFill>
              </a:rPr>
              <a:t>Κέρος Α. Ιωάννης</a:t>
            </a:r>
          </a:p>
          <a:p>
            <a:r>
              <a:rPr lang="el-GR" sz="2400" dirty="0">
                <a:solidFill>
                  <a:srgbClr val="0070C0"/>
                </a:solidFill>
              </a:rPr>
              <a:t>Καθηγητής Πληροφορικής ΠΕ19</a:t>
            </a:r>
          </a:p>
          <a:p>
            <a:r>
              <a:rPr lang="el-GR" sz="2400" dirty="0">
                <a:solidFill>
                  <a:srgbClr val="0070C0"/>
                </a:solidFill>
              </a:rPr>
              <a:t>1</a:t>
            </a:r>
            <a:r>
              <a:rPr lang="el-GR" sz="2400" baseline="30000" dirty="0">
                <a:solidFill>
                  <a:srgbClr val="0070C0"/>
                </a:solidFill>
              </a:rPr>
              <a:t>ο</a:t>
            </a:r>
            <a:r>
              <a:rPr lang="el-GR" sz="2400" dirty="0">
                <a:solidFill>
                  <a:srgbClr val="0070C0"/>
                </a:solidFill>
              </a:rPr>
              <a:t> ΕΠΑΛ Κιλκίς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91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46111" y="1488910"/>
            <a:ext cx="7112485" cy="163121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age = </a:t>
            </a:r>
            <a:r>
              <a:rPr kumimoji="0" lang="en-US" sz="200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int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(input("</a:t>
            </a:r>
            <a:r>
              <a:rPr kumimoji="0" lang="en-US" sz="200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Δώσε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 </a:t>
            </a:r>
            <a:r>
              <a:rPr kumimoji="0" lang="en-US" sz="200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την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 </a:t>
            </a:r>
            <a:r>
              <a:rPr kumimoji="0" lang="en-US" sz="200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ηλικί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α σου"))</a:t>
            </a:r>
            <a:b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</a:b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if age &gt; 18:</a:t>
            </a:r>
            <a:b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</a:b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    print("Απαγορεύεται η είσοδος")</a:t>
            </a:r>
            <a:b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</a:b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else:</a:t>
            </a:r>
            <a:b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</a:b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    print("Καλωσήρθες")</a:t>
            </a:r>
            <a:endParaRPr kumimoji="0" lang="en-US" sz="320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cs typeface="Courier New" panose="02070309020205020404" pitchFamily="49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46111" y="3612037"/>
            <a:ext cx="4920500" cy="1015663"/>
          </a:xfrm>
          <a:prstGeom prst="rect">
            <a:avLst/>
          </a:prstGeom>
          <a:noFill/>
          <a:ln>
            <a:noFill/>
          </a:ln>
          <a:effectLst>
            <a:softEdge rad="6477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name = </a:t>
            </a:r>
            <a:r>
              <a:rPr kumimoji="0" lang="en-US" sz="200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raw_input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("</a:t>
            </a:r>
            <a:r>
              <a:rPr kumimoji="0" lang="en-US" sz="200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Πώς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 </a:t>
            </a:r>
            <a:r>
              <a:rPr kumimoji="0" lang="en-US" sz="200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σε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 </a:t>
            </a:r>
            <a:r>
              <a:rPr kumimoji="0" lang="en-US" sz="200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λένε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;")</a:t>
            </a:r>
            <a:b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</a:b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if name == "</a:t>
            </a:r>
            <a:r>
              <a:rPr kumimoji="0" lang="en-US" sz="200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Στέλιος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":</a:t>
            </a:r>
            <a:b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</a:b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    print("</a:t>
            </a:r>
            <a:r>
              <a:rPr kumimoji="0" lang="en-US" sz="200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Δώσ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cs typeface="Courier New" panose="02070309020205020404" pitchFamily="49" charset="0"/>
              </a:rPr>
              <a:t>αμε, δώσαμε!")</a:t>
            </a:r>
            <a:endParaRPr kumimoji="0" lang="en-US" sz="320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cs typeface="Courier New" panose="02070309020205020404" pitchFamily="49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46111" y="452718"/>
            <a:ext cx="9404723" cy="788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dirty="0">
                <a:solidFill>
                  <a:schemeClr val="accent2"/>
                </a:solidFill>
              </a:rPr>
              <a:t>Δομή επιλογής – Όλες μαζί!!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86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646111" y="1579404"/>
            <a:ext cx="7096720" cy="3477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name = </a:t>
            </a:r>
            <a:r>
              <a:rPr kumimoji="0" lang="en-US" sz="200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raw_input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("</a:t>
            </a:r>
            <a:r>
              <a:rPr kumimoji="0" lang="en-US" sz="200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Πώς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 </a:t>
            </a:r>
            <a:r>
              <a:rPr kumimoji="0" lang="en-US" sz="200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σε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 </a:t>
            </a:r>
            <a:r>
              <a:rPr kumimoji="0" lang="en-US" sz="200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λένε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;")</a:t>
            </a:r>
            <a:b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</a:b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if name == "</a:t>
            </a:r>
            <a:r>
              <a:rPr kumimoji="0" lang="en-US" sz="200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Στέλιος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":</a:t>
            </a:r>
            <a:b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</a:b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    print("</a:t>
            </a:r>
            <a:r>
              <a:rPr kumimoji="0" lang="en-US" sz="200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Δώσ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αμε, δώσαμε!")</a:t>
            </a:r>
            <a:b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</a:b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elif name == "Ηλίας":</a:t>
            </a:r>
            <a:b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</a:b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    print("Σσσσσωραίος +1")</a:t>
            </a:r>
            <a:b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</a:b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elif name == "Βασίλης":</a:t>
            </a:r>
            <a:b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</a:b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    print("Χώσιμο μου μυρίζει!")</a:t>
            </a:r>
            <a:b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</a:b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elif name == "Δημήτρης":</a:t>
            </a:r>
            <a:b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</a:b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    print("Ζούμπα time :)")</a:t>
            </a:r>
            <a:b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</a:b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elif name == "Πολύκαρπος":</a:t>
            </a:r>
            <a:b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</a:b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    print("Πρόεδρε, άσε κάτω το τσίπουρο!")</a:t>
            </a:r>
            <a:endParaRPr kumimoji="0" lang="en-US" sz="320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46111" y="452718"/>
            <a:ext cx="9404723" cy="788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dirty="0">
                <a:solidFill>
                  <a:schemeClr val="accent2"/>
                </a:solidFill>
              </a:rPr>
              <a:t>Δομή επιλογής – Όλες μαζί!!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80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646111" y="180002"/>
            <a:ext cx="9404723" cy="788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dirty="0">
                <a:solidFill>
                  <a:schemeClr val="accent2"/>
                </a:solidFill>
              </a:rPr>
              <a:t>Δομή επιλογής – Όλες μαζί!!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646111" y="968134"/>
            <a:ext cx="953841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name = </a:t>
            </a:r>
            <a:r>
              <a:rPr lang="en-US" sz="2000" dirty="0" err="1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raw_input</a:t>
            </a:r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("</a:t>
            </a:r>
            <a:r>
              <a:rPr lang="el-GR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Πώς σε λένε;")</a:t>
            </a:r>
          </a:p>
          <a:p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if name == "</a:t>
            </a:r>
            <a:r>
              <a:rPr lang="el-GR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Στέλιος":</a:t>
            </a:r>
          </a:p>
          <a:p>
            <a:r>
              <a:rPr lang="el-GR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    </a:t>
            </a:r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print("</a:t>
            </a:r>
            <a:r>
              <a:rPr lang="el-GR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Δώσαμε, δώσαμε!")</a:t>
            </a:r>
          </a:p>
          <a:p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else:</a:t>
            </a:r>
          </a:p>
          <a:p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    if name == "</a:t>
            </a:r>
            <a:r>
              <a:rPr lang="el-GR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Ηλίας":</a:t>
            </a:r>
          </a:p>
          <a:p>
            <a:r>
              <a:rPr lang="el-GR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        </a:t>
            </a:r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print("</a:t>
            </a:r>
            <a:r>
              <a:rPr lang="el-GR" sz="2000" dirty="0" err="1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Σσσσσωραίος</a:t>
            </a:r>
            <a:r>
              <a:rPr lang="el-GR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 +1")</a:t>
            </a:r>
          </a:p>
          <a:p>
            <a:r>
              <a:rPr lang="el-GR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    </a:t>
            </a:r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else:</a:t>
            </a:r>
          </a:p>
          <a:p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        if name == "</a:t>
            </a:r>
            <a:r>
              <a:rPr lang="el-GR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Βασίλης":</a:t>
            </a:r>
          </a:p>
          <a:p>
            <a:r>
              <a:rPr lang="el-GR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            </a:t>
            </a:r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print("</a:t>
            </a:r>
            <a:r>
              <a:rPr lang="el-GR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Χώσιμο μου μυρίζει!")</a:t>
            </a:r>
          </a:p>
          <a:p>
            <a:r>
              <a:rPr lang="el-GR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        </a:t>
            </a:r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else:</a:t>
            </a:r>
          </a:p>
          <a:p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            if name == "</a:t>
            </a:r>
            <a:r>
              <a:rPr lang="el-GR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Δημήτρης":</a:t>
            </a:r>
          </a:p>
          <a:p>
            <a:r>
              <a:rPr lang="el-GR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                </a:t>
            </a:r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print("</a:t>
            </a:r>
            <a:r>
              <a:rPr lang="el-GR" sz="2000" dirty="0" err="1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Ζούμπα</a:t>
            </a:r>
            <a:r>
              <a:rPr lang="el-GR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time :)")</a:t>
            </a:r>
          </a:p>
          <a:p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            else:</a:t>
            </a:r>
          </a:p>
          <a:p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                if name == "</a:t>
            </a:r>
            <a:r>
              <a:rPr lang="el-GR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Πολύκαρπος":</a:t>
            </a:r>
          </a:p>
          <a:p>
            <a:r>
              <a:rPr lang="el-GR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                    </a:t>
            </a:r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print("</a:t>
            </a:r>
            <a:r>
              <a:rPr lang="el-GR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Πρόεδρε, άσε κάτω το τσίπουρο!")</a:t>
            </a:r>
          </a:p>
        </p:txBody>
      </p:sp>
    </p:spTree>
    <p:extLst>
      <p:ext uri="{BB962C8B-B14F-4D97-AF65-F5344CB8AC3E}">
        <p14:creationId xmlns:p14="http://schemas.microsoft.com/office/powerpoint/2010/main" val="2662228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Δραστηριότητα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646111" y="1085202"/>
            <a:ext cx="8671310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l-GR" dirty="0"/>
              <a:t>Να γραφεί πρόγραμμα </a:t>
            </a:r>
            <a:r>
              <a:rPr lang="en-US" dirty="0"/>
              <a:t>Python</a:t>
            </a:r>
            <a:r>
              <a:rPr lang="el-GR" dirty="0"/>
              <a:t> που θα διαβάσει έναν ακέραιο αριθμό και θα εμφανίσει εάν είναι αρνητικός, μονοψήφιος ή διψήφιος.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6111" y="1873334"/>
            <a:ext cx="293862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x=</a:t>
            </a:r>
            <a:r>
              <a:rPr lang="en-US" sz="2000" dirty="0" err="1">
                <a:solidFill>
                  <a:srgbClr val="7030A0"/>
                </a:solidFill>
              </a:rPr>
              <a:t>int</a:t>
            </a:r>
            <a:r>
              <a:rPr lang="en-US" sz="2000" dirty="0">
                <a:solidFill>
                  <a:srgbClr val="7030A0"/>
                </a:solidFill>
              </a:rPr>
              <a:t>(input('x=‘))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if x&lt;0: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print '</a:t>
            </a:r>
            <a:r>
              <a:rPr lang="el-GR" sz="2000" dirty="0">
                <a:solidFill>
                  <a:srgbClr val="7030A0"/>
                </a:solidFill>
              </a:rPr>
              <a:t>Αρνητικός'</a:t>
            </a:r>
          </a:p>
          <a:p>
            <a:r>
              <a:rPr lang="en-US" sz="2000" dirty="0">
                <a:solidFill>
                  <a:srgbClr val="7030A0"/>
                </a:solidFill>
              </a:rPr>
              <a:t>else: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if x&lt;10: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    print '</a:t>
            </a:r>
            <a:r>
              <a:rPr lang="el-GR" sz="2000" dirty="0">
                <a:solidFill>
                  <a:srgbClr val="7030A0"/>
                </a:solidFill>
              </a:rPr>
              <a:t>Μονοψήφιος'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</a:t>
            </a:r>
            <a:r>
              <a:rPr lang="en-US" sz="2000" dirty="0">
                <a:solidFill>
                  <a:srgbClr val="7030A0"/>
                </a:solidFill>
              </a:rPr>
              <a:t>else: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    if x&lt;100: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        print '</a:t>
            </a:r>
            <a:r>
              <a:rPr lang="el-GR" sz="2000" dirty="0">
                <a:solidFill>
                  <a:srgbClr val="7030A0"/>
                </a:solidFill>
              </a:rPr>
              <a:t>Διψήφιος'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16532" y="1873334"/>
            <a:ext cx="263084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x=</a:t>
            </a:r>
            <a:r>
              <a:rPr lang="en-US" sz="2000" dirty="0" err="1">
                <a:solidFill>
                  <a:srgbClr val="7030A0"/>
                </a:solidFill>
              </a:rPr>
              <a:t>int</a:t>
            </a:r>
            <a:r>
              <a:rPr lang="en-US" sz="2000" dirty="0">
                <a:solidFill>
                  <a:srgbClr val="7030A0"/>
                </a:solidFill>
              </a:rPr>
              <a:t>(input('x=‘))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if x&lt;0: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print '</a:t>
            </a:r>
            <a:r>
              <a:rPr lang="el-GR" sz="2000" dirty="0">
                <a:solidFill>
                  <a:srgbClr val="7030A0"/>
                </a:solidFill>
              </a:rPr>
              <a:t>Αρνητικός'</a:t>
            </a:r>
          </a:p>
          <a:p>
            <a:r>
              <a:rPr lang="en-US" sz="2000" dirty="0" err="1">
                <a:solidFill>
                  <a:srgbClr val="7030A0"/>
                </a:solidFill>
              </a:rPr>
              <a:t>elif</a:t>
            </a:r>
            <a:r>
              <a:rPr lang="en-US" sz="2000" dirty="0">
                <a:solidFill>
                  <a:srgbClr val="7030A0"/>
                </a:solidFill>
              </a:rPr>
              <a:t> x&lt;10: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print '</a:t>
            </a:r>
            <a:r>
              <a:rPr lang="el-GR" sz="2000" dirty="0">
                <a:solidFill>
                  <a:srgbClr val="7030A0"/>
                </a:solidFill>
              </a:rPr>
              <a:t>Μονοψήφιος'</a:t>
            </a:r>
          </a:p>
          <a:p>
            <a:r>
              <a:rPr lang="en-US" sz="2000" dirty="0" err="1">
                <a:solidFill>
                  <a:srgbClr val="7030A0"/>
                </a:solidFill>
              </a:rPr>
              <a:t>elif</a:t>
            </a:r>
            <a:r>
              <a:rPr lang="en-US" sz="2000" dirty="0">
                <a:solidFill>
                  <a:srgbClr val="7030A0"/>
                </a:solidFill>
              </a:rPr>
              <a:t> x&lt;100: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print '</a:t>
            </a:r>
            <a:r>
              <a:rPr lang="el-GR" sz="2000" dirty="0">
                <a:solidFill>
                  <a:srgbClr val="7030A0"/>
                </a:solidFill>
              </a:rPr>
              <a:t>Διψήφιος''</a:t>
            </a:r>
          </a:p>
        </p:txBody>
      </p:sp>
    </p:spTree>
    <p:extLst>
      <p:ext uri="{BB962C8B-B14F-4D97-AF65-F5344CB8AC3E}">
        <p14:creationId xmlns:p14="http://schemas.microsoft.com/office/powerpoint/2010/main" val="243285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Δραστηριότητα: Παίζοντας ζάρια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646111" y="1085202"/>
            <a:ext cx="867131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l-GR" dirty="0"/>
              <a:t>Να γραφεί πρόγραμμα </a:t>
            </a:r>
            <a:r>
              <a:rPr lang="en-US" dirty="0"/>
              <a:t>Python</a:t>
            </a:r>
            <a:r>
              <a:rPr lang="el-GR" dirty="0"/>
              <a:t> το οποίο θα παίζει ζάρια για ένα γύρο. Ο υπολογιστής θα εμφανίζει τις δυο ζαριές και στη συνέχεια ένα μήνυμα αν κέρδισε ή όχι. Ο υπολογιστής κερδίζει αν έφερε διπλές ή αν το άθροισμα των δύο ζαριών είναι 7. Η παραγωγή τυχαίων αριθμών γίνεται με την συνάρτηση </a:t>
            </a:r>
            <a:r>
              <a:rPr lang="en-US" dirty="0" err="1"/>
              <a:t>randint</a:t>
            </a:r>
            <a:r>
              <a:rPr lang="en-US" dirty="0"/>
              <a:t>() </a:t>
            </a:r>
            <a:r>
              <a:rPr lang="el-GR" dirty="0"/>
              <a:t>της βιβλιοθήκης </a:t>
            </a:r>
            <a:r>
              <a:rPr lang="en-US" dirty="0"/>
              <a:t>random.</a:t>
            </a:r>
            <a:endParaRPr lang="el-GR" dirty="0"/>
          </a:p>
        </p:txBody>
      </p:sp>
      <p:sp>
        <p:nvSpPr>
          <p:cNvPr id="2" name="TextBox 1"/>
          <p:cNvSpPr txBox="1"/>
          <p:nvPr/>
        </p:nvSpPr>
        <p:spPr>
          <a:xfrm>
            <a:off x="6359535" y="2947249"/>
            <a:ext cx="363753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>
                <a:solidFill>
                  <a:srgbClr val="7030A0"/>
                </a:solidFill>
              </a:rPr>
              <a:t>&gt;&gt;&gt; import random</a:t>
            </a:r>
          </a:p>
          <a:p>
            <a:r>
              <a:rPr lang="pt-BR" sz="2000" dirty="0">
                <a:solidFill>
                  <a:srgbClr val="7030A0"/>
                </a:solidFill>
              </a:rPr>
              <a:t>&gt;&gt;&gt; num=random.randint(1,6)</a:t>
            </a:r>
          </a:p>
          <a:p>
            <a:r>
              <a:rPr lang="pt-BR" sz="2000" dirty="0">
                <a:solidFill>
                  <a:srgbClr val="7030A0"/>
                </a:solidFill>
              </a:rPr>
              <a:t>&gt;&gt;&gt; print num</a:t>
            </a:r>
          </a:p>
          <a:p>
            <a:r>
              <a:rPr lang="pt-BR" sz="2000" dirty="0">
                <a:solidFill>
                  <a:srgbClr val="C00000"/>
                </a:solidFill>
              </a:rPr>
              <a:t>4</a:t>
            </a:r>
          </a:p>
          <a:p>
            <a:r>
              <a:rPr lang="pt-BR" sz="2000" dirty="0">
                <a:solidFill>
                  <a:srgbClr val="7030A0"/>
                </a:solidFill>
              </a:rPr>
              <a:t>&gt;&gt;&gt; num=random.randint(1,6)</a:t>
            </a:r>
          </a:p>
          <a:p>
            <a:r>
              <a:rPr lang="pt-BR" sz="2000" dirty="0">
                <a:solidFill>
                  <a:srgbClr val="7030A0"/>
                </a:solidFill>
              </a:rPr>
              <a:t>&gt;&gt;&gt; print num</a:t>
            </a:r>
          </a:p>
          <a:p>
            <a:r>
              <a:rPr lang="pt-BR" sz="2000" dirty="0">
                <a:solidFill>
                  <a:srgbClr val="C00000"/>
                </a:solidFill>
              </a:rPr>
              <a:t>2</a:t>
            </a:r>
            <a:endParaRPr lang="el-GR" sz="20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59535" y="2629117"/>
            <a:ext cx="3956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>
                <a:solidFill>
                  <a:srgbClr val="00B0F0"/>
                </a:solidFill>
              </a:rPr>
              <a:t>Πριν ξεκινήσετε, πειραματιστείτε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6111" y="2639473"/>
            <a:ext cx="571342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import random</a:t>
            </a:r>
          </a:p>
          <a:p>
            <a:r>
              <a:rPr lang="en-US" sz="2000" dirty="0">
                <a:solidFill>
                  <a:srgbClr val="7030A0"/>
                </a:solidFill>
              </a:rPr>
              <a:t>zari1=</a:t>
            </a:r>
            <a:r>
              <a:rPr lang="en-US" sz="2000" dirty="0" err="1">
                <a:solidFill>
                  <a:srgbClr val="7030A0"/>
                </a:solidFill>
              </a:rPr>
              <a:t>random.randint</a:t>
            </a:r>
            <a:r>
              <a:rPr lang="en-US" sz="2000" dirty="0">
                <a:solidFill>
                  <a:srgbClr val="7030A0"/>
                </a:solidFill>
              </a:rPr>
              <a:t>(1,6)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zari2=</a:t>
            </a:r>
            <a:r>
              <a:rPr lang="en-US" sz="2000" dirty="0" err="1">
                <a:solidFill>
                  <a:srgbClr val="7030A0"/>
                </a:solidFill>
              </a:rPr>
              <a:t>random.randint</a:t>
            </a:r>
            <a:r>
              <a:rPr lang="en-US" sz="2000" dirty="0">
                <a:solidFill>
                  <a:srgbClr val="7030A0"/>
                </a:solidFill>
              </a:rPr>
              <a:t>(1,6)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print '</a:t>
            </a:r>
            <a:r>
              <a:rPr lang="el-GR" sz="2000" dirty="0">
                <a:solidFill>
                  <a:srgbClr val="7030A0"/>
                </a:solidFill>
              </a:rPr>
              <a:t>Οι ζαριές που έφερα είναι',</a:t>
            </a:r>
            <a:r>
              <a:rPr lang="en-US" sz="2000" dirty="0">
                <a:solidFill>
                  <a:srgbClr val="7030A0"/>
                </a:solidFill>
              </a:rPr>
              <a:t>zari1,'</a:t>
            </a:r>
            <a:r>
              <a:rPr lang="el-GR" sz="2000" dirty="0">
                <a:solidFill>
                  <a:srgbClr val="7030A0"/>
                </a:solidFill>
              </a:rPr>
              <a:t>και',</a:t>
            </a:r>
            <a:r>
              <a:rPr lang="en-US" sz="2000" dirty="0">
                <a:solidFill>
                  <a:srgbClr val="7030A0"/>
                </a:solidFill>
              </a:rPr>
              <a:t>zari2</a:t>
            </a:r>
          </a:p>
          <a:p>
            <a:r>
              <a:rPr lang="en-US" sz="2000" dirty="0">
                <a:solidFill>
                  <a:srgbClr val="7030A0"/>
                </a:solidFill>
              </a:rPr>
              <a:t>if zari1==zari2 or zari1+zari2==7: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print 'And the winner is.... </a:t>
            </a:r>
            <a:r>
              <a:rPr lang="el-GR" sz="2000" dirty="0">
                <a:solidFill>
                  <a:srgbClr val="7030A0"/>
                </a:solidFill>
              </a:rPr>
              <a:t>Ο υπολογιστής'</a:t>
            </a:r>
          </a:p>
          <a:p>
            <a:r>
              <a:rPr lang="en-US" sz="2000" dirty="0">
                <a:solidFill>
                  <a:srgbClr val="7030A0"/>
                </a:solidFill>
              </a:rPr>
              <a:t>else: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print 'And the winner is.... </a:t>
            </a:r>
            <a:r>
              <a:rPr lang="el-GR" sz="2000" dirty="0">
                <a:solidFill>
                  <a:srgbClr val="7030A0"/>
                </a:solidFill>
              </a:rPr>
              <a:t>Ο χρήστης'</a:t>
            </a:r>
          </a:p>
        </p:txBody>
      </p:sp>
    </p:spTree>
    <p:extLst>
      <p:ext uri="{BB962C8B-B14F-4D97-AF65-F5344CB8AC3E}">
        <p14:creationId xmlns:p14="http://schemas.microsoft.com/office/powerpoint/2010/main" val="122259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Δραστηριότητα: Δείκτης </a:t>
            </a:r>
            <a:r>
              <a:rPr lang="en-US" dirty="0">
                <a:solidFill>
                  <a:schemeClr val="accent2"/>
                </a:solidFill>
              </a:rPr>
              <a:t>UV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747711" y="1240850"/>
            <a:ext cx="8671310" cy="937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l-GR" dirty="0"/>
              <a:t>Τι θα τυπώσει το παρακάτω πρόγραμμα για τιμές 1, 7, 9, 16;</a:t>
            </a:r>
            <a:endParaRPr lang="en-US" dirty="0"/>
          </a:p>
          <a:p>
            <a:pPr marL="285750" lvl="0" indent="-285750" algn="just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l-GR" dirty="0"/>
              <a:t>Να το τροποποιήσετε ώστε να εμφανίζει κατάλληλο μήνυμα αν ο χρήστης πληκτρολογήσει κατά λάθος αρνητική τιμή.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74711" y="2360073"/>
            <a:ext cx="7999306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err="1">
                <a:solidFill>
                  <a:srgbClr val="7030A0"/>
                </a:solidFill>
              </a:rPr>
              <a:t>uv</a:t>
            </a:r>
            <a:r>
              <a:rPr lang="el-GR" sz="2000" dirty="0">
                <a:solidFill>
                  <a:srgbClr val="7030A0"/>
                </a:solidFill>
              </a:rPr>
              <a:t> = </a:t>
            </a:r>
            <a:r>
              <a:rPr lang="el-GR" sz="2000" dirty="0" err="1">
                <a:solidFill>
                  <a:srgbClr val="7030A0"/>
                </a:solidFill>
              </a:rPr>
              <a:t>float</a:t>
            </a:r>
            <a:r>
              <a:rPr lang="el-GR" sz="2000" dirty="0">
                <a:solidFill>
                  <a:srgbClr val="7030A0"/>
                </a:solidFill>
              </a:rPr>
              <a:t>(</a:t>
            </a:r>
            <a:r>
              <a:rPr lang="el-GR" sz="2000" dirty="0" err="1">
                <a:solidFill>
                  <a:srgbClr val="7030A0"/>
                </a:solidFill>
              </a:rPr>
              <a:t>input</a:t>
            </a:r>
            <a:r>
              <a:rPr lang="el-GR" sz="2000" dirty="0">
                <a:solidFill>
                  <a:srgbClr val="7030A0"/>
                </a:solidFill>
              </a:rPr>
              <a:t>('Παρακαλώ, δώστε την τιμή του δείκτη UV:'))</a:t>
            </a:r>
          </a:p>
          <a:p>
            <a:r>
              <a:rPr lang="el-GR" sz="2000" dirty="0" err="1">
                <a:solidFill>
                  <a:srgbClr val="7030A0"/>
                </a:solidFill>
              </a:rPr>
              <a:t>if</a:t>
            </a:r>
            <a:r>
              <a:rPr lang="el-GR" sz="2000" dirty="0">
                <a:solidFill>
                  <a:srgbClr val="7030A0"/>
                </a:solidFill>
              </a:rPr>
              <a:t> </a:t>
            </a:r>
            <a:r>
              <a:rPr lang="el-GR" sz="2000" dirty="0" err="1">
                <a:solidFill>
                  <a:srgbClr val="7030A0"/>
                </a:solidFill>
              </a:rPr>
              <a:t>uv</a:t>
            </a:r>
            <a:r>
              <a:rPr lang="el-GR" sz="2000" dirty="0">
                <a:solidFill>
                  <a:srgbClr val="7030A0"/>
                </a:solidFill>
              </a:rPr>
              <a:t>&lt;=15: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</a:t>
            </a:r>
            <a:r>
              <a:rPr lang="el-GR" sz="2000" dirty="0" err="1">
                <a:solidFill>
                  <a:srgbClr val="7030A0"/>
                </a:solidFill>
              </a:rPr>
              <a:t>if</a:t>
            </a:r>
            <a:r>
              <a:rPr lang="el-GR" sz="2000" dirty="0">
                <a:solidFill>
                  <a:srgbClr val="7030A0"/>
                </a:solidFill>
              </a:rPr>
              <a:t> </a:t>
            </a:r>
            <a:r>
              <a:rPr lang="el-GR" sz="2000" dirty="0" err="1">
                <a:solidFill>
                  <a:srgbClr val="7030A0"/>
                </a:solidFill>
              </a:rPr>
              <a:t>uv</a:t>
            </a:r>
            <a:r>
              <a:rPr lang="el-GR" sz="2000" dirty="0">
                <a:solidFill>
                  <a:srgbClr val="7030A0"/>
                </a:solidFill>
              </a:rPr>
              <a:t>&gt;= 11: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    </a:t>
            </a:r>
            <a:r>
              <a:rPr lang="el-GR" sz="2000" dirty="0" err="1">
                <a:solidFill>
                  <a:srgbClr val="7030A0"/>
                </a:solidFill>
              </a:rPr>
              <a:t>print</a:t>
            </a:r>
            <a:r>
              <a:rPr lang="el-GR" sz="2000" dirty="0">
                <a:solidFill>
                  <a:srgbClr val="7030A0"/>
                </a:solidFill>
              </a:rPr>
              <a:t> 'Ακραία κατάσταση κινδύνου '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</a:t>
            </a:r>
            <a:r>
              <a:rPr lang="el-GR" sz="2000" dirty="0" err="1">
                <a:solidFill>
                  <a:srgbClr val="7030A0"/>
                </a:solidFill>
              </a:rPr>
              <a:t>else</a:t>
            </a:r>
            <a:r>
              <a:rPr lang="el-GR" sz="2000" dirty="0">
                <a:solidFill>
                  <a:srgbClr val="7030A0"/>
                </a:solidFill>
              </a:rPr>
              <a:t>: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    </a:t>
            </a:r>
            <a:r>
              <a:rPr lang="el-GR" sz="2000" dirty="0" err="1">
                <a:solidFill>
                  <a:srgbClr val="7030A0"/>
                </a:solidFill>
              </a:rPr>
              <a:t>if</a:t>
            </a:r>
            <a:r>
              <a:rPr lang="el-GR" sz="2000" dirty="0">
                <a:solidFill>
                  <a:srgbClr val="7030A0"/>
                </a:solidFill>
              </a:rPr>
              <a:t> </a:t>
            </a:r>
            <a:r>
              <a:rPr lang="el-GR" sz="2000" dirty="0" err="1">
                <a:solidFill>
                  <a:srgbClr val="7030A0"/>
                </a:solidFill>
              </a:rPr>
              <a:t>uv</a:t>
            </a:r>
            <a:r>
              <a:rPr lang="el-GR" sz="2000" dirty="0">
                <a:solidFill>
                  <a:srgbClr val="7030A0"/>
                </a:solidFill>
              </a:rPr>
              <a:t>&gt;= 6: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        </a:t>
            </a:r>
            <a:r>
              <a:rPr lang="el-GR" sz="2000" dirty="0" err="1">
                <a:solidFill>
                  <a:srgbClr val="7030A0"/>
                </a:solidFill>
              </a:rPr>
              <a:t>print</a:t>
            </a:r>
            <a:r>
              <a:rPr lang="el-GR" sz="2000" dirty="0">
                <a:solidFill>
                  <a:srgbClr val="7030A0"/>
                </a:solidFill>
              </a:rPr>
              <a:t> 'Μεγάλος ή Πολύ μεγάλος κίνδυνος '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    </a:t>
            </a:r>
            <a:r>
              <a:rPr lang="el-GR" sz="2000" dirty="0" err="1">
                <a:solidFill>
                  <a:srgbClr val="7030A0"/>
                </a:solidFill>
              </a:rPr>
              <a:t>else</a:t>
            </a:r>
            <a:r>
              <a:rPr lang="el-GR" sz="2000" dirty="0">
                <a:solidFill>
                  <a:srgbClr val="7030A0"/>
                </a:solidFill>
              </a:rPr>
              <a:t>: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        </a:t>
            </a:r>
            <a:r>
              <a:rPr lang="el-GR" sz="2000" dirty="0" err="1">
                <a:solidFill>
                  <a:srgbClr val="7030A0"/>
                </a:solidFill>
              </a:rPr>
              <a:t>if</a:t>
            </a:r>
            <a:r>
              <a:rPr lang="el-GR" sz="2000" dirty="0">
                <a:solidFill>
                  <a:srgbClr val="7030A0"/>
                </a:solidFill>
              </a:rPr>
              <a:t> </a:t>
            </a:r>
            <a:r>
              <a:rPr lang="el-GR" sz="2000" dirty="0" err="1">
                <a:solidFill>
                  <a:srgbClr val="7030A0"/>
                </a:solidFill>
              </a:rPr>
              <a:t>uv</a:t>
            </a:r>
            <a:r>
              <a:rPr lang="el-GR" sz="2000" dirty="0">
                <a:solidFill>
                  <a:srgbClr val="7030A0"/>
                </a:solidFill>
              </a:rPr>
              <a:t>&gt;= 0: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            </a:t>
            </a:r>
            <a:r>
              <a:rPr lang="el-GR" sz="2000" dirty="0" err="1">
                <a:solidFill>
                  <a:srgbClr val="7030A0"/>
                </a:solidFill>
              </a:rPr>
              <a:t>print</a:t>
            </a:r>
            <a:r>
              <a:rPr lang="el-GR" sz="2000" dirty="0">
                <a:solidFill>
                  <a:srgbClr val="7030A0"/>
                </a:solidFill>
              </a:rPr>
              <a:t> 'Ελάχιστος ή μικρός κίνδυνος'</a:t>
            </a:r>
          </a:p>
          <a:p>
            <a:r>
              <a:rPr lang="el-GR" sz="2000" dirty="0" err="1">
                <a:solidFill>
                  <a:srgbClr val="7030A0"/>
                </a:solidFill>
              </a:rPr>
              <a:t>else</a:t>
            </a:r>
            <a:r>
              <a:rPr lang="el-GR" sz="2000" dirty="0">
                <a:solidFill>
                  <a:srgbClr val="7030A0"/>
                </a:solidFill>
              </a:rPr>
              <a:t>: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</a:t>
            </a:r>
            <a:r>
              <a:rPr lang="el-GR" sz="2000" dirty="0" err="1">
                <a:solidFill>
                  <a:srgbClr val="7030A0"/>
                </a:solidFill>
              </a:rPr>
              <a:t>print</a:t>
            </a:r>
            <a:r>
              <a:rPr lang="el-GR" sz="2000" dirty="0">
                <a:solidFill>
                  <a:srgbClr val="7030A0"/>
                </a:solidFill>
              </a:rPr>
              <a:t> 'Ο αριθμός που έδωσες υπερβαίνει το 15. Μη αποδεκτή τιμή'</a:t>
            </a:r>
          </a:p>
        </p:txBody>
      </p:sp>
    </p:spTree>
    <p:extLst>
      <p:ext uri="{BB962C8B-B14F-4D97-AF65-F5344CB8AC3E}">
        <p14:creationId xmlns:p14="http://schemas.microsoft.com/office/powerpoint/2010/main" val="3394338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Δομή επιλογής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6111" y="1240850"/>
            <a:ext cx="892968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/>
              <a:t>Τα προγράμματα που γράψαμε μέχρι τώρα αποτελούνταν από μια σειρά από εντολές που εκτελούνταν από την </a:t>
            </a:r>
            <a:r>
              <a:rPr lang="el-GR" sz="2000" dirty="0" err="1"/>
              <a:t>Python</a:t>
            </a:r>
            <a:r>
              <a:rPr lang="el-GR" sz="2000" dirty="0"/>
              <a:t> πιστά η μία μετά την άλλη. </a:t>
            </a:r>
          </a:p>
          <a:p>
            <a:pPr algn="just"/>
            <a:endParaRPr lang="el-GR" sz="2000" dirty="0"/>
          </a:p>
          <a:p>
            <a:pPr algn="just"/>
            <a:r>
              <a:rPr lang="el-GR" sz="2000" dirty="0"/>
              <a:t>Η ακολουθιακή (σειριακή) αυτή δομή εντολών χρησιμοποιείται πρακτικά για την αντιμετώπιση πολύ απλών  προβλημάτων. </a:t>
            </a:r>
          </a:p>
          <a:p>
            <a:pPr algn="just"/>
            <a:endParaRPr lang="el-GR" sz="2000" dirty="0"/>
          </a:p>
          <a:p>
            <a:pPr algn="just"/>
            <a:r>
              <a:rPr lang="el-GR" sz="2000" dirty="0"/>
              <a:t>Σε πιο σύνθετα προβλήματα απαιτείται η χρήση κατάλληλων εντολών για έλεγχο συνθηκών, με τελικό σκοπό την επιλογή των απαραίτητων ομάδων εντολών που θα εκτελούνται κάθε φορά που θα «τρέχει» ένα πρόγραμμα (δομή επιλογής).</a:t>
            </a:r>
          </a:p>
        </p:txBody>
      </p:sp>
      <p:pic>
        <p:nvPicPr>
          <p:cNvPr id="6" name="Εικόνα 5" descr="epilogi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67198" y="4566639"/>
            <a:ext cx="2130250" cy="178603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35791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Δομή επιλογής</a:t>
            </a:r>
            <a:r>
              <a:rPr lang="en-US" dirty="0">
                <a:solidFill>
                  <a:schemeClr val="accent2"/>
                </a:solidFill>
              </a:rPr>
              <a:t> – </a:t>
            </a:r>
            <a:r>
              <a:rPr lang="el-GR" dirty="0">
                <a:solidFill>
                  <a:schemeClr val="accent2"/>
                </a:solidFill>
              </a:rPr>
              <a:t>Σύνθετη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6111" y="1240850"/>
            <a:ext cx="1423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b="1" dirty="0">
                <a:solidFill>
                  <a:srgbClr val="0070C0"/>
                </a:solidFill>
              </a:rPr>
              <a:t>Σύνταξη</a:t>
            </a:r>
            <a:endParaRPr lang="el-GR" sz="20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6111" y="1726889"/>
            <a:ext cx="54709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/>
              <a:t>if </a:t>
            </a:r>
            <a:r>
              <a:rPr lang="el-GR" sz="2000" b="1" dirty="0"/>
              <a:t>συνθήκη:</a:t>
            </a:r>
            <a:endParaRPr lang="en-US" sz="2000" b="1" dirty="0"/>
          </a:p>
          <a:p>
            <a:pPr indent="361950" algn="just"/>
            <a:r>
              <a:rPr lang="el-GR" sz="2000" b="1" dirty="0"/>
              <a:t>Μπλοκ_εντολών_1 </a:t>
            </a:r>
            <a:r>
              <a:rPr lang="el-GR" sz="2000" b="1" dirty="0">
                <a:solidFill>
                  <a:srgbClr val="4AB530"/>
                </a:solidFill>
              </a:rPr>
              <a:t>(</a:t>
            </a:r>
            <a:r>
              <a:rPr lang="en-US" sz="2000" b="1" dirty="0" err="1">
                <a:solidFill>
                  <a:srgbClr val="4AB530"/>
                </a:solidFill>
              </a:rPr>
              <a:t>True_block</a:t>
            </a:r>
            <a:r>
              <a:rPr lang="en-US" sz="2000" b="1" dirty="0">
                <a:solidFill>
                  <a:srgbClr val="4AB530"/>
                </a:solidFill>
              </a:rPr>
              <a:t>)</a:t>
            </a:r>
          </a:p>
          <a:p>
            <a:pPr algn="just"/>
            <a:r>
              <a:rPr lang="en-US" sz="2000" b="1" dirty="0"/>
              <a:t>else:</a:t>
            </a:r>
          </a:p>
          <a:p>
            <a:pPr indent="361950" algn="just"/>
            <a:r>
              <a:rPr lang="el-GR" sz="2000" b="1" dirty="0" err="1"/>
              <a:t>Μπλοκ_εντολών</a:t>
            </a:r>
            <a:r>
              <a:rPr lang="el-GR" sz="2000" b="1" dirty="0"/>
              <a:t>_</a:t>
            </a:r>
            <a:r>
              <a:rPr lang="en-US" sz="2000" b="1" dirty="0"/>
              <a:t>2</a:t>
            </a:r>
            <a:r>
              <a:rPr lang="el-GR" sz="2000" b="1" dirty="0"/>
              <a:t> </a:t>
            </a:r>
            <a:r>
              <a:rPr lang="el-GR" sz="2000" b="1" dirty="0">
                <a:solidFill>
                  <a:srgbClr val="FF0000"/>
                </a:solidFill>
              </a:rPr>
              <a:t>(</a:t>
            </a:r>
            <a:r>
              <a:rPr lang="en-US" sz="2000" b="1" dirty="0" err="1">
                <a:solidFill>
                  <a:srgbClr val="FF0000"/>
                </a:solidFill>
              </a:rPr>
              <a:t>False_block</a:t>
            </a:r>
            <a:r>
              <a:rPr lang="en-US" sz="2000" b="1" dirty="0">
                <a:solidFill>
                  <a:srgbClr val="FF0000"/>
                </a:solidFill>
              </a:rPr>
              <a:t>)</a:t>
            </a:r>
            <a:endParaRPr lang="el-GR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19987" y="5841670"/>
            <a:ext cx="1109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rgbClr val="002060"/>
                </a:solidFill>
              </a:rPr>
              <a:t>Αν η συνθήκη είναι αληθής (</a:t>
            </a:r>
            <a:r>
              <a:rPr lang="el-GR" sz="2000" dirty="0" err="1">
                <a:solidFill>
                  <a:srgbClr val="002060"/>
                </a:solidFill>
              </a:rPr>
              <a:t>True</a:t>
            </a:r>
            <a:r>
              <a:rPr lang="el-GR" sz="2000" dirty="0">
                <a:solidFill>
                  <a:srgbClr val="002060"/>
                </a:solidFill>
              </a:rPr>
              <a:t>), τότε εκτελείται το πρώτο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μπλοκ εντολών (</a:t>
            </a:r>
            <a:r>
              <a:rPr lang="en-US" sz="2000" dirty="0" err="1">
                <a:solidFill>
                  <a:srgbClr val="002060"/>
                </a:solidFill>
              </a:rPr>
              <a:t>T</a:t>
            </a:r>
            <a:r>
              <a:rPr lang="el-GR" sz="2000" dirty="0" err="1">
                <a:solidFill>
                  <a:srgbClr val="002060"/>
                </a:solidFill>
              </a:rPr>
              <a:t>rue_block</a:t>
            </a:r>
            <a:r>
              <a:rPr lang="el-GR" sz="2000" dirty="0">
                <a:solidFill>
                  <a:srgbClr val="002060"/>
                </a:solidFill>
              </a:rPr>
              <a:t>), αλλιώς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αν είναι ψευδής (</a:t>
            </a:r>
            <a:r>
              <a:rPr lang="el-GR" sz="2000" dirty="0" err="1">
                <a:solidFill>
                  <a:srgbClr val="002060"/>
                </a:solidFill>
              </a:rPr>
              <a:t>False</a:t>
            </a:r>
            <a:r>
              <a:rPr lang="el-GR" sz="2000" dirty="0">
                <a:solidFill>
                  <a:srgbClr val="002060"/>
                </a:solidFill>
              </a:rPr>
              <a:t>), εκτελείται το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δεύτερο μπλοκ εντολών (</a:t>
            </a:r>
            <a:r>
              <a:rPr lang="en-US" sz="2000" dirty="0" err="1">
                <a:solidFill>
                  <a:srgbClr val="002060"/>
                </a:solidFill>
              </a:rPr>
              <a:t>F</a:t>
            </a:r>
            <a:r>
              <a:rPr lang="el-GR" sz="2000" dirty="0" err="1">
                <a:solidFill>
                  <a:srgbClr val="002060"/>
                </a:solidFill>
              </a:rPr>
              <a:t>alse_block</a:t>
            </a:r>
            <a:r>
              <a:rPr lang="el-GR" sz="2000" dirty="0">
                <a:solidFill>
                  <a:srgbClr val="002060"/>
                </a:solidFill>
              </a:rPr>
              <a:t>).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65878" y="671246"/>
            <a:ext cx="2910171" cy="1631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l-GR" sz="2000" dirty="0"/>
              <a:t>Η</a:t>
            </a:r>
            <a:r>
              <a:rPr lang="en-US" sz="2000" dirty="0"/>
              <a:t> </a:t>
            </a:r>
            <a:r>
              <a:rPr lang="el-GR" sz="2000" dirty="0"/>
              <a:t>συνθήκη μπορεί να είναι μία οποιαδήποτε έκφραση που το αποτέλεσμα της είναι </a:t>
            </a:r>
            <a:r>
              <a:rPr lang="en-US" sz="2000" dirty="0"/>
              <a:t> </a:t>
            </a:r>
            <a:r>
              <a:rPr lang="el-GR" sz="2000" dirty="0" err="1"/>
              <a:t>True</a:t>
            </a:r>
            <a:r>
              <a:rPr lang="el-GR" sz="2000" dirty="0"/>
              <a:t> ή </a:t>
            </a:r>
            <a:r>
              <a:rPr lang="el-GR" sz="2000" dirty="0" err="1"/>
              <a:t>False</a:t>
            </a:r>
            <a:r>
              <a:rPr lang="el-GR" sz="2000" dirty="0"/>
              <a:t>.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746779" y="2530089"/>
            <a:ext cx="3748371" cy="31700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l-GR" sz="2000" dirty="0"/>
              <a:t>Δεν υπάρχει όριο στο πλήθος των εντολών που</a:t>
            </a:r>
            <a:r>
              <a:rPr lang="en-US" sz="2000" dirty="0"/>
              <a:t> </a:t>
            </a:r>
            <a:r>
              <a:rPr lang="el-GR" sz="2000" dirty="0"/>
              <a:t>μπορούν να</a:t>
            </a:r>
            <a:r>
              <a:rPr lang="en-US" sz="2000" dirty="0"/>
              <a:t> </a:t>
            </a:r>
            <a:r>
              <a:rPr lang="el-GR" sz="2000" dirty="0"/>
              <a:t>γραφούν στο σώμα μιας εντολής </a:t>
            </a:r>
            <a:r>
              <a:rPr lang="el-GR" sz="2000" dirty="0" err="1"/>
              <a:t>if</a:t>
            </a:r>
            <a:r>
              <a:rPr lang="el-GR" sz="2000" dirty="0"/>
              <a:t>, αρκεί να υπάρχει τουλάχιστον μία. </a:t>
            </a:r>
            <a:r>
              <a:rPr lang="el-GR" sz="2000" dirty="0">
                <a:solidFill>
                  <a:srgbClr val="FF0000"/>
                </a:solidFill>
              </a:rPr>
              <a:t>Αν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l-GR" sz="2000" dirty="0">
                <a:solidFill>
                  <a:srgbClr val="FF0000"/>
                </a:solidFill>
              </a:rPr>
              <a:t>παρόλα αυτά χρειαζόμαστε ένα σώμα χωρίς εντολές, τότε μπορούμε να χρησιμοποιήσουμε την εντολή </a:t>
            </a:r>
            <a:r>
              <a:rPr lang="el-GR" sz="2000" dirty="0" err="1">
                <a:solidFill>
                  <a:srgbClr val="FF0000"/>
                </a:solidFill>
              </a:rPr>
              <a:t>pass</a:t>
            </a:r>
            <a:r>
              <a:rPr lang="el-GR" sz="2000" dirty="0"/>
              <a:t> που ουσιαστικά δεν κάνει τίποτε.</a:t>
            </a:r>
          </a:p>
        </p:txBody>
      </p:sp>
      <p:sp>
        <p:nvSpPr>
          <p:cNvPr id="10" name="Ελλειψοειδής επεξήγηση 9"/>
          <p:cNvSpPr/>
          <p:nvPr/>
        </p:nvSpPr>
        <p:spPr>
          <a:xfrm>
            <a:off x="4933490" y="1240850"/>
            <a:ext cx="2555131" cy="1256989"/>
          </a:xfrm>
          <a:prstGeom prst="wedgeEllipseCallout">
            <a:avLst>
              <a:gd name="adj1" fmla="val -51547"/>
              <a:gd name="adj2" fmla="val 529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/>
              <a:t>Προσοχή στις εσοχές και την :</a:t>
            </a:r>
          </a:p>
        </p:txBody>
      </p:sp>
      <p:pic>
        <p:nvPicPr>
          <p:cNvPr id="9" name="Εικόνα 8" descr="epilogi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804550"/>
            <a:ext cx="2448272" cy="16561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TextBox 10"/>
          <p:cNvSpPr txBox="1"/>
          <p:nvPr/>
        </p:nvSpPr>
        <p:spPr>
          <a:xfrm>
            <a:off x="646111" y="3074702"/>
            <a:ext cx="1661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>
                <a:solidFill>
                  <a:srgbClr val="0070C0"/>
                </a:solidFill>
              </a:rPr>
              <a:t>Παράδειγμα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6111" y="4032192"/>
            <a:ext cx="245772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Αν έχω χρήματα τότε </a:t>
            </a:r>
          </a:p>
          <a:p>
            <a:r>
              <a:rPr lang="el-GR" dirty="0"/>
              <a:t>    </a:t>
            </a:r>
            <a:r>
              <a:rPr lang="el-GR" dirty="0">
                <a:solidFill>
                  <a:srgbClr val="4AB530"/>
                </a:solidFill>
              </a:rPr>
              <a:t>Θα πάω για ψώνια </a:t>
            </a:r>
          </a:p>
          <a:p>
            <a:r>
              <a:rPr lang="el-GR" dirty="0">
                <a:solidFill>
                  <a:srgbClr val="4AB530"/>
                </a:solidFill>
              </a:rPr>
              <a:t>    Θα πιω καφέ</a:t>
            </a:r>
          </a:p>
          <a:p>
            <a:r>
              <a:rPr lang="el-GR" dirty="0"/>
              <a:t>Αλλιώς</a:t>
            </a:r>
          </a:p>
          <a:p>
            <a:r>
              <a:rPr lang="el-GR" dirty="0"/>
              <a:t>    </a:t>
            </a:r>
            <a:r>
              <a:rPr lang="el-GR" dirty="0">
                <a:solidFill>
                  <a:srgbClr val="FF0000"/>
                </a:solidFill>
              </a:rPr>
              <a:t>Θα δω </a:t>
            </a:r>
            <a:r>
              <a:rPr lang="en-US" dirty="0">
                <a:solidFill>
                  <a:srgbClr val="FF0000"/>
                </a:solidFill>
              </a:rPr>
              <a:t>TV</a:t>
            </a:r>
          </a:p>
          <a:p>
            <a:r>
              <a:rPr lang="el-GR" dirty="0">
                <a:solidFill>
                  <a:srgbClr val="FF0000"/>
                </a:solidFill>
              </a:rPr>
              <a:t>    Θα παίξω </a:t>
            </a:r>
            <a:r>
              <a:rPr lang="en-US" dirty="0">
                <a:solidFill>
                  <a:srgbClr val="FF0000"/>
                </a:solidFill>
              </a:rPr>
              <a:t>PSP</a:t>
            </a:r>
            <a:endParaRPr lang="el-GR" dirty="0"/>
          </a:p>
        </p:txBody>
      </p:sp>
      <p:sp>
        <p:nvSpPr>
          <p:cNvPr id="14" name="Βέλος λυγισμένο προς τα επάνω 13"/>
          <p:cNvSpPr/>
          <p:nvPr/>
        </p:nvSpPr>
        <p:spPr>
          <a:xfrm>
            <a:off x="2590073" y="4940831"/>
            <a:ext cx="3009061" cy="681138"/>
          </a:xfrm>
          <a:prstGeom prst="bentUpArrow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Βέλος αναστροφής 14"/>
          <p:cNvSpPr/>
          <p:nvPr/>
        </p:nvSpPr>
        <p:spPr>
          <a:xfrm>
            <a:off x="2961517" y="3105480"/>
            <a:ext cx="1493272" cy="1199715"/>
          </a:xfrm>
          <a:prstGeom prst="uturnArrow">
            <a:avLst>
              <a:gd name="adj1" fmla="val 22443"/>
              <a:gd name="adj2" fmla="val 25000"/>
              <a:gd name="adj3" fmla="val 25000"/>
              <a:gd name="adj4" fmla="val 43750"/>
              <a:gd name="adj5" fmla="val 88495"/>
            </a:avLst>
          </a:prstGeom>
          <a:solidFill>
            <a:srgbClr val="4AB53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58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4" grpId="0"/>
      <p:bldP spid="8" grpId="0" animBg="1"/>
      <p:bldP spid="7" grpId="0" animBg="1"/>
      <p:bldP spid="10" grpId="0" animBg="1"/>
      <p:bldP spid="11" grpId="0"/>
      <p:bldP spid="13" grpId="0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Δομή επιλογής</a:t>
            </a:r>
            <a:r>
              <a:rPr lang="en-US" dirty="0">
                <a:solidFill>
                  <a:schemeClr val="accent2"/>
                </a:solidFill>
              </a:rPr>
              <a:t> – </a:t>
            </a:r>
            <a:r>
              <a:rPr lang="el-GR" dirty="0">
                <a:solidFill>
                  <a:schemeClr val="accent2"/>
                </a:solidFill>
              </a:rPr>
              <a:t>Σύνθετη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6111" y="1240850"/>
            <a:ext cx="8986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l-GR" dirty="0"/>
              <a:t>Να γραφεί πρόγραμμα </a:t>
            </a:r>
            <a:r>
              <a:rPr lang="en-US" dirty="0"/>
              <a:t>Python </a:t>
            </a:r>
            <a:r>
              <a:rPr lang="el-GR" dirty="0"/>
              <a:t>που θα διαβάσει 2 ακέραιους αριθμούς </a:t>
            </a:r>
            <a:r>
              <a:rPr lang="en-US" dirty="0"/>
              <a:t>a </a:t>
            </a:r>
            <a:r>
              <a:rPr lang="el-GR" dirty="0"/>
              <a:t>και </a:t>
            </a:r>
            <a:r>
              <a:rPr lang="en-US" dirty="0"/>
              <a:t>b </a:t>
            </a:r>
            <a:r>
              <a:rPr lang="el-GR" dirty="0"/>
              <a:t>και αν </a:t>
            </a:r>
            <a:r>
              <a:rPr lang="en-US" dirty="0"/>
              <a:t>a&gt;b </a:t>
            </a:r>
            <a:r>
              <a:rPr lang="el-GR" dirty="0"/>
              <a:t>θα εμφανίσει το άθροισμα τους, διαφορετικά θα εμφανίσει το γινόμενο τους.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6111" y="1887181"/>
            <a:ext cx="1119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2000" dirty="0">
                <a:solidFill>
                  <a:srgbClr val="0070C0"/>
                </a:solidFill>
              </a:rPr>
              <a:t>1</a:t>
            </a:r>
            <a:r>
              <a:rPr lang="el-GR" sz="2000" baseline="30000" dirty="0">
                <a:solidFill>
                  <a:srgbClr val="0070C0"/>
                </a:solidFill>
              </a:rPr>
              <a:t>η</a:t>
            </a:r>
            <a:r>
              <a:rPr lang="el-GR" sz="2000" dirty="0">
                <a:solidFill>
                  <a:srgbClr val="0070C0"/>
                </a:solidFill>
              </a:rPr>
              <a:t> λύση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39983" y="1877823"/>
            <a:ext cx="1119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l-GR" sz="2000" dirty="0">
                <a:solidFill>
                  <a:srgbClr val="0070C0"/>
                </a:solidFill>
              </a:rPr>
              <a:t>2</a:t>
            </a:r>
            <a:r>
              <a:rPr lang="el-GR" sz="2000" baseline="30000" dirty="0">
                <a:solidFill>
                  <a:srgbClr val="0070C0"/>
                </a:solidFill>
              </a:rPr>
              <a:t>η</a:t>
            </a:r>
            <a:r>
              <a:rPr lang="el-GR" sz="2000" dirty="0">
                <a:solidFill>
                  <a:srgbClr val="0070C0"/>
                </a:solidFill>
              </a:rPr>
              <a:t> λύση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40" y="4178065"/>
            <a:ext cx="1119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l-GR" sz="2000" dirty="0">
                <a:solidFill>
                  <a:srgbClr val="0070C0"/>
                </a:solidFill>
              </a:rPr>
              <a:t>3</a:t>
            </a:r>
            <a:r>
              <a:rPr lang="el-GR" sz="2000" baseline="30000" dirty="0">
                <a:solidFill>
                  <a:srgbClr val="0070C0"/>
                </a:solidFill>
              </a:rPr>
              <a:t>η</a:t>
            </a:r>
            <a:r>
              <a:rPr lang="el-GR" sz="2000" dirty="0">
                <a:solidFill>
                  <a:srgbClr val="0070C0"/>
                </a:solidFill>
              </a:rPr>
              <a:t> λύση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40" y="2239073"/>
            <a:ext cx="415851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a=</a:t>
            </a:r>
            <a:r>
              <a:rPr lang="en-US" sz="2000" dirty="0" err="1">
                <a:solidFill>
                  <a:srgbClr val="7030A0"/>
                </a:solidFill>
              </a:rPr>
              <a:t>int</a:t>
            </a:r>
            <a:r>
              <a:rPr lang="en-US" sz="2000" dirty="0">
                <a:solidFill>
                  <a:srgbClr val="7030A0"/>
                </a:solidFill>
              </a:rPr>
              <a:t>(input('a=‘))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b=</a:t>
            </a:r>
            <a:r>
              <a:rPr lang="en-US" sz="2000" dirty="0" err="1">
                <a:solidFill>
                  <a:srgbClr val="7030A0"/>
                </a:solidFill>
              </a:rPr>
              <a:t>int</a:t>
            </a:r>
            <a:r>
              <a:rPr lang="en-US" sz="2000" dirty="0">
                <a:solidFill>
                  <a:srgbClr val="7030A0"/>
                </a:solidFill>
              </a:rPr>
              <a:t>(input('b=‘))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if a&gt;b: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print '</a:t>
            </a:r>
            <a:r>
              <a:rPr lang="el-GR" sz="2000" dirty="0">
                <a:solidFill>
                  <a:srgbClr val="7030A0"/>
                </a:solidFill>
              </a:rPr>
              <a:t>Το αποτέλεσμα είναι:',</a:t>
            </a:r>
            <a:r>
              <a:rPr lang="en-US" sz="2000" dirty="0" err="1">
                <a:solidFill>
                  <a:srgbClr val="7030A0"/>
                </a:solidFill>
              </a:rPr>
              <a:t>a+b</a:t>
            </a:r>
            <a:endParaRPr lang="en-US" sz="2000" dirty="0">
              <a:solidFill>
                <a:srgbClr val="7030A0"/>
              </a:solidFill>
            </a:endParaRPr>
          </a:p>
          <a:p>
            <a:r>
              <a:rPr lang="en-US" sz="2000" dirty="0">
                <a:solidFill>
                  <a:srgbClr val="7030A0"/>
                </a:solidFill>
              </a:rPr>
              <a:t>else: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print '</a:t>
            </a:r>
            <a:r>
              <a:rPr lang="el-GR" sz="2000" dirty="0">
                <a:solidFill>
                  <a:srgbClr val="7030A0"/>
                </a:solidFill>
              </a:rPr>
              <a:t>Το αποτέλεσμα είναι:',</a:t>
            </a:r>
            <a:r>
              <a:rPr lang="en-US" sz="2000" dirty="0">
                <a:solidFill>
                  <a:srgbClr val="7030A0"/>
                </a:solidFill>
              </a:rPr>
              <a:t>a*b</a:t>
            </a:r>
            <a:endParaRPr lang="el-GR" sz="2000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29807" y="2246750"/>
            <a:ext cx="422102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a=</a:t>
            </a:r>
            <a:r>
              <a:rPr lang="en-US" sz="2000" dirty="0" err="1">
                <a:solidFill>
                  <a:srgbClr val="7030A0"/>
                </a:solidFill>
              </a:rPr>
              <a:t>int</a:t>
            </a:r>
            <a:r>
              <a:rPr lang="en-US" sz="2000" dirty="0">
                <a:solidFill>
                  <a:srgbClr val="7030A0"/>
                </a:solidFill>
              </a:rPr>
              <a:t>(input('a=‘))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b=</a:t>
            </a:r>
            <a:r>
              <a:rPr lang="en-US" sz="2000" dirty="0" err="1">
                <a:solidFill>
                  <a:srgbClr val="7030A0"/>
                </a:solidFill>
              </a:rPr>
              <a:t>int</a:t>
            </a:r>
            <a:r>
              <a:rPr lang="en-US" sz="2000" dirty="0">
                <a:solidFill>
                  <a:srgbClr val="7030A0"/>
                </a:solidFill>
              </a:rPr>
              <a:t>(input('b=‘))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if a&gt;b: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athr</a:t>
            </a:r>
            <a:r>
              <a:rPr lang="en-US" sz="2000" dirty="0">
                <a:solidFill>
                  <a:srgbClr val="7030A0"/>
                </a:solidFill>
              </a:rPr>
              <a:t>=</a:t>
            </a:r>
            <a:r>
              <a:rPr lang="en-US" sz="2000" dirty="0" err="1">
                <a:solidFill>
                  <a:srgbClr val="7030A0"/>
                </a:solidFill>
              </a:rPr>
              <a:t>a+b</a:t>
            </a:r>
            <a:endParaRPr lang="en-US" sz="2000" dirty="0">
              <a:solidFill>
                <a:srgbClr val="7030A0"/>
              </a:solidFill>
            </a:endParaRPr>
          </a:p>
          <a:p>
            <a:r>
              <a:rPr lang="en-US" sz="2000" dirty="0">
                <a:solidFill>
                  <a:srgbClr val="7030A0"/>
                </a:solidFill>
              </a:rPr>
              <a:t>    print '</a:t>
            </a:r>
            <a:r>
              <a:rPr lang="el-GR" sz="2000" dirty="0">
                <a:solidFill>
                  <a:srgbClr val="7030A0"/>
                </a:solidFill>
              </a:rPr>
              <a:t>Το αποτέλεσμα είναι:',</a:t>
            </a:r>
            <a:r>
              <a:rPr lang="en-US" sz="2000" dirty="0" err="1">
                <a:solidFill>
                  <a:srgbClr val="7030A0"/>
                </a:solidFill>
              </a:rPr>
              <a:t>athr</a:t>
            </a:r>
            <a:endParaRPr lang="en-US" sz="2000" dirty="0">
              <a:solidFill>
                <a:srgbClr val="7030A0"/>
              </a:solidFill>
            </a:endParaRPr>
          </a:p>
          <a:p>
            <a:r>
              <a:rPr lang="en-US" sz="2000" dirty="0">
                <a:solidFill>
                  <a:srgbClr val="7030A0"/>
                </a:solidFill>
              </a:rPr>
              <a:t>else: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gin=a*b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print '</a:t>
            </a:r>
            <a:r>
              <a:rPr lang="el-GR" sz="2000" dirty="0">
                <a:solidFill>
                  <a:srgbClr val="7030A0"/>
                </a:solidFill>
              </a:rPr>
              <a:t>Το αποτέλεσμα είναι:',</a:t>
            </a:r>
            <a:r>
              <a:rPr lang="en-US" sz="2000" dirty="0">
                <a:solidFill>
                  <a:srgbClr val="7030A0"/>
                </a:solidFill>
              </a:rPr>
              <a:t>gin</a:t>
            </a:r>
            <a:endParaRPr lang="el-GR" sz="2000" dirty="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6111" y="4529957"/>
            <a:ext cx="395492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a=</a:t>
            </a:r>
            <a:r>
              <a:rPr lang="en-US" sz="2000" dirty="0" err="1">
                <a:solidFill>
                  <a:srgbClr val="7030A0"/>
                </a:solidFill>
              </a:rPr>
              <a:t>int</a:t>
            </a:r>
            <a:r>
              <a:rPr lang="en-US" sz="2000" dirty="0">
                <a:solidFill>
                  <a:srgbClr val="7030A0"/>
                </a:solidFill>
              </a:rPr>
              <a:t>(input('a=‘))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b=</a:t>
            </a:r>
            <a:r>
              <a:rPr lang="en-US" sz="2000" dirty="0" err="1">
                <a:solidFill>
                  <a:srgbClr val="7030A0"/>
                </a:solidFill>
              </a:rPr>
              <a:t>int</a:t>
            </a:r>
            <a:r>
              <a:rPr lang="en-US" sz="2000" dirty="0">
                <a:solidFill>
                  <a:srgbClr val="7030A0"/>
                </a:solidFill>
              </a:rPr>
              <a:t>(input('b=‘))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if a&gt;b: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apot</a:t>
            </a:r>
            <a:r>
              <a:rPr lang="en-US" sz="2000" dirty="0">
                <a:solidFill>
                  <a:srgbClr val="7030A0"/>
                </a:solidFill>
              </a:rPr>
              <a:t>=</a:t>
            </a:r>
            <a:r>
              <a:rPr lang="en-US" sz="2000" dirty="0" err="1">
                <a:solidFill>
                  <a:srgbClr val="7030A0"/>
                </a:solidFill>
              </a:rPr>
              <a:t>a+b</a:t>
            </a:r>
            <a:endParaRPr lang="en-US" sz="2000" dirty="0">
              <a:solidFill>
                <a:srgbClr val="7030A0"/>
              </a:solidFill>
            </a:endParaRPr>
          </a:p>
          <a:p>
            <a:r>
              <a:rPr lang="en-US" sz="2000" dirty="0">
                <a:solidFill>
                  <a:srgbClr val="7030A0"/>
                </a:solidFill>
              </a:rPr>
              <a:t>else: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apot</a:t>
            </a:r>
            <a:r>
              <a:rPr lang="en-US" sz="2000" dirty="0">
                <a:solidFill>
                  <a:srgbClr val="7030A0"/>
                </a:solidFill>
              </a:rPr>
              <a:t>=a*b</a:t>
            </a:r>
          </a:p>
          <a:p>
            <a:r>
              <a:rPr lang="en-US" sz="2000" dirty="0">
                <a:solidFill>
                  <a:srgbClr val="7030A0"/>
                </a:solidFill>
              </a:rPr>
              <a:t>print '</a:t>
            </a:r>
            <a:r>
              <a:rPr lang="el-GR" sz="2000" dirty="0">
                <a:solidFill>
                  <a:srgbClr val="7030A0"/>
                </a:solidFill>
              </a:rPr>
              <a:t>Το αποτέλεσμα είναι:',</a:t>
            </a:r>
            <a:r>
              <a:rPr lang="en-US" sz="2000" dirty="0" err="1">
                <a:solidFill>
                  <a:srgbClr val="7030A0"/>
                </a:solidFill>
              </a:rPr>
              <a:t>apot</a:t>
            </a:r>
            <a:endParaRPr lang="el-GR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16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6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Δομή επιλογής</a:t>
            </a:r>
            <a:r>
              <a:rPr lang="en-US" dirty="0">
                <a:solidFill>
                  <a:schemeClr val="accent2"/>
                </a:solidFill>
              </a:rPr>
              <a:t> – </a:t>
            </a:r>
            <a:r>
              <a:rPr lang="el-GR" dirty="0">
                <a:solidFill>
                  <a:schemeClr val="accent2"/>
                </a:solidFill>
              </a:rPr>
              <a:t>Χρήσιμα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6111" y="1240850"/>
            <a:ext cx="89866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l-GR" dirty="0"/>
              <a:t>Η εσοχή (4 κενά ή 1 </a:t>
            </a:r>
            <a:r>
              <a:rPr lang="en-US" dirty="0"/>
              <a:t>tab) </a:t>
            </a:r>
            <a:r>
              <a:rPr lang="el-GR" dirty="0"/>
              <a:t>των μπλοκ της </a:t>
            </a:r>
            <a:r>
              <a:rPr lang="en-US" dirty="0"/>
              <a:t>if </a:t>
            </a:r>
            <a:r>
              <a:rPr lang="el-GR" dirty="0"/>
              <a:t>καθορίζει ποιες εντολές θα εκτελεστούν και ποιες όχι.</a:t>
            </a:r>
            <a:endParaRPr lang="en-US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rgbClr val="FF0000"/>
                </a:solidFill>
              </a:rPr>
              <a:t>Κλασικό λάθος</a:t>
            </a:r>
            <a:r>
              <a:rPr lang="en-US" sz="2000" dirty="0">
                <a:solidFill>
                  <a:srgbClr val="FF0000"/>
                </a:solidFill>
              </a:rPr>
              <a:t>,</a:t>
            </a:r>
            <a:r>
              <a:rPr lang="el-GR" sz="2000" dirty="0">
                <a:solidFill>
                  <a:srgbClr val="FF0000"/>
                </a:solidFill>
              </a:rPr>
              <a:t> ξεχνάμε το :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990599" y="3011492"/>
            <a:ext cx="19853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x=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(input('x=‘))</a:t>
            </a:r>
          </a:p>
          <a:p>
            <a:r>
              <a:rPr lang="en-US" dirty="0">
                <a:solidFill>
                  <a:srgbClr val="7030A0"/>
                </a:solidFill>
              </a:rPr>
              <a:t>if x&lt;=0:</a:t>
            </a:r>
          </a:p>
          <a:p>
            <a:r>
              <a:rPr lang="en-US" dirty="0">
                <a:solidFill>
                  <a:srgbClr val="7030A0"/>
                </a:solidFill>
              </a:rPr>
              <a:t>    print 'A'</a:t>
            </a:r>
          </a:p>
          <a:p>
            <a:r>
              <a:rPr lang="en-US" dirty="0">
                <a:solidFill>
                  <a:srgbClr val="7030A0"/>
                </a:solidFill>
              </a:rPr>
              <a:t>    print 'B'</a:t>
            </a:r>
          </a:p>
          <a:p>
            <a:r>
              <a:rPr lang="en-US" dirty="0">
                <a:solidFill>
                  <a:srgbClr val="7030A0"/>
                </a:solidFill>
              </a:rPr>
              <a:t>else:</a:t>
            </a:r>
          </a:p>
          <a:p>
            <a:r>
              <a:rPr lang="en-US" dirty="0">
                <a:solidFill>
                  <a:srgbClr val="7030A0"/>
                </a:solidFill>
              </a:rPr>
              <a:t>    print 'C'</a:t>
            </a:r>
          </a:p>
          <a:p>
            <a:r>
              <a:rPr lang="en-US" dirty="0">
                <a:solidFill>
                  <a:srgbClr val="7030A0"/>
                </a:solidFill>
              </a:rPr>
              <a:t>    print 'D'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98001" y="3011492"/>
            <a:ext cx="194316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x=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(input('x=‘))</a:t>
            </a:r>
          </a:p>
          <a:p>
            <a:r>
              <a:rPr lang="en-US" dirty="0">
                <a:solidFill>
                  <a:srgbClr val="7030A0"/>
                </a:solidFill>
              </a:rPr>
              <a:t>if x&lt;=0:</a:t>
            </a:r>
          </a:p>
          <a:p>
            <a:r>
              <a:rPr lang="en-US" dirty="0">
                <a:solidFill>
                  <a:srgbClr val="7030A0"/>
                </a:solidFill>
              </a:rPr>
              <a:t>    print 'A'</a:t>
            </a:r>
          </a:p>
          <a:p>
            <a:r>
              <a:rPr lang="en-US" dirty="0">
                <a:solidFill>
                  <a:srgbClr val="7030A0"/>
                </a:solidFill>
              </a:rPr>
              <a:t>    print 'B'</a:t>
            </a:r>
          </a:p>
          <a:p>
            <a:r>
              <a:rPr lang="en-US" dirty="0">
                <a:solidFill>
                  <a:srgbClr val="7030A0"/>
                </a:solidFill>
              </a:rPr>
              <a:t>else:</a:t>
            </a:r>
          </a:p>
          <a:p>
            <a:r>
              <a:rPr lang="en-US" dirty="0">
                <a:solidFill>
                  <a:srgbClr val="7030A0"/>
                </a:solidFill>
              </a:rPr>
              <a:t>    print 'C'</a:t>
            </a:r>
          </a:p>
          <a:p>
            <a:r>
              <a:rPr lang="en-US" dirty="0">
                <a:solidFill>
                  <a:srgbClr val="7030A0"/>
                </a:solidFill>
              </a:rPr>
              <a:t>print 'D'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2280059"/>
            <a:ext cx="9060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00B0F0"/>
                </a:solidFill>
              </a:rPr>
              <a:t>Ποια η διαφορά των παρακάτω προγραμμάτων </a:t>
            </a:r>
            <a:r>
              <a:rPr lang="en-US" dirty="0">
                <a:solidFill>
                  <a:srgbClr val="00B0F0"/>
                </a:solidFill>
              </a:rPr>
              <a:t>Python</a:t>
            </a:r>
            <a:r>
              <a:rPr lang="el-GR" dirty="0">
                <a:solidFill>
                  <a:srgbClr val="00B0F0"/>
                </a:solidFill>
              </a:rPr>
              <a:t>; Εκτελέστε τα για έναν οποιονδήποτε αρνητικό αριθμό.</a:t>
            </a:r>
          </a:p>
        </p:txBody>
      </p:sp>
    </p:spTree>
    <p:extLst>
      <p:ext uri="{BB962C8B-B14F-4D97-AF65-F5344CB8AC3E}">
        <p14:creationId xmlns:p14="http://schemas.microsoft.com/office/powerpoint/2010/main" val="422023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Δομή επιλογής – Απλή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6111" y="1240850"/>
            <a:ext cx="1423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b="1" dirty="0">
                <a:solidFill>
                  <a:srgbClr val="0070C0"/>
                </a:solidFill>
              </a:rPr>
              <a:t>Σύνταξη</a:t>
            </a:r>
            <a:endParaRPr lang="el-GR" sz="20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6111" y="1726889"/>
            <a:ext cx="54709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/>
              <a:t>if </a:t>
            </a:r>
            <a:r>
              <a:rPr lang="el-GR" sz="2000" b="1" dirty="0"/>
              <a:t>συνθήκη:</a:t>
            </a:r>
            <a:endParaRPr lang="en-US" sz="2000" b="1" dirty="0"/>
          </a:p>
          <a:p>
            <a:pPr indent="361950" algn="just"/>
            <a:r>
              <a:rPr lang="el-GR" sz="2000" b="1" dirty="0" err="1"/>
              <a:t>Μπλοκ_εντολών</a:t>
            </a:r>
            <a:r>
              <a:rPr lang="el-GR" sz="2000" b="1" dirty="0"/>
              <a:t> </a:t>
            </a:r>
            <a:r>
              <a:rPr lang="el-GR" sz="2000" b="1" dirty="0">
                <a:solidFill>
                  <a:srgbClr val="4AB530"/>
                </a:solidFill>
              </a:rPr>
              <a:t>(</a:t>
            </a:r>
            <a:r>
              <a:rPr lang="en-US" sz="2000" b="1" dirty="0" err="1">
                <a:solidFill>
                  <a:srgbClr val="4AB530"/>
                </a:solidFill>
              </a:rPr>
              <a:t>True_block</a:t>
            </a:r>
            <a:r>
              <a:rPr lang="en-US" sz="2000" b="1" dirty="0">
                <a:solidFill>
                  <a:srgbClr val="4AB530"/>
                </a:solidFill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6111" y="3287133"/>
            <a:ext cx="92231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rgbClr val="002060"/>
                </a:solidFill>
              </a:rPr>
              <a:t>Αν η συνθήκη είναι αληθής (</a:t>
            </a:r>
            <a:r>
              <a:rPr lang="el-GR" sz="2000" dirty="0" err="1">
                <a:solidFill>
                  <a:srgbClr val="002060"/>
                </a:solidFill>
              </a:rPr>
              <a:t>True</a:t>
            </a:r>
            <a:r>
              <a:rPr lang="el-GR" sz="2000" dirty="0">
                <a:solidFill>
                  <a:srgbClr val="002060"/>
                </a:solidFill>
              </a:rPr>
              <a:t>), τότε εκτελείται το μπλοκ εντολών (</a:t>
            </a:r>
            <a:r>
              <a:rPr lang="en-US" sz="2000" dirty="0" err="1">
                <a:solidFill>
                  <a:srgbClr val="002060"/>
                </a:solidFill>
              </a:rPr>
              <a:t>T</a:t>
            </a:r>
            <a:r>
              <a:rPr lang="el-GR" sz="2000" dirty="0" err="1">
                <a:solidFill>
                  <a:srgbClr val="002060"/>
                </a:solidFill>
              </a:rPr>
              <a:t>rue_block</a:t>
            </a:r>
            <a:r>
              <a:rPr lang="el-GR" sz="2000" dirty="0">
                <a:solidFill>
                  <a:srgbClr val="002060"/>
                </a:solidFill>
              </a:rPr>
              <a:t>), αλλιώς, αν είναι ψευδής (</a:t>
            </a:r>
            <a:r>
              <a:rPr lang="el-GR" sz="2000" dirty="0" err="1">
                <a:solidFill>
                  <a:srgbClr val="002060"/>
                </a:solidFill>
              </a:rPr>
              <a:t>False</a:t>
            </a:r>
            <a:r>
              <a:rPr lang="el-GR" sz="2000" dirty="0">
                <a:solidFill>
                  <a:srgbClr val="002060"/>
                </a:solidFill>
              </a:rPr>
              <a:t>), δεν εκτελείται το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μπλοκ εντολών (</a:t>
            </a:r>
            <a:r>
              <a:rPr lang="en-US" sz="2000" dirty="0">
                <a:solidFill>
                  <a:srgbClr val="002060"/>
                </a:solidFill>
              </a:rPr>
              <a:t>True</a:t>
            </a:r>
            <a:r>
              <a:rPr lang="el-GR" sz="2000" dirty="0">
                <a:solidFill>
                  <a:srgbClr val="002060"/>
                </a:solidFill>
              </a:rPr>
              <a:t>_</a:t>
            </a:r>
            <a:r>
              <a:rPr lang="el-GR" sz="2000" dirty="0" err="1">
                <a:solidFill>
                  <a:srgbClr val="002060"/>
                </a:solidFill>
              </a:rPr>
              <a:t>block</a:t>
            </a:r>
            <a:r>
              <a:rPr lang="el-GR" sz="2000" dirty="0">
                <a:solidFill>
                  <a:srgbClr val="002060"/>
                </a:solidFill>
              </a:rPr>
              <a:t>).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31601" y="1240850"/>
            <a:ext cx="1885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>
                <a:solidFill>
                  <a:srgbClr val="0070C0"/>
                </a:solidFill>
              </a:rPr>
              <a:t>Παράδειγμα</a:t>
            </a:r>
            <a:endParaRPr lang="el-GR" sz="20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31601" y="1726889"/>
            <a:ext cx="2457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Αν έχω χρόνο τότε </a:t>
            </a:r>
          </a:p>
          <a:p>
            <a:r>
              <a:rPr lang="el-GR" dirty="0"/>
              <a:t>    </a:t>
            </a:r>
            <a:r>
              <a:rPr lang="el-GR" dirty="0">
                <a:solidFill>
                  <a:srgbClr val="4AB530"/>
                </a:solidFill>
              </a:rPr>
              <a:t>Θα πάω για ψώνια </a:t>
            </a:r>
          </a:p>
          <a:p>
            <a:r>
              <a:rPr lang="el-GR" dirty="0">
                <a:solidFill>
                  <a:srgbClr val="4AB530"/>
                </a:solidFill>
              </a:rPr>
              <a:t>    Θα </a:t>
            </a:r>
            <a:r>
              <a:rPr lang="el-GR" dirty="0" err="1">
                <a:solidFill>
                  <a:srgbClr val="4AB530"/>
                </a:solidFill>
              </a:rPr>
              <a:t>πιω</a:t>
            </a:r>
            <a:r>
              <a:rPr lang="el-GR" dirty="0">
                <a:solidFill>
                  <a:srgbClr val="4AB530"/>
                </a:solidFill>
              </a:rPr>
              <a:t> καφέ</a:t>
            </a:r>
          </a:p>
        </p:txBody>
      </p:sp>
    </p:spTree>
    <p:extLst>
      <p:ext uri="{BB962C8B-B14F-4D97-AF65-F5344CB8AC3E}">
        <p14:creationId xmlns:p14="http://schemas.microsoft.com/office/powerpoint/2010/main" val="25104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4" grpId="0"/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Δομή επιλογής – Απλή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6110" y="1240850"/>
            <a:ext cx="9207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l-GR" sz="2000" dirty="0"/>
              <a:t>Να γραφεί πρόγραμμα </a:t>
            </a:r>
            <a:r>
              <a:rPr lang="en-US" sz="2000" dirty="0"/>
              <a:t>Python </a:t>
            </a:r>
            <a:r>
              <a:rPr lang="el-GR" sz="2000" dirty="0"/>
              <a:t>που θα διαβάσει έναν αριθμό και θα εμφανίσει την απόλυτη τιμή του.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6109" y="1948736"/>
            <a:ext cx="1119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2000" dirty="0">
                <a:solidFill>
                  <a:srgbClr val="0070C0"/>
                </a:solidFill>
              </a:rPr>
              <a:t>1</a:t>
            </a:r>
            <a:r>
              <a:rPr lang="el-GR" sz="2000" baseline="30000" dirty="0">
                <a:solidFill>
                  <a:srgbClr val="0070C0"/>
                </a:solidFill>
              </a:rPr>
              <a:t>η</a:t>
            </a:r>
            <a:r>
              <a:rPr lang="el-GR" sz="2000" dirty="0">
                <a:solidFill>
                  <a:srgbClr val="0070C0"/>
                </a:solidFill>
              </a:rPr>
              <a:t> λύση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67051" y="1948736"/>
            <a:ext cx="1119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l-GR" sz="2000" dirty="0">
                <a:solidFill>
                  <a:srgbClr val="0070C0"/>
                </a:solidFill>
              </a:rPr>
              <a:t>2</a:t>
            </a:r>
            <a:r>
              <a:rPr lang="el-GR" sz="2000" baseline="30000" dirty="0">
                <a:solidFill>
                  <a:srgbClr val="0070C0"/>
                </a:solidFill>
              </a:rPr>
              <a:t>η</a:t>
            </a:r>
            <a:r>
              <a:rPr lang="el-GR" sz="2000" dirty="0">
                <a:solidFill>
                  <a:srgbClr val="0070C0"/>
                </a:solidFill>
              </a:rPr>
              <a:t> λύση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6109" y="2341234"/>
            <a:ext cx="398378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a=float(input('a=‘))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if a&gt;=0: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apot</a:t>
            </a:r>
            <a:r>
              <a:rPr lang="en-US" sz="2000" dirty="0">
                <a:solidFill>
                  <a:srgbClr val="7030A0"/>
                </a:solidFill>
              </a:rPr>
              <a:t>=a</a:t>
            </a:r>
          </a:p>
          <a:p>
            <a:r>
              <a:rPr lang="en-US" sz="2000" dirty="0">
                <a:solidFill>
                  <a:srgbClr val="7030A0"/>
                </a:solidFill>
              </a:rPr>
              <a:t>else: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apot</a:t>
            </a:r>
            <a:r>
              <a:rPr lang="en-US" sz="2000" dirty="0">
                <a:solidFill>
                  <a:srgbClr val="7030A0"/>
                </a:solidFill>
              </a:rPr>
              <a:t>=-a</a:t>
            </a:r>
          </a:p>
          <a:p>
            <a:r>
              <a:rPr lang="en-US" sz="2000" dirty="0">
                <a:solidFill>
                  <a:srgbClr val="7030A0"/>
                </a:solidFill>
              </a:rPr>
              <a:t>print '</a:t>
            </a:r>
            <a:r>
              <a:rPr lang="el-GR" sz="2000" dirty="0">
                <a:solidFill>
                  <a:srgbClr val="7030A0"/>
                </a:solidFill>
              </a:rPr>
              <a:t>Η απόλυτη τιμή είναι:',</a:t>
            </a:r>
            <a:r>
              <a:rPr lang="en-US" sz="2000" dirty="0" err="1">
                <a:solidFill>
                  <a:srgbClr val="7030A0"/>
                </a:solidFill>
              </a:rPr>
              <a:t>apot</a:t>
            </a:r>
            <a:endParaRPr lang="el-GR" sz="2000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67051" y="2329994"/>
            <a:ext cx="398378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a=float(input('a=‘))</a:t>
            </a:r>
          </a:p>
          <a:p>
            <a:r>
              <a:rPr lang="en-US" sz="2000" dirty="0" err="1">
                <a:solidFill>
                  <a:srgbClr val="7030A0"/>
                </a:solidFill>
              </a:rPr>
              <a:t>apot</a:t>
            </a:r>
            <a:r>
              <a:rPr lang="en-US" sz="2000" dirty="0">
                <a:solidFill>
                  <a:srgbClr val="7030A0"/>
                </a:solidFill>
              </a:rPr>
              <a:t>=a</a:t>
            </a:r>
          </a:p>
          <a:p>
            <a:r>
              <a:rPr lang="en-US" sz="2000" dirty="0">
                <a:solidFill>
                  <a:srgbClr val="7030A0"/>
                </a:solidFill>
              </a:rPr>
              <a:t>if a&lt;0: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apot</a:t>
            </a:r>
            <a:r>
              <a:rPr lang="en-US" sz="2000" dirty="0">
                <a:solidFill>
                  <a:srgbClr val="7030A0"/>
                </a:solidFill>
              </a:rPr>
              <a:t>=-a</a:t>
            </a:r>
          </a:p>
          <a:p>
            <a:r>
              <a:rPr lang="en-US" sz="2000" dirty="0">
                <a:solidFill>
                  <a:srgbClr val="7030A0"/>
                </a:solidFill>
              </a:rPr>
              <a:t>print '</a:t>
            </a:r>
            <a:r>
              <a:rPr lang="el-GR" sz="2000" dirty="0">
                <a:solidFill>
                  <a:srgbClr val="7030A0"/>
                </a:solidFill>
              </a:rPr>
              <a:t>Η απόλυτη τιμή είναι:',</a:t>
            </a:r>
            <a:r>
              <a:rPr lang="en-US" sz="2000" dirty="0" err="1">
                <a:solidFill>
                  <a:srgbClr val="7030A0"/>
                </a:solidFill>
              </a:rPr>
              <a:t>apot</a:t>
            </a:r>
            <a:endParaRPr lang="el-GR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623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3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Δομή επιλογής – Πολλαπλή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646111" y="1085202"/>
            <a:ext cx="8671310" cy="197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l-GR" dirty="0"/>
              <a:t>Να γραφεί πρόγραμμα </a:t>
            </a:r>
            <a:r>
              <a:rPr lang="en-US" dirty="0"/>
              <a:t>Python</a:t>
            </a:r>
            <a:r>
              <a:rPr lang="el-GR" dirty="0"/>
              <a:t> που θα διαβάσει έναν ακέραιο αριθμό </a:t>
            </a:r>
            <a:r>
              <a:rPr lang="en-US" dirty="0"/>
              <a:t>x </a:t>
            </a:r>
            <a:r>
              <a:rPr lang="el-GR" dirty="0"/>
              <a:t>και θα εμφανίσει:</a:t>
            </a:r>
          </a:p>
          <a:p>
            <a:pPr marL="536575" lvl="0" indent="-268288" algn="just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itchFamily="34" charset="0"/>
              <a:buChar char="•"/>
            </a:pPr>
            <a:r>
              <a:rPr lang="en-US" dirty="0"/>
              <a:t>‘</a:t>
            </a:r>
            <a:r>
              <a:rPr lang="el-GR" dirty="0"/>
              <a:t>Α</a:t>
            </a:r>
            <a:r>
              <a:rPr lang="en-US" dirty="0"/>
              <a:t>’</a:t>
            </a:r>
            <a:r>
              <a:rPr lang="el-GR" dirty="0"/>
              <a:t>, αν </a:t>
            </a:r>
            <a:r>
              <a:rPr lang="en-US" dirty="0"/>
              <a:t>x=1 </a:t>
            </a:r>
            <a:r>
              <a:rPr lang="el-GR" dirty="0"/>
              <a:t>ή </a:t>
            </a:r>
            <a:r>
              <a:rPr lang="en-US" dirty="0"/>
              <a:t>x=2 </a:t>
            </a:r>
            <a:r>
              <a:rPr lang="el-GR" dirty="0"/>
              <a:t>ή </a:t>
            </a:r>
            <a:r>
              <a:rPr lang="en-US" dirty="0"/>
              <a:t>x=4,</a:t>
            </a:r>
            <a:r>
              <a:rPr lang="el-GR" dirty="0"/>
              <a:t> </a:t>
            </a:r>
          </a:p>
          <a:p>
            <a:pPr marL="536575" lvl="0" indent="-268288" algn="just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itchFamily="34" charset="0"/>
              <a:buChar char="•"/>
            </a:pPr>
            <a:r>
              <a:rPr lang="en-US" dirty="0"/>
              <a:t>‘</a:t>
            </a:r>
            <a:r>
              <a:rPr lang="el-GR" dirty="0"/>
              <a:t>Β</a:t>
            </a:r>
            <a:r>
              <a:rPr lang="en-US" dirty="0"/>
              <a:t>’</a:t>
            </a:r>
            <a:r>
              <a:rPr lang="el-GR" dirty="0"/>
              <a:t>, αν</a:t>
            </a:r>
            <a:r>
              <a:rPr lang="en-US" dirty="0"/>
              <a:t> x&gt;=5 </a:t>
            </a:r>
            <a:r>
              <a:rPr lang="el-GR" dirty="0"/>
              <a:t>και </a:t>
            </a:r>
            <a:r>
              <a:rPr lang="en-US" dirty="0"/>
              <a:t>x&lt;=8</a:t>
            </a:r>
            <a:endParaRPr lang="el-GR" dirty="0"/>
          </a:p>
          <a:p>
            <a:pPr marL="536575" lvl="0" indent="-268288" algn="just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itchFamily="34" charset="0"/>
              <a:buChar char="•"/>
            </a:pPr>
            <a:r>
              <a:rPr lang="en-US" dirty="0"/>
              <a:t>‘</a:t>
            </a:r>
            <a:r>
              <a:rPr lang="el-GR" dirty="0"/>
              <a:t>Γ</a:t>
            </a:r>
            <a:r>
              <a:rPr lang="en-US" dirty="0"/>
              <a:t>’</a:t>
            </a:r>
            <a:r>
              <a:rPr lang="el-GR" dirty="0"/>
              <a:t>, αν</a:t>
            </a:r>
            <a:r>
              <a:rPr lang="en-US" dirty="0"/>
              <a:t> x&gt;=10 </a:t>
            </a:r>
            <a:r>
              <a:rPr lang="el-GR" dirty="0"/>
              <a:t>και </a:t>
            </a:r>
            <a:r>
              <a:rPr lang="en-US" dirty="0"/>
              <a:t>x</a:t>
            </a:r>
            <a:r>
              <a:rPr lang="el-GR" dirty="0"/>
              <a:t>&lt;=20</a:t>
            </a:r>
            <a:r>
              <a:rPr lang="en-US" dirty="0"/>
              <a:t> </a:t>
            </a:r>
            <a:r>
              <a:rPr lang="el-GR" dirty="0"/>
              <a:t>ή </a:t>
            </a:r>
            <a:r>
              <a:rPr lang="en-US" dirty="0"/>
              <a:t>x=25</a:t>
            </a:r>
            <a:endParaRPr lang="el-GR" dirty="0"/>
          </a:p>
          <a:p>
            <a:pPr marL="536575" lvl="0" indent="-268288" algn="just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itchFamily="34" charset="0"/>
              <a:buChar char="•"/>
            </a:pPr>
            <a:r>
              <a:rPr lang="en-US" dirty="0"/>
              <a:t>‘</a:t>
            </a:r>
            <a:r>
              <a:rPr lang="el-GR" dirty="0"/>
              <a:t>Άγνωστος χαρακτήρας</a:t>
            </a:r>
            <a:r>
              <a:rPr lang="en-US" dirty="0"/>
              <a:t>’</a:t>
            </a:r>
            <a:r>
              <a:rPr lang="el-GR" dirty="0"/>
              <a:t>, διαφορετικά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47711" y="3281729"/>
            <a:ext cx="4156907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x=</a:t>
            </a:r>
            <a:r>
              <a:rPr lang="en-US" sz="2000" dirty="0" err="1">
                <a:solidFill>
                  <a:srgbClr val="7030A0"/>
                </a:solidFill>
              </a:rPr>
              <a:t>int</a:t>
            </a:r>
            <a:r>
              <a:rPr lang="en-US" sz="2000" dirty="0">
                <a:solidFill>
                  <a:srgbClr val="7030A0"/>
                </a:solidFill>
              </a:rPr>
              <a:t>(input('</a:t>
            </a:r>
            <a:r>
              <a:rPr lang="el-GR" sz="2000" dirty="0">
                <a:solidFill>
                  <a:srgbClr val="7030A0"/>
                </a:solidFill>
              </a:rPr>
              <a:t>Δώστε έναν αριθμό:’</a:t>
            </a:r>
            <a:r>
              <a:rPr lang="en-US" sz="2000" dirty="0">
                <a:solidFill>
                  <a:srgbClr val="7030A0"/>
                </a:solidFill>
              </a:rPr>
              <a:t>)</a:t>
            </a:r>
            <a:r>
              <a:rPr lang="el-GR" sz="2000" dirty="0">
                <a:solidFill>
                  <a:srgbClr val="7030A0"/>
                </a:solidFill>
              </a:rPr>
              <a:t>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if x==1 or x==2 or x==4: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apot</a:t>
            </a:r>
            <a:r>
              <a:rPr lang="en-US" sz="2000" dirty="0">
                <a:solidFill>
                  <a:srgbClr val="7030A0"/>
                </a:solidFill>
              </a:rPr>
              <a:t>='A'</a:t>
            </a:r>
          </a:p>
          <a:p>
            <a:r>
              <a:rPr lang="en-US" sz="2000" dirty="0" err="1">
                <a:solidFill>
                  <a:srgbClr val="7030A0"/>
                </a:solidFill>
              </a:rPr>
              <a:t>elif</a:t>
            </a:r>
            <a:r>
              <a:rPr lang="en-US" sz="2000" dirty="0">
                <a:solidFill>
                  <a:srgbClr val="7030A0"/>
                </a:solidFill>
              </a:rPr>
              <a:t> x&gt;=5 and x&lt;=8: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apot</a:t>
            </a:r>
            <a:r>
              <a:rPr lang="en-US" sz="2000" dirty="0">
                <a:solidFill>
                  <a:srgbClr val="7030A0"/>
                </a:solidFill>
              </a:rPr>
              <a:t>='B'</a:t>
            </a:r>
          </a:p>
          <a:p>
            <a:r>
              <a:rPr lang="en-US" sz="2000" dirty="0" err="1">
                <a:solidFill>
                  <a:srgbClr val="7030A0"/>
                </a:solidFill>
              </a:rPr>
              <a:t>elif</a:t>
            </a:r>
            <a:r>
              <a:rPr lang="en-US" sz="2000" dirty="0">
                <a:solidFill>
                  <a:srgbClr val="7030A0"/>
                </a:solidFill>
              </a:rPr>
              <a:t> x&gt;=10 and x&lt;=2 or x==25: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apot</a:t>
            </a:r>
            <a:r>
              <a:rPr lang="en-US" sz="2000" dirty="0">
                <a:solidFill>
                  <a:srgbClr val="7030A0"/>
                </a:solidFill>
              </a:rPr>
              <a:t>='C'</a:t>
            </a:r>
          </a:p>
          <a:p>
            <a:r>
              <a:rPr lang="en-US" sz="2000" dirty="0">
                <a:solidFill>
                  <a:srgbClr val="7030A0"/>
                </a:solidFill>
              </a:rPr>
              <a:t>else: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apot</a:t>
            </a:r>
            <a:r>
              <a:rPr lang="en-US" sz="2000" dirty="0">
                <a:solidFill>
                  <a:srgbClr val="7030A0"/>
                </a:solidFill>
              </a:rPr>
              <a:t>='</a:t>
            </a:r>
            <a:r>
              <a:rPr lang="el-GR" sz="2000" dirty="0">
                <a:solidFill>
                  <a:srgbClr val="7030A0"/>
                </a:solidFill>
              </a:rPr>
              <a:t>Άγνωστος χαρακτήρας'</a:t>
            </a:r>
          </a:p>
          <a:p>
            <a:r>
              <a:rPr lang="en-US" sz="2000" dirty="0">
                <a:solidFill>
                  <a:srgbClr val="7030A0"/>
                </a:solidFill>
              </a:rPr>
              <a:t>print </a:t>
            </a:r>
            <a:r>
              <a:rPr lang="en-US" sz="2000" dirty="0" err="1">
                <a:solidFill>
                  <a:srgbClr val="7030A0"/>
                </a:solidFill>
              </a:rPr>
              <a:t>apot</a:t>
            </a:r>
            <a:endParaRPr lang="el-GR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75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Δομή επιλογής – </a:t>
            </a:r>
            <a:r>
              <a:rPr lang="el-GR" dirty="0" err="1">
                <a:solidFill>
                  <a:schemeClr val="accent2"/>
                </a:solidFill>
              </a:rPr>
              <a:t>Εμφωλευμένη</a:t>
            </a:r>
            <a:r>
              <a:rPr lang="el-GR" dirty="0">
                <a:solidFill>
                  <a:schemeClr val="accent2"/>
                </a:solidFill>
              </a:rPr>
              <a:t>, Πολλαπλή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646111" y="1085202"/>
            <a:ext cx="8671310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l-GR" dirty="0"/>
              <a:t>Να γραφεί πρόγραμμα </a:t>
            </a:r>
            <a:r>
              <a:rPr lang="en-US" dirty="0"/>
              <a:t>Python</a:t>
            </a:r>
            <a:r>
              <a:rPr lang="el-GR" dirty="0"/>
              <a:t> που θα διαβάσει τους συντελεστές </a:t>
            </a:r>
            <a:r>
              <a:rPr lang="en-US" dirty="0"/>
              <a:t>a </a:t>
            </a:r>
            <a:r>
              <a:rPr lang="el-GR" dirty="0"/>
              <a:t>και </a:t>
            </a:r>
            <a:r>
              <a:rPr lang="en-US" dirty="0"/>
              <a:t>b </a:t>
            </a:r>
            <a:r>
              <a:rPr lang="el-GR" dirty="0"/>
              <a:t>της εξίσωσης α’ βαθμού </a:t>
            </a:r>
            <a:r>
              <a:rPr lang="en-US" dirty="0" err="1"/>
              <a:t>ax+b</a:t>
            </a:r>
            <a:r>
              <a:rPr lang="en-US" dirty="0"/>
              <a:t>=0 </a:t>
            </a:r>
            <a:r>
              <a:rPr lang="el-GR" dirty="0"/>
              <a:t>και θα εμφανίσει την κατάλληλη απάντηση με βάση τις τιμές αυτές.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6111" y="2037727"/>
            <a:ext cx="3498073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a=float(input('a='))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b=float(input('b='))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if a!=0: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x=-b/a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print 'x=',x</a:t>
            </a:r>
          </a:p>
          <a:p>
            <a:r>
              <a:rPr lang="en-US" sz="2000" dirty="0">
                <a:solidFill>
                  <a:srgbClr val="7030A0"/>
                </a:solidFill>
              </a:rPr>
              <a:t>else: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if b==0: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    print '</a:t>
            </a:r>
            <a:r>
              <a:rPr lang="el-GR" sz="2000" dirty="0">
                <a:solidFill>
                  <a:srgbClr val="7030A0"/>
                </a:solidFill>
              </a:rPr>
              <a:t>Αόριστη εξίσωση'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</a:t>
            </a:r>
            <a:r>
              <a:rPr lang="en-US" sz="2000" dirty="0">
                <a:solidFill>
                  <a:srgbClr val="7030A0"/>
                </a:solidFill>
              </a:rPr>
              <a:t>else: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    print '</a:t>
            </a:r>
            <a:r>
              <a:rPr lang="el-GR" sz="2000" dirty="0">
                <a:solidFill>
                  <a:srgbClr val="7030A0"/>
                </a:solidFill>
              </a:rPr>
              <a:t>Αδύνατη εξίσωση'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BC3F57-0D25-4E28-A62E-E0CB644DC3A2}"/>
              </a:ext>
            </a:extLst>
          </p:cNvPr>
          <p:cNvSpPr txBox="1"/>
          <p:nvPr/>
        </p:nvSpPr>
        <p:spPr>
          <a:xfrm>
            <a:off x="4857521" y="1997839"/>
            <a:ext cx="319029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a=float(input('a='))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b=float(input('b='))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if a!=0: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x=-b/a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print 'x=',x</a:t>
            </a:r>
          </a:p>
          <a:p>
            <a:r>
              <a:rPr lang="en-US" sz="2000" dirty="0" err="1">
                <a:solidFill>
                  <a:srgbClr val="7030A0"/>
                </a:solidFill>
              </a:rPr>
              <a:t>elif</a:t>
            </a:r>
            <a:r>
              <a:rPr lang="en-US" sz="2000" dirty="0">
                <a:solidFill>
                  <a:srgbClr val="7030A0"/>
                </a:solidFill>
              </a:rPr>
              <a:t> b==0: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print '</a:t>
            </a:r>
            <a:r>
              <a:rPr lang="el-GR" sz="2000" dirty="0">
                <a:solidFill>
                  <a:srgbClr val="7030A0"/>
                </a:solidFill>
              </a:rPr>
              <a:t>Αόριστη εξίσωση'</a:t>
            </a:r>
          </a:p>
          <a:p>
            <a:r>
              <a:rPr lang="en-US" sz="2000" dirty="0">
                <a:solidFill>
                  <a:srgbClr val="7030A0"/>
                </a:solidFill>
              </a:rPr>
              <a:t>else: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print '</a:t>
            </a:r>
            <a:r>
              <a:rPr lang="el-GR" sz="2000" dirty="0">
                <a:solidFill>
                  <a:srgbClr val="7030A0"/>
                </a:solidFill>
              </a:rPr>
              <a:t>Αδύνατη εξίσωση'</a:t>
            </a:r>
          </a:p>
        </p:txBody>
      </p:sp>
    </p:spTree>
    <p:extLst>
      <p:ext uri="{BB962C8B-B14F-4D97-AF65-F5344CB8AC3E}">
        <p14:creationId xmlns:p14="http://schemas.microsoft.com/office/powerpoint/2010/main" val="139159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Όψη">
  <a:themeElements>
    <a:clrScheme name="Όψη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3208</TotalTime>
  <Words>1330</Words>
  <Application>Microsoft Office PowerPoint</Application>
  <PresentationFormat>Ευρεία οθόνη</PresentationFormat>
  <Paragraphs>215</Paragraphs>
  <Slides>15</Slides>
  <Notes>11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1" baseType="lpstr">
      <vt:lpstr>Arial</vt:lpstr>
      <vt:lpstr>Calibri</vt:lpstr>
      <vt:lpstr>Courier New</vt:lpstr>
      <vt:lpstr>Trebuchet MS</vt:lpstr>
      <vt:lpstr>Wingdings 3</vt:lpstr>
      <vt:lpstr>Όψη</vt:lpstr>
      <vt:lpstr>Δομή Επιλογής</vt:lpstr>
      <vt:lpstr>Δομή επιλογής</vt:lpstr>
      <vt:lpstr>Δομή επιλογής – Σύνθετη</vt:lpstr>
      <vt:lpstr>Δομή επιλογής – Σύνθετη</vt:lpstr>
      <vt:lpstr>Δομή επιλογής – Χρήσιμα</vt:lpstr>
      <vt:lpstr>Δομή επιλογής – Απλή</vt:lpstr>
      <vt:lpstr>Δομή επιλογής – Απλή</vt:lpstr>
      <vt:lpstr>Δομή επιλογής – Πολλαπλή</vt:lpstr>
      <vt:lpstr>Δομή επιλογής – Εμφωλευμένη, Πολλαπλή</vt:lpstr>
      <vt:lpstr>Παρουσίαση του PowerPoint</vt:lpstr>
      <vt:lpstr>Παρουσίαση του PowerPoint</vt:lpstr>
      <vt:lpstr>Παρουσίαση του PowerPoint</vt:lpstr>
      <vt:lpstr>Δραστηριότητα</vt:lpstr>
      <vt:lpstr>Δραστηριότητα: Παίζοντας ζάρια</vt:lpstr>
      <vt:lpstr>Δραστηριότητα: Δείκτης UV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</dc:title>
  <dc:creator>user</dc:creator>
  <cp:lastModifiedBy>Ευδοξία Μπέγου</cp:lastModifiedBy>
  <cp:revision>574</cp:revision>
  <dcterms:created xsi:type="dcterms:W3CDTF">2015-02-19T08:19:29Z</dcterms:created>
  <dcterms:modified xsi:type="dcterms:W3CDTF">2020-10-04T20:24:31Z</dcterms:modified>
</cp:coreProperties>
</file>