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33"/>
  </p:notesMasterIdLst>
  <p:sldIdLst>
    <p:sldId id="413" r:id="rId2"/>
    <p:sldId id="414" r:id="rId3"/>
    <p:sldId id="415" r:id="rId4"/>
    <p:sldId id="436" r:id="rId5"/>
    <p:sldId id="437" r:id="rId6"/>
    <p:sldId id="416" r:id="rId7"/>
    <p:sldId id="417" r:id="rId8"/>
    <p:sldId id="419" r:id="rId9"/>
    <p:sldId id="420" r:id="rId10"/>
    <p:sldId id="421" r:id="rId11"/>
    <p:sldId id="438" r:id="rId12"/>
    <p:sldId id="439" r:id="rId13"/>
    <p:sldId id="440" r:id="rId14"/>
    <p:sldId id="423" r:id="rId15"/>
    <p:sldId id="424" r:id="rId16"/>
    <p:sldId id="428" r:id="rId17"/>
    <p:sldId id="441" r:id="rId18"/>
    <p:sldId id="435" r:id="rId19"/>
    <p:sldId id="448" r:id="rId20"/>
    <p:sldId id="449" r:id="rId21"/>
    <p:sldId id="443" r:id="rId22"/>
    <p:sldId id="429" r:id="rId23"/>
    <p:sldId id="444" r:id="rId24"/>
    <p:sldId id="445" r:id="rId25"/>
    <p:sldId id="426" r:id="rId26"/>
    <p:sldId id="427" r:id="rId27"/>
    <p:sldId id="422" r:id="rId28"/>
    <p:sldId id="430" r:id="rId29"/>
    <p:sldId id="446" r:id="rId30"/>
    <p:sldId id="447" r:id="rId31"/>
    <p:sldId id="43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keros" initials="g" lastIdx="1" clrIdx="0">
    <p:extLst>
      <p:ext uri="{19B8F6BF-5375-455C-9EA6-DF929625EA0E}">
        <p15:presenceInfo xmlns:p15="http://schemas.microsoft.com/office/powerpoint/2012/main" userId="gker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555"/>
    <a:srgbClr val="4AB5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Φωτεινό στυλ 2 - Έμφαση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8FB837D-C827-4EFA-A057-4D05807E0F7C}" styleName="Στυλ με θέμα 1 - Έμφαση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24" autoAdjust="0"/>
    <p:restoredTop sz="85996" autoAdjust="0"/>
  </p:normalViewPr>
  <p:slideViewPr>
    <p:cSldViewPr snapToGrid="0">
      <p:cViewPr varScale="1">
        <p:scale>
          <a:sx n="63" d="100"/>
          <a:sy n="63" d="100"/>
        </p:scale>
        <p:origin x="10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C788E7-2211-48AA-BA39-D94F7232ECAC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76C1C4-F56F-46B1-B796-B9F0977DB3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02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099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51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201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995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2568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27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8212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284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165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88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21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355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829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693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8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047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1203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024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274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6417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8687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026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1676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155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85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11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74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460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18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76C1C4-F56F-46B1-B796-B9F0977DB3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02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8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348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7519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834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6430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91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120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993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286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7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3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663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25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62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267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3C839-2365-46F2-818D-9E676149DB34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DFC18C9-39E4-4357-AC35-0B0D68236D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4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055" y="725214"/>
            <a:ext cx="9144000" cy="1753588"/>
          </a:xfrm>
        </p:spPr>
        <p:txBody>
          <a:bodyPr>
            <a:noAutofit/>
          </a:bodyPr>
          <a:lstStyle/>
          <a:p>
            <a:pPr algn="ctr"/>
            <a:r>
              <a:rPr lang="el-GR" sz="4800" dirty="0">
                <a:solidFill>
                  <a:srgbClr val="0070C0"/>
                </a:solidFill>
              </a:rPr>
              <a:t>Δομές Δεδομένων ΙΙ</a:t>
            </a:r>
            <a:br>
              <a:rPr lang="el-GR" sz="4800" dirty="0">
                <a:solidFill>
                  <a:srgbClr val="0070C0"/>
                </a:solidFill>
              </a:rPr>
            </a:br>
            <a:r>
              <a:rPr lang="el-GR" sz="4000" dirty="0">
                <a:solidFill>
                  <a:srgbClr val="0070C0"/>
                </a:solidFill>
              </a:rPr>
              <a:t>(Λίστες)</a:t>
            </a:r>
            <a:endParaRPr lang="en-US" sz="4800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3596" y="3216461"/>
            <a:ext cx="4694822" cy="139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447055" y="5344509"/>
            <a:ext cx="9144000" cy="10358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sz="2400" dirty="0">
                <a:solidFill>
                  <a:srgbClr val="0070C0"/>
                </a:solidFill>
              </a:rPr>
              <a:t>Κέρος Α. Ιωάννης</a:t>
            </a:r>
          </a:p>
          <a:p>
            <a:r>
              <a:rPr lang="el-GR" sz="2400" dirty="0">
                <a:solidFill>
                  <a:srgbClr val="0070C0"/>
                </a:solidFill>
              </a:rPr>
              <a:t>Καθηγητής Πληροφορικής ΠΕ19</a:t>
            </a:r>
          </a:p>
          <a:p>
            <a:r>
              <a:rPr lang="el-GR" sz="2400" dirty="0">
                <a:solidFill>
                  <a:srgbClr val="0070C0"/>
                </a:solidFill>
              </a:rPr>
              <a:t>1</a:t>
            </a:r>
            <a:r>
              <a:rPr lang="el-GR" sz="2400" baseline="30000" dirty="0">
                <a:solidFill>
                  <a:srgbClr val="0070C0"/>
                </a:solidFill>
              </a:rPr>
              <a:t>ο</a:t>
            </a:r>
            <a:r>
              <a:rPr lang="el-GR" sz="2400" dirty="0">
                <a:solidFill>
                  <a:srgbClr val="0070C0"/>
                </a:solidFill>
              </a:rPr>
              <a:t> ΕΠΑΛ Κιλκίς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8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</a:t>
            </a:r>
            <a:r>
              <a:rPr lang="en-US" sz="2400" dirty="0">
                <a:solidFill>
                  <a:srgbClr val="C00000"/>
                </a:solidFill>
              </a:rPr>
              <a:t>3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1" y="1471681"/>
            <a:ext cx="75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Τι θα εμφανίσει στην οθόνη το παρακάτω πρόγραμμα </a:t>
            </a:r>
            <a:r>
              <a:rPr lang="en-US" b="1" dirty="0"/>
              <a:t>Python</a:t>
            </a:r>
            <a:r>
              <a:rPr lang="el-GR" b="1" dirty="0"/>
              <a:t>;</a:t>
            </a:r>
            <a:r>
              <a:rPr lang="el-GR" dirty="0"/>
              <a:t>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1" y="1846639"/>
            <a:ext cx="21595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for a in [15,27,31]: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8111" y="1848589"/>
            <a:ext cx="4283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15</a:t>
            </a:r>
          </a:p>
          <a:p>
            <a:r>
              <a:rPr lang="el-GR" dirty="0">
                <a:solidFill>
                  <a:srgbClr val="C00000"/>
                </a:solidFill>
              </a:rPr>
              <a:t>27</a:t>
            </a:r>
          </a:p>
          <a:p>
            <a:r>
              <a:rPr lang="el-GR" dirty="0">
                <a:solidFill>
                  <a:srgbClr val="C00000"/>
                </a:solidFill>
              </a:rPr>
              <a:t>31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8111" y="4268074"/>
            <a:ext cx="1336263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Sunday</a:t>
            </a:r>
          </a:p>
          <a:p>
            <a:r>
              <a:rPr lang="en-US" dirty="0">
                <a:solidFill>
                  <a:srgbClr val="C00000"/>
                </a:solidFill>
              </a:rPr>
              <a:t>Monday</a:t>
            </a:r>
          </a:p>
          <a:p>
            <a:r>
              <a:rPr lang="en-US" dirty="0">
                <a:solidFill>
                  <a:srgbClr val="C00000"/>
                </a:solidFill>
              </a:rPr>
              <a:t>Tuesday</a:t>
            </a:r>
          </a:p>
          <a:p>
            <a:r>
              <a:rPr lang="en-US" dirty="0">
                <a:solidFill>
                  <a:srgbClr val="C00000"/>
                </a:solidFill>
              </a:rPr>
              <a:t>Wednesday</a:t>
            </a:r>
          </a:p>
          <a:p>
            <a:r>
              <a:rPr lang="en-US" dirty="0">
                <a:solidFill>
                  <a:srgbClr val="C00000"/>
                </a:solidFill>
              </a:rPr>
              <a:t>Thursday</a:t>
            </a:r>
          </a:p>
          <a:p>
            <a:r>
              <a:rPr lang="en-US" dirty="0">
                <a:solidFill>
                  <a:srgbClr val="C00000"/>
                </a:solidFill>
              </a:rPr>
              <a:t>Friday</a:t>
            </a:r>
          </a:p>
          <a:p>
            <a:r>
              <a:rPr lang="en-US" dirty="0">
                <a:solidFill>
                  <a:srgbClr val="C00000"/>
                </a:solidFill>
              </a:rPr>
              <a:t>Saturday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6111" y="2771919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4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6110" y="3233583"/>
            <a:ext cx="75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Τι θα εμφανίσει στην οθόνη το παρακάτω πρόγραμμα </a:t>
            </a:r>
            <a:r>
              <a:rPr lang="en-US" b="1" dirty="0"/>
              <a:t>Python</a:t>
            </a:r>
            <a:r>
              <a:rPr lang="el-GR" b="1" dirty="0"/>
              <a:t>;</a:t>
            </a:r>
            <a:r>
              <a:rPr lang="el-GR" dirty="0"/>
              <a:t>	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6110" y="3608541"/>
            <a:ext cx="86609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daysofweek</a:t>
            </a:r>
            <a:r>
              <a:rPr lang="en-US" dirty="0">
                <a:solidFill>
                  <a:srgbClr val="7030A0"/>
                </a:solidFill>
              </a:rPr>
              <a:t>=['Sunday','Monday','Tuesday','Wednesday','Thursday','Friday','Saturday']</a:t>
            </a:r>
          </a:p>
          <a:p>
            <a:r>
              <a:rPr lang="en-US" dirty="0">
                <a:solidFill>
                  <a:srgbClr val="7030A0"/>
                </a:solidFill>
              </a:rPr>
              <a:t>for x in </a:t>
            </a:r>
            <a:r>
              <a:rPr lang="en-US" dirty="0" err="1">
                <a:solidFill>
                  <a:srgbClr val="7030A0"/>
                </a:solidFill>
              </a:rPr>
              <a:t>daysofweek</a:t>
            </a:r>
            <a:r>
              <a:rPr lang="en-US" dirty="0">
                <a:solidFill>
                  <a:srgbClr val="7030A0"/>
                </a:solidFill>
              </a:rPr>
              <a:t>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x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14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build="p"/>
      <p:bldP spid="10" grpId="0"/>
      <p:bldP spid="14" grpId="0"/>
      <p:bldP spid="8" grpId="0"/>
      <p:bldP spid="16" grpId="0" build="p"/>
      <p:bldP spid="17" grpId="0" build="p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5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0" y="1471681"/>
            <a:ext cx="9755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γράψετε πρόγραμμα </a:t>
            </a:r>
            <a:r>
              <a:rPr lang="en-US" dirty="0"/>
              <a:t>Python</a:t>
            </a:r>
            <a:r>
              <a:rPr lang="el-GR" dirty="0"/>
              <a:t> το οποίο θα δημιουργεί τη λίστα </a:t>
            </a:r>
            <a:r>
              <a:rPr lang="en-US" dirty="0"/>
              <a:t>L=[1</a:t>
            </a:r>
            <a:r>
              <a:rPr lang="el-GR" dirty="0"/>
              <a:t>0</a:t>
            </a:r>
            <a:r>
              <a:rPr lang="en-US" dirty="0"/>
              <a:t>,2,3</a:t>
            </a:r>
            <a:r>
              <a:rPr lang="el-GR" dirty="0"/>
              <a:t>0</a:t>
            </a:r>
            <a:r>
              <a:rPr lang="en-US" dirty="0"/>
              <a:t>,4,5,</a:t>
            </a:r>
            <a:r>
              <a:rPr lang="el-GR" dirty="0"/>
              <a:t>18</a:t>
            </a:r>
            <a:r>
              <a:rPr lang="en-US" dirty="0"/>
              <a:t>]</a:t>
            </a:r>
            <a:r>
              <a:rPr lang="el-GR" dirty="0"/>
              <a:t> και στη συνέχεια θα εμφανίσει κάθε στοιχείο της λίστας σε ξεχωριστή γραμμή.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0" y="2112853"/>
            <a:ext cx="21146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L=[1</a:t>
            </a:r>
            <a:r>
              <a:rPr lang="el-GR" dirty="0">
                <a:solidFill>
                  <a:srgbClr val="7030A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,2,3</a:t>
            </a:r>
            <a:r>
              <a:rPr lang="el-GR" dirty="0">
                <a:solidFill>
                  <a:srgbClr val="7030A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,4,5</a:t>
            </a:r>
            <a:r>
              <a:rPr lang="el-GR" dirty="0">
                <a:solidFill>
                  <a:srgbClr val="7030A0"/>
                </a:solidFill>
              </a:rPr>
              <a:t>,18</a:t>
            </a:r>
            <a:r>
              <a:rPr lang="en-US" dirty="0">
                <a:solidFill>
                  <a:srgbClr val="7030A0"/>
                </a:solidFill>
              </a:rPr>
              <a:t>]</a:t>
            </a:r>
          </a:p>
          <a:p>
            <a:r>
              <a:rPr lang="en-US" dirty="0">
                <a:solidFill>
                  <a:srgbClr val="7030A0"/>
                </a:solidFill>
              </a:rPr>
              <a:t>for x in L: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111" y="3215690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6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6110" y="3677354"/>
            <a:ext cx="9755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Τροποποιήστε το παραπάνω πρόγραμμα </a:t>
            </a:r>
            <a:r>
              <a:rPr lang="en-US" dirty="0"/>
              <a:t>Python</a:t>
            </a:r>
            <a:r>
              <a:rPr lang="el-GR" dirty="0"/>
              <a:t> ώστε να εμφανίζει το μέσο όρο των στοιχείων της λίστας.	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6109" y="4318526"/>
            <a:ext cx="49087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L=[1</a:t>
            </a:r>
            <a:r>
              <a:rPr lang="el-GR" dirty="0">
                <a:solidFill>
                  <a:srgbClr val="7030A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,2,3</a:t>
            </a:r>
            <a:r>
              <a:rPr lang="el-GR" dirty="0">
                <a:solidFill>
                  <a:srgbClr val="7030A0"/>
                </a:solidFill>
              </a:rPr>
              <a:t>0</a:t>
            </a:r>
            <a:r>
              <a:rPr lang="en-US" dirty="0">
                <a:solidFill>
                  <a:srgbClr val="7030A0"/>
                </a:solidFill>
              </a:rPr>
              <a:t>,4,5</a:t>
            </a:r>
            <a:r>
              <a:rPr lang="el-GR" dirty="0">
                <a:solidFill>
                  <a:srgbClr val="7030A0"/>
                </a:solidFill>
              </a:rPr>
              <a:t>,18</a:t>
            </a:r>
            <a:r>
              <a:rPr lang="en-US" dirty="0">
                <a:solidFill>
                  <a:srgbClr val="7030A0"/>
                </a:solidFill>
              </a:rPr>
              <a:t>]</a:t>
            </a:r>
          </a:p>
          <a:p>
            <a:r>
              <a:rPr lang="en-US" dirty="0" err="1">
                <a:solidFill>
                  <a:srgbClr val="7030A0"/>
                </a:solidFill>
              </a:rPr>
              <a:t>sinolo</a:t>
            </a:r>
            <a:r>
              <a:rPr lang="en-US" dirty="0">
                <a:solidFill>
                  <a:srgbClr val="7030A0"/>
                </a:solidFill>
              </a:rPr>
              <a:t>=0.0 #</a:t>
            </a:r>
            <a:r>
              <a:rPr lang="el-GR" dirty="0">
                <a:solidFill>
                  <a:srgbClr val="7030A0"/>
                </a:solidFill>
              </a:rPr>
              <a:t>για να μην γίνει ακέραια διαίρεση</a:t>
            </a:r>
          </a:p>
          <a:p>
            <a:r>
              <a:rPr lang="en-US" dirty="0">
                <a:solidFill>
                  <a:srgbClr val="7030A0"/>
                </a:solidFill>
              </a:rPr>
              <a:t>for x in L: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sinolo</a:t>
            </a:r>
            <a:r>
              <a:rPr lang="en-US" dirty="0">
                <a:solidFill>
                  <a:srgbClr val="7030A0"/>
                </a:solidFill>
              </a:rPr>
              <a:t>+=x</a:t>
            </a:r>
          </a:p>
          <a:p>
            <a:r>
              <a:rPr lang="en-US" dirty="0" err="1">
                <a:solidFill>
                  <a:srgbClr val="7030A0"/>
                </a:solidFill>
              </a:rPr>
              <a:t>mo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sinolo</a:t>
            </a:r>
            <a:r>
              <a:rPr lang="en-US" dirty="0">
                <a:solidFill>
                  <a:srgbClr val="7030A0"/>
                </a:solidFill>
              </a:rPr>
              <a:t>/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(L)</a:t>
            </a: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mo</a:t>
            </a:r>
            <a:endParaRPr lang="el-G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487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build="p"/>
      <p:bldP spid="10" grpId="0"/>
      <p:bldP spid="16" grpId="0" build="p"/>
      <p:bldP spid="17" grpId="0" build="p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7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0" y="1471681"/>
            <a:ext cx="97551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Τροποποιήστε το παραπάνω πρόγραμμα ώστε να βρίσκει το μεγαλύτερο στοιχείο της λίστας.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0" y="2112853"/>
            <a:ext cx="211468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L=[10,2,30,4,5,18]</a:t>
            </a:r>
          </a:p>
          <a:p>
            <a:r>
              <a:rPr lang="en-US" dirty="0">
                <a:solidFill>
                  <a:srgbClr val="7030A0"/>
                </a:solidFill>
              </a:rPr>
              <a:t>meg=L[0]</a:t>
            </a:r>
          </a:p>
          <a:p>
            <a:r>
              <a:rPr lang="en-US" dirty="0">
                <a:solidFill>
                  <a:srgbClr val="7030A0"/>
                </a:solidFill>
              </a:rPr>
              <a:t>for x in L:</a:t>
            </a:r>
          </a:p>
          <a:p>
            <a:r>
              <a:rPr lang="en-US" dirty="0">
                <a:solidFill>
                  <a:srgbClr val="7030A0"/>
                </a:solidFill>
              </a:rPr>
              <a:t>    if x&gt;meg:</a:t>
            </a:r>
          </a:p>
          <a:p>
            <a:r>
              <a:rPr lang="en-US" dirty="0">
                <a:solidFill>
                  <a:srgbClr val="7030A0"/>
                </a:solidFill>
              </a:rPr>
              <a:t>        meg=x</a:t>
            </a:r>
          </a:p>
          <a:p>
            <a:r>
              <a:rPr lang="en-US" dirty="0">
                <a:solidFill>
                  <a:srgbClr val="7030A0"/>
                </a:solidFill>
              </a:rPr>
              <a:t>print meg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D79FA6-ED7A-41BC-A22E-5D2AA1CEF00D}"/>
              </a:ext>
            </a:extLst>
          </p:cNvPr>
          <p:cNvSpPr txBox="1"/>
          <p:nvPr/>
        </p:nvSpPr>
        <p:spPr>
          <a:xfrm>
            <a:off x="646112" y="3867179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</a:t>
            </a:r>
            <a:r>
              <a:rPr lang="en-US" sz="2400" dirty="0">
                <a:solidFill>
                  <a:srgbClr val="C00000"/>
                </a:solidFill>
              </a:rPr>
              <a:t>8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4D4D53-AFB6-4090-B3B3-E7234167447C}"/>
              </a:ext>
            </a:extLst>
          </p:cNvPr>
          <p:cNvSpPr txBox="1"/>
          <p:nvPr/>
        </p:nvSpPr>
        <p:spPr>
          <a:xfrm>
            <a:off x="646111" y="4328843"/>
            <a:ext cx="46751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διαβάζει το ποσό που έδωσε ένας πελάτης ενός καταστήματος και το κόστος των αγορών του και θα εμφανίσει το ελάχιστο πλήθος χαρτονομισμάτων ή κερμάτων που θα δοθούν στα ρέστα.</a:t>
            </a:r>
            <a:r>
              <a:rPr lang="en-US" dirty="0"/>
              <a:t> </a:t>
            </a:r>
            <a:r>
              <a:rPr lang="el-GR" dirty="0"/>
              <a:t>Θεωρήστε ότι όλες οι τιμές είναι ακέραιες.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CA7AAFA-3E68-4A17-B41A-7411201B5F59}"/>
              </a:ext>
            </a:extLst>
          </p:cNvPr>
          <p:cNvSpPr txBox="1"/>
          <p:nvPr/>
        </p:nvSpPr>
        <p:spPr>
          <a:xfrm>
            <a:off x="5523704" y="2112853"/>
            <a:ext cx="634500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nomismata</a:t>
            </a:r>
            <a:r>
              <a:rPr lang="en-US" dirty="0">
                <a:solidFill>
                  <a:srgbClr val="7030A0"/>
                </a:solidFill>
              </a:rPr>
              <a:t>=[100,50,20,10,5,2,1]</a:t>
            </a:r>
          </a:p>
          <a:p>
            <a:r>
              <a:rPr lang="en-US" dirty="0">
                <a:solidFill>
                  <a:srgbClr val="7030A0"/>
                </a:solidFill>
              </a:rPr>
              <a:t>cost=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 κόστος των αγορών:'))</a:t>
            </a:r>
          </a:p>
          <a:p>
            <a:r>
              <a:rPr lang="en-US" dirty="0">
                <a:solidFill>
                  <a:srgbClr val="7030A0"/>
                </a:solidFill>
              </a:rPr>
              <a:t>payment=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το ποσό που έδωσε ο πελάτης:'))</a:t>
            </a:r>
          </a:p>
          <a:p>
            <a:r>
              <a:rPr lang="en-US" dirty="0">
                <a:solidFill>
                  <a:srgbClr val="7030A0"/>
                </a:solidFill>
              </a:rPr>
              <a:t>change=payment-cost</a:t>
            </a:r>
          </a:p>
          <a:p>
            <a:r>
              <a:rPr lang="en-US" dirty="0" err="1">
                <a:solidFill>
                  <a:srgbClr val="7030A0"/>
                </a:solidFill>
              </a:rPr>
              <a:t>pl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>
                <a:solidFill>
                  <a:srgbClr val="7030A0"/>
                </a:solidFill>
              </a:rPr>
              <a:t>for coin in </a:t>
            </a:r>
            <a:r>
              <a:rPr lang="en-US" dirty="0" err="1">
                <a:solidFill>
                  <a:srgbClr val="7030A0"/>
                </a:solidFill>
              </a:rPr>
              <a:t>nomismata</a:t>
            </a:r>
            <a:r>
              <a:rPr lang="en-US" dirty="0">
                <a:solidFill>
                  <a:srgbClr val="7030A0"/>
                </a:solidFill>
              </a:rPr>
              <a:t>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pl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pl+change</a:t>
            </a:r>
            <a:r>
              <a:rPr lang="en-US" dirty="0">
                <a:solidFill>
                  <a:srgbClr val="7030A0"/>
                </a:solidFill>
              </a:rPr>
              <a:t>/coin</a:t>
            </a:r>
          </a:p>
          <a:p>
            <a:r>
              <a:rPr lang="en-US" dirty="0">
                <a:solidFill>
                  <a:srgbClr val="7030A0"/>
                </a:solidFill>
              </a:rPr>
              <a:t>    change=</a:t>
            </a:r>
            <a:r>
              <a:rPr lang="en-US" dirty="0" err="1">
                <a:solidFill>
                  <a:srgbClr val="7030A0"/>
                </a:solidFill>
              </a:rPr>
              <a:t>change%coin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</a:t>
            </a:r>
            <a:r>
              <a:rPr lang="en-US" dirty="0" err="1">
                <a:solidFill>
                  <a:srgbClr val="7030A0"/>
                </a:solidFill>
              </a:rPr>
              <a:t>pl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49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build="p"/>
      <p:bldP spid="10" grpId="0"/>
      <p:bldP spid="9" grpId="0" build="p"/>
      <p:bldP spid="13" grpId="0" build="p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Μέθοδοι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29064D-8A6F-42C0-BBC7-99AD72A31281}"/>
              </a:ext>
            </a:extLst>
          </p:cNvPr>
          <p:cNvSpPr txBox="1"/>
          <p:nvPr/>
        </p:nvSpPr>
        <p:spPr>
          <a:xfrm>
            <a:off x="872031" y="995555"/>
            <a:ext cx="1099854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Οι λίστες (όπως και οι συμβολοσειρές) διαθέτουν μια μεγάλη ποικιλία μεθόδων. Ενδεικτικά αναφέρονται κάποιες παρακάτω</a:t>
            </a:r>
            <a:r>
              <a:rPr lang="en-US" dirty="0"/>
              <a:t> (</a:t>
            </a:r>
            <a:r>
              <a:rPr lang="el-GR" dirty="0"/>
              <a:t>όπου </a:t>
            </a:r>
            <a:r>
              <a:rPr lang="en-US" dirty="0"/>
              <a:t>L, </a:t>
            </a:r>
            <a:r>
              <a:rPr lang="el-GR" dirty="0"/>
              <a:t>η λίστα δοκιμής):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L.append</a:t>
            </a:r>
            <a:r>
              <a:rPr lang="en-US" b="1" dirty="0">
                <a:solidFill>
                  <a:srgbClr val="002060"/>
                </a:solidFill>
              </a:rPr>
              <a:t>(object)</a:t>
            </a:r>
            <a:r>
              <a:rPr lang="en-US" dirty="0"/>
              <a:t>: </a:t>
            </a:r>
            <a:r>
              <a:rPr lang="el-GR" dirty="0"/>
              <a:t>προσθήκη του στοιχείου </a:t>
            </a:r>
            <a:r>
              <a:rPr lang="en-US" dirty="0"/>
              <a:t>object</a:t>
            </a:r>
            <a:r>
              <a:rPr lang="el-GR" dirty="0"/>
              <a:t> στο τέλος της λίστας</a:t>
            </a:r>
            <a:r>
              <a:rPr lang="en-US" dirty="0"/>
              <a:t> L</a:t>
            </a:r>
            <a:r>
              <a:rPr lang="el-GR" dirty="0"/>
              <a:t>.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L.insert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err="1">
                <a:solidFill>
                  <a:srgbClr val="002060"/>
                </a:solidFill>
              </a:rPr>
              <a:t>index,object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en-US" dirty="0"/>
              <a:t>: </a:t>
            </a:r>
            <a:r>
              <a:rPr lang="el-GR" dirty="0"/>
              <a:t>προσθήκη του στοιχείου </a:t>
            </a:r>
            <a:r>
              <a:rPr lang="en-US" dirty="0"/>
              <a:t>object </a:t>
            </a:r>
            <a:r>
              <a:rPr lang="el-GR" dirty="0"/>
              <a:t>στη θέση </a:t>
            </a:r>
            <a:r>
              <a:rPr lang="en-US" dirty="0"/>
              <a:t>index </a:t>
            </a:r>
            <a:r>
              <a:rPr lang="el-GR" dirty="0"/>
              <a:t>της λίστας </a:t>
            </a:r>
            <a:r>
              <a:rPr lang="en-US"/>
              <a:t>L </a:t>
            </a:r>
            <a:r>
              <a:rPr lang="el-GR" dirty="0"/>
              <a:t>μετακινώντας όλα τα στοιχεία από τη θέση </a:t>
            </a:r>
            <a:r>
              <a:rPr lang="en-US" dirty="0"/>
              <a:t>index </a:t>
            </a:r>
            <a:r>
              <a:rPr lang="el-GR" dirty="0"/>
              <a:t>και μετά κατά μία θέση.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L.pop</a:t>
            </a:r>
            <a:r>
              <a:rPr lang="el-GR" b="1" dirty="0">
                <a:solidFill>
                  <a:srgbClr val="002060"/>
                </a:solidFill>
              </a:rPr>
              <a:t>([</a:t>
            </a:r>
            <a:r>
              <a:rPr lang="en-US" b="1" dirty="0">
                <a:solidFill>
                  <a:srgbClr val="002060"/>
                </a:solidFill>
              </a:rPr>
              <a:t>index])</a:t>
            </a:r>
            <a:r>
              <a:rPr lang="en-US" dirty="0"/>
              <a:t>: </a:t>
            </a:r>
            <a:r>
              <a:rPr lang="el-GR" dirty="0"/>
              <a:t>αφαίρεση του στοιχείου που είναι στη θέση </a:t>
            </a:r>
            <a:r>
              <a:rPr lang="en-US" dirty="0"/>
              <a:t>index </a:t>
            </a:r>
            <a:r>
              <a:rPr lang="el-GR" dirty="0"/>
              <a:t>της λίστας </a:t>
            </a:r>
            <a:r>
              <a:rPr lang="en-US" dirty="0"/>
              <a:t>L. </a:t>
            </a:r>
            <a:r>
              <a:rPr lang="el-GR" dirty="0"/>
              <a:t>Αν δεν δοθεί </a:t>
            </a:r>
            <a:r>
              <a:rPr lang="en-US" dirty="0"/>
              <a:t>index, </a:t>
            </a:r>
            <a:r>
              <a:rPr lang="el-GR" dirty="0"/>
              <a:t>τότε αφαιρείται το τελευταίο στοιχείο της λίστας </a:t>
            </a:r>
            <a:r>
              <a:rPr lang="en-US" dirty="0"/>
              <a:t>L</a:t>
            </a:r>
            <a:r>
              <a:rPr lang="el-GR" dirty="0"/>
              <a:t>.</a:t>
            </a:r>
            <a:endParaRPr lang="en-US" dirty="0"/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L.sort</a:t>
            </a:r>
            <a:r>
              <a:rPr lang="en-US" b="1" dirty="0">
                <a:solidFill>
                  <a:srgbClr val="002060"/>
                </a:solidFill>
              </a:rPr>
              <a:t>(</a:t>
            </a:r>
            <a:r>
              <a:rPr lang="en-US" b="1" dirty="0" err="1">
                <a:solidFill>
                  <a:srgbClr val="002060"/>
                </a:solidFill>
              </a:rPr>
              <a:t>arg</a:t>
            </a:r>
            <a:r>
              <a:rPr lang="en-US" b="1" dirty="0">
                <a:solidFill>
                  <a:srgbClr val="002060"/>
                </a:solidFill>
              </a:rPr>
              <a:t>)</a:t>
            </a:r>
            <a:r>
              <a:rPr lang="en-US" dirty="0"/>
              <a:t>: </a:t>
            </a:r>
            <a:r>
              <a:rPr lang="el-GR" dirty="0"/>
              <a:t>ταξινόμηση λίστας σε αύξουσα σειρά ή φθίνουσα σειρά (όταν το </a:t>
            </a:r>
            <a:r>
              <a:rPr lang="en-US" dirty="0" err="1"/>
              <a:t>arg</a:t>
            </a:r>
            <a:r>
              <a:rPr lang="el-GR" dirty="0"/>
              <a:t> είναι </a:t>
            </a:r>
            <a:r>
              <a:rPr lang="en-US" dirty="0"/>
              <a:t>reverse=False</a:t>
            </a:r>
            <a:r>
              <a:rPr lang="el-GR" dirty="0"/>
              <a:t> ή </a:t>
            </a:r>
            <a:r>
              <a:rPr lang="en-US" dirty="0"/>
              <a:t>reverse=True</a:t>
            </a:r>
            <a:r>
              <a:rPr lang="el-GR" dirty="0"/>
              <a:t> αντίστοιχα</a:t>
            </a:r>
            <a:r>
              <a:rPr lang="en-US" dirty="0"/>
              <a:t>)</a:t>
            </a:r>
            <a:r>
              <a:rPr lang="el-GR" dirty="0"/>
              <a:t>.</a:t>
            </a:r>
            <a:r>
              <a:rPr lang="en-US" dirty="0"/>
              <a:t> </a:t>
            </a:r>
            <a:r>
              <a:rPr lang="el-GR" dirty="0"/>
              <a:t>Αν το </a:t>
            </a:r>
            <a:r>
              <a:rPr lang="en-US" dirty="0" err="1"/>
              <a:t>arg</a:t>
            </a:r>
            <a:r>
              <a:rPr lang="en-US" dirty="0"/>
              <a:t> </a:t>
            </a:r>
            <a:r>
              <a:rPr lang="el-GR" dirty="0"/>
              <a:t>δεν υπάρχει τότε πραγματοποιείται αύξουσα ταξινόμηση.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L.extend</a:t>
            </a:r>
            <a:r>
              <a:rPr lang="el-GR" b="1" dirty="0">
                <a:solidFill>
                  <a:srgbClr val="002060"/>
                </a:solidFill>
              </a:rPr>
              <a:t>(</a:t>
            </a:r>
            <a:r>
              <a:rPr lang="en-US" b="1" dirty="0">
                <a:solidFill>
                  <a:srgbClr val="002060"/>
                </a:solidFill>
              </a:rPr>
              <a:t>K)</a:t>
            </a:r>
            <a:r>
              <a:rPr lang="en-US" dirty="0"/>
              <a:t>: </a:t>
            </a:r>
            <a:r>
              <a:rPr lang="el-GR" dirty="0"/>
              <a:t>προσθήκη των στοιχείων της λίστας Κ στο τέλος της λίστας </a:t>
            </a:r>
            <a:r>
              <a:rPr lang="en-US" dirty="0"/>
              <a:t>L</a:t>
            </a:r>
            <a:r>
              <a:rPr lang="el-GR" dirty="0"/>
              <a:t>.</a:t>
            </a:r>
            <a:r>
              <a:rPr lang="en-US" dirty="0"/>
              <a:t> </a:t>
            </a:r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L.count</a:t>
            </a:r>
            <a:r>
              <a:rPr lang="en-US" b="1" dirty="0">
                <a:solidFill>
                  <a:srgbClr val="002060"/>
                </a:solidFill>
              </a:rPr>
              <a:t>(object)</a:t>
            </a:r>
            <a:r>
              <a:rPr lang="el-GR" dirty="0"/>
              <a:t>: επιστρέφει πόσες φορές υπάρχει το στοιχείο </a:t>
            </a:r>
            <a:r>
              <a:rPr lang="en-US" dirty="0"/>
              <a:t>object </a:t>
            </a:r>
            <a:r>
              <a:rPr lang="el-GR" dirty="0"/>
              <a:t>στην λίστα </a:t>
            </a:r>
            <a:r>
              <a:rPr lang="en-US" dirty="0"/>
              <a:t>L.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rgbClr val="002060"/>
                </a:solidFill>
              </a:rPr>
              <a:t>L.reverse</a:t>
            </a:r>
            <a:r>
              <a:rPr lang="en-US" b="1" dirty="0">
                <a:solidFill>
                  <a:srgbClr val="002060"/>
                </a:solidFill>
              </a:rPr>
              <a:t>()</a:t>
            </a:r>
            <a:r>
              <a:rPr lang="el-GR" dirty="0"/>
              <a:t>: αντιστρέφει τα στοιχεία της λίστας </a:t>
            </a:r>
            <a:r>
              <a:rPr lang="en-US" dirty="0"/>
              <a:t>L.</a:t>
            </a:r>
            <a:endParaRPr lang="el-GR" dirty="0"/>
          </a:p>
          <a:p>
            <a:pPr algn="just"/>
            <a:endParaRPr lang="el-GR" dirty="0"/>
          </a:p>
          <a:p>
            <a:pPr algn="just"/>
            <a:r>
              <a:rPr lang="el-GR" b="1" dirty="0"/>
              <a:t>Περισσότερες μέθοδοι: </a:t>
            </a:r>
            <a:r>
              <a:rPr lang="en-US" b="1" dirty="0">
                <a:solidFill>
                  <a:srgbClr val="C00000"/>
                </a:solidFill>
              </a:rPr>
              <a:t>&gt;&gt;&gt;help(list)</a:t>
            </a:r>
            <a:endParaRPr lang="el-GR" b="1" dirty="0">
              <a:solidFill>
                <a:srgbClr val="C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774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38858" y="319129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Εξάσκηση στις μεθόδους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933" y="980734"/>
            <a:ext cx="35958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fruits = ['banana', 'apple']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</a:rPr>
              <a:t>fruits.append</a:t>
            </a:r>
            <a:r>
              <a:rPr lang="en-US" sz="2000" dirty="0">
                <a:solidFill>
                  <a:srgbClr val="7030A0"/>
                </a:solidFill>
              </a:rPr>
              <a:t>('orange')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fruits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0933" y="1922869"/>
            <a:ext cx="32063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['banana', 'apple', 'orange']</a:t>
            </a:r>
            <a:endParaRPr lang="el-GR" sz="20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933" y="2304173"/>
            <a:ext cx="4911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</a:rPr>
              <a:t>fruits.extend</a:t>
            </a:r>
            <a:r>
              <a:rPr lang="en-US" sz="2000" dirty="0">
                <a:solidFill>
                  <a:srgbClr val="7030A0"/>
                </a:solidFill>
              </a:rPr>
              <a:t>(['lemon', 'strawberry'])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fruits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933" y="2919725"/>
            <a:ext cx="5658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['banana', 'apple', 'orange', 'lemon', 'strawberry']</a:t>
            </a:r>
            <a:endParaRPr lang="el-GR" sz="2000" dirty="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8858" y="3287212"/>
            <a:ext cx="24080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</a:rPr>
              <a:t>fruits.reverse</a:t>
            </a:r>
            <a:r>
              <a:rPr lang="en-US" sz="2000" dirty="0">
                <a:solidFill>
                  <a:srgbClr val="7030A0"/>
                </a:solidFill>
              </a:rPr>
              <a:t>()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fruits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38858" y="3950211"/>
            <a:ext cx="5658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['strawberry', 'lemon', 'orange', 'apple', 'banana']</a:t>
            </a:r>
            <a:endParaRPr lang="el-GR" sz="2000" dirty="0">
              <a:solidFill>
                <a:srgbClr val="C00000"/>
              </a:solidFill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85C1AB10-1FCA-4CD5-8718-9A286A637F58}"/>
              </a:ext>
            </a:extLst>
          </p:cNvPr>
          <p:cNvSpPr/>
          <p:nvPr/>
        </p:nvSpPr>
        <p:spPr>
          <a:xfrm>
            <a:off x="538858" y="435032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fruits.pop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C00000"/>
                </a:solidFill>
              </a:rPr>
              <a:t>'banana'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CB346D02-A309-4AF9-B5B6-9D600025BCAD}"/>
              </a:ext>
            </a:extLst>
          </p:cNvPr>
          <p:cNvSpPr/>
          <p:nvPr/>
        </p:nvSpPr>
        <p:spPr>
          <a:xfrm>
            <a:off x="558440" y="497654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fruits.pop</a:t>
            </a:r>
            <a:r>
              <a:rPr lang="en-US" dirty="0">
                <a:solidFill>
                  <a:srgbClr val="7030A0"/>
                </a:solidFill>
              </a:rPr>
              <a:t>(0)</a:t>
            </a:r>
          </a:p>
          <a:p>
            <a:r>
              <a:rPr lang="en-US" dirty="0">
                <a:solidFill>
                  <a:srgbClr val="C00000"/>
                </a:solidFill>
              </a:rPr>
              <a:t>'strawberry'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6EE23C69-A694-4750-A31F-8870A0EE8CB5}"/>
              </a:ext>
            </a:extLst>
          </p:cNvPr>
          <p:cNvSpPr/>
          <p:nvPr/>
        </p:nvSpPr>
        <p:spPr>
          <a:xfrm>
            <a:off x="578022" y="562287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print fruits</a:t>
            </a:r>
          </a:p>
          <a:p>
            <a:r>
              <a:rPr lang="en-US" dirty="0">
                <a:solidFill>
                  <a:srgbClr val="C00000"/>
                </a:solidFill>
              </a:rPr>
              <a:t>['lemon', 'orange', 'apple']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131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1" grpId="0"/>
      <p:bldP spid="16" grpId="0"/>
      <p:bldP spid="18" grpId="0"/>
      <p:bldP spid="19" grpId="0"/>
      <p:bldP spid="3" grpId="0" build="p"/>
      <p:bldP spid="4" grpId="0" build="p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358693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Εξάσκηση στις μεθόδους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029" y="1060310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a=[22,11,44,33]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7029" y="1706641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[22, 11, 44, 33]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6680" y="2004878"/>
            <a:ext cx="1999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a.append</a:t>
            </a:r>
            <a:r>
              <a:rPr lang="en-US" dirty="0">
                <a:solidFill>
                  <a:srgbClr val="7030A0"/>
                </a:solidFill>
              </a:rPr>
              <a:t>(55)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6680" y="2651209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[22, 11, 44, 33, 55]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6680" y="3020541"/>
            <a:ext cx="2733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a.sort</a:t>
            </a:r>
            <a:r>
              <a:rPr lang="en-US" dirty="0">
                <a:solidFill>
                  <a:srgbClr val="7030A0"/>
                </a:solidFill>
              </a:rPr>
              <a:t>(reverse=True)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111" y="3666872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[55, 44, 33, 22, 11]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6111" y="4069466"/>
            <a:ext cx="39148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a.sort</a:t>
            </a:r>
            <a:r>
              <a:rPr lang="en-US" dirty="0">
                <a:solidFill>
                  <a:srgbClr val="7030A0"/>
                </a:solidFill>
              </a:rPr>
              <a:t>()  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a.sort</a:t>
            </a:r>
            <a:r>
              <a:rPr lang="en-US" dirty="0">
                <a:solidFill>
                  <a:srgbClr val="FF0000"/>
                </a:solidFill>
              </a:rPr>
              <a:t>(reverse=False)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6111" y="4715797"/>
            <a:ext cx="2188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[11, 22, 33, 44, 55]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6111" y="5118391"/>
            <a:ext cx="17908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a.pop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C00000"/>
                </a:solidFill>
              </a:rPr>
              <a:t>55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[11, 22, 33, 44]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05014" y="975688"/>
            <a:ext cx="14975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a.pop</a:t>
            </a:r>
            <a:r>
              <a:rPr lang="en-US" dirty="0">
                <a:solidFill>
                  <a:srgbClr val="7030A0"/>
                </a:solidFill>
              </a:rPr>
              <a:t>(2)</a:t>
            </a:r>
          </a:p>
          <a:p>
            <a:r>
              <a:rPr lang="en-US" dirty="0">
                <a:solidFill>
                  <a:srgbClr val="C00000"/>
                </a:solidFill>
              </a:rPr>
              <a:t>33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[11, 22, 44]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10785" y="2176017"/>
            <a:ext cx="2781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a.extend</a:t>
            </a:r>
            <a:r>
              <a:rPr lang="en-US" dirty="0">
                <a:solidFill>
                  <a:srgbClr val="7030A0"/>
                </a:solidFill>
              </a:rPr>
              <a:t>([55,66,77])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05014" y="2743541"/>
            <a:ext cx="2585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[11, 22, 44, 55, 66, 77]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05014" y="3112873"/>
            <a:ext cx="2039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a.insert</a:t>
            </a:r>
            <a:r>
              <a:rPr lang="en-US" dirty="0">
                <a:solidFill>
                  <a:srgbClr val="7030A0"/>
                </a:solidFill>
              </a:rPr>
              <a:t>(2,33)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05014" y="3705485"/>
            <a:ext cx="2983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[11, 22, 33, 44, 55, 66, 77]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95E22C29-D1D9-4288-8EE9-F9314E7E49C1}"/>
              </a:ext>
            </a:extLst>
          </p:cNvPr>
          <p:cNvSpPr/>
          <p:nvPr/>
        </p:nvSpPr>
        <p:spPr>
          <a:xfrm>
            <a:off x="4705014" y="412853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fib=[0, 1, 1, 2, 3, 5, 8, 13, 21, 6, 8, 100, 21]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fib.count</a:t>
            </a:r>
            <a:r>
              <a:rPr lang="en-US" dirty="0">
                <a:solidFill>
                  <a:srgbClr val="7030A0"/>
                </a:solidFill>
              </a:rPr>
              <a:t>(1)</a:t>
            </a:r>
          </a:p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fib.count</a:t>
            </a:r>
            <a:r>
              <a:rPr lang="en-US" dirty="0">
                <a:solidFill>
                  <a:srgbClr val="7030A0"/>
                </a:solidFill>
              </a:rPr>
              <a:t>(8)</a:t>
            </a:r>
          </a:p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fib.insert</a:t>
            </a:r>
            <a:r>
              <a:rPr lang="en-US" dirty="0">
                <a:solidFill>
                  <a:srgbClr val="7030A0"/>
                </a:solidFill>
              </a:rPr>
              <a:t>(0,fib.pop())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fib</a:t>
            </a:r>
          </a:p>
          <a:p>
            <a:r>
              <a:rPr lang="en-US" dirty="0">
                <a:solidFill>
                  <a:srgbClr val="C00000"/>
                </a:solidFill>
              </a:rPr>
              <a:t>[21, 0, 1, 1, 2, 3, 5, 8, 13, 21, 6, 8, 100]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2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 uiExpand="1" build="p"/>
      <p:bldP spid="20" grpId="0" build="p"/>
      <p:bldP spid="21" grpId="0"/>
      <p:bldP spid="22" grpId="0"/>
      <p:bldP spid="23" grpId="0"/>
      <p:bldP spid="24" grpId="0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</a:t>
            </a:r>
            <a:r>
              <a:rPr lang="en-US" sz="2400" dirty="0">
                <a:solidFill>
                  <a:srgbClr val="C00000"/>
                </a:solidFill>
              </a:rPr>
              <a:t>9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2" y="1471681"/>
            <a:ext cx="41504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Δημιουργήστε μία λίστα με πέντε (5) άγρια ζώα του δάσους. Χρησιμοποιώντας τις μεθόδους </a:t>
            </a:r>
            <a:r>
              <a:rPr lang="en-US" dirty="0"/>
              <a:t>append, insert, pop: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Εισάγετε ένα ακόμη ζώο στο τέλος της λίστας,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Εισάγετε ένα ακόμη ζώο στην δεύτερη θέση της λίστας,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Εξάγετε το τελευταίο ζώο της λίστας,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Εξάγετε το τρίτο ζώο της λίστας.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07692" y="1010017"/>
            <a:ext cx="599561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a=['Tiger','Lion','Zebra','Monkey','</a:t>
            </a:r>
            <a:r>
              <a:rPr lang="en-US" dirty="0" err="1">
                <a:solidFill>
                  <a:srgbClr val="7030A0"/>
                </a:solidFill>
              </a:rPr>
              <a:t>Hipo</a:t>
            </a:r>
            <a:r>
              <a:rPr lang="en-US" dirty="0">
                <a:solidFill>
                  <a:srgbClr val="7030A0"/>
                </a:solidFill>
              </a:rPr>
              <a:t>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['Tiger', 'Lion', 'Zebra', 'Monkey', '</a:t>
            </a:r>
            <a:r>
              <a:rPr lang="en-US" dirty="0" err="1">
                <a:solidFill>
                  <a:srgbClr val="C00000"/>
                </a:solidFill>
              </a:rPr>
              <a:t>Hipo</a:t>
            </a:r>
            <a:r>
              <a:rPr lang="en-US" dirty="0">
                <a:solidFill>
                  <a:srgbClr val="C00000"/>
                </a:solidFill>
              </a:rPr>
              <a:t>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a.append</a:t>
            </a:r>
            <a:r>
              <a:rPr lang="en-US" dirty="0">
                <a:solidFill>
                  <a:srgbClr val="7030A0"/>
                </a:solidFill>
              </a:rPr>
              <a:t>('Snake')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['Tiger', 'Lion', 'Zebra', 'Monkey', '</a:t>
            </a:r>
            <a:r>
              <a:rPr lang="en-US" dirty="0" err="1">
                <a:solidFill>
                  <a:srgbClr val="C00000"/>
                </a:solidFill>
              </a:rPr>
              <a:t>Hipo</a:t>
            </a:r>
            <a:r>
              <a:rPr lang="en-US" dirty="0">
                <a:solidFill>
                  <a:srgbClr val="C00000"/>
                </a:solidFill>
              </a:rPr>
              <a:t>', 'Snake']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a.insert</a:t>
            </a:r>
            <a:r>
              <a:rPr lang="en-US" dirty="0">
                <a:solidFill>
                  <a:srgbClr val="7030A0"/>
                </a:solidFill>
              </a:rPr>
              <a:t>(1,'Aligator')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['Tiger', '</a:t>
            </a:r>
            <a:r>
              <a:rPr lang="en-US" dirty="0" err="1">
                <a:solidFill>
                  <a:srgbClr val="C00000"/>
                </a:solidFill>
              </a:rPr>
              <a:t>Aligator</a:t>
            </a:r>
            <a:r>
              <a:rPr lang="en-US" dirty="0">
                <a:solidFill>
                  <a:srgbClr val="C00000"/>
                </a:solidFill>
              </a:rPr>
              <a:t>', 'Lion', 'Zebra', 'Monkey', '</a:t>
            </a:r>
            <a:r>
              <a:rPr lang="en-US" dirty="0" err="1">
                <a:solidFill>
                  <a:srgbClr val="C00000"/>
                </a:solidFill>
              </a:rPr>
              <a:t>Hipo</a:t>
            </a:r>
            <a:r>
              <a:rPr lang="en-US" dirty="0">
                <a:solidFill>
                  <a:srgbClr val="C00000"/>
                </a:solidFill>
              </a:rPr>
              <a:t>', 'Snake']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a.pop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C00000"/>
                </a:solidFill>
              </a:rPr>
              <a:t>'Snake'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['Tiger', '</a:t>
            </a:r>
            <a:r>
              <a:rPr lang="en-US" dirty="0" err="1">
                <a:solidFill>
                  <a:srgbClr val="C00000"/>
                </a:solidFill>
              </a:rPr>
              <a:t>Aligator</a:t>
            </a:r>
            <a:r>
              <a:rPr lang="en-US" dirty="0">
                <a:solidFill>
                  <a:srgbClr val="C00000"/>
                </a:solidFill>
              </a:rPr>
              <a:t>', 'Lion', 'Zebra', 'Monkey', '</a:t>
            </a:r>
            <a:r>
              <a:rPr lang="en-US" dirty="0" err="1">
                <a:solidFill>
                  <a:srgbClr val="C00000"/>
                </a:solidFill>
              </a:rPr>
              <a:t>Hipo</a:t>
            </a:r>
            <a:r>
              <a:rPr lang="en-US" dirty="0">
                <a:solidFill>
                  <a:srgbClr val="C00000"/>
                </a:solidFill>
              </a:rPr>
              <a:t>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a.pop</a:t>
            </a:r>
            <a:r>
              <a:rPr lang="en-US" dirty="0">
                <a:solidFill>
                  <a:srgbClr val="7030A0"/>
                </a:solidFill>
              </a:rPr>
              <a:t>(2)</a:t>
            </a:r>
          </a:p>
          <a:p>
            <a:r>
              <a:rPr lang="en-US" dirty="0">
                <a:solidFill>
                  <a:srgbClr val="C00000"/>
                </a:solidFill>
              </a:rPr>
              <a:t>'Lion'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['Tiger', '</a:t>
            </a:r>
            <a:r>
              <a:rPr lang="en-US" dirty="0" err="1">
                <a:solidFill>
                  <a:srgbClr val="C00000"/>
                </a:solidFill>
              </a:rPr>
              <a:t>Aligator</a:t>
            </a:r>
            <a:r>
              <a:rPr lang="en-US" dirty="0">
                <a:solidFill>
                  <a:srgbClr val="C00000"/>
                </a:solidFill>
              </a:rPr>
              <a:t>', 'Zebra', 'Monkey', '</a:t>
            </a:r>
            <a:r>
              <a:rPr lang="en-US" dirty="0" err="1">
                <a:solidFill>
                  <a:srgbClr val="C00000"/>
                </a:solidFill>
              </a:rPr>
              <a:t>Hipo</a:t>
            </a:r>
            <a:r>
              <a:rPr lang="en-US" dirty="0">
                <a:solidFill>
                  <a:srgbClr val="C00000"/>
                </a:solidFill>
              </a:rPr>
              <a:t>']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uiExpand="1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463825"/>
            <a:ext cx="364013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000" dirty="0"/>
              <a:t>Να γράψετε πρόγραμμα στην </a:t>
            </a:r>
            <a:r>
              <a:rPr lang="en-US" sz="2000" dirty="0"/>
              <a:t>Python </a:t>
            </a:r>
            <a:r>
              <a:rPr lang="el-GR" sz="2000" dirty="0"/>
              <a:t>που θα διαβάζει αριθμούς και θα τους τοποθετεί σε μια λίστα </a:t>
            </a:r>
            <a:r>
              <a:rPr lang="en-US" sz="2000" dirty="0"/>
              <a:t>numbers</a:t>
            </a:r>
            <a:r>
              <a:rPr lang="el-GR" sz="2000" dirty="0"/>
              <a:t> μέχρι να δοθεί ο αριθμός 0</a:t>
            </a:r>
            <a:r>
              <a:rPr lang="en-US" sz="2000" dirty="0"/>
              <a:t>. </a:t>
            </a:r>
            <a:r>
              <a:rPr lang="el-GR" sz="2000" dirty="0"/>
              <a:t>Το πρόγραμμα θα διαχωρίζει τους αριθμούς της λίστας σε δύο νέες, </a:t>
            </a:r>
            <a:r>
              <a:rPr lang="en-US" sz="2000" dirty="0"/>
              <a:t>positives </a:t>
            </a:r>
            <a:r>
              <a:rPr lang="el-GR" sz="2000" dirty="0"/>
              <a:t>και </a:t>
            </a:r>
            <a:r>
              <a:rPr lang="en-US" sz="2000" dirty="0"/>
              <a:t>negatives </a:t>
            </a:r>
            <a:r>
              <a:rPr lang="el-GR" sz="2000" dirty="0"/>
              <a:t>για τους θετικούς και αρνητικούς αντίστοιχα διατηρώντας τη σχετική σειρά μεταξύ τους.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83100" y="694384"/>
            <a:ext cx="6688049" cy="53245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numbers=[]</a:t>
            </a:r>
          </a:p>
          <a:p>
            <a:r>
              <a:rPr lang="en-US" sz="2000" dirty="0">
                <a:solidFill>
                  <a:srgbClr val="7030A0"/>
                </a:solidFill>
              </a:rPr>
              <a:t>while True: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x=</a:t>
            </a:r>
            <a:r>
              <a:rPr lang="en-US" sz="2000" dirty="0" err="1">
                <a:solidFill>
                  <a:srgbClr val="7030A0"/>
                </a:solidFill>
              </a:rPr>
              <a:t>int</a:t>
            </a:r>
            <a:r>
              <a:rPr lang="en-US" sz="2000" dirty="0">
                <a:solidFill>
                  <a:srgbClr val="7030A0"/>
                </a:solidFill>
              </a:rPr>
              <a:t>(input('</a:t>
            </a:r>
            <a:r>
              <a:rPr lang="el-GR" sz="2000" dirty="0">
                <a:solidFill>
                  <a:srgbClr val="7030A0"/>
                </a:solidFill>
              </a:rPr>
              <a:t>Δώστε ακέραιο ή 0 για να σταματήσετε:'))</a:t>
            </a:r>
          </a:p>
          <a:p>
            <a:r>
              <a:rPr lang="el-GR" sz="2000" dirty="0">
                <a:solidFill>
                  <a:srgbClr val="7030A0"/>
                </a:solidFill>
              </a:rPr>
              <a:t>    </a:t>
            </a:r>
            <a:r>
              <a:rPr lang="en-US" sz="2000" dirty="0">
                <a:solidFill>
                  <a:srgbClr val="7030A0"/>
                </a:solidFill>
              </a:rPr>
              <a:t>if x==0: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break;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numbers.append</a:t>
            </a:r>
            <a:r>
              <a:rPr lang="en-US" sz="2000" dirty="0">
                <a:solidFill>
                  <a:srgbClr val="7030A0"/>
                </a:solidFill>
              </a:rPr>
              <a:t>(x)</a:t>
            </a:r>
          </a:p>
          <a:p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positives=[]</a:t>
            </a:r>
          </a:p>
          <a:p>
            <a:r>
              <a:rPr lang="en-US" sz="2000" dirty="0">
                <a:solidFill>
                  <a:srgbClr val="7030A0"/>
                </a:solidFill>
              </a:rPr>
              <a:t>negatives=[]</a:t>
            </a:r>
          </a:p>
          <a:p>
            <a:r>
              <a:rPr lang="en-US" sz="2000" dirty="0">
                <a:solidFill>
                  <a:srgbClr val="7030A0"/>
                </a:solidFill>
              </a:rPr>
              <a:t>for x in numbers: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if x&gt;0: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</a:t>
            </a:r>
            <a:r>
              <a:rPr lang="en-US" sz="2000" dirty="0" err="1">
                <a:solidFill>
                  <a:srgbClr val="7030A0"/>
                </a:solidFill>
              </a:rPr>
              <a:t>positives.append</a:t>
            </a:r>
            <a:r>
              <a:rPr lang="en-US" sz="2000" dirty="0">
                <a:solidFill>
                  <a:srgbClr val="7030A0"/>
                </a:solidFill>
              </a:rPr>
              <a:t>(x)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</a:t>
            </a:r>
            <a:r>
              <a:rPr lang="en-US" sz="2000" dirty="0" err="1">
                <a:solidFill>
                  <a:srgbClr val="7030A0"/>
                </a:solidFill>
              </a:rPr>
              <a:t>elif</a:t>
            </a:r>
            <a:r>
              <a:rPr lang="en-US" sz="2000" dirty="0">
                <a:solidFill>
                  <a:srgbClr val="7030A0"/>
                </a:solidFill>
              </a:rPr>
              <a:t> x&lt;0:</a:t>
            </a:r>
          </a:p>
          <a:p>
            <a:r>
              <a:rPr lang="en-US" sz="2000" dirty="0">
                <a:solidFill>
                  <a:srgbClr val="7030A0"/>
                </a:solidFill>
              </a:rPr>
              <a:t>        </a:t>
            </a:r>
            <a:r>
              <a:rPr lang="en-US" sz="2000" dirty="0" err="1">
                <a:solidFill>
                  <a:srgbClr val="7030A0"/>
                </a:solidFill>
              </a:rPr>
              <a:t>negatives.append</a:t>
            </a:r>
            <a:r>
              <a:rPr lang="en-US" sz="2000" dirty="0">
                <a:solidFill>
                  <a:srgbClr val="7030A0"/>
                </a:solidFill>
              </a:rPr>
              <a:t>(x)</a:t>
            </a:r>
          </a:p>
          <a:p>
            <a:endParaRPr lang="en-US" sz="2000" dirty="0">
              <a:solidFill>
                <a:srgbClr val="7030A0"/>
              </a:solidFill>
            </a:endParaRPr>
          </a:p>
          <a:p>
            <a:r>
              <a:rPr lang="en-US" sz="2000" dirty="0">
                <a:solidFill>
                  <a:srgbClr val="7030A0"/>
                </a:solidFill>
              </a:rPr>
              <a:t>print positives</a:t>
            </a:r>
          </a:p>
          <a:p>
            <a:r>
              <a:rPr lang="en-US" sz="2000" dirty="0">
                <a:solidFill>
                  <a:srgbClr val="7030A0"/>
                </a:solidFill>
              </a:rPr>
              <a:t>print negatives</a:t>
            </a:r>
            <a:endParaRPr lang="el-GR" sz="20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6111" y="1027243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Δραστηριότητα 1</a:t>
            </a:r>
            <a:r>
              <a:rPr lang="en-US" dirty="0">
                <a:solidFill>
                  <a:srgbClr val="C00000"/>
                </a:solidFill>
              </a:rPr>
              <a:t>0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92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7659689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111" y="1461669"/>
            <a:ext cx="34435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numbers=[]</a:t>
            </a:r>
          </a:p>
          <a:p>
            <a:r>
              <a:rPr lang="en-US" dirty="0">
                <a:solidFill>
                  <a:srgbClr val="7030A0"/>
                </a:solidFill>
              </a:rPr>
              <a:t>    while True:</a:t>
            </a:r>
          </a:p>
          <a:p>
            <a:r>
              <a:rPr lang="en-US" dirty="0">
                <a:solidFill>
                  <a:srgbClr val="7030A0"/>
                </a:solidFill>
              </a:rPr>
              <a:t>        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</a:t>
            </a:r>
            <a:r>
              <a:rPr lang="el-GR" dirty="0" err="1">
                <a:solidFill>
                  <a:srgbClr val="7030A0"/>
                </a:solidFill>
              </a:rPr>
              <a:t>ακ</a:t>
            </a:r>
            <a:r>
              <a:rPr lang="el-GR" dirty="0">
                <a:solidFill>
                  <a:srgbClr val="7030A0"/>
                </a:solidFill>
              </a:rPr>
              <a:t>…:'))</a:t>
            </a:r>
          </a:p>
          <a:p>
            <a:r>
              <a:rPr lang="el-GR" dirty="0">
                <a:solidFill>
                  <a:srgbClr val="7030A0"/>
                </a:solidFill>
              </a:rPr>
              <a:t>        </a:t>
            </a:r>
            <a:r>
              <a:rPr lang="en-US" dirty="0">
                <a:solidFill>
                  <a:srgbClr val="7030A0"/>
                </a:solidFill>
              </a:rPr>
              <a:t>if x==0: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break;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numbers.append</a:t>
            </a:r>
            <a:r>
              <a:rPr lang="en-US" dirty="0">
                <a:solidFill>
                  <a:srgbClr val="7030A0"/>
                </a:solidFill>
              </a:rPr>
              <a:t>(x)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numbers   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19536" y="1396575"/>
            <a:ext cx="381065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def</a:t>
            </a:r>
            <a:r>
              <a:rPr lang="en-US" dirty="0">
                <a:solidFill>
                  <a:srgbClr val="7030A0"/>
                </a:solidFill>
              </a:rPr>
              <a:t> merge(list1,list2):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merge_list</a:t>
            </a:r>
            <a:r>
              <a:rPr lang="en-US" dirty="0">
                <a:solidFill>
                  <a:srgbClr val="7030A0"/>
                </a:solidFill>
              </a:rPr>
              <a:t>=[]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r>
              <a:rPr lang="en-US" dirty="0">
                <a:solidFill>
                  <a:srgbClr val="7030A0"/>
                </a:solidFill>
              </a:rPr>
              <a:t>    j=0</a:t>
            </a:r>
          </a:p>
          <a:p>
            <a:r>
              <a:rPr lang="en-US" dirty="0">
                <a:solidFill>
                  <a:srgbClr val="7030A0"/>
                </a:solidFill>
              </a:rPr>
              <a:t>    while True: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==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(list1):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return merge_list+list2[j:]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elif</a:t>
            </a:r>
            <a:r>
              <a:rPr lang="en-US" dirty="0">
                <a:solidFill>
                  <a:srgbClr val="7030A0"/>
                </a:solidFill>
              </a:rPr>
              <a:t> j==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(list2):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return merge_list+list1[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:]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elif</a:t>
            </a:r>
            <a:r>
              <a:rPr lang="en-US" dirty="0">
                <a:solidFill>
                  <a:srgbClr val="7030A0"/>
                </a:solidFill>
              </a:rPr>
              <a:t> list1[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]&lt;=list2[j]: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merge_list.append</a:t>
            </a:r>
            <a:r>
              <a:rPr lang="en-US" dirty="0">
                <a:solidFill>
                  <a:srgbClr val="7030A0"/>
                </a:solidFill>
              </a:rPr>
              <a:t>(list1[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])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+=1</a:t>
            </a:r>
          </a:p>
          <a:p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merge_list.append</a:t>
            </a:r>
            <a:r>
              <a:rPr lang="en-US" dirty="0">
                <a:solidFill>
                  <a:srgbClr val="7030A0"/>
                </a:solidFill>
              </a:rPr>
              <a:t>(list2[j])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j+=1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7711" y="4159238"/>
            <a:ext cx="421942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Γέμισμα 1ης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l1=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Γέμισμα 2ης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l2=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l=merge(l1,l2)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Εμφάνιση συγχωνευμένης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print l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6111" y="1027243"/>
            <a:ext cx="496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Δραστηριότητα 11 – Συγχώνευση (</a:t>
            </a:r>
            <a:r>
              <a:rPr lang="en-US" dirty="0">
                <a:solidFill>
                  <a:srgbClr val="C00000"/>
                </a:solidFill>
              </a:rPr>
              <a:t>Version 1.0)</a:t>
            </a:r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EF3386E3-2DED-43A5-A402-A55EB25DB5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3" y="2412285"/>
            <a:ext cx="660594" cy="660594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D203BE26-F7D3-4951-A279-471C95EA10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250" y="3040970"/>
            <a:ext cx="531233" cy="531233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35BAD7AB-C48A-42A3-AD82-C3AA4AC2B4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9" y="4753794"/>
            <a:ext cx="642537" cy="64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290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7659689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111" y="1461669"/>
            <a:ext cx="34435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numbers=[]</a:t>
            </a:r>
          </a:p>
          <a:p>
            <a:r>
              <a:rPr lang="en-US" dirty="0">
                <a:solidFill>
                  <a:srgbClr val="7030A0"/>
                </a:solidFill>
              </a:rPr>
              <a:t>    while True:</a:t>
            </a:r>
          </a:p>
          <a:p>
            <a:r>
              <a:rPr lang="en-US" dirty="0">
                <a:solidFill>
                  <a:srgbClr val="7030A0"/>
                </a:solidFill>
              </a:rPr>
              <a:t>        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</a:t>
            </a:r>
            <a:r>
              <a:rPr lang="el-GR" dirty="0" err="1">
                <a:solidFill>
                  <a:srgbClr val="7030A0"/>
                </a:solidFill>
              </a:rPr>
              <a:t>ακ</a:t>
            </a:r>
            <a:r>
              <a:rPr lang="el-GR" dirty="0">
                <a:solidFill>
                  <a:srgbClr val="7030A0"/>
                </a:solidFill>
              </a:rPr>
              <a:t>…:'))</a:t>
            </a:r>
          </a:p>
          <a:p>
            <a:r>
              <a:rPr lang="el-GR" dirty="0">
                <a:solidFill>
                  <a:srgbClr val="7030A0"/>
                </a:solidFill>
              </a:rPr>
              <a:t>        </a:t>
            </a:r>
            <a:r>
              <a:rPr lang="en-US" dirty="0">
                <a:solidFill>
                  <a:srgbClr val="7030A0"/>
                </a:solidFill>
              </a:rPr>
              <a:t>if x==0: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break;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numbers.append</a:t>
            </a:r>
            <a:r>
              <a:rPr lang="en-US" dirty="0">
                <a:solidFill>
                  <a:srgbClr val="7030A0"/>
                </a:solidFill>
              </a:rPr>
              <a:t>(x)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numbers   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10483" y="1815375"/>
            <a:ext cx="4312399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merge(list1,list2):</a:t>
            </a:r>
          </a:p>
          <a:p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merge_list</a:t>
            </a:r>
            <a:r>
              <a:rPr lang="en-US" dirty="0">
                <a:solidFill>
                  <a:srgbClr val="7030A0"/>
                </a:solidFill>
              </a:rPr>
              <a:t>=[]</a:t>
            </a:r>
          </a:p>
          <a:p>
            <a:r>
              <a:rPr lang="en-US" dirty="0">
                <a:solidFill>
                  <a:srgbClr val="7030A0"/>
                </a:solidFill>
              </a:rPr>
              <a:t>    while list1!=[] and list2!=[]:</a:t>
            </a:r>
          </a:p>
          <a:p>
            <a:r>
              <a:rPr lang="en-US" dirty="0">
                <a:solidFill>
                  <a:srgbClr val="7030A0"/>
                </a:solidFill>
              </a:rPr>
              <a:t>        if list1[0]&lt;list2[0]: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merge_list.append</a:t>
            </a:r>
            <a:r>
              <a:rPr lang="en-US" dirty="0">
                <a:solidFill>
                  <a:srgbClr val="7030A0"/>
                </a:solidFill>
              </a:rPr>
              <a:t>(list1.pop(0))</a:t>
            </a:r>
          </a:p>
          <a:p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merge_list.append</a:t>
            </a:r>
            <a:r>
              <a:rPr lang="en-US" dirty="0">
                <a:solidFill>
                  <a:srgbClr val="7030A0"/>
                </a:solidFill>
              </a:rPr>
              <a:t>(list2.pop(0))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merge_list+list1+list2 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7711" y="4159238"/>
            <a:ext cx="421942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Γέμισμα 1ης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l1=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Γέμισμα 2ης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l2=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l=merge(l1,l2)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Εμφάνιση συγχωνευμένης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print l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6111" y="1027243"/>
            <a:ext cx="504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Δραστηριότητα 11 – Συγχώνευση (</a:t>
            </a:r>
            <a:r>
              <a:rPr lang="en-US" dirty="0">
                <a:solidFill>
                  <a:srgbClr val="C00000"/>
                </a:solidFill>
              </a:rPr>
              <a:t>Version 2.0)</a:t>
            </a:r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EF3386E3-2DED-43A5-A402-A55EB25DB5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3" y="2412285"/>
            <a:ext cx="660594" cy="660594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D203BE26-F7D3-4951-A279-471C95EA10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250" y="3040970"/>
            <a:ext cx="531233" cy="531233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35BAD7AB-C48A-42A3-AD82-C3AA4AC2B4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9" y="4753794"/>
            <a:ext cx="642537" cy="64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79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Εισαγωγή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45300" y="1068664"/>
            <a:ext cx="93134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>
                <a:solidFill>
                  <a:srgbClr val="FF0000"/>
                </a:solidFill>
              </a:rPr>
              <a:t>Λίστα</a:t>
            </a:r>
            <a:r>
              <a:rPr lang="el-GR" b="1" dirty="0"/>
              <a:t> </a:t>
            </a:r>
            <a:r>
              <a:rPr lang="el-GR" dirty="0"/>
              <a:t>είναι μια διατεταγμένη ακολουθία από αντικείμενα συνήθως του ίδιου τύπου (</a:t>
            </a:r>
            <a:r>
              <a:rPr lang="el-GR" b="1" i="1" dirty="0"/>
              <a:t>αν και αυτό δεν είναι υποχρεωτικό</a:t>
            </a:r>
            <a:r>
              <a:rPr lang="el-GR" dirty="0"/>
              <a:t>) της οποίας τα αντικείμενα μπορούν να τροποποιηθούν (σε αντίθεση με τις συμβολοσειρές).	</a:t>
            </a:r>
          </a:p>
        </p:txBody>
      </p:sp>
      <p:graphicFrame>
        <p:nvGraphicFramePr>
          <p:cNvPr id="6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90283"/>
              </p:ext>
            </p:extLst>
          </p:nvPr>
        </p:nvGraphicFramePr>
        <p:xfrm>
          <a:off x="1127823" y="2649292"/>
          <a:ext cx="9926850" cy="39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5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5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5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53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5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'John'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'George'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'Mary'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'Nick'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7030A0"/>
                          </a:solidFill>
                        </a:rPr>
                        <a:t>'Helen'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777441"/>
              </p:ext>
            </p:extLst>
          </p:nvPr>
        </p:nvGraphicFramePr>
        <p:xfrm>
          <a:off x="1089149" y="2278452"/>
          <a:ext cx="9938225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7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7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76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39521"/>
              </p:ext>
            </p:extLst>
          </p:nvPr>
        </p:nvGraphicFramePr>
        <p:xfrm>
          <a:off x="1127823" y="3206031"/>
          <a:ext cx="993595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7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7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7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871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-5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-4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-3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-2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70C0"/>
                          </a:solidFill>
                        </a:rPr>
                        <a:t>-1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10"/>
          <p:cNvSpPr/>
          <p:nvPr/>
        </p:nvSpPr>
        <p:spPr>
          <a:xfrm>
            <a:off x="675554" y="1952438"/>
            <a:ext cx="5718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names = ['John', 'George', 'Mary', 'Nick', 'Helen']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5554" y="3428428"/>
            <a:ext cx="612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print names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6800" y="3781692"/>
            <a:ext cx="4171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['John', 'George', 'Mary', 'Nick', 'Helen']</a:t>
            </a:r>
          </a:p>
        </p:txBody>
      </p:sp>
      <p:sp>
        <p:nvSpPr>
          <p:cNvPr id="14" name="Έκρηξη 1 13"/>
          <p:cNvSpPr/>
          <p:nvPr/>
        </p:nvSpPr>
        <p:spPr>
          <a:xfrm>
            <a:off x="6884574" y="3785970"/>
            <a:ext cx="2844800" cy="2228286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Mutable (</a:t>
            </a:r>
            <a:r>
              <a:rPr lang="el-GR" dirty="0"/>
              <a:t>Μεταβλητά)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0A51DD-82E8-477A-9520-70849F537AC7}"/>
              </a:ext>
            </a:extLst>
          </p:cNvPr>
          <p:cNvSpPr txBox="1"/>
          <p:nvPr/>
        </p:nvSpPr>
        <p:spPr>
          <a:xfrm>
            <a:off x="675554" y="4172622"/>
            <a:ext cx="612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print names</a:t>
            </a:r>
            <a:r>
              <a:rPr lang="el-GR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[1]</a:t>
            </a:r>
            <a:r>
              <a:rPr lang="en-US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B949F7D5-DE57-4DFE-8CA4-3CBD3538C970}"/>
              </a:ext>
            </a:extLst>
          </p:cNvPr>
          <p:cNvSpPr/>
          <p:nvPr/>
        </p:nvSpPr>
        <p:spPr>
          <a:xfrm>
            <a:off x="666800" y="4525314"/>
            <a:ext cx="92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George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58883A-9DC7-4194-AC8A-528069773F45}"/>
              </a:ext>
            </a:extLst>
          </p:cNvPr>
          <p:cNvSpPr txBox="1"/>
          <p:nvPr/>
        </p:nvSpPr>
        <p:spPr>
          <a:xfrm>
            <a:off x="666800" y="4910264"/>
            <a:ext cx="6122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print names</a:t>
            </a:r>
            <a:r>
              <a:rPr lang="el-GR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[1</a:t>
            </a:r>
            <a:r>
              <a:rPr lang="en-US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:3</a:t>
            </a:r>
            <a:r>
              <a:rPr lang="el-GR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]</a:t>
            </a:r>
            <a:r>
              <a:rPr lang="en-US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7C5CCDD1-715A-4FDB-AD54-C6DC27EAEC5B}"/>
              </a:ext>
            </a:extLst>
          </p:cNvPr>
          <p:cNvSpPr/>
          <p:nvPr/>
        </p:nvSpPr>
        <p:spPr>
          <a:xfrm>
            <a:off x="666800" y="5315498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['George', 'Mary']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98438F4-9B91-42B0-B88D-A5B904E74E9A}"/>
              </a:ext>
            </a:extLst>
          </p:cNvPr>
          <p:cNvSpPr txBox="1"/>
          <p:nvPr/>
        </p:nvSpPr>
        <p:spPr>
          <a:xfrm>
            <a:off x="645300" y="5703552"/>
            <a:ext cx="6122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7030A0"/>
                </a:solidFill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7030A0"/>
                </a:solidFill>
                <a:cs typeface="Courier New" panose="02070309020205020404" pitchFamily="49" charset="0"/>
              </a:rPr>
              <a:t>names[0]='Costas'</a:t>
            </a:r>
          </a:p>
          <a:p>
            <a:r>
              <a:rPr lang="el-GR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&gt;&gt;&gt; </a:t>
            </a:r>
            <a:r>
              <a:rPr lang="en-US" dirty="0">
                <a:solidFill>
                  <a:srgbClr val="7030A0"/>
                </a:solidFill>
                <a:latin typeface="+mj-lt"/>
                <a:ea typeface="+mj-ea"/>
                <a:cs typeface="Courier New" panose="02070309020205020404" pitchFamily="49" charset="0"/>
              </a:rPr>
              <a:t>print names </a:t>
            </a:r>
          </a:p>
        </p:txBody>
      </p:sp>
      <p:sp>
        <p:nvSpPr>
          <p:cNvPr id="23" name="Rectangle 12">
            <a:extLst>
              <a:ext uri="{FF2B5EF4-FFF2-40B4-BE49-F238E27FC236}">
                <a16:creationId xmlns:a16="http://schemas.microsoft.com/office/drawing/2014/main" id="{47333474-37B2-4053-9CE8-5F269CFD23E8}"/>
              </a:ext>
            </a:extLst>
          </p:cNvPr>
          <p:cNvSpPr/>
          <p:nvPr/>
        </p:nvSpPr>
        <p:spPr>
          <a:xfrm>
            <a:off x="618709" y="6397100"/>
            <a:ext cx="4267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['Costas', 'George', 'Mary', 'Nick', 'Helen']</a:t>
            </a:r>
          </a:p>
        </p:txBody>
      </p:sp>
    </p:spTree>
    <p:extLst>
      <p:ext uri="{BB962C8B-B14F-4D97-AF65-F5344CB8AC3E}">
        <p14:creationId xmlns:p14="http://schemas.microsoft.com/office/powerpoint/2010/main" val="402528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  <p:bldP spid="10" grpId="0"/>
      <p:bldP spid="11" grpId="0"/>
      <p:bldP spid="13" grpId="0"/>
      <p:bldP spid="14" grpId="0" animBg="1"/>
      <p:bldP spid="16" grpId="0"/>
      <p:bldP spid="17" grpId="0"/>
      <p:bldP spid="18" grpId="0"/>
      <p:bldP spid="20" grpId="0"/>
      <p:bldP spid="22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7659689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111" y="1461669"/>
            <a:ext cx="34435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():</a:t>
            </a:r>
          </a:p>
          <a:p>
            <a:r>
              <a:rPr lang="en-US" dirty="0">
                <a:solidFill>
                  <a:srgbClr val="7030A0"/>
                </a:solidFill>
              </a:rPr>
              <a:t>    numbers=[]</a:t>
            </a:r>
          </a:p>
          <a:p>
            <a:r>
              <a:rPr lang="en-US" dirty="0">
                <a:solidFill>
                  <a:srgbClr val="7030A0"/>
                </a:solidFill>
              </a:rPr>
              <a:t>    while True:</a:t>
            </a:r>
          </a:p>
          <a:p>
            <a:r>
              <a:rPr lang="en-US" dirty="0">
                <a:solidFill>
                  <a:srgbClr val="7030A0"/>
                </a:solidFill>
              </a:rPr>
              <a:t>        x=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Δώστε </a:t>
            </a:r>
            <a:r>
              <a:rPr lang="el-GR" dirty="0" err="1">
                <a:solidFill>
                  <a:srgbClr val="7030A0"/>
                </a:solidFill>
              </a:rPr>
              <a:t>ακ</a:t>
            </a:r>
            <a:r>
              <a:rPr lang="el-GR" dirty="0">
                <a:solidFill>
                  <a:srgbClr val="7030A0"/>
                </a:solidFill>
              </a:rPr>
              <a:t>…:'))</a:t>
            </a:r>
          </a:p>
          <a:p>
            <a:r>
              <a:rPr lang="el-GR" dirty="0">
                <a:solidFill>
                  <a:srgbClr val="7030A0"/>
                </a:solidFill>
              </a:rPr>
              <a:t>        </a:t>
            </a:r>
            <a:r>
              <a:rPr lang="en-US" dirty="0">
                <a:solidFill>
                  <a:srgbClr val="7030A0"/>
                </a:solidFill>
              </a:rPr>
              <a:t>if x==0:</a:t>
            </a:r>
          </a:p>
          <a:p>
            <a:r>
              <a:rPr lang="en-US" dirty="0">
                <a:solidFill>
                  <a:srgbClr val="7030A0"/>
                </a:solidFill>
              </a:rPr>
              <a:t>            break;</a:t>
            </a:r>
          </a:p>
          <a:p>
            <a:r>
              <a:rPr lang="en-US" dirty="0">
                <a:solidFill>
                  <a:srgbClr val="7030A0"/>
                </a:solidFill>
              </a:rPr>
              <a:t>        </a:t>
            </a:r>
            <a:r>
              <a:rPr lang="en-US" dirty="0" err="1">
                <a:solidFill>
                  <a:srgbClr val="7030A0"/>
                </a:solidFill>
              </a:rPr>
              <a:t>numbers.append</a:t>
            </a:r>
            <a:r>
              <a:rPr lang="en-US" dirty="0">
                <a:solidFill>
                  <a:srgbClr val="7030A0"/>
                </a:solidFill>
              </a:rPr>
              <a:t>(x)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numbers   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43266" y="2615831"/>
            <a:ext cx="24625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def merge(list1,list2):</a:t>
            </a:r>
          </a:p>
          <a:p>
            <a:r>
              <a:rPr lang="en-US" dirty="0">
                <a:solidFill>
                  <a:srgbClr val="7030A0"/>
                </a:solidFill>
              </a:rPr>
              <a:t>    list1.extend(list2)</a:t>
            </a:r>
          </a:p>
          <a:p>
            <a:r>
              <a:rPr lang="en-US" dirty="0">
                <a:solidFill>
                  <a:srgbClr val="7030A0"/>
                </a:solidFill>
              </a:rPr>
              <a:t>    list1.sort()</a:t>
            </a:r>
          </a:p>
          <a:p>
            <a:r>
              <a:rPr lang="en-US" dirty="0">
                <a:solidFill>
                  <a:srgbClr val="7030A0"/>
                </a:solidFill>
              </a:rPr>
              <a:t>    return list1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47711" y="4159238"/>
            <a:ext cx="421942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Γέμισμα 1ης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l1=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Γέμισμα 2ης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l2=</a:t>
            </a:r>
            <a:r>
              <a:rPr lang="en-US" dirty="0" err="1">
                <a:solidFill>
                  <a:srgbClr val="7030A0"/>
                </a:solidFill>
              </a:rPr>
              <a:t>createList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7030A0"/>
                </a:solidFill>
              </a:rPr>
              <a:t>l=merge(l1,l2)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l-GR" dirty="0">
                <a:solidFill>
                  <a:srgbClr val="7030A0"/>
                </a:solidFill>
              </a:rPr>
              <a:t>Εμφάνιση συγχωνευμένης λίστας'</a:t>
            </a:r>
          </a:p>
          <a:p>
            <a:r>
              <a:rPr lang="en-US" dirty="0">
                <a:solidFill>
                  <a:srgbClr val="7030A0"/>
                </a:solidFill>
              </a:rPr>
              <a:t>print l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6111" y="1027243"/>
            <a:ext cx="4927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Δραστηριότητα 11 – Συγχώνευση (</a:t>
            </a:r>
            <a:r>
              <a:rPr lang="en-US" dirty="0">
                <a:solidFill>
                  <a:srgbClr val="C00000"/>
                </a:solidFill>
              </a:rPr>
              <a:t>Version 3.0)</a:t>
            </a:r>
            <a:endParaRPr lang="el-GR" dirty="0">
              <a:solidFill>
                <a:srgbClr val="C00000"/>
              </a:solidFill>
            </a:endParaRP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EF3386E3-2DED-43A5-A402-A55EB25DB5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3" y="2412285"/>
            <a:ext cx="660594" cy="660594"/>
          </a:xfrm>
          <a:prstGeom prst="rect">
            <a:avLst/>
          </a:prstGeom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D203BE26-F7D3-4951-A279-471C95EA10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250" y="3040970"/>
            <a:ext cx="531233" cy="531233"/>
          </a:xfrm>
          <a:prstGeom prst="rect">
            <a:avLst/>
          </a:prstGeom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35BAD7AB-C48A-42A3-AD82-C3AA4AC2B40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99" y="4753794"/>
            <a:ext cx="642537" cy="642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735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Η συνάρτηση </a:t>
            </a:r>
            <a:r>
              <a:rPr lang="en-US" dirty="0">
                <a:solidFill>
                  <a:srgbClr val="4AB530"/>
                </a:solidFill>
              </a:rPr>
              <a:t>range </a:t>
            </a:r>
            <a:r>
              <a:rPr lang="el-GR" dirty="0">
                <a:solidFill>
                  <a:srgbClr val="4AB530"/>
                </a:solidFill>
              </a:rPr>
              <a:t>(ξανά…)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673887-4CF0-47AE-9AED-0CD63E51581E}"/>
              </a:ext>
            </a:extLst>
          </p:cNvPr>
          <p:cNvSpPr txBox="1"/>
          <p:nvPr/>
        </p:nvSpPr>
        <p:spPr>
          <a:xfrm>
            <a:off x="3811351" y="1143246"/>
            <a:ext cx="6413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συνάρτηση </a:t>
            </a:r>
            <a:r>
              <a:rPr lang="en-US" dirty="0"/>
              <a:t>range(A,M,B) </a:t>
            </a:r>
            <a:r>
              <a:rPr lang="el-GR" dirty="0"/>
              <a:t>επιστρέφει μια λίστα αριθμών ξεκινώντας με τον αριθμό Α μέχρι το Μ με βήμα Β. Το Μ δεν περιλαμβάνεται στη λίστα.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n-US" dirty="0">
                <a:solidFill>
                  <a:srgbClr val="C00000"/>
                </a:solidFill>
              </a:rPr>
              <a:t>range(</a:t>
            </a:r>
            <a:r>
              <a:rPr lang="el-GR" dirty="0">
                <a:solidFill>
                  <a:srgbClr val="C00000"/>
                </a:solidFill>
              </a:rPr>
              <a:t>Α</a:t>
            </a:r>
            <a:r>
              <a:rPr lang="en-US" dirty="0">
                <a:solidFill>
                  <a:srgbClr val="C00000"/>
                </a:solidFill>
              </a:rPr>
              <a:t>,</a:t>
            </a:r>
            <a:r>
              <a:rPr lang="el-GR" dirty="0">
                <a:solidFill>
                  <a:srgbClr val="C00000"/>
                </a:solidFill>
              </a:rPr>
              <a:t>Μ</a:t>
            </a:r>
            <a:r>
              <a:rPr lang="en-US" dirty="0">
                <a:solidFill>
                  <a:srgbClr val="C00000"/>
                </a:solidFill>
              </a:rPr>
              <a:t>,B)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CEB145-B89B-4798-A03E-80126A124999}"/>
              </a:ext>
            </a:extLst>
          </p:cNvPr>
          <p:cNvSpPr txBox="1"/>
          <p:nvPr/>
        </p:nvSpPr>
        <p:spPr>
          <a:xfrm>
            <a:off x="646111" y="1143246"/>
            <a:ext cx="26431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range(4)</a:t>
            </a:r>
          </a:p>
          <a:p>
            <a:r>
              <a:rPr lang="en-US" dirty="0">
                <a:solidFill>
                  <a:srgbClr val="C00000"/>
                </a:solidFill>
              </a:rPr>
              <a:t>[0, 1, 2, 3]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range(0,4)</a:t>
            </a:r>
          </a:p>
          <a:p>
            <a:r>
              <a:rPr lang="en-US" dirty="0">
                <a:solidFill>
                  <a:srgbClr val="C00000"/>
                </a:solidFill>
              </a:rPr>
              <a:t>[0, 1, 2, 3]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range(0,4,1)</a:t>
            </a:r>
          </a:p>
          <a:p>
            <a:r>
              <a:rPr lang="en-US" dirty="0">
                <a:solidFill>
                  <a:srgbClr val="C00000"/>
                </a:solidFill>
              </a:rPr>
              <a:t>[0, 1, 2, 3]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range(1,1,100)</a:t>
            </a:r>
          </a:p>
          <a:p>
            <a:r>
              <a:rPr lang="en-US" dirty="0">
                <a:solidFill>
                  <a:srgbClr val="C00000"/>
                </a:solidFill>
              </a:rPr>
              <a:t>[]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range(1,5,-1)</a:t>
            </a:r>
          </a:p>
          <a:p>
            <a:r>
              <a:rPr lang="en-US" dirty="0">
                <a:solidFill>
                  <a:srgbClr val="C00000"/>
                </a:solidFill>
              </a:rPr>
              <a:t>[]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range(0)</a:t>
            </a:r>
          </a:p>
          <a:p>
            <a:r>
              <a:rPr lang="en-US" dirty="0">
                <a:solidFill>
                  <a:srgbClr val="C00000"/>
                </a:solidFill>
              </a:rPr>
              <a:t>[]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range(10,30,5)</a:t>
            </a:r>
          </a:p>
          <a:p>
            <a:r>
              <a:rPr lang="en-US" dirty="0">
                <a:solidFill>
                  <a:srgbClr val="C00000"/>
                </a:solidFill>
              </a:rPr>
              <a:t>[10, 15, 20, 25]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range(30,10,-5)</a:t>
            </a:r>
          </a:p>
          <a:p>
            <a:r>
              <a:rPr lang="en-US" dirty="0">
                <a:solidFill>
                  <a:srgbClr val="C00000"/>
                </a:solidFill>
              </a:rPr>
              <a:t>[30, 25, 20, 15]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range(1,2,100)</a:t>
            </a:r>
          </a:p>
          <a:p>
            <a:r>
              <a:rPr lang="en-US" dirty="0">
                <a:solidFill>
                  <a:srgbClr val="C00000"/>
                </a:solidFill>
              </a:rPr>
              <a:t>[1]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929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1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1" y="1471681"/>
            <a:ext cx="91320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Βρείτε τι κάνει το παρακάτω πρόγραμμα. Επαληθεύστε την υπόθεση σας εκτελώντας το στο προγραμματιστικό περιβάλλον της </a:t>
            </a:r>
            <a:r>
              <a:rPr lang="en-US" dirty="0"/>
              <a:t>Python.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646110" y="3287726"/>
            <a:ext cx="2283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Απάντηση:</a:t>
            </a:r>
            <a:r>
              <a:rPr lang="el-GR" dirty="0"/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6110" y="2056843"/>
            <a:ext cx="29770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sqlist</a:t>
            </a:r>
            <a:r>
              <a:rPr lang="en-US" dirty="0">
                <a:solidFill>
                  <a:srgbClr val="7030A0"/>
                </a:solidFill>
              </a:rPr>
              <a:t>=[]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for x in range(1,11):</a:t>
            </a:r>
          </a:p>
          <a:p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err="1">
                <a:solidFill>
                  <a:srgbClr val="7030A0"/>
                </a:solidFill>
              </a:rPr>
              <a:t>sqlist.append</a:t>
            </a:r>
            <a:r>
              <a:rPr lang="en-US" dirty="0">
                <a:solidFill>
                  <a:srgbClr val="7030A0"/>
                </a:solidFill>
              </a:rPr>
              <a:t>(x*x)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</a:t>
            </a:r>
            <a:r>
              <a:rPr lang="en-US" dirty="0" err="1">
                <a:solidFill>
                  <a:srgbClr val="7030A0"/>
                </a:solidFill>
              </a:rPr>
              <a:t>sqlist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110" y="3657058"/>
            <a:ext cx="3932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[1, 4, 9, 16, 25, 36, 49, 64, 81, 100]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84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uiExpand="1"/>
      <p:bldP spid="13" grpId="0" build="p"/>
      <p:bldP spid="2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13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1" y="1471681"/>
            <a:ext cx="9132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Είναι τα παρακάτω τμήματα κώδικα </a:t>
            </a:r>
            <a:r>
              <a:rPr lang="en-US" dirty="0"/>
              <a:t>Python</a:t>
            </a:r>
            <a:r>
              <a:rPr lang="el-GR" dirty="0"/>
              <a:t> ισοδύναμα;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3943" y="3244334"/>
            <a:ext cx="2283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Απάντηση:</a:t>
            </a:r>
            <a:r>
              <a:rPr lang="el-GR" dirty="0"/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93943" y="2028981"/>
            <a:ext cx="2066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L=[6,28,496,8128]</a:t>
            </a:r>
          </a:p>
          <a:p>
            <a:r>
              <a:rPr lang="en-US" dirty="0">
                <a:solidFill>
                  <a:srgbClr val="7030A0"/>
                </a:solidFill>
              </a:rPr>
              <a:t>for item in L: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item,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3943" y="3613666"/>
            <a:ext cx="52453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rgbClr val="C00000"/>
                </a:solidFill>
              </a:rPr>
              <a:t>Ναι, όλα τα τμήματα εκτυπώνουν τους αριθμούς: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6 28 496 8128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39079B-C3D8-4C48-B87A-DB0F133DA772}"/>
              </a:ext>
            </a:extLst>
          </p:cNvPr>
          <p:cNvSpPr txBox="1"/>
          <p:nvPr/>
        </p:nvSpPr>
        <p:spPr>
          <a:xfrm>
            <a:off x="3357750" y="2028981"/>
            <a:ext cx="24416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L=[6,28,496,8128]</a:t>
            </a:r>
          </a:p>
          <a:p>
            <a:r>
              <a:rPr lang="en-US" dirty="0">
                <a:solidFill>
                  <a:srgbClr val="7030A0"/>
                </a:solidFill>
              </a:rPr>
              <a:t>for index in [0,1,2,3]: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L[index],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585D2D-1505-45BE-A2D3-EB4459D813AC}"/>
              </a:ext>
            </a:extLst>
          </p:cNvPr>
          <p:cNvSpPr txBox="1"/>
          <p:nvPr/>
        </p:nvSpPr>
        <p:spPr>
          <a:xfrm>
            <a:off x="6392558" y="2036685"/>
            <a:ext cx="2401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L=[6,28,496,8128]</a:t>
            </a:r>
          </a:p>
          <a:p>
            <a:r>
              <a:rPr lang="en-US" dirty="0">
                <a:solidFill>
                  <a:srgbClr val="7030A0"/>
                </a:solidFill>
              </a:rPr>
              <a:t>for index in range(4):</a:t>
            </a:r>
          </a:p>
          <a:p>
            <a:r>
              <a:rPr lang="en-US" dirty="0">
                <a:solidFill>
                  <a:srgbClr val="7030A0"/>
                </a:solidFill>
              </a:rPr>
              <a:t>    print L[index],</a:t>
            </a:r>
          </a:p>
        </p:txBody>
      </p:sp>
    </p:spTree>
    <p:extLst>
      <p:ext uri="{BB962C8B-B14F-4D97-AF65-F5344CB8AC3E}">
        <p14:creationId xmlns:p14="http://schemas.microsoft.com/office/powerpoint/2010/main" val="129638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uiExpand="1"/>
      <p:bldP spid="13" grpId="0" build="p"/>
      <p:bldP spid="2" grpId="0"/>
      <p:bldP spid="9" grpId="0"/>
      <p:bldP spid="8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Ο τελεστής </a:t>
            </a:r>
            <a:r>
              <a:rPr lang="el-GR" dirty="0" err="1">
                <a:solidFill>
                  <a:srgbClr val="4AB530"/>
                </a:solidFill>
              </a:rPr>
              <a:t>διαμέρισης</a:t>
            </a:r>
            <a:r>
              <a:rPr lang="el-GR" dirty="0">
                <a:solidFill>
                  <a:srgbClr val="4AB530"/>
                </a:solidFill>
              </a:rPr>
              <a:t> </a:t>
            </a:r>
            <a:r>
              <a:rPr lang="en-US" dirty="0">
                <a:solidFill>
                  <a:srgbClr val="4AB530"/>
                </a:solidFill>
              </a:rPr>
              <a:t>(slice operator)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673887-4CF0-47AE-9AED-0CD63E51581E}"/>
              </a:ext>
            </a:extLst>
          </p:cNvPr>
          <p:cNvSpPr txBox="1"/>
          <p:nvPr/>
        </p:nvSpPr>
        <p:spPr>
          <a:xfrm>
            <a:off x="646111" y="1240850"/>
            <a:ext cx="96154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word[</a:t>
            </a:r>
            <a:r>
              <a:rPr lang="en-US" dirty="0" err="1">
                <a:solidFill>
                  <a:srgbClr val="C00000"/>
                </a:solidFill>
              </a:rPr>
              <a:t>a:b:v</a:t>
            </a:r>
            <a:r>
              <a:rPr lang="en-US" dirty="0">
                <a:solidFill>
                  <a:srgbClr val="C00000"/>
                </a:solidFill>
              </a:rPr>
              <a:t>]</a:t>
            </a:r>
            <a:r>
              <a:rPr lang="el-GR" dirty="0">
                <a:solidFill>
                  <a:srgbClr val="C00000"/>
                </a:solidFill>
              </a:rPr>
              <a:t> 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r>
              <a:rPr lang="el-GR" dirty="0"/>
              <a:t>Ο τελεστής </a:t>
            </a:r>
            <a:r>
              <a:rPr lang="el-GR" dirty="0" err="1"/>
              <a:t>διαμέρισης</a:t>
            </a:r>
            <a:r>
              <a:rPr lang="el-GR" dirty="0"/>
              <a:t> επιστρέφει ένα τμήμα μιας συμβολοσειράς ή μιας λίστας από το στοιχείο </a:t>
            </a:r>
            <a:r>
              <a:rPr lang="en-US" dirty="0"/>
              <a:t>word[a] </a:t>
            </a:r>
            <a:r>
              <a:rPr lang="el-GR" dirty="0"/>
              <a:t>μέχρι το στοιχείο </a:t>
            </a:r>
            <a:r>
              <a:rPr lang="en-US" dirty="0"/>
              <a:t>word[b-1] </a:t>
            </a:r>
            <a:r>
              <a:rPr lang="el-GR" dirty="0"/>
              <a:t>με βήμα </a:t>
            </a:r>
            <a:r>
              <a:rPr lang="en-US" dirty="0"/>
              <a:t>v.</a:t>
            </a:r>
            <a:endParaRPr lang="el-GR" dirty="0"/>
          </a:p>
        </p:txBody>
      </p:sp>
      <p:sp>
        <p:nvSpPr>
          <p:cNvPr id="2" name="Ορθογώνιο 1">
            <a:extLst>
              <a:ext uri="{FF2B5EF4-FFF2-40B4-BE49-F238E27FC236}">
                <a16:creationId xmlns:a16="http://schemas.microsoft.com/office/drawing/2014/main" id="{4C5CC1BE-1019-4CA4-B781-7B1011A2C8EA}"/>
              </a:ext>
            </a:extLst>
          </p:cNvPr>
          <p:cNvSpPr/>
          <p:nvPr/>
        </p:nvSpPr>
        <p:spPr>
          <a:xfrm>
            <a:off x="646111" y="2543433"/>
            <a:ext cx="315118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word='1o EPAL </a:t>
            </a:r>
            <a:r>
              <a:rPr lang="en-US" dirty="0" err="1">
                <a:solidFill>
                  <a:srgbClr val="7030A0"/>
                </a:solidFill>
              </a:rPr>
              <a:t>Kilkis</a:t>
            </a:r>
            <a:r>
              <a:rPr lang="en-US" dirty="0">
                <a:solidFill>
                  <a:srgbClr val="7030A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word[:3]</a:t>
            </a:r>
          </a:p>
          <a:p>
            <a:r>
              <a:rPr lang="en-US" dirty="0">
                <a:solidFill>
                  <a:srgbClr val="C00000"/>
                </a:solidFill>
              </a:rPr>
              <a:t>'1o 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word[8:]</a:t>
            </a:r>
          </a:p>
          <a:p>
            <a:r>
              <a:rPr lang="en-US" dirty="0">
                <a:solidFill>
                  <a:srgbClr val="C00000"/>
                </a:solidFill>
              </a:rPr>
              <a:t>'</a:t>
            </a:r>
            <a:r>
              <a:rPr lang="en-US" dirty="0" err="1">
                <a:solidFill>
                  <a:srgbClr val="C00000"/>
                </a:solidFill>
              </a:rPr>
              <a:t>Kilkis</a:t>
            </a:r>
            <a:r>
              <a:rPr lang="en-US" dirty="0">
                <a:solidFill>
                  <a:srgbClr val="C0000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word[:]</a:t>
            </a:r>
          </a:p>
          <a:p>
            <a:r>
              <a:rPr lang="en-US" dirty="0">
                <a:solidFill>
                  <a:srgbClr val="C00000"/>
                </a:solidFill>
              </a:rPr>
              <a:t>'1o EPAL </a:t>
            </a:r>
            <a:r>
              <a:rPr lang="en-US" dirty="0" err="1">
                <a:solidFill>
                  <a:srgbClr val="C00000"/>
                </a:solidFill>
              </a:rPr>
              <a:t>Kilkis</a:t>
            </a:r>
            <a:r>
              <a:rPr lang="en-US" dirty="0">
                <a:solidFill>
                  <a:srgbClr val="C0000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word[3:7]</a:t>
            </a:r>
          </a:p>
          <a:p>
            <a:r>
              <a:rPr lang="en-US" dirty="0">
                <a:solidFill>
                  <a:srgbClr val="C00000"/>
                </a:solidFill>
              </a:rPr>
              <a:t>'EPAL'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word[0:7]</a:t>
            </a:r>
          </a:p>
          <a:p>
            <a:r>
              <a:rPr lang="en-US" dirty="0">
                <a:solidFill>
                  <a:srgbClr val="C00000"/>
                </a:solidFill>
              </a:rPr>
              <a:t>'1o EPAL'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word[3:len(word)]</a:t>
            </a:r>
          </a:p>
          <a:p>
            <a:r>
              <a:rPr lang="en-US" dirty="0">
                <a:solidFill>
                  <a:srgbClr val="C00000"/>
                </a:solidFill>
              </a:rPr>
              <a:t>'EPAL </a:t>
            </a:r>
            <a:r>
              <a:rPr lang="en-US" dirty="0" err="1">
                <a:solidFill>
                  <a:srgbClr val="C00000"/>
                </a:solidFill>
              </a:rPr>
              <a:t>Kilkis</a:t>
            </a:r>
            <a:r>
              <a:rPr lang="en-US" dirty="0">
                <a:solidFill>
                  <a:srgbClr val="C00000"/>
                </a:solidFill>
              </a:rPr>
              <a:t>'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64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uiExpand="1" build="p"/>
      <p:bldP spid="2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Δουλεύοντας με κόπιες…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56653" y="3381885"/>
            <a:ext cx="527869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Ο τελεστής : μπορεί να χρησιμοποιηθεί για την δημιουργία αντιγράφου μίας λίστας όχι όμως μιας συμβολοσειράς.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Ο τελεστής = μεταξύ λιστών δεν αντιγράφει απλά μία λίστα σε μία άλλη, τις καθιστά όμοιες, αλλαγή σε μία, οδηγεί σε αλλαγή και στην άλλη.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>
                <a:solidFill>
                  <a:schemeClr val="bg2">
                    <a:lumMod val="75000"/>
                  </a:schemeClr>
                </a:solidFill>
              </a:rPr>
              <a:t>Όλα τα παραπάνω μπορείτε να τα επιβεβαιώσετε χρησιμοποιώντας την εντολή </a:t>
            </a:r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id() </a:t>
            </a:r>
            <a:r>
              <a:rPr lang="el-GR" dirty="0">
                <a:solidFill>
                  <a:schemeClr val="bg2">
                    <a:lumMod val="75000"/>
                  </a:schemeClr>
                </a:solidFill>
              </a:rPr>
              <a:t>που δείχνει τη διεύθυνση στη μνήμη ενός αντικειμένου.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6111" y="1145401"/>
            <a:ext cx="50706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a=[5,8,13,21,34]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b=a[:]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n-US" dirty="0" err="1">
                <a:solidFill>
                  <a:srgbClr val="FF0000"/>
                </a:solidFill>
              </a:rPr>
              <a:t>Δημιουργεί</a:t>
            </a:r>
            <a:r>
              <a:rPr lang="en-US" dirty="0">
                <a:solidFill>
                  <a:srgbClr val="FF0000"/>
                </a:solidFill>
              </a:rPr>
              <a:t> α</a:t>
            </a:r>
            <a:r>
              <a:rPr lang="en-US" dirty="0" err="1">
                <a:solidFill>
                  <a:srgbClr val="FF0000"/>
                </a:solidFill>
              </a:rPr>
              <a:t>ντίγρ</a:t>
            </a:r>
            <a:r>
              <a:rPr lang="en-US" dirty="0">
                <a:solidFill>
                  <a:srgbClr val="FF0000"/>
                </a:solidFill>
              </a:rPr>
              <a:t>αφο της a στην b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d=a </a:t>
            </a:r>
            <a:r>
              <a:rPr lang="en-US" dirty="0">
                <a:solidFill>
                  <a:srgbClr val="FF0000"/>
                </a:solidFill>
              </a:rPr>
              <a:t>#τα d και a </a:t>
            </a:r>
            <a:r>
              <a:rPr lang="en-US" dirty="0" err="1">
                <a:solidFill>
                  <a:srgbClr val="FF0000"/>
                </a:solidFill>
              </a:rPr>
              <a:t>δείχνουν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στην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ίδι</a:t>
            </a:r>
            <a:r>
              <a:rPr lang="en-US" dirty="0">
                <a:solidFill>
                  <a:srgbClr val="FF0000"/>
                </a:solidFill>
              </a:rPr>
              <a:t>α λίστα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a.pop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1" y="2491962"/>
            <a:ext cx="194476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[5, 8, 13, 21]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b</a:t>
            </a:r>
          </a:p>
          <a:p>
            <a:r>
              <a:rPr lang="en-US" dirty="0">
                <a:solidFill>
                  <a:srgbClr val="C00000"/>
                </a:solidFill>
              </a:rPr>
              <a:t>[5, 8, 13, 21, 34]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d</a:t>
            </a:r>
          </a:p>
          <a:p>
            <a:r>
              <a:rPr lang="en-US" dirty="0">
                <a:solidFill>
                  <a:srgbClr val="C00000"/>
                </a:solidFill>
              </a:rPr>
              <a:t>[5, 8, 13, 21]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d.pop</a:t>
            </a:r>
            <a:r>
              <a:rPr lang="en-US" dirty="0">
                <a:solidFill>
                  <a:srgbClr val="7030A0"/>
                </a:solidFill>
              </a:rPr>
              <a:t>()</a:t>
            </a:r>
          </a:p>
          <a:p>
            <a:r>
              <a:rPr lang="en-US" dirty="0">
                <a:solidFill>
                  <a:srgbClr val="C00000"/>
                </a:solidFill>
              </a:rPr>
              <a:t>21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C00000"/>
                </a:solidFill>
              </a:rPr>
              <a:t>[5, 8, 13]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b</a:t>
            </a:r>
          </a:p>
          <a:p>
            <a:r>
              <a:rPr lang="en-US" dirty="0">
                <a:solidFill>
                  <a:srgbClr val="C00000"/>
                </a:solidFill>
              </a:rPr>
              <a:t>[5, 8, 13, 21, 34]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d</a:t>
            </a:r>
          </a:p>
          <a:p>
            <a:r>
              <a:rPr lang="en-US" dirty="0">
                <a:solidFill>
                  <a:srgbClr val="C00000"/>
                </a:solidFill>
              </a:rPr>
              <a:t>[5, 8, 13]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1" y="2226616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07764" y="1121625"/>
            <a:ext cx="18117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a[0]=a[1]=6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07764" y="1675623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[6, 6, 13]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07764" y="2005962"/>
            <a:ext cx="19447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print b</a:t>
            </a:r>
          </a:p>
          <a:p>
            <a:r>
              <a:rPr lang="en-US" dirty="0">
                <a:solidFill>
                  <a:srgbClr val="C00000"/>
                </a:solidFill>
              </a:rPr>
              <a:t>[5, 8, 13, 21, 34]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d</a:t>
            </a:r>
          </a:p>
          <a:p>
            <a:r>
              <a:rPr lang="en-US" dirty="0">
                <a:solidFill>
                  <a:srgbClr val="C00000"/>
                </a:solidFill>
              </a:rPr>
              <a:t>[6, 6, 13]</a:t>
            </a:r>
            <a:endParaRPr lang="el-G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4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3" grpId="0"/>
      <p:bldP spid="9" grpId="0" build="p"/>
      <p:bldP spid="10" grpId="0"/>
      <p:bldP spid="11" grpId="0"/>
      <p:bldP spid="14" grpId="0"/>
      <p:bldP spid="1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Δουλεύοντας με κόπιες…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81322" y="2859979"/>
            <a:ext cx="54769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Προσθέτοντας με τον τελεστή + σε μία υπάρχουσα λίστα μία κενή [ ], δημιουργούμε ένα αντίγραφο της αρχικής λίστας, μια νέα λίστα δηλαδή που δεν έχει σχέση με την αρχική.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5165" y="1240850"/>
            <a:ext cx="40991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a=[5,8,13,21,34]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b=a+[ ] </a:t>
            </a:r>
            <a:r>
              <a:rPr lang="en-US" dirty="0">
                <a:solidFill>
                  <a:srgbClr val="FF0000"/>
                </a:solidFill>
              </a:rPr>
              <a:t>#</a:t>
            </a:r>
            <a:r>
              <a:rPr lang="el-GR" dirty="0" err="1">
                <a:solidFill>
                  <a:srgbClr val="FF0000"/>
                </a:solidFill>
              </a:rPr>
              <a:t>Δ</a:t>
            </a:r>
            <a:r>
              <a:rPr lang="en-US" dirty="0" err="1">
                <a:solidFill>
                  <a:srgbClr val="FF0000"/>
                </a:solidFill>
              </a:rPr>
              <a:t>ημιουργί</a:t>
            </a:r>
            <a:r>
              <a:rPr lang="en-US" dirty="0">
                <a:solidFill>
                  <a:srgbClr val="FF0000"/>
                </a:solidFill>
              </a:rPr>
              <a:t>α αντιγράφου</a:t>
            </a:r>
            <a:r>
              <a:rPr lang="el-GR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5165" y="2066674"/>
            <a:ext cx="194476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[5, 8, 13, 21, 34]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b</a:t>
            </a:r>
          </a:p>
          <a:p>
            <a:r>
              <a:rPr lang="en-US" dirty="0">
                <a:solidFill>
                  <a:srgbClr val="C00000"/>
                </a:solidFill>
              </a:rPr>
              <a:t>[5, 8, 13, 21, 34]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5165" y="3505258"/>
            <a:ext cx="20665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[10, 8, 13, 21, 34]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b</a:t>
            </a:r>
          </a:p>
          <a:p>
            <a:r>
              <a:rPr lang="en-US" dirty="0">
                <a:solidFill>
                  <a:srgbClr val="C00000"/>
                </a:solidFill>
              </a:rPr>
              <a:t>[5, 8, 13, 21, 34]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75165" y="2952312"/>
            <a:ext cx="13981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a[0]=10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</p:txBody>
      </p:sp>
    </p:spTree>
    <p:extLst>
      <p:ext uri="{BB962C8B-B14F-4D97-AF65-F5344CB8AC3E}">
        <p14:creationId xmlns:p14="http://schemas.microsoft.com/office/powerpoint/2010/main" val="157070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2" grpId="0"/>
      <p:bldP spid="9" grpId="0" build="p"/>
      <p:bldP spid="10" grpId="0" build="p"/>
      <p:bldP spid="11" grpId="0" uiExpand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14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1" y="1471681"/>
            <a:ext cx="75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Τι θα εμφανίσει στην οθόνη το παρακάτω πρόγραμμα </a:t>
            </a:r>
            <a:r>
              <a:rPr lang="en-US" b="1" dirty="0"/>
              <a:t>Python</a:t>
            </a:r>
            <a:r>
              <a:rPr lang="el-GR" b="1" dirty="0"/>
              <a:t>;</a:t>
            </a:r>
            <a:r>
              <a:rPr lang="el-GR" dirty="0"/>
              <a:t>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1" y="1846639"/>
            <a:ext cx="336021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=[1,2,3]</a:t>
            </a:r>
          </a:p>
          <a:p>
            <a:r>
              <a:rPr lang="en-US" dirty="0" err="1">
                <a:solidFill>
                  <a:srgbClr val="7030A0"/>
                </a:solidFill>
              </a:rPr>
              <a:t>listY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listX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=',</a:t>
            </a:r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,'</a:t>
            </a:r>
            <a:r>
              <a:rPr lang="en-US" dirty="0" err="1">
                <a:solidFill>
                  <a:srgbClr val="7030A0"/>
                </a:solidFill>
              </a:rPr>
              <a:t>listY</a:t>
            </a:r>
            <a:r>
              <a:rPr lang="en-US" dirty="0">
                <a:solidFill>
                  <a:srgbClr val="7030A0"/>
                </a:solidFill>
              </a:rPr>
              <a:t>=',</a:t>
            </a:r>
            <a:r>
              <a:rPr lang="en-US" dirty="0" err="1">
                <a:solidFill>
                  <a:srgbClr val="7030A0"/>
                </a:solidFill>
              </a:rPr>
              <a:t>listY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[1]=5000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=',</a:t>
            </a:r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,'</a:t>
            </a:r>
            <a:r>
              <a:rPr lang="en-US" dirty="0" err="1">
                <a:solidFill>
                  <a:srgbClr val="7030A0"/>
                </a:solidFill>
              </a:rPr>
              <a:t>listY</a:t>
            </a:r>
            <a:r>
              <a:rPr lang="en-US" dirty="0">
                <a:solidFill>
                  <a:srgbClr val="7030A0"/>
                </a:solidFill>
              </a:rPr>
              <a:t>=',</a:t>
            </a:r>
            <a:r>
              <a:rPr lang="en-US" dirty="0" err="1">
                <a:solidFill>
                  <a:srgbClr val="7030A0"/>
                </a:solidFill>
              </a:rPr>
              <a:t>listY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  <a:p>
            <a:r>
              <a:rPr lang="en-US" dirty="0" err="1">
                <a:solidFill>
                  <a:srgbClr val="7030A0"/>
                </a:solidFill>
              </a:rPr>
              <a:t>listY</a:t>
            </a:r>
            <a:r>
              <a:rPr lang="en-US" dirty="0">
                <a:solidFill>
                  <a:srgbClr val="7030A0"/>
                </a:solidFill>
              </a:rPr>
              <a:t>[2]=100</a:t>
            </a:r>
          </a:p>
          <a:p>
            <a:r>
              <a:rPr lang="en-US" dirty="0">
                <a:solidFill>
                  <a:srgbClr val="7030A0"/>
                </a:solidFill>
              </a:rPr>
              <a:t>print '</a:t>
            </a:r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=',</a:t>
            </a:r>
            <a:r>
              <a:rPr lang="en-US" dirty="0" err="1">
                <a:solidFill>
                  <a:srgbClr val="7030A0"/>
                </a:solidFill>
              </a:rPr>
              <a:t>listX</a:t>
            </a:r>
            <a:r>
              <a:rPr lang="en-US" dirty="0">
                <a:solidFill>
                  <a:srgbClr val="7030A0"/>
                </a:solidFill>
              </a:rPr>
              <a:t>,'</a:t>
            </a:r>
            <a:r>
              <a:rPr lang="en-US" dirty="0" err="1">
                <a:solidFill>
                  <a:srgbClr val="7030A0"/>
                </a:solidFill>
              </a:rPr>
              <a:t>listY</a:t>
            </a:r>
            <a:r>
              <a:rPr lang="en-US" dirty="0">
                <a:solidFill>
                  <a:srgbClr val="7030A0"/>
                </a:solidFill>
              </a:rPr>
              <a:t>=',</a:t>
            </a:r>
            <a:r>
              <a:rPr lang="en-US" dirty="0" err="1">
                <a:solidFill>
                  <a:srgbClr val="7030A0"/>
                </a:solidFill>
              </a:rPr>
              <a:t>listY</a:t>
            </a:r>
            <a:r>
              <a:rPr lang="en-US" dirty="0">
                <a:solidFill>
                  <a:srgbClr val="7030A0"/>
                </a:solidFill>
              </a:rPr>
              <a:t> </a:t>
            </a: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6111" y="3877964"/>
            <a:ext cx="2283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Απάντηση:</a:t>
            </a:r>
            <a:r>
              <a:rPr lang="el-GR" dirty="0"/>
              <a:t>	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7846" y="4247296"/>
            <a:ext cx="47355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>
                <a:solidFill>
                  <a:srgbClr val="C00000"/>
                </a:solidFill>
              </a:rPr>
              <a:t>listX= [1, 2, 3] listY= [1, 2, 3]</a:t>
            </a:r>
          </a:p>
          <a:p>
            <a:r>
              <a:rPr lang="pl-PL" b="1" dirty="0">
                <a:solidFill>
                  <a:srgbClr val="C00000"/>
                </a:solidFill>
              </a:rPr>
              <a:t>listX= [1, 5000, 3] listY= [1, 5000, 3]</a:t>
            </a:r>
          </a:p>
          <a:p>
            <a:r>
              <a:rPr lang="pl-PL" b="1" dirty="0">
                <a:solidFill>
                  <a:srgbClr val="C00000"/>
                </a:solidFill>
              </a:rPr>
              <a:t>listX= [1, 5000, 100] listY= [1, 5000, 100]</a:t>
            </a:r>
            <a:endParaRPr lang="el-GR" b="1" dirty="0">
              <a:solidFill>
                <a:srgbClr val="C00000"/>
              </a:solidFill>
            </a:endParaRPr>
          </a:p>
        </p:txBody>
      </p:sp>
      <p:sp>
        <p:nvSpPr>
          <p:cNvPr id="2" name="Επεξήγηση με γραμμή 1 (γραμμή έμφασης) 1"/>
          <p:cNvSpPr/>
          <p:nvPr/>
        </p:nvSpPr>
        <p:spPr>
          <a:xfrm>
            <a:off x="5647580" y="2106194"/>
            <a:ext cx="5149517" cy="1037651"/>
          </a:xfrm>
          <a:prstGeom prst="accentCallout1">
            <a:avLst>
              <a:gd name="adj1" fmla="val 39628"/>
              <a:gd name="adj2" fmla="val -1384"/>
              <a:gd name="adj3" fmla="val 18499"/>
              <a:gd name="adj4" fmla="val -6947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002060"/>
                </a:solidFill>
              </a:rPr>
              <a:t>Η δήλωση αυτή δηλώνει πως και οι δυο οι λίστες «δείχνουν» στον ίδιο χώρο, είναι δηλαδή εφεξής δίδυμα αδελφάκια, αλλαγές στη μία, αυτόματα επηρεάζουν και την άλλη.</a:t>
            </a:r>
          </a:p>
        </p:txBody>
      </p:sp>
      <p:sp>
        <p:nvSpPr>
          <p:cNvPr id="15" name="Έκρηξη: 8 ακτίνες 14">
            <a:extLst>
              <a:ext uri="{FF2B5EF4-FFF2-40B4-BE49-F238E27FC236}">
                <a16:creationId xmlns:a16="http://schemas.microsoft.com/office/drawing/2014/main" id="{FE8B8045-D120-47F9-8657-AC23D930219B}"/>
              </a:ext>
            </a:extLst>
          </p:cNvPr>
          <p:cNvSpPr/>
          <p:nvPr/>
        </p:nvSpPr>
        <p:spPr>
          <a:xfrm>
            <a:off x="8222338" y="1000981"/>
            <a:ext cx="1384300" cy="941399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Καλό!!</a:t>
            </a:r>
          </a:p>
        </p:txBody>
      </p:sp>
    </p:spTree>
    <p:extLst>
      <p:ext uri="{BB962C8B-B14F-4D97-AF65-F5344CB8AC3E}">
        <p14:creationId xmlns:p14="http://schemas.microsoft.com/office/powerpoint/2010/main" val="315706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build="p"/>
      <p:bldP spid="10" grpId="0"/>
      <p:bldP spid="13" grpId="0" build="p"/>
      <p:bldP spid="14" grpId="0"/>
      <p:bldP spid="2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n-US" dirty="0">
                <a:solidFill>
                  <a:srgbClr val="4AB530"/>
                </a:solidFill>
              </a:rPr>
              <a:t>String </a:t>
            </a:r>
            <a:r>
              <a:rPr lang="el-GR" dirty="0">
                <a:solidFill>
                  <a:srgbClr val="4AB530"/>
                </a:solidFill>
              </a:rPr>
              <a:t>σε</a:t>
            </a:r>
            <a:r>
              <a:rPr lang="en-US" dirty="0">
                <a:solidFill>
                  <a:srgbClr val="4AB530"/>
                </a:solidFill>
              </a:rPr>
              <a:t> </a:t>
            </a:r>
            <a:r>
              <a:rPr lang="el-GR" dirty="0">
                <a:solidFill>
                  <a:srgbClr val="4AB530"/>
                </a:solidFill>
              </a:rPr>
              <a:t>Λίστες και Λίστες σε </a:t>
            </a:r>
            <a:r>
              <a:rPr lang="en-US" dirty="0">
                <a:solidFill>
                  <a:srgbClr val="4AB530"/>
                </a:solidFill>
              </a:rPr>
              <a:t>string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86063" y="1475874"/>
            <a:ext cx="28392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word='Creativity'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</a:t>
            </a:r>
            <a:r>
              <a:rPr lang="en-US" sz="2000" dirty="0" err="1">
                <a:solidFill>
                  <a:srgbClr val="7030A0"/>
                </a:solidFill>
              </a:rPr>
              <a:t>listword</a:t>
            </a:r>
            <a:r>
              <a:rPr lang="en-US" sz="2000" dirty="0">
                <a:solidFill>
                  <a:srgbClr val="7030A0"/>
                </a:solidFill>
              </a:rPr>
              <a:t>=list(word)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</a:t>
            </a:r>
            <a:r>
              <a:rPr lang="en-US" sz="2000" dirty="0" err="1">
                <a:solidFill>
                  <a:srgbClr val="7030A0"/>
                </a:solidFill>
              </a:rPr>
              <a:t>listword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6063" y="2425790"/>
            <a:ext cx="3879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['C', 'r', 'e', 'a', 't', '</a:t>
            </a:r>
            <a:r>
              <a:rPr lang="en-US" sz="2000" dirty="0" err="1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C00000"/>
                </a:solidFill>
              </a:rPr>
              <a:t>', 'v', '</a:t>
            </a:r>
            <a:r>
              <a:rPr lang="en-US" sz="2000" dirty="0" err="1">
                <a:solidFill>
                  <a:srgbClr val="C00000"/>
                </a:solidFill>
              </a:rPr>
              <a:t>i</a:t>
            </a:r>
            <a:r>
              <a:rPr lang="en-US" sz="2000" dirty="0">
                <a:solidFill>
                  <a:srgbClr val="C00000"/>
                </a:solidFill>
              </a:rPr>
              <a:t>', 't', 'y']</a:t>
            </a:r>
            <a:endParaRPr lang="el-GR" sz="20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6063" y="3400926"/>
            <a:ext cx="35910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words=['</a:t>
            </a:r>
            <a:r>
              <a:rPr lang="en-US" sz="2000" dirty="0" err="1">
                <a:solidFill>
                  <a:srgbClr val="7030A0"/>
                </a:solidFill>
              </a:rPr>
              <a:t>Can','you','see</a:t>
            </a:r>
            <a:r>
              <a:rPr lang="en-US" sz="2000" dirty="0">
                <a:solidFill>
                  <a:srgbClr val="7030A0"/>
                </a:solidFill>
              </a:rPr>
              <a:t>','?']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sentence=' '.join(words)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sentence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6063" y="4416589"/>
            <a:ext cx="17251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Can you see ?</a:t>
            </a:r>
            <a:endParaRPr lang="el-GR" sz="2000" dirty="0">
              <a:solidFill>
                <a:srgbClr val="C00000"/>
              </a:solidFill>
            </a:endParaRPr>
          </a:p>
        </p:txBody>
      </p:sp>
      <p:sp>
        <p:nvSpPr>
          <p:cNvPr id="8" name="Επεξήγηση με γραμμή 1 (γραμμή έμφασης) 1">
            <a:extLst>
              <a:ext uri="{FF2B5EF4-FFF2-40B4-BE49-F238E27FC236}">
                <a16:creationId xmlns:a16="http://schemas.microsoft.com/office/drawing/2014/main" id="{B52EA4B4-1A71-441E-A1CA-81E417D8289A}"/>
              </a:ext>
            </a:extLst>
          </p:cNvPr>
          <p:cNvSpPr/>
          <p:nvPr/>
        </p:nvSpPr>
        <p:spPr>
          <a:xfrm>
            <a:off x="5348473" y="4519195"/>
            <a:ext cx="3071627" cy="891006"/>
          </a:xfrm>
          <a:prstGeom prst="accentCallout1">
            <a:avLst>
              <a:gd name="adj1" fmla="val 39628"/>
              <a:gd name="adj2" fmla="val -1384"/>
              <a:gd name="adj3" fmla="val -68384"/>
              <a:gd name="adj4" fmla="val -8982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002060"/>
                </a:solidFill>
              </a:rPr>
              <a:t>Το κενό θα ξεχωρίζει τις λέξεις στην νέα πρόταση</a:t>
            </a:r>
          </a:p>
        </p:txBody>
      </p:sp>
    </p:spTree>
    <p:extLst>
      <p:ext uri="{BB962C8B-B14F-4D97-AF65-F5344CB8AC3E}">
        <p14:creationId xmlns:p14="http://schemas.microsoft.com/office/powerpoint/2010/main" val="2020369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4" grpId="0"/>
      <p:bldP spid="11" grpId="0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</a:t>
            </a:r>
            <a:r>
              <a:rPr lang="en-US" sz="2400" dirty="0">
                <a:solidFill>
                  <a:srgbClr val="C00000"/>
                </a:solidFill>
              </a:rPr>
              <a:t>15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0" y="1471681"/>
            <a:ext cx="1014888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dirty="0"/>
              <a:t>Σε ένα κλασικό προσκοπικό παιχνίδι, ένα μήνυμα κρυπτογραφείται με την εξής λογική: κάθε γράμμα της λέξης αλλάζει με εκείνο που είναι </a:t>
            </a:r>
            <a:r>
              <a:rPr lang="en-US" dirty="0"/>
              <a:t>x</a:t>
            </a:r>
            <a:r>
              <a:rPr lang="el-GR" dirty="0"/>
              <a:t> γράμματα δεξιά στο αλφάβητο</a:t>
            </a:r>
            <a:r>
              <a:rPr lang="en-US" dirty="0"/>
              <a:t> </a:t>
            </a:r>
            <a:r>
              <a:rPr lang="el-GR" dirty="0"/>
              <a:t>(</a:t>
            </a:r>
            <a:r>
              <a:rPr lang="en-US" dirty="0"/>
              <a:t>shift)</a:t>
            </a:r>
            <a:r>
              <a:rPr lang="el-GR" dirty="0"/>
              <a:t>. Για παράδειγμα, αν </a:t>
            </a:r>
            <a:r>
              <a:rPr lang="en-US" dirty="0"/>
              <a:t>shift=3 </a:t>
            </a:r>
            <a:r>
              <a:rPr lang="el-GR" dirty="0"/>
              <a:t>τότε το Α αλλάζει με το </a:t>
            </a:r>
            <a:r>
              <a:rPr lang="en-US" dirty="0"/>
              <a:t>D, </a:t>
            </a:r>
            <a:r>
              <a:rPr lang="el-GR" dirty="0"/>
              <a:t>το Β με το Ε κοκ.</a:t>
            </a:r>
            <a:r>
              <a:rPr lang="en-US" dirty="0"/>
              <a:t> </a:t>
            </a:r>
            <a:r>
              <a:rPr lang="el-GR" dirty="0"/>
              <a:t>Για παράδειγμα αν </a:t>
            </a:r>
            <a:r>
              <a:rPr lang="en-US" dirty="0"/>
              <a:t>shift=3 </a:t>
            </a:r>
            <a:r>
              <a:rPr lang="el-GR" dirty="0"/>
              <a:t>και η λέξη που έπρεπε να μεταδοθεί ήταν</a:t>
            </a:r>
          </a:p>
          <a:p>
            <a:pPr algn="ctr"/>
            <a:r>
              <a:rPr lang="en-US" dirty="0"/>
              <a:t>JOHN</a:t>
            </a:r>
          </a:p>
          <a:p>
            <a:pPr algn="just"/>
            <a:r>
              <a:rPr lang="el-GR" dirty="0"/>
              <a:t>μεταδίδεται</a:t>
            </a:r>
            <a:endParaRPr lang="en-US" dirty="0"/>
          </a:p>
          <a:p>
            <a:pPr algn="ctr"/>
            <a:r>
              <a:rPr lang="en-US" dirty="0"/>
              <a:t>MRKQ</a:t>
            </a:r>
            <a:endParaRPr lang="el-GR" dirty="0"/>
          </a:p>
          <a:p>
            <a:pPr algn="just"/>
            <a:r>
              <a:rPr lang="el-GR" dirty="0"/>
              <a:t>Να γραφεί πρόγραμμα </a:t>
            </a:r>
            <a:r>
              <a:rPr lang="en-US" dirty="0"/>
              <a:t>Python </a:t>
            </a:r>
            <a:r>
              <a:rPr lang="el-GR" dirty="0"/>
              <a:t>που θα διαβάζει την προς μετάδοση λέξη (υποθέστε ότι είναι γραμμένη με κεφαλαία αγγλικά γράμματα) καθώς και πόσα γράμματα προς τα δεξιά ολισθαίνει</a:t>
            </a:r>
            <a:r>
              <a:rPr lang="en-US" dirty="0"/>
              <a:t> (shift) </a:t>
            </a:r>
            <a:r>
              <a:rPr lang="el-GR" dirty="0"/>
              <a:t>το καθένα και θα εμφανίζει την κρυπτογραφημένη λέξη.	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7671B80B-4497-4831-AC95-302177595F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610" y="4660900"/>
            <a:ext cx="3043887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66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Εισαγωγή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9232" y="2875003"/>
            <a:ext cx="3720890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fib=[1,1,2,3,5,8,13,21]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(fib)</a:t>
            </a:r>
          </a:p>
          <a:p>
            <a:r>
              <a:rPr lang="en-US" dirty="0">
                <a:solidFill>
                  <a:srgbClr val="C00000"/>
                </a:solidFill>
              </a:rPr>
              <a:t>8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fib[-1]+fib[-2]</a:t>
            </a:r>
          </a:p>
          <a:p>
            <a:r>
              <a:rPr lang="en-US" dirty="0">
                <a:solidFill>
                  <a:srgbClr val="C00000"/>
                </a:solidFill>
              </a:rPr>
              <a:t>34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fib=fib+[6]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fib</a:t>
            </a:r>
          </a:p>
          <a:p>
            <a:r>
              <a:rPr lang="en-US" dirty="0">
                <a:solidFill>
                  <a:srgbClr val="C00000"/>
                </a:solidFill>
              </a:rPr>
              <a:t>[1, 1, 2, 3, 5, 8, 13, 21, 6]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fib=fib+[8,100]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fib</a:t>
            </a:r>
          </a:p>
          <a:p>
            <a:r>
              <a:rPr lang="en-US" dirty="0">
                <a:solidFill>
                  <a:srgbClr val="C00000"/>
                </a:solidFill>
              </a:rPr>
              <a:t>[1, 1, 2, 3, 5, 8, 13, 21, 6, 8, 100]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99766" y="903764"/>
            <a:ext cx="4454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fib=[0]+fib</a:t>
            </a:r>
          </a:p>
        </p:txBody>
      </p:sp>
      <p:sp>
        <p:nvSpPr>
          <p:cNvPr id="13" name="Επεξήγηση με γραμμή 1 12"/>
          <p:cNvSpPr/>
          <p:nvPr/>
        </p:nvSpPr>
        <p:spPr>
          <a:xfrm>
            <a:off x="3685785" y="4068997"/>
            <a:ext cx="2220332" cy="741770"/>
          </a:xfrm>
          <a:prstGeom prst="borderCallout1">
            <a:avLst>
              <a:gd name="adj1" fmla="val 51158"/>
              <a:gd name="adj2" fmla="val -1368"/>
              <a:gd name="adj3" fmla="val 50238"/>
              <a:gd name="adj4" fmla="val -44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/>
              <a:t>Προσθήκη στοιχείου στο τέλος της λίστας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8C3177-A728-4565-A61B-31F4E6C1ABC3}"/>
              </a:ext>
            </a:extLst>
          </p:cNvPr>
          <p:cNvSpPr txBox="1"/>
          <p:nvPr/>
        </p:nvSpPr>
        <p:spPr>
          <a:xfrm>
            <a:off x="669232" y="1173188"/>
            <a:ext cx="30235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fruits=['</a:t>
            </a:r>
            <a:r>
              <a:rPr lang="en-US" dirty="0" err="1">
                <a:solidFill>
                  <a:srgbClr val="7030A0"/>
                </a:solidFill>
              </a:rPr>
              <a:t>apple','orange</a:t>
            </a:r>
            <a:r>
              <a:rPr lang="en-US" dirty="0">
                <a:solidFill>
                  <a:srgbClr val="7030A0"/>
                </a:solidFill>
              </a:rPr>
              <a:t>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numbers=[50,60,70,80]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fruits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C350B2-AA43-44E4-88FD-DAEBFDB861EF}"/>
              </a:ext>
            </a:extLst>
          </p:cNvPr>
          <p:cNvSpPr txBox="1"/>
          <p:nvPr/>
        </p:nvSpPr>
        <p:spPr>
          <a:xfrm>
            <a:off x="640501" y="2071846"/>
            <a:ext cx="37208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['apple', 'orange']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numbers</a:t>
            </a:r>
          </a:p>
          <a:p>
            <a:r>
              <a:rPr lang="en-US" dirty="0">
                <a:solidFill>
                  <a:srgbClr val="C00000"/>
                </a:solidFill>
              </a:rPr>
              <a:t>[50, 60, 70, 80]</a:t>
            </a:r>
          </a:p>
        </p:txBody>
      </p:sp>
      <p:sp>
        <p:nvSpPr>
          <p:cNvPr id="8" name="Επεξήγηση με γραμμή 1 12">
            <a:extLst>
              <a:ext uri="{FF2B5EF4-FFF2-40B4-BE49-F238E27FC236}">
                <a16:creationId xmlns:a16="http://schemas.microsoft.com/office/drawing/2014/main" id="{56C2BA3E-691B-4D95-910C-0AF1A7C629D9}"/>
              </a:ext>
            </a:extLst>
          </p:cNvPr>
          <p:cNvSpPr/>
          <p:nvPr/>
        </p:nvSpPr>
        <p:spPr>
          <a:xfrm>
            <a:off x="3692601" y="1859876"/>
            <a:ext cx="2220332" cy="741770"/>
          </a:xfrm>
          <a:prstGeom prst="borderCallout1">
            <a:avLst>
              <a:gd name="adj1" fmla="val 1506"/>
              <a:gd name="adj2" fmla="val 51255"/>
              <a:gd name="adj3" fmla="val -102140"/>
              <a:gd name="adj4" fmla="val 1249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/>
              <a:t>Προσθήκη στοιχείου στην αρχή της λίστας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9A3AB1-0D87-4A1D-8B97-7BC3F2F77A69}"/>
              </a:ext>
            </a:extLst>
          </p:cNvPr>
          <p:cNvSpPr txBox="1"/>
          <p:nvPr/>
        </p:nvSpPr>
        <p:spPr>
          <a:xfrm>
            <a:off x="6199766" y="1240850"/>
            <a:ext cx="44541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[0, 1, 1, 2, 3, 5, 8, 13, 21, 6, 8, 100]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&gt;&gt;&gt; fib=fib+[fib[6]+fib[7]]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fib</a:t>
            </a:r>
          </a:p>
          <a:p>
            <a:r>
              <a:rPr lang="en-US" dirty="0">
                <a:solidFill>
                  <a:srgbClr val="C00000"/>
                </a:solidFill>
              </a:rPr>
              <a:t>[0, 1, 1, 2, 3, 5, 8, 13, 21, 6, 8, 100, 21]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13 in fib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testlist</a:t>
            </a:r>
            <a:r>
              <a:rPr lang="en-US" dirty="0">
                <a:solidFill>
                  <a:srgbClr val="7030A0"/>
                </a:solidFill>
              </a:rPr>
              <a:t>=[8,'John',5.2,'Keros']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</a:t>
            </a:r>
            <a:r>
              <a:rPr lang="en-US" dirty="0" err="1">
                <a:solidFill>
                  <a:srgbClr val="7030A0"/>
                </a:solidFill>
              </a:rPr>
              <a:t>testlist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[8, 'John', 5.2, '</a:t>
            </a:r>
            <a:r>
              <a:rPr lang="en-US" dirty="0" err="1">
                <a:solidFill>
                  <a:srgbClr val="C00000"/>
                </a:solidFill>
              </a:rPr>
              <a:t>Keros</a:t>
            </a:r>
            <a:r>
              <a:rPr lang="en-US" dirty="0">
                <a:solidFill>
                  <a:srgbClr val="C00000"/>
                </a:solidFill>
              </a:rPr>
              <a:t>']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6" name="Επεξήγηση με γραμμή 1 12">
            <a:extLst>
              <a:ext uri="{FF2B5EF4-FFF2-40B4-BE49-F238E27FC236}">
                <a16:creationId xmlns:a16="http://schemas.microsoft.com/office/drawing/2014/main" id="{C98AAD29-F033-47AA-87D0-88AE2AAB5D3F}"/>
              </a:ext>
            </a:extLst>
          </p:cNvPr>
          <p:cNvSpPr/>
          <p:nvPr/>
        </p:nvSpPr>
        <p:spPr>
          <a:xfrm>
            <a:off x="9222775" y="3319524"/>
            <a:ext cx="2642786" cy="741770"/>
          </a:xfrm>
          <a:prstGeom prst="borderCallout1">
            <a:avLst>
              <a:gd name="adj1" fmla="val 49446"/>
              <a:gd name="adj2" fmla="val -19684"/>
              <a:gd name="adj3" fmla="val 50238"/>
              <a:gd name="adj4" fmla="val 12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/>
              <a:t>Στην λίστα τα στοιχεία δεν είναι απαραίτητο να είναι του ίδιου τύπου</a:t>
            </a:r>
          </a:p>
        </p:txBody>
      </p:sp>
      <p:sp>
        <p:nvSpPr>
          <p:cNvPr id="14" name="Επεξήγηση με γραμμή 1 12">
            <a:extLst>
              <a:ext uri="{FF2B5EF4-FFF2-40B4-BE49-F238E27FC236}">
                <a16:creationId xmlns:a16="http://schemas.microsoft.com/office/drawing/2014/main" id="{F1E478E8-95F4-4797-85DF-21D5C17CA903}"/>
              </a:ext>
            </a:extLst>
          </p:cNvPr>
          <p:cNvSpPr/>
          <p:nvPr/>
        </p:nvSpPr>
        <p:spPr>
          <a:xfrm>
            <a:off x="3692601" y="2967604"/>
            <a:ext cx="2220332" cy="741770"/>
          </a:xfrm>
          <a:prstGeom prst="borderCallout1">
            <a:avLst>
              <a:gd name="adj1" fmla="val 51158"/>
              <a:gd name="adj2" fmla="val -1368"/>
              <a:gd name="adj3" fmla="val 50238"/>
              <a:gd name="adj4" fmla="val -449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600" dirty="0"/>
              <a:t>Το πλήθος των στοιχείων της λίστας</a:t>
            </a:r>
          </a:p>
        </p:txBody>
      </p:sp>
    </p:spTree>
    <p:extLst>
      <p:ext uri="{BB962C8B-B14F-4D97-AF65-F5344CB8AC3E}">
        <p14:creationId xmlns:p14="http://schemas.microsoft.com/office/powerpoint/2010/main" val="218172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1" grpId="0" build="p"/>
      <p:bldP spid="13" grpId="0" animBg="1"/>
      <p:bldP spid="6" grpId="0"/>
      <p:bldP spid="7" grpId="0" uiExpand="1" build="p"/>
      <p:bldP spid="8" grpId="0" animBg="1"/>
      <p:bldP spid="9" grpId="0" uiExpand="1" build="p"/>
      <p:bldP spid="16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</a:t>
            </a:r>
            <a:r>
              <a:rPr lang="en-US" sz="2400" dirty="0">
                <a:solidFill>
                  <a:srgbClr val="C00000"/>
                </a:solidFill>
              </a:rPr>
              <a:t>15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0" y="1471681"/>
            <a:ext cx="751998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solidFill>
                  <a:srgbClr val="7030A0"/>
                </a:solidFill>
              </a:rPr>
              <a:t>alphabet='ABCDEFGHIJKLMNOPQRSTUVWXYZ'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list_alphabet</a:t>
            </a:r>
            <a:r>
              <a:rPr lang="en-US" dirty="0">
                <a:solidFill>
                  <a:srgbClr val="7030A0"/>
                </a:solidFill>
              </a:rPr>
              <a:t>=list(alphabet)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word1=</a:t>
            </a:r>
            <a:r>
              <a:rPr lang="en-US" dirty="0" err="1">
                <a:solidFill>
                  <a:srgbClr val="7030A0"/>
                </a:solidFill>
              </a:rPr>
              <a:t>raw_input</a:t>
            </a:r>
            <a:r>
              <a:rPr lang="en-US" dirty="0">
                <a:solidFill>
                  <a:srgbClr val="7030A0"/>
                </a:solidFill>
              </a:rPr>
              <a:t>('</a:t>
            </a:r>
            <a:r>
              <a:rPr lang="el-GR" dirty="0">
                <a:solidFill>
                  <a:srgbClr val="7030A0"/>
                </a:solidFill>
              </a:rPr>
              <a:t>Δώστε την προς μετάδοση λέξη:')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list_word1=list(word1)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shift=</a:t>
            </a:r>
            <a:r>
              <a:rPr lang="en-US" dirty="0" err="1">
                <a:solidFill>
                  <a:srgbClr val="7030A0"/>
                </a:solidFill>
              </a:rPr>
              <a:t>int</a:t>
            </a:r>
            <a:r>
              <a:rPr lang="en-US" dirty="0">
                <a:solidFill>
                  <a:srgbClr val="7030A0"/>
                </a:solidFill>
              </a:rPr>
              <a:t>(input('</a:t>
            </a:r>
            <a:r>
              <a:rPr lang="el-GR" dirty="0">
                <a:solidFill>
                  <a:srgbClr val="7030A0"/>
                </a:solidFill>
              </a:rPr>
              <a:t>Πόσα γράμματα δεξιά θα γίνει ολίσθηση;'))</a:t>
            </a:r>
          </a:p>
          <a:p>
            <a:pPr algn="just"/>
            <a:r>
              <a:rPr lang="en-US" dirty="0" err="1">
                <a:solidFill>
                  <a:srgbClr val="7030A0"/>
                </a:solidFill>
              </a:rPr>
              <a:t>list_newalphabet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list_alphabet</a:t>
            </a:r>
            <a:r>
              <a:rPr lang="en-US" dirty="0">
                <a:solidFill>
                  <a:srgbClr val="7030A0"/>
                </a:solidFill>
              </a:rPr>
              <a:t>[shift:]+</a:t>
            </a:r>
            <a:r>
              <a:rPr lang="en-US" dirty="0" err="1">
                <a:solidFill>
                  <a:srgbClr val="7030A0"/>
                </a:solidFill>
              </a:rPr>
              <a:t>list_alphabet</a:t>
            </a:r>
            <a:r>
              <a:rPr lang="en-US" dirty="0">
                <a:solidFill>
                  <a:srgbClr val="7030A0"/>
                </a:solidFill>
              </a:rPr>
              <a:t>[:shift]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list_word2=[ ]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for gramma in list_word1: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thesi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found=False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=0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while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&lt;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</a:t>
            </a:r>
            <a:r>
              <a:rPr lang="en-US" dirty="0" err="1">
                <a:solidFill>
                  <a:srgbClr val="7030A0"/>
                </a:solidFill>
              </a:rPr>
              <a:t>list_alphabet</a:t>
            </a:r>
            <a:r>
              <a:rPr lang="en-US" dirty="0">
                <a:solidFill>
                  <a:srgbClr val="7030A0"/>
                </a:solidFill>
              </a:rPr>
              <a:t>) and found==False: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if </a:t>
            </a:r>
            <a:r>
              <a:rPr lang="en-US" dirty="0" err="1">
                <a:solidFill>
                  <a:srgbClr val="7030A0"/>
                </a:solidFill>
              </a:rPr>
              <a:t>list_alphabet</a:t>
            </a:r>
            <a:r>
              <a:rPr lang="en-US" dirty="0">
                <a:solidFill>
                  <a:srgbClr val="7030A0"/>
                </a:solidFill>
              </a:rPr>
              <a:t>[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]==gramma: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    found=True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    list_word2.append(</a:t>
            </a:r>
            <a:r>
              <a:rPr lang="en-US" dirty="0" err="1">
                <a:solidFill>
                  <a:srgbClr val="7030A0"/>
                </a:solidFill>
              </a:rPr>
              <a:t>list_newalphabet</a:t>
            </a:r>
            <a:r>
              <a:rPr lang="en-US" dirty="0">
                <a:solidFill>
                  <a:srgbClr val="7030A0"/>
                </a:solidFill>
              </a:rPr>
              <a:t>[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])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else: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            </a:t>
            </a:r>
            <a:r>
              <a:rPr lang="en-US" dirty="0" err="1">
                <a:solidFill>
                  <a:srgbClr val="7030A0"/>
                </a:solidFill>
              </a:rPr>
              <a:t>i</a:t>
            </a:r>
            <a:r>
              <a:rPr lang="en-US" dirty="0">
                <a:solidFill>
                  <a:srgbClr val="7030A0"/>
                </a:solidFill>
              </a:rPr>
              <a:t>+=1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word2=''.join(list_word2)</a:t>
            </a:r>
          </a:p>
          <a:p>
            <a:pPr algn="just"/>
            <a:r>
              <a:rPr lang="en-US" dirty="0">
                <a:solidFill>
                  <a:srgbClr val="7030A0"/>
                </a:solidFill>
              </a:rPr>
              <a:t>print word2</a:t>
            </a:r>
            <a:r>
              <a:rPr lang="el-GR" dirty="0">
                <a:solidFill>
                  <a:srgbClr val="7030A0"/>
                </a:solidFill>
              </a:rPr>
              <a:t>	</a:t>
            </a:r>
          </a:p>
        </p:txBody>
      </p:sp>
      <p:pic>
        <p:nvPicPr>
          <p:cNvPr id="3" name="Εικόνα 2">
            <a:extLst>
              <a:ext uri="{FF2B5EF4-FFF2-40B4-BE49-F238E27FC236}">
                <a16:creationId xmlns:a16="http://schemas.microsoft.com/office/drawing/2014/main" id="{7671B80B-4497-4831-AC95-302177595FF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410" y="531880"/>
            <a:ext cx="3043887" cy="18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677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rgbClr val="4AB530"/>
                </a:solidFill>
              </a:rPr>
              <a:t>Λίστες</a:t>
            </a:r>
            <a:r>
              <a:rPr lang="en-US" dirty="0">
                <a:solidFill>
                  <a:srgbClr val="4AB530"/>
                </a:solidFill>
              </a:rPr>
              <a:t>, </a:t>
            </a:r>
            <a:r>
              <a:rPr lang="el-GR" dirty="0">
                <a:solidFill>
                  <a:srgbClr val="4AB530"/>
                </a:solidFill>
              </a:rPr>
              <a:t>Προχωρημένα θέματα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646111" y="1240850"/>
            <a:ext cx="7447873" cy="7513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158700" rIns="9144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[ expression for item in list if conditional ]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6111" y="2072483"/>
            <a:ext cx="47291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numbers=[x**2 for x in range(1,11)]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numbers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1" y="2860615"/>
            <a:ext cx="43412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[1, 4, 9, 16, 25, 36, 49, 64, 81, 100]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46111" y="3340971"/>
            <a:ext cx="58721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&gt;&gt;&gt; numbers=[x**2 for x in range(1,11) if x%2==0]</a:t>
            </a:r>
          </a:p>
          <a:p>
            <a:r>
              <a:rPr lang="en-US" sz="2000" dirty="0">
                <a:solidFill>
                  <a:srgbClr val="7030A0"/>
                </a:solidFill>
              </a:rPr>
              <a:t>&gt;&gt;&gt; print numbers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6111" y="4101627"/>
            <a:ext cx="2406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[4, 16, 36, 64, 100]</a:t>
            </a:r>
            <a:endParaRPr lang="el-GR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67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/>
      <p:bldP spid="9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Προσθήκη στοιχείων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673887-4CF0-47AE-9AED-0CD63E51581E}"/>
              </a:ext>
            </a:extLst>
          </p:cNvPr>
          <p:cNvSpPr txBox="1"/>
          <p:nvPr/>
        </p:nvSpPr>
        <p:spPr>
          <a:xfrm>
            <a:off x="646111" y="1240850"/>
            <a:ext cx="961548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προσθήκη στοιχείων με τη μέθοδο: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l-GR" dirty="0">
                <a:solidFill>
                  <a:srgbClr val="C00000"/>
                </a:solidFill>
              </a:rPr>
              <a:t>Λίστα=Λίστα+[Στοιχείο] </a:t>
            </a: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l-GR" dirty="0">
                <a:solidFill>
                  <a:srgbClr val="C00000"/>
                </a:solidFill>
              </a:rPr>
              <a:t>και</a:t>
            </a: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l-GR" dirty="0">
                <a:solidFill>
                  <a:srgbClr val="C00000"/>
                </a:solidFill>
              </a:rPr>
              <a:t>Λίστα=[Στοιχείο]+Λίστα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r>
              <a:rPr lang="el-GR" dirty="0"/>
              <a:t>δεν προσθέτει στην πραγματικότητα ένα στοιχείο στην λίστα αλλά δημιουργεί μια νέα λίστα κάθε φορά (η οποία απλά έχει το ίδιο όνομα), λειτουργία η οποία επιβαρύνει το πρόγραμμα με ένα επιπλέον υπολογιστικό κόστος (της δημιουργίας μιας νέας λίστας).</a:t>
            </a:r>
          </a:p>
          <a:p>
            <a:endParaRPr lang="el-GR" dirty="0"/>
          </a:p>
          <a:p>
            <a:r>
              <a:rPr lang="el-GR" dirty="0"/>
              <a:t>Εάν επιθυμούμε </a:t>
            </a:r>
            <a:r>
              <a:rPr lang="el-GR" b="1" dirty="0">
                <a:solidFill>
                  <a:srgbClr val="0070C0"/>
                </a:solidFill>
              </a:rPr>
              <a:t>να μην δημιουργηθεί μια νέα λίστα</a:t>
            </a:r>
            <a:r>
              <a:rPr lang="el-GR" dirty="0"/>
              <a:t>, αλλά απλά να προστεθεί ένα στοιχείο σε αυτήν χρησιμοποιούμε τη μορφή:</a:t>
            </a:r>
          </a:p>
          <a:p>
            <a:endParaRPr lang="el-GR" dirty="0"/>
          </a:p>
          <a:p>
            <a:pPr algn="ctr"/>
            <a:r>
              <a:rPr lang="el-GR" dirty="0">
                <a:solidFill>
                  <a:srgbClr val="0070C0"/>
                </a:solidFill>
              </a:rPr>
              <a:t>Λίστα+=[Στοιχείο]</a:t>
            </a:r>
          </a:p>
        </p:txBody>
      </p:sp>
    </p:spTree>
    <p:extLst>
      <p:ext uri="{BB962C8B-B14F-4D97-AF65-F5344CB8AC3E}">
        <p14:creationId xmlns:p14="http://schemas.microsoft.com/office/powerpoint/2010/main" val="156731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Έλεγχος ύπαρξης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5673887-4CF0-47AE-9AED-0CD63E51581E}"/>
              </a:ext>
            </a:extLst>
          </p:cNvPr>
          <p:cNvSpPr txBox="1"/>
          <p:nvPr/>
        </p:nvSpPr>
        <p:spPr>
          <a:xfrm>
            <a:off x="646111" y="1240850"/>
            <a:ext cx="961548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Προκειμένου να ελέγξουμε αν ένα στοιχείο υπάρχει σε μια λίστα χρησιμοποιούμε (όπως και στις συμβολοσειρές) το μοντέλο: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l-GR" dirty="0">
                <a:solidFill>
                  <a:srgbClr val="C00000"/>
                </a:solidFill>
              </a:rPr>
              <a:t>Στοιχείο </a:t>
            </a:r>
            <a:r>
              <a:rPr lang="en-US" dirty="0">
                <a:solidFill>
                  <a:srgbClr val="C00000"/>
                </a:solidFill>
              </a:rPr>
              <a:t>in </a:t>
            </a:r>
            <a:r>
              <a:rPr lang="el-GR" dirty="0">
                <a:solidFill>
                  <a:srgbClr val="C00000"/>
                </a:solidFill>
              </a:rPr>
              <a:t>Λίστα </a:t>
            </a: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l-GR" dirty="0">
                <a:solidFill>
                  <a:srgbClr val="C00000"/>
                </a:solidFill>
              </a:rPr>
              <a:t>και</a:t>
            </a:r>
          </a:p>
          <a:p>
            <a:pPr algn="ctr"/>
            <a:endParaRPr lang="el-GR" dirty="0">
              <a:solidFill>
                <a:srgbClr val="C00000"/>
              </a:solidFill>
            </a:endParaRPr>
          </a:p>
          <a:p>
            <a:pPr algn="ctr"/>
            <a:r>
              <a:rPr lang="el-GR" dirty="0">
                <a:solidFill>
                  <a:srgbClr val="C00000"/>
                </a:solidFill>
              </a:rPr>
              <a:t>Στοιχείο </a:t>
            </a:r>
            <a:r>
              <a:rPr lang="en-US" dirty="0">
                <a:solidFill>
                  <a:srgbClr val="C00000"/>
                </a:solidFill>
              </a:rPr>
              <a:t>not in </a:t>
            </a:r>
            <a:r>
              <a:rPr lang="el-GR" dirty="0">
                <a:solidFill>
                  <a:srgbClr val="C00000"/>
                </a:solidFill>
              </a:rPr>
              <a:t>Λίστα </a:t>
            </a:r>
          </a:p>
          <a:p>
            <a:endParaRPr lang="el-GR" dirty="0">
              <a:solidFill>
                <a:srgbClr val="C00000"/>
              </a:solidFill>
            </a:endParaRPr>
          </a:p>
          <a:p>
            <a:r>
              <a:rPr lang="el-GR" dirty="0"/>
              <a:t>το οποίο επιστρέφει αντίστοιχα </a:t>
            </a:r>
            <a:r>
              <a:rPr lang="en-US" dirty="0"/>
              <a:t>True / False </a:t>
            </a:r>
            <a:r>
              <a:rPr lang="el-GR" dirty="0"/>
              <a:t>αν υπάρχει ή δεν υπάρχει το στοιχείο στην λίστα.</a:t>
            </a:r>
          </a:p>
        </p:txBody>
      </p:sp>
    </p:spTree>
    <p:extLst>
      <p:ext uri="{BB962C8B-B14F-4D97-AF65-F5344CB8AC3E}">
        <p14:creationId xmlns:p14="http://schemas.microsoft.com/office/powerpoint/2010/main" val="345269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Επανάληψη μήτηρ μαθήσεως…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6111" y="1102290"/>
            <a:ext cx="5035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names=['</a:t>
            </a:r>
            <a:r>
              <a:rPr lang="en-US" dirty="0" err="1">
                <a:solidFill>
                  <a:srgbClr val="7030A0"/>
                </a:solidFill>
              </a:rPr>
              <a:t>John','George','Mary','Nick','Helen</a:t>
            </a:r>
            <a:r>
              <a:rPr lang="en-US" dirty="0">
                <a:solidFill>
                  <a:srgbClr val="7030A0"/>
                </a:solidFill>
              </a:rPr>
              <a:t>’]</a:t>
            </a:r>
            <a:endParaRPr lang="el-GR" dirty="0">
              <a:solidFill>
                <a:srgbClr val="7030A0"/>
              </a:solidFill>
            </a:endParaRPr>
          </a:p>
          <a:p>
            <a:r>
              <a:rPr lang="el-GR" dirty="0">
                <a:solidFill>
                  <a:srgbClr val="7030A0"/>
                </a:solidFill>
              </a:rPr>
              <a:t>&gt;&gt;&gt;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(names)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46111" y="1748621"/>
            <a:ext cx="21723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5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'Mary' in names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5398" y="3835540"/>
            <a:ext cx="28007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morenames</a:t>
            </a:r>
            <a:r>
              <a:rPr lang="en-US" dirty="0">
                <a:solidFill>
                  <a:srgbClr val="7030A0"/>
                </a:solidFill>
              </a:rPr>
              <a:t>=names*2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</a:t>
            </a:r>
            <a:r>
              <a:rPr lang="en-US" dirty="0" err="1">
                <a:solidFill>
                  <a:srgbClr val="7030A0"/>
                </a:solidFill>
              </a:rPr>
              <a:t>morenames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6111" y="4601926"/>
            <a:ext cx="798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['John', 'George', 'Mary', 'Nick', 'Helen', 'John', 'George', 'Mary', 'Nick', 'Helen']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46111" y="3274236"/>
            <a:ext cx="5838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['John', 'George', 'Mary', 'Nick', 'Helen', 'Costas', 'Manos']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6111" y="2630498"/>
            <a:ext cx="4299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newnames</a:t>
            </a:r>
            <a:r>
              <a:rPr lang="en-US" dirty="0">
                <a:solidFill>
                  <a:srgbClr val="7030A0"/>
                </a:solidFill>
              </a:rPr>
              <a:t>=names+['</a:t>
            </a:r>
            <a:r>
              <a:rPr lang="en-US" dirty="0" err="1">
                <a:solidFill>
                  <a:srgbClr val="7030A0"/>
                </a:solidFill>
              </a:rPr>
              <a:t>Costas','Manos</a:t>
            </a:r>
            <a:r>
              <a:rPr lang="en-US" dirty="0">
                <a:solidFill>
                  <a:srgbClr val="7030A0"/>
                </a:solidFill>
              </a:rPr>
              <a:t>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</a:t>
            </a:r>
            <a:r>
              <a:rPr lang="en-US" dirty="0" err="1">
                <a:solidFill>
                  <a:srgbClr val="7030A0"/>
                </a:solidFill>
              </a:rPr>
              <a:t>newnames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9" name="Έκρηξη: 8 ακτίνες 8">
            <a:extLst>
              <a:ext uri="{FF2B5EF4-FFF2-40B4-BE49-F238E27FC236}">
                <a16:creationId xmlns:a16="http://schemas.microsoft.com/office/drawing/2014/main" id="{2FA7F193-0D7B-4A3D-B165-5C3924E9C69F}"/>
              </a:ext>
            </a:extLst>
          </p:cNvPr>
          <p:cNvSpPr/>
          <p:nvPr/>
        </p:nvSpPr>
        <p:spPr>
          <a:xfrm>
            <a:off x="3583555" y="3688005"/>
            <a:ext cx="1384300" cy="941399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Καλό!!</a:t>
            </a:r>
          </a:p>
        </p:txBody>
      </p:sp>
    </p:spTree>
    <p:extLst>
      <p:ext uri="{BB962C8B-B14F-4D97-AF65-F5344CB8AC3E}">
        <p14:creationId xmlns:p14="http://schemas.microsoft.com/office/powerpoint/2010/main" val="3001446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 build="p"/>
      <p:bldP spid="15" grpId="0"/>
      <p:bldP spid="16" grpId="0"/>
      <p:bldP spid="17" grpId="0" build="p"/>
      <p:bldP spid="1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21424" y="419281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Επανάληψη μήτηρ μαθήσεως…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6111" y="1039660"/>
            <a:ext cx="30235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fruits=['</a:t>
            </a:r>
            <a:r>
              <a:rPr lang="en-US" dirty="0" err="1">
                <a:solidFill>
                  <a:srgbClr val="7030A0"/>
                </a:solidFill>
              </a:rPr>
              <a:t>apple','orange</a:t>
            </a:r>
            <a:r>
              <a:rPr lang="en-US" dirty="0">
                <a:solidFill>
                  <a:srgbClr val="7030A0"/>
                </a:solidFill>
              </a:rPr>
              <a:t>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numbers=[50,60,70,80]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(fruits)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6111" y="1865370"/>
            <a:ext cx="214674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len</a:t>
            </a:r>
            <a:r>
              <a:rPr lang="en-US" dirty="0">
                <a:solidFill>
                  <a:srgbClr val="7030A0"/>
                </a:solidFill>
              </a:rPr>
              <a:t>(numbers)</a:t>
            </a:r>
          </a:p>
          <a:p>
            <a:r>
              <a:rPr lang="en-US" dirty="0">
                <a:solidFill>
                  <a:srgbClr val="C00000"/>
                </a:solidFill>
              </a:rPr>
              <a:t>4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fruits[0]</a:t>
            </a:r>
          </a:p>
          <a:p>
            <a:r>
              <a:rPr lang="en-US" dirty="0">
                <a:solidFill>
                  <a:srgbClr val="C00000"/>
                </a:solidFill>
              </a:rPr>
              <a:t>'apple'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60 in numbers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'apple' in fruits</a:t>
            </a:r>
          </a:p>
          <a:p>
            <a:r>
              <a:rPr lang="en-US" dirty="0">
                <a:solidFill>
                  <a:srgbClr val="C00000"/>
                </a:solidFill>
              </a:rPr>
              <a:t>True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6111" y="4318656"/>
            <a:ext cx="26725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nea</a:t>
            </a:r>
            <a:r>
              <a:rPr lang="en-US" dirty="0">
                <a:solidFill>
                  <a:srgbClr val="7030A0"/>
                </a:solidFill>
              </a:rPr>
              <a:t>=</a:t>
            </a:r>
            <a:r>
              <a:rPr lang="en-US" dirty="0" err="1">
                <a:solidFill>
                  <a:srgbClr val="7030A0"/>
                </a:solidFill>
              </a:rPr>
              <a:t>fruits+numbers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nea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424" y="4961391"/>
            <a:ext cx="539442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['apple', 'orange', 50, 60, 70, 80]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nea</a:t>
            </a:r>
            <a:r>
              <a:rPr lang="en-US" dirty="0">
                <a:solidFill>
                  <a:srgbClr val="7030A0"/>
                </a:solidFill>
              </a:rPr>
              <a:t>[2]</a:t>
            </a:r>
          </a:p>
          <a:p>
            <a:r>
              <a:rPr lang="en-US" dirty="0">
                <a:solidFill>
                  <a:srgbClr val="C00000"/>
                </a:solidFill>
              </a:rPr>
              <a:t>50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fruits*3</a:t>
            </a:r>
          </a:p>
          <a:p>
            <a:r>
              <a:rPr lang="en-US" dirty="0">
                <a:solidFill>
                  <a:srgbClr val="C00000"/>
                </a:solidFill>
              </a:rPr>
              <a:t>['apple', 'orange', 'apple', 'orange', 'apple', 'orange']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2" name="Επεξήγηση με γραμμή 1 1"/>
          <p:cNvSpPr/>
          <p:nvPr/>
        </p:nvSpPr>
        <p:spPr>
          <a:xfrm>
            <a:off x="5704698" y="4025900"/>
            <a:ext cx="3032901" cy="1079499"/>
          </a:xfrm>
          <a:prstGeom prst="borderCallout1">
            <a:avLst>
              <a:gd name="adj1" fmla="val 56397"/>
              <a:gd name="adj2" fmla="val -1214"/>
              <a:gd name="adj3" fmla="val 103325"/>
              <a:gd name="adj4" fmla="val -508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Μία λίστα μπορεί να περιέχει και ανομοιογενή στοιχεία</a:t>
            </a:r>
            <a:r>
              <a:rPr lang="en-US" dirty="0"/>
              <a:t> </a:t>
            </a:r>
            <a:r>
              <a:rPr lang="el-GR" dirty="0"/>
              <a:t>όπως έχουμε ξαναπεί!!!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ADD365-0ADB-4985-86CE-03AB756B8FA6}"/>
              </a:ext>
            </a:extLst>
          </p:cNvPr>
          <p:cNvSpPr txBox="1"/>
          <p:nvPr/>
        </p:nvSpPr>
        <p:spPr>
          <a:xfrm>
            <a:off x="5704697" y="1246199"/>
            <a:ext cx="30329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word='</a:t>
            </a:r>
            <a:r>
              <a:rPr lang="en-US" dirty="0" err="1">
                <a:solidFill>
                  <a:srgbClr val="7030A0"/>
                </a:solidFill>
              </a:rPr>
              <a:t>iraklis</a:t>
            </a:r>
            <a:r>
              <a:rPr lang="en-US" dirty="0">
                <a:solidFill>
                  <a:srgbClr val="7030A0"/>
                </a:solidFill>
              </a:rPr>
              <a:t>'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mylist</a:t>
            </a:r>
            <a:r>
              <a:rPr lang="en-US" dirty="0">
                <a:solidFill>
                  <a:srgbClr val="7030A0"/>
                </a:solidFill>
              </a:rPr>
              <a:t>=list(word)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</a:t>
            </a:r>
            <a:r>
              <a:rPr lang="en-US" dirty="0" err="1">
                <a:solidFill>
                  <a:srgbClr val="7030A0"/>
                </a:solidFill>
              </a:rPr>
              <a:t>mylist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['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', 'r', 'a', 'k', 'l', '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', 's']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3" name="Επεξήγηση με γραμμή 1 1">
            <a:extLst>
              <a:ext uri="{FF2B5EF4-FFF2-40B4-BE49-F238E27FC236}">
                <a16:creationId xmlns:a16="http://schemas.microsoft.com/office/drawing/2014/main" id="{1E50F2BF-7775-40E5-9AB7-9EC883EA7B2B}"/>
              </a:ext>
            </a:extLst>
          </p:cNvPr>
          <p:cNvSpPr/>
          <p:nvPr/>
        </p:nvSpPr>
        <p:spPr>
          <a:xfrm>
            <a:off x="7836289" y="2811584"/>
            <a:ext cx="3032901" cy="856086"/>
          </a:xfrm>
          <a:prstGeom prst="borderCallout1">
            <a:avLst>
              <a:gd name="adj1" fmla="val -16207"/>
              <a:gd name="adj2" fmla="val 45388"/>
              <a:gd name="adj3" fmla="val -113360"/>
              <a:gd name="adj4" fmla="val -153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Επιστρέφει μια λίστα με στοιχεία τους χαρακτήρες της συμβολοσειράς</a:t>
            </a:r>
          </a:p>
        </p:txBody>
      </p:sp>
      <p:sp>
        <p:nvSpPr>
          <p:cNvPr id="3" name="Έκρηξη: 8 ακτίνες 2">
            <a:extLst>
              <a:ext uri="{FF2B5EF4-FFF2-40B4-BE49-F238E27FC236}">
                <a16:creationId xmlns:a16="http://schemas.microsoft.com/office/drawing/2014/main" id="{A9C9F243-546D-4D78-832E-83B534B70E46}"/>
              </a:ext>
            </a:extLst>
          </p:cNvPr>
          <p:cNvSpPr/>
          <p:nvPr/>
        </p:nvSpPr>
        <p:spPr>
          <a:xfrm>
            <a:off x="2285396" y="5194437"/>
            <a:ext cx="1384300" cy="941399"/>
          </a:xfrm>
          <a:prstGeom prst="irregularSeal1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/>
              <a:t>Καλό!!</a:t>
            </a:r>
          </a:p>
        </p:txBody>
      </p:sp>
    </p:spTree>
    <p:extLst>
      <p:ext uri="{BB962C8B-B14F-4D97-AF65-F5344CB8AC3E}">
        <p14:creationId xmlns:p14="http://schemas.microsoft.com/office/powerpoint/2010/main" val="145344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9" grpId="0"/>
      <p:bldP spid="10" grpId="0" uiExpand="1" build="p"/>
      <p:bldP spid="2" grpId="0" animBg="1"/>
      <p:bldP spid="11" grpId="0" uiExpand="1" build="p"/>
      <p:bldP spid="13" grpId="0" animBg="1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Δραστηριότητες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6112" y="1010017"/>
            <a:ext cx="2818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1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111" y="1471681"/>
            <a:ext cx="75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Τι θα εμφανίσουν στην οθόνη οι παρακάτω εντολές </a:t>
            </a:r>
            <a:r>
              <a:rPr lang="en-US" b="1" dirty="0"/>
              <a:t>Python</a:t>
            </a:r>
            <a:r>
              <a:rPr lang="el-GR" b="1" dirty="0"/>
              <a:t>;</a:t>
            </a:r>
            <a:r>
              <a:rPr lang="el-GR" dirty="0"/>
              <a:t>	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6110" y="1734574"/>
            <a:ext cx="9095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</a:t>
            </a:r>
            <a:r>
              <a:rPr lang="en-US" dirty="0" err="1">
                <a:solidFill>
                  <a:srgbClr val="7030A0"/>
                </a:solidFill>
              </a:rPr>
              <a:t>daysofweek</a:t>
            </a:r>
            <a:r>
              <a:rPr lang="en-US" dirty="0">
                <a:solidFill>
                  <a:srgbClr val="7030A0"/>
                </a:solidFill>
              </a:rPr>
              <a:t>=['Sunday','Monday','Tuesday','Wednesday','Thursday','Friday','Saturday']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'I have free time on',</a:t>
            </a:r>
            <a:r>
              <a:rPr lang="en-US" dirty="0" err="1">
                <a:solidFill>
                  <a:srgbClr val="7030A0"/>
                </a:solidFill>
              </a:rPr>
              <a:t>daysofweek</a:t>
            </a:r>
            <a:r>
              <a:rPr lang="en-US" dirty="0">
                <a:solidFill>
                  <a:srgbClr val="7030A0"/>
                </a:solidFill>
              </a:rPr>
              <a:t>[6]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938515" y="2469271"/>
            <a:ext cx="2283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Απάντηση:</a:t>
            </a:r>
            <a:r>
              <a:rPr lang="el-GR" dirty="0"/>
              <a:t>	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369169" y="2471954"/>
            <a:ext cx="3164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 have free time on Saturday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6110" y="2710896"/>
            <a:ext cx="28671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2400" dirty="0">
                <a:solidFill>
                  <a:srgbClr val="C00000"/>
                </a:solidFill>
              </a:rPr>
              <a:t>Δραστηριότητα </a:t>
            </a:r>
            <a:r>
              <a:rPr lang="en-US" sz="2400" dirty="0">
                <a:solidFill>
                  <a:srgbClr val="C00000"/>
                </a:solidFill>
              </a:rPr>
              <a:t>2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6111" y="3242115"/>
            <a:ext cx="7576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Τι θα εμφανίσουν στην οθόνη οι παρακάτω εντολές </a:t>
            </a:r>
            <a:r>
              <a:rPr lang="en-US" b="1" dirty="0"/>
              <a:t>Python</a:t>
            </a:r>
            <a:r>
              <a:rPr lang="el-GR" b="1" dirty="0"/>
              <a:t>;</a:t>
            </a:r>
            <a:r>
              <a:rPr lang="el-GR" dirty="0"/>
              <a:t>	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6110" y="3622128"/>
            <a:ext cx="225574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&gt;&gt;&gt; x=[21,23,25,27]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y=[5,6,7,8]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z=</a:t>
            </a:r>
            <a:r>
              <a:rPr lang="en-US" dirty="0" err="1">
                <a:solidFill>
                  <a:srgbClr val="7030A0"/>
                </a:solidFill>
              </a:rPr>
              <a:t>x+y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&gt;&gt;&gt; print z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z[1]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z[0]=45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z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a=[</a:t>
            </a:r>
            <a:r>
              <a:rPr lang="en-US" dirty="0" err="1">
                <a:solidFill>
                  <a:srgbClr val="7030A0"/>
                </a:solidFill>
              </a:rPr>
              <a:t>x,y</a:t>
            </a:r>
            <a:r>
              <a:rPr lang="en-US" dirty="0">
                <a:solidFill>
                  <a:srgbClr val="7030A0"/>
                </a:solidFill>
              </a:rPr>
              <a:t>]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</a:t>
            </a:r>
          </a:p>
          <a:p>
            <a:r>
              <a:rPr lang="en-US" dirty="0">
                <a:solidFill>
                  <a:srgbClr val="7030A0"/>
                </a:solidFill>
              </a:rPr>
              <a:t>&gt;&gt;&gt; print a[1][2]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38515" y="4162878"/>
            <a:ext cx="2283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b="1" dirty="0"/>
              <a:t>Απάντηση:</a:t>
            </a:r>
            <a:r>
              <a:rPr lang="el-GR" dirty="0"/>
              <a:t>	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369169" y="4142581"/>
            <a:ext cx="323357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[21, 23, 25, 27, 5, 6, 7, 8]</a:t>
            </a:r>
          </a:p>
          <a:p>
            <a:r>
              <a:rPr lang="en-US" dirty="0">
                <a:solidFill>
                  <a:srgbClr val="C00000"/>
                </a:solidFill>
              </a:rPr>
              <a:t>23</a:t>
            </a:r>
          </a:p>
          <a:p>
            <a:r>
              <a:rPr lang="en-US" dirty="0">
                <a:solidFill>
                  <a:srgbClr val="C00000"/>
                </a:solidFill>
              </a:rPr>
              <a:t>[45, 23, 25, 27, 5, 6, 7, 8]</a:t>
            </a:r>
          </a:p>
          <a:p>
            <a:r>
              <a:rPr lang="en-US" dirty="0">
                <a:solidFill>
                  <a:srgbClr val="C00000"/>
                </a:solidFill>
              </a:rPr>
              <a:t>[[21, 23, 25, 27], [5, 6, 7, 8]]</a:t>
            </a:r>
          </a:p>
          <a:p>
            <a:r>
              <a:rPr lang="en-US" dirty="0">
                <a:solidFill>
                  <a:srgbClr val="C00000"/>
                </a:solidFill>
              </a:rPr>
              <a:t>7</a:t>
            </a:r>
            <a:endParaRPr lang="en-US" dirty="0">
              <a:solidFill>
                <a:srgbClr val="FFC000"/>
              </a:solidFill>
            </a:endParaRPr>
          </a:p>
        </p:txBody>
      </p:sp>
      <p:grpSp>
        <p:nvGrpSpPr>
          <p:cNvPr id="6" name="Ομάδα 5">
            <a:extLst>
              <a:ext uri="{FF2B5EF4-FFF2-40B4-BE49-F238E27FC236}">
                <a16:creationId xmlns:a16="http://schemas.microsoft.com/office/drawing/2014/main" id="{EF0E4866-04F6-415A-8212-B794D06F044A}"/>
              </a:ext>
            </a:extLst>
          </p:cNvPr>
          <p:cNvGrpSpPr/>
          <p:nvPr/>
        </p:nvGrpSpPr>
        <p:grpSpPr>
          <a:xfrm>
            <a:off x="2821071" y="5166601"/>
            <a:ext cx="4548098" cy="1328530"/>
            <a:chOff x="2821071" y="5166601"/>
            <a:chExt cx="4548098" cy="1328530"/>
          </a:xfrm>
        </p:grpSpPr>
        <p:grpSp>
          <p:nvGrpSpPr>
            <p:cNvPr id="5" name="Ομάδα 4">
              <a:extLst>
                <a:ext uri="{FF2B5EF4-FFF2-40B4-BE49-F238E27FC236}">
                  <a16:creationId xmlns:a16="http://schemas.microsoft.com/office/drawing/2014/main" id="{814D31CB-874C-4444-B75F-48A2AE167D00}"/>
                </a:ext>
              </a:extLst>
            </p:cNvPr>
            <p:cNvGrpSpPr/>
            <p:nvPr/>
          </p:nvGrpSpPr>
          <p:grpSpPr>
            <a:xfrm>
              <a:off x="2821071" y="5166601"/>
              <a:ext cx="4548098" cy="1328530"/>
              <a:chOff x="2821071" y="5166601"/>
              <a:chExt cx="4548098" cy="1328530"/>
            </a:xfrm>
          </p:grpSpPr>
          <p:sp>
            <p:nvSpPr>
              <p:cNvPr id="18" name="Έκρηξη: 8 ακτίνες 17">
                <a:extLst>
                  <a:ext uri="{FF2B5EF4-FFF2-40B4-BE49-F238E27FC236}">
                    <a16:creationId xmlns:a16="http://schemas.microsoft.com/office/drawing/2014/main" id="{2DAD19B5-42E5-4523-8AE7-2108B33D9CBF}"/>
                  </a:ext>
                </a:extLst>
              </p:cNvPr>
              <p:cNvSpPr/>
              <p:nvPr/>
            </p:nvSpPr>
            <p:spPr>
              <a:xfrm>
                <a:off x="2821071" y="5553732"/>
                <a:ext cx="1384300" cy="941399"/>
              </a:xfrm>
              <a:prstGeom prst="irregularSeal1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1400" dirty="0"/>
                  <a:t>Καλό!!</a:t>
                </a:r>
              </a:p>
            </p:txBody>
          </p:sp>
          <p:cxnSp>
            <p:nvCxnSpPr>
              <p:cNvPr id="3" name="Ευθύγραμμο βέλος σύνδεσης 2">
                <a:extLst>
                  <a:ext uri="{FF2B5EF4-FFF2-40B4-BE49-F238E27FC236}">
                    <a16:creationId xmlns:a16="http://schemas.microsoft.com/office/drawing/2014/main" id="{6A762FED-5B61-4E65-BFB0-5EF5B0A38ED7}"/>
                  </a:ext>
                </a:extLst>
              </p:cNvPr>
              <p:cNvCxnSpPr/>
              <p:nvPr/>
            </p:nvCxnSpPr>
            <p:spPr>
              <a:xfrm flipV="1">
                <a:off x="4443362" y="5194300"/>
                <a:ext cx="2925807" cy="653683"/>
              </a:xfrm>
              <a:prstGeom prst="straightConnector1">
                <a:avLst/>
              </a:prstGeom>
              <a:ln w="57150"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CDAF804-ABC0-432D-B919-BDFB87F34C1E}"/>
                  </a:ext>
                </a:extLst>
              </p:cNvPr>
              <p:cNvSpPr txBox="1"/>
              <p:nvPr/>
            </p:nvSpPr>
            <p:spPr>
              <a:xfrm rot="20868398">
                <a:off x="4340589" y="5166601"/>
                <a:ext cx="274152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>
                    <a:solidFill>
                      <a:srgbClr val="C00000"/>
                    </a:solidFill>
                  </a:rPr>
                  <a:t>Λίστα, με στοιχεία λίστες</a:t>
                </a:r>
              </a:p>
            </p:txBody>
          </p:sp>
        </p:grp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A4433F1-88F9-499C-B707-2AA61899C66F}"/>
                </a:ext>
              </a:extLst>
            </p:cNvPr>
            <p:cNvSpPr txBox="1"/>
            <p:nvPr/>
          </p:nvSpPr>
          <p:spPr>
            <a:xfrm rot="20868398">
              <a:off x="4442305" y="5580660"/>
              <a:ext cx="27415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>
                  <a:solidFill>
                    <a:srgbClr val="C00000"/>
                  </a:solidFill>
                </a:rPr>
                <a:t>Προσπέλαση στοιχείου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0288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1" grpId="0" build="p"/>
      <p:bldP spid="10" grpId="0"/>
      <p:bldP spid="13" grpId="0" build="p"/>
      <p:bldP spid="14" grpId="0"/>
      <p:bldP spid="15" grpId="0" build="p"/>
      <p:bldP spid="16" grpId="0" build="p"/>
      <p:bldP spid="17" grpId="0"/>
      <p:bldP spid="20" grpId="0" build="p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88132"/>
          </a:xfrm>
        </p:spPr>
        <p:txBody>
          <a:bodyPr/>
          <a:lstStyle/>
          <a:p>
            <a:r>
              <a:rPr lang="el-GR" dirty="0">
                <a:solidFill>
                  <a:srgbClr val="4AB530"/>
                </a:solidFill>
              </a:rPr>
              <a:t>Διάσχιση</a:t>
            </a:r>
            <a:endParaRPr lang="en-US" dirty="0">
              <a:solidFill>
                <a:srgbClr val="4AB530"/>
              </a:solidFill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646111" y="1240850"/>
            <a:ext cx="10719216" cy="10464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fruits = ['banana', 'apple', 'orange', 'lemon', 'strawberry']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for fruit in fruits: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	print </a:t>
            </a:r>
            <a:r>
              <a:rPr lang="en-US" alt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fruit.upper</a:t>
            </a: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()</a:t>
            </a:r>
            <a:r>
              <a:rPr lang="en-US" altLang="en-US" sz="22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15" name="Rectangle 4"/>
          <p:cNvSpPr/>
          <p:nvPr/>
        </p:nvSpPr>
        <p:spPr>
          <a:xfrm>
            <a:off x="646111" y="2336758"/>
            <a:ext cx="158178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BANANA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APPLE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ORANGE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LEMON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STRAWBERRY 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618482" y="3863554"/>
            <a:ext cx="10515600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fruits = ['banana', 'apple', 'orange', 'lemon', 'strawberry']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&gt;&gt;&gt; for </a:t>
            </a:r>
            <a:r>
              <a:rPr lang="en-US" alt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 in range(</a:t>
            </a:r>
            <a:r>
              <a:rPr lang="en-US" alt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len</a:t>
            </a: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(fruits)):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	print fruits[</a:t>
            </a:r>
            <a:r>
              <a:rPr lang="en-US" altLang="en-US" sz="2000" dirty="0" err="1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i</a:t>
            </a:r>
            <a:r>
              <a:rPr lang="en-US" altLang="en-US" sz="2000" dirty="0">
                <a:solidFill>
                  <a:srgbClr val="7030A0"/>
                </a:solidFill>
                <a:latin typeface="+mj-lt"/>
                <a:cs typeface="Courier New" panose="02070309020205020404" pitchFamily="49" charset="0"/>
              </a:rPr>
              <a:t>].upper()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+mj-lt"/>
            </a:endParaRPr>
          </a:p>
        </p:txBody>
      </p:sp>
      <p:sp>
        <p:nvSpPr>
          <p:cNvPr id="18" name="Rectangle 4"/>
          <p:cNvSpPr/>
          <p:nvPr/>
        </p:nvSpPr>
        <p:spPr>
          <a:xfrm>
            <a:off x="618482" y="4928685"/>
            <a:ext cx="1736053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BANANA </a:t>
            </a:r>
            <a:endParaRPr lang="el-GR" sz="2000" dirty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APPLE </a:t>
            </a:r>
            <a:endParaRPr lang="el-GR" sz="2000" dirty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ORANGE </a:t>
            </a:r>
            <a:endParaRPr lang="el-GR" sz="2000" dirty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LEMON </a:t>
            </a:r>
            <a:endParaRPr lang="el-GR" sz="2000" dirty="0">
              <a:solidFill>
                <a:srgbClr val="C00000"/>
              </a:solidFill>
            </a:endParaRPr>
          </a:p>
          <a:p>
            <a:r>
              <a:rPr lang="en-US" sz="2000" dirty="0">
                <a:solidFill>
                  <a:srgbClr val="C00000"/>
                </a:solidFill>
              </a:rPr>
              <a:t>STRAWBERRY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03648" y="2950464"/>
            <a:ext cx="354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>
                <a:solidFill>
                  <a:srgbClr val="C00000"/>
                </a:solidFill>
              </a:rPr>
              <a:t>ή</a:t>
            </a:r>
          </a:p>
        </p:txBody>
      </p:sp>
      <p:sp>
        <p:nvSpPr>
          <p:cNvPr id="8" name="Επεξήγηση με γραμμή 1 1">
            <a:extLst>
              <a:ext uri="{FF2B5EF4-FFF2-40B4-BE49-F238E27FC236}">
                <a16:creationId xmlns:a16="http://schemas.microsoft.com/office/drawing/2014/main" id="{CE3F0BE6-3748-4908-B867-B3F5F8356680}"/>
              </a:ext>
            </a:extLst>
          </p:cNvPr>
          <p:cNvSpPr/>
          <p:nvPr/>
        </p:nvSpPr>
        <p:spPr>
          <a:xfrm>
            <a:off x="6217538" y="2287290"/>
            <a:ext cx="3032901" cy="856086"/>
          </a:xfrm>
          <a:prstGeom prst="borderCallout1">
            <a:avLst>
              <a:gd name="adj1" fmla="val 41649"/>
              <a:gd name="adj2" fmla="val -1092"/>
              <a:gd name="adj3" fmla="val -18416"/>
              <a:gd name="adj4" fmla="val -8024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Μετατροπή σε κεφαλαία</a:t>
            </a:r>
          </a:p>
        </p:txBody>
      </p:sp>
    </p:spTree>
    <p:extLst>
      <p:ext uri="{BB962C8B-B14F-4D97-AF65-F5344CB8AC3E}">
        <p14:creationId xmlns:p14="http://schemas.microsoft.com/office/powerpoint/2010/main" val="2608088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6" grpId="0"/>
      <p:bldP spid="18" grpId="0"/>
      <p:bldP spid="2" grpId="0"/>
      <p:bldP spid="8" grpId="0" animBg="1"/>
    </p:bldLst>
  </p:timing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6059</TotalTime>
  <Words>3430</Words>
  <Application>Microsoft Office PowerPoint</Application>
  <PresentationFormat>Ευρεία οθόνη</PresentationFormat>
  <Paragraphs>622</Paragraphs>
  <Slides>31</Slides>
  <Notes>31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7" baseType="lpstr">
      <vt:lpstr>Arial</vt:lpstr>
      <vt:lpstr>Calibri</vt:lpstr>
      <vt:lpstr>Courier New</vt:lpstr>
      <vt:lpstr>Trebuchet MS</vt:lpstr>
      <vt:lpstr>Wingdings 3</vt:lpstr>
      <vt:lpstr>Όψη</vt:lpstr>
      <vt:lpstr>Δομές Δεδομένων ΙΙ (Λίστες)</vt:lpstr>
      <vt:lpstr>Εισαγωγή</vt:lpstr>
      <vt:lpstr>Εισαγωγή</vt:lpstr>
      <vt:lpstr>Προσθήκη στοιχείων</vt:lpstr>
      <vt:lpstr>Έλεγχος ύπαρξης</vt:lpstr>
      <vt:lpstr>Επανάληψη μήτηρ μαθήσεως…</vt:lpstr>
      <vt:lpstr>Επανάληψη μήτηρ μαθήσεως…</vt:lpstr>
      <vt:lpstr>Δραστηριότητες</vt:lpstr>
      <vt:lpstr>Διάσχιση</vt:lpstr>
      <vt:lpstr>Δραστηριότητες</vt:lpstr>
      <vt:lpstr>Δραστηριότητες</vt:lpstr>
      <vt:lpstr>Δραστηριότητες</vt:lpstr>
      <vt:lpstr>Μέθοδοι</vt:lpstr>
      <vt:lpstr>Εξάσκηση στις μεθόδους</vt:lpstr>
      <vt:lpstr>Εξάσκηση στις μεθόδους</vt:lpstr>
      <vt:lpstr>Δραστηριότητες</vt:lpstr>
      <vt:lpstr>Δραστηριότητες</vt:lpstr>
      <vt:lpstr>Δραστηριότητες</vt:lpstr>
      <vt:lpstr>Δραστηριότητες</vt:lpstr>
      <vt:lpstr>Δραστηριότητες</vt:lpstr>
      <vt:lpstr>Η συνάρτηση range (ξανά…)</vt:lpstr>
      <vt:lpstr>Δραστηριότητες</vt:lpstr>
      <vt:lpstr>Δραστηριότητες</vt:lpstr>
      <vt:lpstr>Ο τελεστής διαμέρισης (slice operator)</vt:lpstr>
      <vt:lpstr>Δουλεύοντας με κόπιες…</vt:lpstr>
      <vt:lpstr>Δουλεύοντας με κόπιες…</vt:lpstr>
      <vt:lpstr>Δραστηριότητες</vt:lpstr>
      <vt:lpstr>String σε Λίστες και Λίστες σε string</vt:lpstr>
      <vt:lpstr>Δραστηριότητες</vt:lpstr>
      <vt:lpstr>Δραστηριότητες</vt:lpstr>
      <vt:lpstr>Λίστες, Προχωρημένα θέματα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user</dc:creator>
  <cp:lastModifiedBy>Ευδοξία Μπέγου</cp:lastModifiedBy>
  <cp:revision>1034</cp:revision>
  <dcterms:created xsi:type="dcterms:W3CDTF">2015-02-19T08:19:29Z</dcterms:created>
  <dcterms:modified xsi:type="dcterms:W3CDTF">2020-10-04T20:30:24Z</dcterms:modified>
</cp:coreProperties>
</file>