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25"/>
  </p:notesMasterIdLst>
  <p:sldIdLst>
    <p:sldId id="413" r:id="rId2"/>
    <p:sldId id="432" r:id="rId3"/>
    <p:sldId id="414" r:id="rId4"/>
    <p:sldId id="415" r:id="rId5"/>
    <p:sldId id="416" r:id="rId6"/>
    <p:sldId id="417" r:id="rId7"/>
    <p:sldId id="418" r:id="rId8"/>
    <p:sldId id="419" r:id="rId9"/>
    <p:sldId id="420" r:id="rId10"/>
    <p:sldId id="421" r:id="rId11"/>
    <p:sldId id="422" r:id="rId12"/>
    <p:sldId id="424" r:id="rId13"/>
    <p:sldId id="425" r:id="rId14"/>
    <p:sldId id="426" r:id="rId15"/>
    <p:sldId id="427" r:id="rId16"/>
    <p:sldId id="433" r:id="rId17"/>
    <p:sldId id="428" r:id="rId18"/>
    <p:sldId id="434" r:id="rId19"/>
    <p:sldId id="435" r:id="rId20"/>
    <p:sldId id="429" r:id="rId21"/>
    <p:sldId id="431" r:id="rId22"/>
    <p:sldId id="430" r:id="rId23"/>
    <p:sldId id="436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keros" initials="g" lastIdx="1" clrIdx="0">
    <p:extLst>
      <p:ext uri="{19B8F6BF-5375-455C-9EA6-DF929625EA0E}">
        <p15:presenceInfo xmlns:p15="http://schemas.microsoft.com/office/powerpoint/2012/main" userId="gkero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5555"/>
    <a:srgbClr val="4AB5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Φωτεινό στυλ 2 - Έμφαση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8FB837D-C827-4EFA-A057-4D05807E0F7C}" styleName="Στυλ με θέμα 1 - Έμφαση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B301B821-A1FF-4177-AEE7-76D212191A09}" styleName="Μεσαίο στυλ 1 - Έμφαση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Μεσαίο στυλ 2 - Έμφαση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996" autoAdjust="0"/>
  </p:normalViewPr>
  <p:slideViewPr>
    <p:cSldViewPr snapToGrid="0">
      <p:cViewPr varScale="1">
        <p:scale>
          <a:sx n="63" d="100"/>
          <a:sy n="63" d="100"/>
        </p:scale>
        <p:origin x="9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C788E7-2211-48AA-BA39-D94F7232ECAC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76C1C4-F56F-46B1-B796-B9F0977DB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802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0994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0987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278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2942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7047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7641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9379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3275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6125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3067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432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215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5015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671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7412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340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6246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7770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1ο ΕΠΑ.Λ. Κιλκίς</a:t>
            </a:r>
          </a:p>
        </p:txBody>
      </p:sp>
      <p:sp>
        <p:nvSpPr>
          <p:cNvPr id="2560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22A97FE-3A00-4BE9-9BA8-077BBEA846E6}" type="slidenum">
              <a:rPr lang="el-GR" smtClean="0"/>
              <a:pPr eaLnBrk="1" hangingPunct="1"/>
              <a:t>5</a:t>
            </a:fld>
            <a:endParaRPr lang="el-GR"/>
          </a:p>
        </p:txBody>
      </p:sp>
      <p:sp>
        <p:nvSpPr>
          <p:cNvPr id="256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64057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6651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711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0385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478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381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348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7519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8346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64308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891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1205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993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0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286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715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003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663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25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625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267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542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055" y="725214"/>
            <a:ext cx="9144000" cy="1753588"/>
          </a:xfrm>
        </p:spPr>
        <p:txBody>
          <a:bodyPr>
            <a:noAutofit/>
          </a:bodyPr>
          <a:lstStyle/>
          <a:p>
            <a:pPr algn="ctr"/>
            <a:r>
              <a:rPr lang="el-GR" sz="4800" dirty="0">
                <a:solidFill>
                  <a:srgbClr val="0070C0"/>
                </a:solidFill>
              </a:rPr>
              <a:t>Δομές Δεδομένων ΙΙ</a:t>
            </a:r>
            <a:br>
              <a:rPr lang="el-GR" sz="4800" dirty="0">
                <a:solidFill>
                  <a:srgbClr val="0070C0"/>
                </a:solidFill>
              </a:rPr>
            </a:br>
            <a:r>
              <a:rPr lang="el-GR" sz="4000" dirty="0">
                <a:solidFill>
                  <a:srgbClr val="0070C0"/>
                </a:solidFill>
              </a:rPr>
              <a:t>(Συμβολοσειρές)</a:t>
            </a:r>
            <a:endParaRPr lang="en-US" sz="4800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33596" y="3216461"/>
            <a:ext cx="4694822" cy="139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447055" y="5344509"/>
            <a:ext cx="9144000" cy="10358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l-GR" sz="2400" dirty="0">
                <a:solidFill>
                  <a:srgbClr val="0070C0"/>
                </a:solidFill>
              </a:rPr>
              <a:t>Κέρος Α. Ιωάννης</a:t>
            </a:r>
          </a:p>
          <a:p>
            <a:r>
              <a:rPr lang="el-GR" sz="2400" dirty="0">
                <a:solidFill>
                  <a:srgbClr val="0070C0"/>
                </a:solidFill>
              </a:rPr>
              <a:t>Καθηγητής Πληροφορικής ΠΕ19</a:t>
            </a:r>
          </a:p>
          <a:p>
            <a:r>
              <a:rPr lang="el-GR" sz="2400" dirty="0">
                <a:solidFill>
                  <a:srgbClr val="0070C0"/>
                </a:solidFill>
              </a:rPr>
              <a:t>1</a:t>
            </a:r>
            <a:r>
              <a:rPr lang="el-GR" sz="2400" baseline="30000" dirty="0">
                <a:solidFill>
                  <a:srgbClr val="0070C0"/>
                </a:solidFill>
              </a:rPr>
              <a:t>ο</a:t>
            </a:r>
            <a:r>
              <a:rPr lang="el-GR" sz="2400" dirty="0">
                <a:solidFill>
                  <a:srgbClr val="0070C0"/>
                </a:solidFill>
              </a:rPr>
              <a:t> ΕΠΑΛ Κιλκίς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889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Συμβολοσειρές –</a:t>
            </a:r>
            <a:r>
              <a:rPr lang="en-US" dirty="0">
                <a:solidFill>
                  <a:srgbClr val="0070C0"/>
                </a:solidFill>
              </a:rPr>
              <a:t>Slicing</a:t>
            </a:r>
          </a:p>
        </p:txBody>
      </p:sp>
      <p:sp>
        <p:nvSpPr>
          <p:cNvPr id="9" name="Rectangle 4"/>
          <p:cNvSpPr/>
          <p:nvPr/>
        </p:nvSpPr>
        <p:spPr>
          <a:xfrm>
            <a:off x="578441" y="1273953"/>
            <a:ext cx="30787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&gt;&gt;&gt;word = “Creativity”</a:t>
            </a:r>
          </a:p>
          <a:p>
            <a:r>
              <a:rPr 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&gt;&gt;&gt; word[2:5]</a:t>
            </a:r>
          </a:p>
        </p:txBody>
      </p:sp>
      <p:sp>
        <p:nvSpPr>
          <p:cNvPr id="10" name="Rectangle 5"/>
          <p:cNvSpPr/>
          <p:nvPr/>
        </p:nvSpPr>
        <p:spPr>
          <a:xfrm>
            <a:off x="578441" y="2280720"/>
            <a:ext cx="34199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&gt;&gt;&gt; word[:5]</a:t>
            </a:r>
          </a:p>
          <a:p>
            <a:r>
              <a:rPr lang="en-US" sz="2000" dirty="0">
                <a:solidFill>
                  <a:srgbClr val="C00000"/>
                </a:solidFill>
                <a:latin typeface="+mj-lt"/>
                <a:cs typeface="Courier New" panose="02070309020205020404" pitchFamily="49" charset="0"/>
              </a:rPr>
              <a:t>'</a:t>
            </a:r>
            <a:r>
              <a:rPr lang="en-US" sz="2000" dirty="0" err="1">
                <a:solidFill>
                  <a:srgbClr val="C00000"/>
                </a:solidFill>
                <a:latin typeface="+mj-lt"/>
                <a:cs typeface="Courier New" panose="02070309020205020404" pitchFamily="49" charset="0"/>
              </a:rPr>
              <a:t>Creat</a:t>
            </a:r>
            <a:r>
              <a:rPr lang="en-US" sz="2000" dirty="0">
                <a:solidFill>
                  <a:srgbClr val="C00000"/>
                </a:solidFill>
                <a:latin typeface="+mj-lt"/>
                <a:cs typeface="Courier New" panose="02070309020205020404" pitchFamily="49" charset="0"/>
              </a:rPr>
              <a:t>'</a:t>
            </a:r>
          </a:p>
        </p:txBody>
      </p:sp>
      <p:sp>
        <p:nvSpPr>
          <p:cNvPr id="11" name="Rectangle 6"/>
          <p:cNvSpPr/>
          <p:nvPr/>
        </p:nvSpPr>
        <p:spPr>
          <a:xfrm>
            <a:off x="578441" y="3029965"/>
            <a:ext cx="2943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&gt;&gt;&gt; word[6:]</a:t>
            </a:r>
          </a:p>
          <a:p>
            <a:r>
              <a:rPr lang="en-US" sz="2000" dirty="0">
                <a:solidFill>
                  <a:srgbClr val="C00000"/>
                </a:solidFill>
                <a:latin typeface="+mj-lt"/>
                <a:cs typeface="Courier New" panose="02070309020205020404" pitchFamily="49" charset="0"/>
              </a:rPr>
              <a:t>'</a:t>
            </a:r>
            <a:r>
              <a:rPr lang="en-US" sz="2000" dirty="0" err="1">
                <a:solidFill>
                  <a:srgbClr val="C00000"/>
                </a:solidFill>
                <a:latin typeface="+mj-lt"/>
                <a:cs typeface="Courier New" panose="02070309020205020404" pitchFamily="49" charset="0"/>
              </a:rPr>
              <a:t>vity</a:t>
            </a:r>
            <a:r>
              <a:rPr lang="en-US" sz="2000" dirty="0">
                <a:solidFill>
                  <a:srgbClr val="C00000"/>
                </a:solidFill>
                <a:latin typeface="+mj-lt"/>
                <a:cs typeface="Courier New" panose="02070309020205020404" pitchFamily="49" charset="0"/>
              </a:rPr>
              <a:t>'</a:t>
            </a:r>
          </a:p>
        </p:txBody>
      </p:sp>
      <p:sp>
        <p:nvSpPr>
          <p:cNvPr id="13" name="Rectangle 7"/>
          <p:cNvSpPr/>
          <p:nvPr/>
        </p:nvSpPr>
        <p:spPr>
          <a:xfrm>
            <a:off x="578441" y="3779210"/>
            <a:ext cx="32845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&gt;&gt;&gt; word[::2]</a:t>
            </a:r>
          </a:p>
          <a:p>
            <a:r>
              <a:rPr lang="en-US" sz="2000" dirty="0">
                <a:solidFill>
                  <a:srgbClr val="C00000"/>
                </a:solidFill>
                <a:latin typeface="+mj-lt"/>
                <a:cs typeface="Courier New" panose="02070309020205020404" pitchFamily="49" charset="0"/>
              </a:rPr>
              <a:t>'</a:t>
            </a:r>
            <a:r>
              <a:rPr lang="en-US" sz="2000" dirty="0" err="1">
                <a:solidFill>
                  <a:srgbClr val="C00000"/>
                </a:solidFill>
                <a:latin typeface="+mj-lt"/>
                <a:cs typeface="Courier New" panose="02070309020205020404" pitchFamily="49" charset="0"/>
              </a:rPr>
              <a:t>Cetvt</a:t>
            </a:r>
            <a:r>
              <a:rPr lang="en-US" sz="2000" dirty="0">
                <a:solidFill>
                  <a:srgbClr val="C00000"/>
                </a:solidFill>
                <a:latin typeface="+mj-lt"/>
                <a:cs typeface="Courier New" panose="02070309020205020404" pitchFamily="49" charset="0"/>
              </a:rPr>
              <a:t>'</a:t>
            </a:r>
          </a:p>
        </p:txBody>
      </p:sp>
      <p:sp>
        <p:nvSpPr>
          <p:cNvPr id="14" name="Rectangle 9"/>
          <p:cNvSpPr/>
          <p:nvPr/>
        </p:nvSpPr>
        <p:spPr>
          <a:xfrm>
            <a:off x="538568" y="4528455"/>
            <a:ext cx="623715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&gt;&gt;&gt; word = “X” + word[1:]</a:t>
            </a:r>
          </a:p>
          <a:p>
            <a:r>
              <a:rPr lang="en-US" sz="2000" dirty="0">
                <a:solidFill>
                  <a:srgbClr val="C00000"/>
                </a:solidFill>
                <a:cs typeface="Courier New" panose="02070309020205020404" pitchFamily="49" charset="0"/>
              </a:rPr>
              <a:t>'</a:t>
            </a:r>
            <a:r>
              <a:rPr lang="en-US" sz="2000" dirty="0" err="1">
                <a:solidFill>
                  <a:srgbClr val="C00000"/>
                </a:solidFill>
                <a:latin typeface="+mj-lt"/>
                <a:cs typeface="Courier New" panose="02070309020205020404" pitchFamily="49" charset="0"/>
              </a:rPr>
              <a:t>Xreativity</a:t>
            </a:r>
            <a:r>
              <a:rPr lang="en-US" sz="2000" dirty="0">
                <a:solidFill>
                  <a:srgbClr val="C00000"/>
                </a:solidFill>
                <a:latin typeface="+mj-lt"/>
                <a:cs typeface="Courier New" panose="02070309020205020404" pitchFamily="49" charset="0"/>
              </a:rPr>
              <a:t>'</a:t>
            </a:r>
          </a:p>
        </p:txBody>
      </p:sp>
      <p:sp>
        <p:nvSpPr>
          <p:cNvPr id="15" name="Rectangle 4"/>
          <p:cNvSpPr/>
          <p:nvPr/>
        </p:nvSpPr>
        <p:spPr>
          <a:xfrm>
            <a:off x="578441" y="1880610"/>
            <a:ext cx="30787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+mj-lt"/>
                <a:cs typeface="Courier New" panose="02070309020205020404" pitchFamily="49" charset="0"/>
              </a:rPr>
              <a:t>'eat'  </a:t>
            </a:r>
          </a:p>
        </p:txBody>
      </p:sp>
    </p:spTree>
    <p:extLst>
      <p:ext uri="{BB962C8B-B14F-4D97-AF65-F5344CB8AC3E}">
        <p14:creationId xmlns:p14="http://schemas.microsoft.com/office/powerpoint/2010/main" val="1531374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/>
      <p:bldP spid="11" grpId="0" build="p"/>
      <p:bldP spid="13" grpId="0" build="p"/>
      <p:bldP spid="14" grpId="0" build="p"/>
      <p:bldP spid="1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Συμβολοσειρές – Επιπλέον εξάσκηση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6111" y="1173849"/>
            <a:ext cx="275748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name='</a:t>
            </a:r>
            <a:r>
              <a:rPr lang="en-US" dirty="0" err="1">
                <a:solidFill>
                  <a:srgbClr val="7030A0"/>
                </a:solidFill>
              </a:rPr>
              <a:t>Ioannis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Keros</a:t>
            </a:r>
            <a:r>
              <a:rPr lang="en-US" dirty="0">
                <a:solidFill>
                  <a:srgbClr val="7030A0"/>
                </a:solidFill>
              </a:rPr>
              <a:t>'</a:t>
            </a:r>
          </a:p>
          <a:p>
            <a:r>
              <a:rPr lang="en-US" dirty="0">
                <a:solidFill>
                  <a:srgbClr val="7030A0"/>
                </a:solidFill>
              </a:rPr>
              <a:t>print </a:t>
            </a:r>
            <a:r>
              <a:rPr lang="en-US" dirty="0" err="1">
                <a:solidFill>
                  <a:srgbClr val="7030A0"/>
                </a:solidFill>
              </a:rPr>
              <a:t>len</a:t>
            </a:r>
            <a:r>
              <a:rPr lang="en-US" dirty="0">
                <a:solidFill>
                  <a:srgbClr val="7030A0"/>
                </a:solidFill>
              </a:rPr>
              <a:t>(name)</a:t>
            </a:r>
          </a:p>
          <a:p>
            <a:r>
              <a:rPr lang="en-US" dirty="0">
                <a:solidFill>
                  <a:srgbClr val="7030A0"/>
                </a:solidFill>
              </a:rPr>
              <a:t>print name[0:7]</a:t>
            </a:r>
          </a:p>
          <a:p>
            <a:r>
              <a:rPr lang="en-US" dirty="0">
                <a:solidFill>
                  <a:srgbClr val="7030A0"/>
                </a:solidFill>
              </a:rPr>
              <a:t>print name[8:13]</a:t>
            </a:r>
          </a:p>
          <a:p>
            <a:r>
              <a:rPr lang="en-US" dirty="0">
                <a:solidFill>
                  <a:srgbClr val="7030A0"/>
                </a:solidFill>
              </a:rPr>
              <a:t>print name[8:len(name)]</a:t>
            </a:r>
          </a:p>
          <a:p>
            <a:r>
              <a:rPr lang="en-US" dirty="0">
                <a:solidFill>
                  <a:srgbClr val="7030A0"/>
                </a:solidFill>
              </a:rPr>
              <a:t>x=name[0]+name[8]</a:t>
            </a:r>
          </a:p>
          <a:p>
            <a:r>
              <a:rPr lang="en-US" dirty="0">
                <a:solidFill>
                  <a:srgbClr val="7030A0"/>
                </a:solidFill>
              </a:rPr>
              <a:t>print x</a:t>
            </a:r>
          </a:p>
          <a:p>
            <a:r>
              <a:rPr lang="en-US" dirty="0">
                <a:solidFill>
                  <a:srgbClr val="7030A0"/>
                </a:solidFill>
              </a:rPr>
              <a:t>print </a:t>
            </a:r>
            <a:r>
              <a:rPr lang="en-US" dirty="0" err="1">
                <a:solidFill>
                  <a:srgbClr val="7030A0"/>
                </a:solidFill>
              </a:rPr>
              <a:t>len</a:t>
            </a:r>
            <a:r>
              <a:rPr lang="en-US" dirty="0">
                <a:solidFill>
                  <a:srgbClr val="7030A0"/>
                </a:solidFill>
              </a:rPr>
              <a:t>('John')</a:t>
            </a:r>
          </a:p>
          <a:p>
            <a:r>
              <a:rPr lang="en-US" dirty="0">
                <a:solidFill>
                  <a:srgbClr val="7030A0"/>
                </a:solidFill>
              </a:rPr>
              <a:t>print 'John'[3]</a:t>
            </a:r>
          </a:p>
          <a:p>
            <a:r>
              <a:rPr lang="en-US" dirty="0">
                <a:solidFill>
                  <a:srgbClr val="7030A0"/>
                </a:solidFill>
              </a:rPr>
              <a:t>print 'John'[-2]</a:t>
            </a:r>
            <a:endParaRPr lang="el-GR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03597" y="1484348"/>
            <a:ext cx="90601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rgbClr val="C00000"/>
                </a:solidFill>
              </a:rPr>
              <a:t>13</a:t>
            </a:r>
          </a:p>
          <a:p>
            <a:r>
              <a:rPr lang="pt-BR" dirty="0">
                <a:solidFill>
                  <a:srgbClr val="C00000"/>
                </a:solidFill>
              </a:rPr>
              <a:t>Ioannis</a:t>
            </a:r>
          </a:p>
          <a:p>
            <a:r>
              <a:rPr lang="pt-BR" dirty="0">
                <a:solidFill>
                  <a:srgbClr val="C00000"/>
                </a:solidFill>
              </a:rPr>
              <a:t>Keros</a:t>
            </a:r>
          </a:p>
          <a:p>
            <a:r>
              <a:rPr lang="pt-BR" dirty="0">
                <a:solidFill>
                  <a:srgbClr val="C00000"/>
                </a:solidFill>
              </a:rPr>
              <a:t>Keros</a:t>
            </a:r>
          </a:p>
          <a:p>
            <a:endParaRPr lang="pt-BR" dirty="0">
              <a:solidFill>
                <a:srgbClr val="C00000"/>
              </a:solidFill>
            </a:endParaRPr>
          </a:p>
          <a:p>
            <a:r>
              <a:rPr lang="pt-BR" dirty="0">
                <a:solidFill>
                  <a:srgbClr val="C00000"/>
                </a:solidFill>
              </a:rPr>
              <a:t>IK</a:t>
            </a:r>
          </a:p>
          <a:p>
            <a:r>
              <a:rPr lang="pt-BR" dirty="0">
                <a:solidFill>
                  <a:srgbClr val="C00000"/>
                </a:solidFill>
              </a:rPr>
              <a:t>4</a:t>
            </a:r>
          </a:p>
          <a:p>
            <a:r>
              <a:rPr lang="pt-BR" dirty="0">
                <a:solidFill>
                  <a:srgbClr val="C00000"/>
                </a:solidFill>
              </a:rPr>
              <a:t>n</a:t>
            </a:r>
          </a:p>
          <a:p>
            <a:r>
              <a:rPr lang="pt-BR" dirty="0">
                <a:solidFill>
                  <a:srgbClr val="C00000"/>
                </a:solidFill>
              </a:rPr>
              <a:t>h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18176" y="1108843"/>
            <a:ext cx="2422458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print 'a' in 'python'</a:t>
            </a:r>
          </a:p>
          <a:p>
            <a:r>
              <a:rPr lang="en-US" dirty="0">
                <a:solidFill>
                  <a:srgbClr val="7030A0"/>
                </a:solidFill>
              </a:rPr>
              <a:t>print 'j' in 'john'</a:t>
            </a:r>
          </a:p>
          <a:p>
            <a:r>
              <a:rPr lang="en-US" dirty="0">
                <a:solidFill>
                  <a:srgbClr val="7030A0"/>
                </a:solidFill>
              </a:rPr>
              <a:t>print 'J' in ‘john'</a:t>
            </a:r>
          </a:p>
          <a:p>
            <a:r>
              <a:rPr lang="en-US" dirty="0">
                <a:solidFill>
                  <a:srgbClr val="7030A0"/>
                </a:solidFill>
              </a:rPr>
              <a:t>print '</a:t>
            </a:r>
            <a:r>
              <a:rPr lang="en-US" dirty="0" err="1">
                <a:solidFill>
                  <a:srgbClr val="7030A0"/>
                </a:solidFill>
              </a:rPr>
              <a:t>paok</a:t>
            </a:r>
            <a:r>
              <a:rPr lang="en-US" dirty="0">
                <a:solidFill>
                  <a:srgbClr val="7030A0"/>
                </a:solidFill>
              </a:rPr>
              <a:t>'=='</a:t>
            </a:r>
            <a:r>
              <a:rPr lang="en-US" dirty="0" err="1">
                <a:solidFill>
                  <a:srgbClr val="7030A0"/>
                </a:solidFill>
              </a:rPr>
              <a:t>iraklis</a:t>
            </a:r>
            <a:r>
              <a:rPr lang="en-US" dirty="0">
                <a:solidFill>
                  <a:srgbClr val="7030A0"/>
                </a:solidFill>
              </a:rPr>
              <a:t>'</a:t>
            </a:r>
          </a:p>
          <a:p>
            <a:r>
              <a:rPr lang="en-US" dirty="0">
                <a:solidFill>
                  <a:srgbClr val="7030A0"/>
                </a:solidFill>
              </a:rPr>
              <a:t>print '</a:t>
            </a:r>
            <a:r>
              <a:rPr lang="en-US" dirty="0" err="1">
                <a:solidFill>
                  <a:srgbClr val="7030A0"/>
                </a:solidFill>
              </a:rPr>
              <a:t>paok</a:t>
            </a:r>
            <a:r>
              <a:rPr lang="en-US" dirty="0">
                <a:solidFill>
                  <a:srgbClr val="7030A0"/>
                </a:solidFill>
              </a:rPr>
              <a:t>'!='</a:t>
            </a:r>
            <a:r>
              <a:rPr lang="en-US" dirty="0" err="1">
                <a:solidFill>
                  <a:srgbClr val="7030A0"/>
                </a:solidFill>
              </a:rPr>
              <a:t>Paok</a:t>
            </a:r>
            <a:r>
              <a:rPr lang="en-US" dirty="0">
                <a:solidFill>
                  <a:srgbClr val="7030A0"/>
                </a:solidFill>
              </a:rPr>
              <a:t>'</a:t>
            </a:r>
          </a:p>
          <a:p>
            <a:r>
              <a:rPr lang="en-US" dirty="0">
                <a:solidFill>
                  <a:srgbClr val="7030A0"/>
                </a:solidFill>
              </a:rPr>
              <a:t>print '1000'!='2'</a:t>
            </a:r>
          </a:p>
          <a:p>
            <a:r>
              <a:rPr lang="en-US" dirty="0">
                <a:solidFill>
                  <a:srgbClr val="7030A0"/>
                </a:solidFill>
              </a:rPr>
              <a:t>z1='</a:t>
            </a:r>
            <a:r>
              <a:rPr lang="en-US" dirty="0" err="1">
                <a:solidFill>
                  <a:srgbClr val="7030A0"/>
                </a:solidFill>
              </a:rPr>
              <a:t>iraklis</a:t>
            </a:r>
            <a:r>
              <a:rPr lang="en-US" dirty="0">
                <a:solidFill>
                  <a:srgbClr val="7030A0"/>
                </a:solidFill>
              </a:rPr>
              <a:t>'</a:t>
            </a:r>
          </a:p>
          <a:p>
            <a:r>
              <a:rPr lang="en-US" dirty="0">
                <a:solidFill>
                  <a:srgbClr val="7030A0"/>
                </a:solidFill>
              </a:rPr>
              <a:t>print z1.upper()</a:t>
            </a:r>
          </a:p>
          <a:p>
            <a:r>
              <a:rPr lang="en-US" dirty="0">
                <a:solidFill>
                  <a:srgbClr val="7030A0"/>
                </a:solidFill>
              </a:rPr>
              <a:t>print z1.capitalize()</a:t>
            </a:r>
          </a:p>
          <a:p>
            <a:r>
              <a:rPr lang="en-US" dirty="0">
                <a:solidFill>
                  <a:srgbClr val="7030A0"/>
                </a:solidFill>
              </a:rPr>
              <a:t>print z1.find('a')</a:t>
            </a:r>
          </a:p>
          <a:p>
            <a:r>
              <a:rPr lang="en-US" dirty="0">
                <a:solidFill>
                  <a:srgbClr val="7030A0"/>
                </a:solidFill>
              </a:rPr>
              <a:t>print '</a:t>
            </a:r>
            <a:r>
              <a:rPr lang="en-US" dirty="0" err="1">
                <a:solidFill>
                  <a:srgbClr val="7030A0"/>
                </a:solidFill>
              </a:rPr>
              <a:t>IRAKLIS'.lower</a:t>
            </a:r>
            <a:r>
              <a:rPr lang="en-US" dirty="0">
                <a:solidFill>
                  <a:srgbClr val="7030A0"/>
                </a:solidFill>
              </a:rPr>
              <a:t>()</a:t>
            </a:r>
            <a:endParaRPr lang="el-GR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985439" y="1108843"/>
            <a:ext cx="944489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False</a:t>
            </a:r>
          </a:p>
          <a:p>
            <a:r>
              <a:rPr lang="en-US" dirty="0">
                <a:solidFill>
                  <a:srgbClr val="C00000"/>
                </a:solidFill>
              </a:rPr>
              <a:t>True</a:t>
            </a:r>
          </a:p>
          <a:p>
            <a:r>
              <a:rPr lang="en-US" dirty="0">
                <a:solidFill>
                  <a:srgbClr val="C00000"/>
                </a:solidFill>
              </a:rPr>
              <a:t>False</a:t>
            </a:r>
          </a:p>
          <a:p>
            <a:r>
              <a:rPr lang="en-US" dirty="0">
                <a:solidFill>
                  <a:srgbClr val="C00000"/>
                </a:solidFill>
              </a:rPr>
              <a:t>False</a:t>
            </a:r>
          </a:p>
          <a:p>
            <a:r>
              <a:rPr lang="en-US" dirty="0">
                <a:solidFill>
                  <a:srgbClr val="C00000"/>
                </a:solidFill>
              </a:rPr>
              <a:t>True</a:t>
            </a:r>
          </a:p>
          <a:p>
            <a:r>
              <a:rPr lang="en-US" dirty="0">
                <a:solidFill>
                  <a:srgbClr val="C00000"/>
                </a:solidFill>
              </a:rPr>
              <a:t>True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IRAKLIS</a:t>
            </a:r>
          </a:p>
          <a:p>
            <a:r>
              <a:rPr lang="en-US" dirty="0" err="1">
                <a:solidFill>
                  <a:srgbClr val="C00000"/>
                </a:solidFill>
              </a:rPr>
              <a:t>Iraklis</a:t>
            </a:r>
            <a:endParaRPr lang="en-US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2</a:t>
            </a:r>
          </a:p>
          <a:p>
            <a:r>
              <a:rPr lang="en-US" dirty="0" err="1">
                <a:solidFill>
                  <a:srgbClr val="C00000"/>
                </a:solidFill>
              </a:rPr>
              <a:t>iraklis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BF59EEE5-A14C-453E-90D4-5000987BE6AF}"/>
              </a:ext>
            </a:extLst>
          </p:cNvPr>
          <p:cNvSpPr/>
          <p:nvPr/>
        </p:nvSpPr>
        <p:spPr>
          <a:xfrm>
            <a:off x="596105" y="4313169"/>
            <a:ext cx="1099978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dirty="0"/>
              <a:t>Ο τύπος </a:t>
            </a:r>
            <a:r>
              <a:rPr lang="en-US" dirty="0" err="1"/>
              <a:t>str</a:t>
            </a:r>
            <a:r>
              <a:rPr lang="en-US" dirty="0"/>
              <a:t> </a:t>
            </a:r>
            <a:r>
              <a:rPr lang="el-GR" dirty="0"/>
              <a:t>έχει κάποιες εγγενείς μεθόδους τις οποίες μπορούμε να καλέσουμε με τον συμβολισμό . (</a:t>
            </a:r>
            <a:r>
              <a:rPr lang="en-US" dirty="0"/>
              <a:t>dot notation)</a:t>
            </a:r>
          </a:p>
          <a:p>
            <a:pPr marL="285750" indent="339725" algn="just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word.upper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() </a:t>
            </a:r>
            <a:r>
              <a:rPr lang="el-GR" dirty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el-GR" dirty="0">
                <a:solidFill>
                  <a:schemeClr val="accent5">
                    <a:lumMod val="75000"/>
                  </a:schemeClr>
                </a:solidFill>
                <a:sym typeface="Wingdings" panose="05000000000000000000" pitchFamily="2" charset="2"/>
              </a:rPr>
              <a:t> Μετατροπή της λέξης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sym typeface="Wingdings" panose="05000000000000000000" pitchFamily="2" charset="2"/>
              </a:rPr>
              <a:t>word</a:t>
            </a:r>
            <a:r>
              <a:rPr lang="el-GR" dirty="0">
                <a:solidFill>
                  <a:schemeClr val="accent5">
                    <a:lumMod val="75000"/>
                  </a:schemeClr>
                </a:solidFill>
                <a:sym typeface="Wingdings" panose="05000000000000000000" pitchFamily="2" charset="2"/>
              </a:rPr>
              <a:t> σε κεφαλαία</a:t>
            </a:r>
          </a:p>
          <a:p>
            <a:pPr marL="285750" indent="339725" algn="just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word.lower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() </a:t>
            </a:r>
            <a:r>
              <a:rPr lang="el-GR" dirty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el-GR" dirty="0">
                <a:solidFill>
                  <a:schemeClr val="accent5">
                    <a:lumMod val="75000"/>
                  </a:schemeClr>
                </a:solidFill>
                <a:sym typeface="Wingdings" panose="05000000000000000000" pitchFamily="2" charset="2"/>
              </a:rPr>
              <a:t> Μετατροπή της λέξης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sym typeface="Wingdings" panose="05000000000000000000" pitchFamily="2" charset="2"/>
              </a:rPr>
              <a:t>word</a:t>
            </a:r>
            <a:r>
              <a:rPr lang="el-GR" dirty="0">
                <a:solidFill>
                  <a:schemeClr val="accent5">
                    <a:lumMod val="75000"/>
                  </a:schemeClr>
                </a:solidFill>
                <a:sym typeface="Wingdings" panose="05000000000000000000" pitchFamily="2" charset="2"/>
              </a:rPr>
              <a:t> σε πεζά</a:t>
            </a:r>
          </a:p>
          <a:p>
            <a:pPr marL="625475" indent="-352425" algn="just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word.capitalize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() </a:t>
            </a:r>
            <a:r>
              <a:rPr lang="el-GR" dirty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el-GR" dirty="0">
                <a:solidFill>
                  <a:schemeClr val="accent5">
                    <a:lumMod val="75000"/>
                  </a:schemeClr>
                </a:solidFill>
                <a:sym typeface="Wingdings" panose="05000000000000000000" pitchFamily="2" charset="2"/>
              </a:rPr>
              <a:t> Μετατροπή της λέξης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sym typeface="Wingdings" panose="05000000000000000000" pitchFamily="2" charset="2"/>
              </a:rPr>
              <a:t>word</a:t>
            </a:r>
            <a:r>
              <a:rPr lang="el-GR" dirty="0">
                <a:solidFill>
                  <a:schemeClr val="accent5">
                    <a:lumMod val="75000"/>
                  </a:schemeClr>
                </a:solidFill>
                <a:sym typeface="Wingdings" panose="05000000000000000000" pitchFamily="2" charset="2"/>
              </a:rPr>
              <a:t> με το πρώτο κεφαλαίο και τα υπόλοιπα μικρά</a:t>
            </a:r>
          </a:p>
          <a:p>
            <a:pPr marL="625475" indent="-352425" algn="just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word.find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(x) </a:t>
            </a:r>
            <a:r>
              <a:rPr lang="el-GR" dirty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el-GR" dirty="0">
                <a:solidFill>
                  <a:schemeClr val="accent5">
                    <a:lumMod val="75000"/>
                  </a:schemeClr>
                </a:solidFill>
                <a:sym typeface="Wingdings" panose="05000000000000000000" pitchFamily="2" charset="2"/>
              </a:rPr>
              <a:t>Εύρεση της θέσης του χαρακτήρα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sym typeface="Wingdings" panose="05000000000000000000" pitchFamily="2" charset="2"/>
              </a:rPr>
              <a:t>x </a:t>
            </a:r>
            <a:r>
              <a:rPr lang="el-GR" dirty="0">
                <a:solidFill>
                  <a:schemeClr val="accent5">
                    <a:lumMod val="75000"/>
                  </a:schemeClr>
                </a:solidFill>
                <a:sym typeface="Wingdings" panose="05000000000000000000" pitchFamily="2" charset="2"/>
              </a:rPr>
              <a:t>στην λέξη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sym typeface="Wingdings" panose="05000000000000000000" pitchFamily="2" charset="2"/>
              </a:rPr>
              <a:t> word</a:t>
            </a:r>
            <a:endParaRPr lang="el-GR" dirty="0">
              <a:solidFill>
                <a:schemeClr val="accent5">
                  <a:lumMod val="75000"/>
                </a:schemeClr>
              </a:solidFill>
            </a:endParaRPr>
          </a:p>
          <a:p>
            <a:pPr marL="273050" algn="just"/>
            <a:endParaRPr lang="en-US" dirty="0"/>
          </a:p>
          <a:p>
            <a:pPr marL="273050" algn="just"/>
            <a:r>
              <a:rPr lang="el-GR" dirty="0">
                <a:solidFill>
                  <a:srgbClr val="0070C0"/>
                </a:solidFill>
              </a:rPr>
              <a:t>Για αναλυτική βοήθεια </a:t>
            </a:r>
            <a:r>
              <a:rPr lang="el-GR" dirty="0">
                <a:solidFill>
                  <a:srgbClr val="0070C0"/>
                </a:solidFill>
                <a:sym typeface="Wingdings" panose="05000000000000000000" pitchFamily="2" charset="2"/>
              </a:rPr>
              <a:t> </a:t>
            </a:r>
            <a:r>
              <a:rPr lang="en-US" dirty="0">
                <a:solidFill>
                  <a:srgbClr val="0070C0"/>
                </a:solidFill>
              </a:rPr>
              <a:t>help(</a:t>
            </a:r>
            <a:r>
              <a:rPr lang="en-US" dirty="0" err="1">
                <a:solidFill>
                  <a:srgbClr val="0070C0"/>
                </a:solidFill>
              </a:rPr>
              <a:t>str</a:t>
            </a:r>
            <a:r>
              <a:rPr lang="en-US" dirty="0">
                <a:solidFill>
                  <a:srgbClr val="0070C0"/>
                </a:solidFill>
              </a:rPr>
              <a:t>)</a:t>
            </a:r>
            <a:r>
              <a:rPr lang="el-GR" dirty="0">
                <a:solidFill>
                  <a:srgbClr val="0070C0"/>
                </a:solidFill>
              </a:rPr>
              <a:t> και συνοπτική </a:t>
            </a:r>
            <a:r>
              <a:rPr lang="el-GR" dirty="0">
                <a:solidFill>
                  <a:srgbClr val="0070C0"/>
                </a:solidFill>
                <a:sym typeface="Wingdings" panose="05000000000000000000" pitchFamily="2" charset="2"/>
              </a:rPr>
              <a:t> </a:t>
            </a:r>
            <a:r>
              <a:rPr lang="en-US" dirty="0" err="1">
                <a:solidFill>
                  <a:srgbClr val="0070C0"/>
                </a:solidFill>
                <a:sym typeface="Wingdings" panose="05000000000000000000" pitchFamily="2" charset="2"/>
              </a:rPr>
              <a:t>dir</a:t>
            </a:r>
            <a:r>
              <a:rPr lang="en-US" dirty="0">
                <a:solidFill>
                  <a:srgbClr val="0070C0"/>
                </a:solidFill>
                <a:sym typeface="Wingdings" panose="05000000000000000000" pitchFamily="2" charset="2"/>
              </a:rPr>
              <a:t>(</a:t>
            </a:r>
            <a:r>
              <a:rPr lang="en-US" dirty="0" err="1">
                <a:solidFill>
                  <a:srgbClr val="0070C0"/>
                </a:solidFill>
                <a:sym typeface="Wingdings" panose="05000000000000000000" pitchFamily="2" charset="2"/>
              </a:rPr>
              <a:t>str</a:t>
            </a:r>
            <a:r>
              <a:rPr lang="en-US" dirty="0">
                <a:solidFill>
                  <a:srgbClr val="0070C0"/>
                </a:solidFill>
                <a:sym typeface="Wingdings" panose="05000000000000000000" pitchFamily="2" charset="2"/>
              </a:rPr>
              <a:t>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8824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" grpId="0"/>
      <p:bldP spid="3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7913688" cy="1122082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rgbClr val="0070C0"/>
                </a:solidFill>
              </a:rPr>
              <a:t>Συμβολοσειρές </a:t>
            </a:r>
            <a:r>
              <a:rPr lang="en-US" dirty="0">
                <a:solidFill>
                  <a:srgbClr val="0070C0"/>
                </a:solidFill>
              </a:rPr>
              <a:t>– </a:t>
            </a:r>
            <a:r>
              <a:rPr lang="el-GR" dirty="0">
                <a:solidFill>
                  <a:srgbClr val="0070C0"/>
                </a:solidFill>
              </a:rPr>
              <a:t>Εξάσκηση στους +, *, </a:t>
            </a:r>
            <a:r>
              <a:rPr lang="en-US" dirty="0">
                <a:solidFill>
                  <a:srgbClr val="0070C0"/>
                </a:solidFill>
              </a:rPr>
              <a:t>in</a:t>
            </a:r>
          </a:p>
        </p:txBody>
      </p:sp>
      <p:sp>
        <p:nvSpPr>
          <p:cNvPr id="14" name="Rectangle 2"/>
          <p:cNvSpPr/>
          <p:nvPr/>
        </p:nvSpPr>
        <p:spPr>
          <a:xfrm>
            <a:off x="646112" y="1260738"/>
            <a:ext cx="551763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&gt;&gt;&gt; sent1 = "Show me "</a:t>
            </a:r>
          </a:p>
          <a:p>
            <a:r>
              <a:rPr 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&gt;&gt;&gt; sent2 = "the money"</a:t>
            </a:r>
          </a:p>
          <a:p>
            <a:r>
              <a:rPr 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&gt;&gt;&gt; s = sent1 + sent2</a:t>
            </a:r>
          </a:p>
          <a:p>
            <a:r>
              <a:rPr 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&gt;&gt;&gt; print s</a:t>
            </a:r>
          </a:p>
        </p:txBody>
      </p:sp>
      <p:sp>
        <p:nvSpPr>
          <p:cNvPr id="15" name="Rectangle 6"/>
          <p:cNvSpPr/>
          <p:nvPr/>
        </p:nvSpPr>
        <p:spPr>
          <a:xfrm>
            <a:off x="624999" y="3006657"/>
            <a:ext cx="277992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&gt;&gt;&gt; message = “a “</a:t>
            </a:r>
          </a:p>
          <a:p>
            <a:r>
              <a:rPr lang="en-US" sz="2000" dirty="0">
                <a:solidFill>
                  <a:srgbClr val="7030A0"/>
                </a:solidFill>
                <a:cs typeface="Courier New" panose="02070309020205020404" pitchFamily="49" charset="0"/>
              </a:rPr>
              <a:t>&gt;&gt;&gt; print message * 10</a:t>
            </a:r>
            <a:endParaRPr lang="en-US" sz="2000" dirty="0">
              <a:solidFill>
                <a:srgbClr val="7030A0"/>
              </a:solidFill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7" name="Rectangle 8"/>
          <p:cNvSpPr/>
          <p:nvPr/>
        </p:nvSpPr>
        <p:spPr>
          <a:xfrm>
            <a:off x="646112" y="3700663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+mj-lt"/>
              </a:rPr>
              <a:t>a </a:t>
            </a:r>
            <a:r>
              <a:rPr lang="en-US" sz="2000" dirty="0" err="1">
                <a:solidFill>
                  <a:srgbClr val="C00000"/>
                </a:solidFill>
                <a:latin typeface="+mj-lt"/>
              </a:rPr>
              <a:t>a</a:t>
            </a:r>
            <a:r>
              <a:rPr lang="en-US" sz="2000" dirty="0">
                <a:solidFill>
                  <a:srgbClr val="C00000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+mj-lt"/>
              </a:rPr>
              <a:t>a</a:t>
            </a:r>
            <a:r>
              <a:rPr lang="en-US" sz="2000" dirty="0">
                <a:solidFill>
                  <a:srgbClr val="C00000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+mj-lt"/>
              </a:rPr>
              <a:t>a</a:t>
            </a:r>
            <a:r>
              <a:rPr lang="en-US" sz="2000" dirty="0">
                <a:solidFill>
                  <a:srgbClr val="C00000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+mj-lt"/>
              </a:rPr>
              <a:t>a</a:t>
            </a:r>
            <a:r>
              <a:rPr lang="en-US" sz="2000" dirty="0">
                <a:solidFill>
                  <a:srgbClr val="C00000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+mj-lt"/>
              </a:rPr>
              <a:t>a</a:t>
            </a:r>
            <a:r>
              <a:rPr lang="en-US" sz="2000" dirty="0">
                <a:solidFill>
                  <a:srgbClr val="C00000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+mj-lt"/>
              </a:rPr>
              <a:t>a</a:t>
            </a:r>
            <a:r>
              <a:rPr lang="en-US" sz="2000" dirty="0">
                <a:solidFill>
                  <a:srgbClr val="C00000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+mj-lt"/>
              </a:rPr>
              <a:t>a</a:t>
            </a:r>
            <a:r>
              <a:rPr lang="en-US" sz="2000" dirty="0">
                <a:solidFill>
                  <a:srgbClr val="C00000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+mj-lt"/>
              </a:rPr>
              <a:t>a</a:t>
            </a:r>
            <a:r>
              <a:rPr lang="en-US" sz="2000" dirty="0">
                <a:solidFill>
                  <a:srgbClr val="C00000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+mj-lt"/>
              </a:rPr>
              <a:t>a</a:t>
            </a:r>
            <a:r>
              <a:rPr lang="en-US" sz="2000" dirty="0">
                <a:solidFill>
                  <a:srgbClr val="C00000"/>
                </a:solidFill>
                <a:latin typeface="+mj-lt"/>
              </a:rPr>
              <a:t> </a:t>
            </a:r>
          </a:p>
        </p:txBody>
      </p:sp>
      <p:sp>
        <p:nvSpPr>
          <p:cNvPr id="18" name="Rectangle 9"/>
          <p:cNvSpPr/>
          <p:nvPr/>
        </p:nvSpPr>
        <p:spPr>
          <a:xfrm>
            <a:off x="646112" y="2584177"/>
            <a:ext cx="24961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+mj-lt"/>
              </a:rPr>
              <a:t>Show me the money</a:t>
            </a:r>
          </a:p>
        </p:txBody>
      </p:sp>
      <p:sp>
        <p:nvSpPr>
          <p:cNvPr id="19" name="Rectangle 10"/>
          <p:cNvSpPr/>
          <p:nvPr/>
        </p:nvSpPr>
        <p:spPr>
          <a:xfrm>
            <a:off x="646112" y="4166956"/>
            <a:ext cx="54952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&gt;&gt;&gt; "money" in s</a:t>
            </a:r>
          </a:p>
          <a:p>
            <a:r>
              <a:rPr lang="en-US" sz="2000" dirty="0">
                <a:solidFill>
                  <a:srgbClr val="C00000"/>
                </a:solidFill>
                <a:latin typeface="+mj-lt"/>
                <a:cs typeface="Courier New" panose="02070309020205020404" pitchFamily="49" charset="0"/>
              </a:rPr>
              <a:t>True</a:t>
            </a:r>
          </a:p>
        </p:txBody>
      </p:sp>
      <p:sp>
        <p:nvSpPr>
          <p:cNvPr id="20" name="Rectangle 11"/>
          <p:cNvSpPr/>
          <p:nvPr/>
        </p:nvSpPr>
        <p:spPr>
          <a:xfrm>
            <a:off x="668454" y="4859062"/>
            <a:ext cx="54952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&gt;&gt;&gt; “honey" in s</a:t>
            </a:r>
          </a:p>
          <a:p>
            <a:r>
              <a:rPr lang="en-US" sz="2000" dirty="0">
                <a:solidFill>
                  <a:srgbClr val="C00000"/>
                </a:solidFill>
                <a:latin typeface="+mj-lt"/>
                <a:cs typeface="Courier New" panose="02070309020205020404" pitchFamily="49" charset="0"/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2723869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/>
      <p:bldP spid="18" grpId="0"/>
      <p:bldP spid="19" grpId="0" build="p"/>
      <p:bldP spid="20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7913688" cy="1122082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0070C0"/>
                </a:solidFill>
              </a:rPr>
              <a:t>Συμβολοσειρές </a:t>
            </a:r>
            <a:r>
              <a:rPr lang="en-US" dirty="0">
                <a:solidFill>
                  <a:srgbClr val="0070C0"/>
                </a:solidFill>
              </a:rPr>
              <a:t>– </a:t>
            </a:r>
            <a:r>
              <a:rPr lang="el-GR" dirty="0">
                <a:solidFill>
                  <a:srgbClr val="0070C0"/>
                </a:solidFill>
              </a:rPr>
              <a:t>Διάσχιση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646112" y="1063357"/>
            <a:ext cx="5352738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word = </a:t>
            </a:r>
            <a:r>
              <a:rPr lang="en-US" altLang="en-US" sz="2000" b="1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‘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epal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’</a:t>
            </a:r>
            <a:b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</a:b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for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c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in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word: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    print</a:t>
            </a:r>
            <a:r>
              <a:rPr kumimoji="0" lang="en-US" altLang="en-US" sz="2000" b="0" i="0" u="none" strike="noStrike" cap="none" normalizeH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c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+mj-lt"/>
            </a:endParaRPr>
          </a:p>
        </p:txBody>
      </p:sp>
      <p:sp>
        <p:nvSpPr>
          <p:cNvPr id="11" name="Rectangle 4"/>
          <p:cNvSpPr/>
          <p:nvPr/>
        </p:nvSpPr>
        <p:spPr>
          <a:xfrm>
            <a:off x="674533" y="2150895"/>
            <a:ext cx="32733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+mj-lt"/>
              </a:rPr>
              <a:t>e</a:t>
            </a:r>
          </a:p>
          <a:p>
            <a:r>
              <a:rPr lang="en-US" sz="2000" dirty="0">
                <a:solidFill>
                  <a:srgbClr val="C00000"/>
                </a:solidFill>
                <a:latin typeface="+mj-lt"/>
              </a:rPr>
              <a:t>p</a:t>
            </a:r>
          </a:p>
          <a:p>
            <a:r>
              <a:rPr lang="en-US" sz="2000" dirty="0">
                <a:solidFill>
                  <a:srgbClr val="C00000"/>
                </a:solidFill>
                <a:latin typeface="+mj-lt"/>
              </a:rPr>
              <a:t>a</a:t>
            </a:r>
          </a:p>
          <a:p>
            <a:r>
              <a:rPr lang="en-US" sz="2000" dirty="0">
                <a:solidFill>
                  <a:srgbClr val="C00000"/>
                </a:solidFill>
                <a:latin typeface="+mj-lt"/>
              </a:rPr>
              <a:t>l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674533" y="3703839"/>
            <a:ext cx="7031636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word = ‘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epal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’</a:t>
            </a:r>
            <a:b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</a:b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for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i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in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range(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len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(word)):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    print word[</a:t>
            </a:r>
            <a:r>
              <a:rPr lang="en-US" altLang="en-US" sz="2000" dirty="0" err="1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i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cs typeface="Courier New" panose="02070309020205020404" pitchFamily="49" charset="0"/>
              </a:rPr>
              <a:t>]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+mj-lt"/>
            </a:endParaRPr>
          </a:p>
        </p:txBody>
      </p:sp>
      <p:sp>
        <p:nvSpPr>
          <p:cNvPr id="21" name="Rectangle 6"/>
          <p:cNvSpPr/>
          <p:nvPr/>
        </p:nvSpPr>
        <p:spPr>
          <a:xfrm>
            <a:off x="646112" y="4719502"/>
            <a:ext cx="32733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+mj-lt"/>
              </a:rPr>
              <a:t>e</a:t>
            </a:r>
            <a:br>
              <a:rPr lang="en-US" sz="2000" dirty="0">
                <a:solidFill>
                  <a:srgbClr val="C00000"/>
                </a:solidFill>
                <a:latin typeface="+mj-lt"/>
              </a:rPr>
            </a:br>
            <a:r>
              <a:rPr lang="en-US" sz="2000" dirty="0">
                <a:solidFill>
                  <a:srgbClr val="C00000"/>
                </a:solidFill>
                <a:latin typeface="+mj-lt"/>
              </a:rPr>
              <a:t>p</a:t>
            </a:r>
            <a:br>
              <a:rPr lang="en-US" sz="2000" dirty="0">
                <a:solidFill>
                  <a:srgbClr val="C00000"/>
                </a:solidFill>
                <a:latin typeface="+mj-lt"/>
              </a:rPr>
            </a:br>
            <a:r>
              <a:rPr lang="en-US" sz="2000" dirty="0">
                <a:solidFill>
                  <a:srgbClr val="C00000"/>
                </a:solidFill>
                <a:latin typeface="+mj-lt"/>
              </a:rPr>
              <a:t>a</a:t>
            </a:r>
            <a:br>
              <a:rPr lang="en-US" sz="2000" dirty="0">
                <a:solidFill>
                  <a:srgbClr val="C00000"/>
                </a:solidFill>
                <a:latin typeface="+mj-lt"/>
              </a:rPr>
            </a:br>
            <a:r>
              <a:rPr lang="en-US" sz="2000" dirty="0">
                <a:solidFill>
                  <a:srgbClr val="C00000"/>
                </a:solidFill>
                <a:latin typeface="+mj-lt"/>
              </a:rPr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2588510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7913688" cy="1122082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rgbClr val="0070C0"/>
                </a:solidFill>
              </a:rPr>
              <a:t>Συμβολοσειρές </a:t>
            </a:r>
            <a:r>
              <a:rPr lang="en-US" dirty="0">
                <a:solidFill>
                  <a:srgbClr val="0070C0"/>
                </a:solidFill>
              </a:rPr>
              <a:t>– </a:t>
            </a:r>
            <a:r>
              <a:rPr lang="el-GR" dirty="0">
                <a:solidFill>
                  <a:srgbClr val="0070C0"/>
                </a:solidFill>
              </a:rPr>
              <a:t>Συναρτήσεις και μέθοδοι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646112" y="1310808"/>
            <a:ext cx="45320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cs typeface="Courier New" panose="02070309020205020404" pitchFamily="49" charset="0"/>
              </a:rPr>
              <a:t>&gt;&gt;&gt; s = "Show me the money"</a:t>
            </a:r>
          </a:p>
          <a:p>
            <a:r>
              <a:rPr 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&gt;&gt;&gt; </a:t>
            </a:r>
            <a:r>
              <a:rPr lang="en-US" sz="2000" dirty="0" err="1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len</a:t>
            </a:r>
            <a:r>
              <a:rPr 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(s)</a:t>
            </a:r>
          </a:p>
        </p:txBody>
      </p:sp>
      <p:sp>
        <p:nvSpPr>
          <p:cNvPr id="8" name="Rectangle 10"/>
          <p:cNvSpPr/>
          <p:nvPr/>
        </p:nvSpPr>
        <p:spPr>
          <a:xfrm>
            <a:off x="646112" y="2386372"/>
            <a:ext cx="361387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&gt;&gt;&gt; </a:t>
            </a:r>
            <a:r>
              <a:rPr lang="en-US" sz="2000" dirty="0" err="1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s.count</a:t>
            </a:r>
            <a:r>
              <a:rPr 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("e")</a:t>
            </a:r>
          </a:p>
          <a:p>
            <a:r>
              <a:rPr lang="en-US" sz="2000" dirty="0">
                <a:solidFill>
                  <a:srgbClr val="C00000"/>
                </a:solidFill>
                <a:latin typeface="+mj-lt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14" name="Rectangle 12"/>
          <p:cNvSpPr/>
          <p:nvPr/>
        </p:nvSpPr>
        <p:spPr>
          <a:xfrm>
            <a:off x="646112" y="3784132"/>
            <a:ext cx="52028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&gt;&gt;&gt; </a:t>
            </a:r>
            <a:r>
              <a:rPr lang="en-US" sz="2000" dirty="0" err="1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s.replace</a:t>
            </a:r>
            <a:r>
              <a:rPr 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("e","</a:t>
            </a:r>
            <a:r>
              <a:rPr lang="en-US" sz="2000" dirty="0" err="1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i</a:t>
            </a:r>
            <a:r>
              <a:rPr 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")</a:t>
            </a:r>
          </a:p>
          <a:p>
            <a:r>
              <a:rPr lang="en-US" sz="2000" dirty="0">
                <a:solidFill>
                  <a:srgbClr val="C00000"/>
                </a:solidFill>
                <a:latin typeface="+mj-lt"/>
                <a:cs typeface="Courier New" panose="02070309020205020404" pitchFamily="49" charset="0"/>
              </a:rPr>
              <a:t>'Show mi </a:t>
            </a:r>
            <a:r>
              <a:rPr lang="en-US" sz="2000" dirty="0" err="1">
                <a:solidFill>
                  <a:srgbClr val="C00000"/>
                </a:solidFill>
                <a:latin typeface="+mj-lt"/>
                <a:cs typeface="Courier New" panose="02070309020205020404" pitchFamily="49" charset="0"/>
              </a:rPr>
              <a:t>thi</a:t>
            </a:r>
            <a:r>
              <a:rPr lang="en-US" sz="2000" dirty="0">
                <a:solidFill>
                  <a:srgbClr val="C00000"/>
                </a:solidFill>
                <a:latin typeface="+mj-lt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+mj-lt"/>
                <a:cs typeface="Courier New" panose="02070309020205020404" pitchFamily="49" charset="0"/>
              </a:rPr>
              <a:t>moniy</a:t>
            </a:r>
            <a:r>
              <a:rPr lang="en-US" sz="2000" dirty="0">
                <a:solidFill>
                  <a:srgbClr val="C00000"/>
                </a:solidFill>
                <a:latin typeface="+mj-lt"/>
                <a:cs typeface="Courier New" panose="02070309020205020404" pitchFamily="49" charset="0"/>
              </a:rPr>
              <a:t>'</a:t>
            </a:r>
          </a:p>
        </p:txBody>
      </p:sp>
      <p:sp>
        <p:nvSpPr>
          <p:cNvPr id="16" name="Rectangle 14"/>
          <p:cNvSpPr/>
          <p:nvPr/>
        </p:nvSpPr>
        <p:spPr>
          <a:xfrm>
            <a:off x="646112" y="3062511"/>
            <a:ext cx="47506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&gt;&gt;&gt; </a:t>
            </a:r>
            <a:r>
              <a:rPr lang="en-US" sz="2000" dirty="0" err="1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s.split</a:t>
            </a:r>
            <a:r>
              <a:rPr 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()</a:t>
            </a:r>
          </a:p>
          <a:p>
            <a:r>
              <a:rPr lang="en-US" sz="2000" dirty="0">
                <a:solidFill>
                  <a:srgbClr val="C00000"/>
                </a:solidFill>
                <a:latin typeface="+mj-lt"/>
                <a:cs typeface="Courier New" panose="02070309020205020404" pitchFamily="49" charset="0"/>
              </a:rPr>
              <a:t>['Show', 'me', 'the', 'money']</a:t>
            </a:r>
          </a:p>
        </p:txBody>
      </p:sp>
      <p:sp>
        <p:nvSpPr>
          <p:cNvPr id="10" name="Rectangle 9"/>
          <p:cNvSpPr/>
          <p:nvPr/>
        </p:nvSpPr>
        <p:spPr>
          <a:xfrm>
            <a:off x="646112" y="2056609"/>
            <a:ext cx="45320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+mj-lt"/>
                <a:cs typeface="Courier New" panose="02070309020205020404" pitchFamily="49" charset="0"/>
              </a:rPr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4022093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/>
      <p:bldP spid="14" grpId="0" build="p"/>
      <p:bldP spid="16" grpId="0" build="p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Συμβολοσειρές – Πολυμορφική συμπεριφορά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16" name="Ευθύγραμμο βέλος σύνδεσης 15"/>
          <p:cNvCxnSpPr/>
          <p:nvPr/>
        </p:nvCxnSpPr>
        <p:spPr>
          <a:xfrm flipH="1">
            <a:off x="2562726" y="2028981"/>
            <a:ext cx="1828800" cy="71421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Ευθύγραμμο βέλος σύνδεσης 16"/>
          <p:cNvCxnSpPr/>
          <p:nvPr/>
        </p:nvCxnSpPr>
        <p:spPr>
          <a:xfrm flipH="1">
            <a:off x="2843671" y="2822550"/>
            <a:ext cx="1828800" cy="71421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511842" y="2040514"/>
            <a:ext cx="66864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Lazy evaluation (</a:t>
            </a:r>
            <a:r>
              <a:rPr lang="el-GR" dirty="0">
                <a:solidFill>
                  <a:srgbClr val="C00000"/>
                </a:solidFill>
              </a:rPr>
              <a:t>τεμπέλικη αξιολόγηση - υπολογισμός)</a:t>
            </a:r>
            <a:endParaRPr lang="en-US" dirty="0">
              <a:solidFill>
                <a:srgbClr val="C00000"/>
              </a:solidFill>
            </a:endParaRPr>
          </a:p>
          <a:p>
            <a:pPr algn="ctr"/>
            <a:r>
              <a:rPr lang="el-GR" dirty="0"/>
              <a:t>στην </a:t>
            </a:r>
            <a:r>
              <a:rPr lang="en-US" dirty="0"/>
              <a:t>Python </a:t>
            </a:r>
            <a:r>
              <a:rPr lang="el-GR" dirty="0"/>
              <a:t>τα πάντα αποφασίζονται την τελευταία στιγμή</a:t>
            </a:r>
            <a:r>
              <a:rPr lang="en-US" dirty="0"/>
              <a:t> !!!!</a:t>
            </a:r>
            <a:endParaRPr lang="el-GR" dirty="0"/>
          </a:p>
        </p:txBody>
      </p:sp>
      <p:sp>
        <p:nvSpPr>
          <p:cNvPr id="19" name="TextBox 18"/>
          <p:cNvSpPr txBox="1"/>
          <p:nvPr/>
        </p:nvSpPr>
        <p:spPr>
          <a:xfrm>
            <a:off x="2547949" y="5585648"/>
            <a:ext cx="56010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>
                <a:solidFill>
                  <a:srgbClr val="C00000"/>
                </a:solidFill>
              </a:rPr>
              <a:t>Μην ξεχνάτε!!!</a:t>
            </a:r>
            <a:endParaRPr lang="en-US" sz="2400" dirty="0">
              <a:solidFill>
                <a:srgbClr val="C00000"/>
              </a:solidFill>
            </a:endParaRPr>
          </a:p>
          <a:p>
            <a:r>
              <a:rPr lang="en-US" sz="2400" dirty="0">
                <a:solidFill>
                  <a:srgbClr val="0070C0"/>
                </a:solidFill>
              </a:rPr>
              <a:t>‘</a:t>
            </a:r>
            <a:r>
              <a:rPr lang="en-US" sz="2400" dirty="0" err="1">
                <a:solidFill>
                  <a:srgbClr val="0070C0"/>
                </a:solidFill>
              </a:rPr>
              <a:t>keros</a:t>
            </a:r>
            <a:r>
              <a:rPr lang="en-US" sz="2400" dirty="0">
                <a:solidFill>
                  <a:srgbClr val="0070C0"/>
                </a:solidFill>
              </a:rPr>
              <a:t>’ + ‘</a:t>
            </a:r>
            <a:r>
              <a:rPr lang="en-US" sz="2400" dirty="0" err="1">
                <a:solidFill>
                  <a:srgbClr val="0070C0"/>
                </a:solidFill>
              </a:rPr>
              <a:t>keros</a:t>
            </a:r>
            <a:r>
              <a:rPr lang="en-US" sz="2400" dirty="0">
                <a:solidFill>
                  <a:srgbClr val="0070C0"/>
                </a:solidFill>
              </a:rPr>
              <a:t>’ + ‘</a:t>
            </a:r>
            <a:r>
              <a:rPr lang="en-US" sz="2400" dirty="0" err="1">
                <a:solidFill>
                  <a:srgbClr val="0070C0"/>
                </a:solidFill>
              </a:rPr>
              <a:t>keros</a:t>
            </a:r>
            <a:r>
              <a:rPr lang="en-US" sz="2400" dirty="0">
                <a:solidFill>
                  <a:srgbClr val="0070C0"/>
                </a:solidFill>
              </a:rPr>
              <a:t>’ = 3 * ‘</a:t>
            </a:r>
            <a:r>
              <a:rPr lang="en-US" sz="2400" dirty="0" err="1">
                <a:solidFill>
                  <a:srgbClr val="0070C0"/>
                </a:solidFill>
              </a:rPr>
              <a:t>keros</a:t>
            </a:r>
            <a:r>
              <a:rPr lang="en-US" sz="2400" dirty="0">
                <a:solidFill>
                  <a:srgbClr val="0070C0"/>
                </a:solidFill>
              </a:rPr>
              <a:t>’</a:t>
            </a:r>
            <a:endParaRPr lang="el-GR" sz="2400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79438" y="1880290"/>
            <a:ext cx="200407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7030A0"/>
                </a:solidFill>
              </a:rPr>
              <a:t>def</a:t>
            </a:r>
            <a:r>
              <a:rPr lang="en-US" dirty="0">
                <a:solidFill>
                  <a:srgbClr val="7030A0"/>
                </a:solidFill>
              </a:rPr>
              <a:t> times(</a:t>
            </a:r>
            <a:r>
              <a:rPr lang="en-US" dirty="0" err="1">
                <a:solidFill>
                  <a:srgbClr val="7030A0"/>
                </a:solidFill>
              </a:rPr>
              <a:t>a,b</a:t>
            </a:r>
            <a:r>
              <a:rPr lang="en-US" dirty="0">
                <a:solidFill>
                  <a:srgbClr val="7030A0"/>
                </a:solidFill>
              </a:rPr>
              <a:t>):</a:t>
            </a:r>
          </a:p>
          <a:p>
            <a:r>
              <a:rPr lang="en-US" dirty="0">
                <a:solidFill>
                  <a:srgbClr val="7030A0"/>
                </a:solidFill>
              </a:rPr>
              <a:t>    return a*b</a:t>
            </a:r>
          </a:p>
          <a:p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k=times(2,3)</a:t>
            </a:r>
          </a:p>
          <a:p>
            <a:r>
              <a:rPr lang="en-US" dirty="0">
                <a:solidFill>
                  <a:srgbClr val="7030A0"/>
                </a:solidFill>
              </a:rPr>
              <a:t>print k</a:t>
            </a:r>
          </a:p>
          <a:p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p=times('keros',3)</a:t>
            </a:r>
          </a:p>
          <a:p>
            <a:r>
              <a:rPr lang="en-US" dirty="0">
                <a:solidFill>
                  <a:srgbClr val="7030A0"/>
                </a:solidFill>
              </a:rPr>
              <a:t>print p</a:t>
            </a:r>
          </a:p>
          <a:p>
            <a:endParaRPr lang="el-GR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9438" y="451507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1919" y="4852288"/>
            <a:ext cx="1834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C00000"/>
                </a:solidFill>
              </a:rPr>
              <a:t>keroskeroskeros</a:t>
            </a:r>
            <a:endParaRPr lang="el-G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861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" grpId="0"/>
      <p:bldP spid="3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Δραστηριότητα 1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6111" y="1109472"/>
            <a:ext cx="90464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/>
              <a:t>Να γράψετε στην </a:t>
            </a:r>
            <a:r>
              <a:rPr lang="en-US" dirty="0"/>
              <a:t>Python </a:t>
            </a:r>
            <a:r>
              <a:rPr lang="el-GR" dirty="0"/>
              <a:t>μία συνάρτηση με όνομα </a:t>
            </a:r>
            <a:r>
              <a:rPr lang="en-US" dirty="0" err="1"/>
              <a:t>trimSpaces</a:t>
            </a:r>
            <a:r>
              <a:rPr lang="en-US" dirty="0"/>
              <a:t>(word) </a:t>
            </a:r>
            <a:r>
              <a:rPr lang="el-GR" dirty="0"/>
              <a:t>η οποία θα δέχεται μια λέξη </a:t>
            </a:r>
            <a:r>
              <a:rPr lang="en-US" dirty="0"/>
              <a:t>word </a:t>
            </a:r>
            <a:r>
              <a:rPr lang="el-GR" dirty="0"/>
              <a:t>και θα την επιστρέφει διαγράφοντας τα κενά μεταξύ των λέξεων. </a:t>
            </a:r>
            <a:endParaRPr lang="en-US" dirty="0"/>
          </a:p>
          <a:p>
            <a:pPr algn="just"/>
            <a:endParaRPr lang="en-US" dirty="0"/>
          </a:p>
          <a:p>
            <a:pPr algn="just"/>
            <a:r>
              <a:rPr lang="el-GR" dirty="0"/>
              <a:t>Για παράδειγμα:  </a:t>
            </a:r>
            <a:r>
              <a:rPr lang="en-US" dirty="0"/>
              <a:t>The weather is good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/>
              <a:t>Theweatherisgood</a:t>
            </a: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646111" y="2747876"/>
            <a:ext cx="359585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def </a:t>
            </a:r>
            <a:r>
              <a:rPr lang="en-US" dirty="0" err="1">
                <a:solidFill>
                  <a:srgbClr val="7030A0"/>
                </a:solidFill>
              </a:rPr>
              <a:t>trimSpaces</a:t>
            </a:r>
            <a:r>
              <a:rPr lang="en-US" dirty="0">
                <a:solidFill>
                  <a:srgbClr val="7030A0"/>
                </a:solidFill>
              </a:rPr>
              <a:t>(word):</a:t>
            </a:r>
          </a:p>
          <a:p>
            <a:r>
              <a:rPr lang="en-US" dirty="0">
                <a:solidFill>
                  <a:srgbClr val="7030A0"/>
                </a:solidFill>
              </a:rPr>
              <a:t>    result=''</a:t>
            </a:r>
          </a:p>
          <a:p>
            <a:r>
              <a:rPr lang="en-US" dirty="0">
                <a:solidFill>
                  <a:srgbClr val="7030A0"/>
                </a:solidFill>
              </a:rPr>
              <a:t>    for char in word:</a:t>
            </a:r>
          </a:p>
          <a:p>
            <a:r>
              <a:rPr lang="en-US" dirty="0">
                <a:solidFill>
                  <a:srgbClr val="7030A0"/>
                </a:solidFill>
              </a:rPr>
              <a:t>        if char!=' ':</a:t>
            </a:r>
          </a:p>
          <a:p>
            <a:r>
              <a:rPr lang="en-US" dirty="0">
                <a:solidFill>
                  <a:srgbClr val="7030A0"/>
                </a:solidFill>
              </a:rPr>
              <a:t>            result+=char</a:t>
            </a:r>
          </a:p>
          <a:p>
            <a:r>
              <a:rPr lang="en-US" dirty="0">
                <a:solidFill>
                  <a:srgbClr val="7030A0"/>
                </a:solidFill>
              </a:rPr>
              <a:t>    return result</a:t>
            </a:r>
          </a:p>
          <a:p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x=</a:t>
            </a:r>
            <a:r>
              <a:rPr lang="en-US" dirty="0" err="1">
                <a:solidFill>
                  <a:srgbClr val="7030A0"/>
                </a:solidFill>
              </a:rPr>
              <a:t>raw_input</a:t>
            </a:r>
            <a:r>
              <a:rPr lang="en-US" dirty="0">
                <a:solidFill>
                  <a:srgbClr val="7030A0"/>
                </a:solidFill>
              </a:rPr>
              <a:t>('</a:t>
            </a:r>
            <a:r>
              <a:rPr lang="en-US" dirty="0" err="1">
                <a:solidFill>
                  <a:srgbClr val="7030A0"/>
                </a:solidFill>
              </a:rPr>
              <a:t>Δώστε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μι</a:t>
            </a:r>
            <a:r>
              <a:rPr lang="en-US" dirty="0">
                <a:solidFill>
                  <a:srgbClr val="7030A0"/>
                </a:solidFill>
              </a:rPr>
              <a:t>α φράση:')</a:t>
            </a:r>
          </a:p>
          <a:p>
            <a:r>
              <a:rPr lang="en-US" dirty="0">
                <a:solidFill>
                  <a:srgbClr val="7030A0"/>
                </a:solidFill>
              </a:rPr>
              <a:t>print </a:t>
            </a:r>
            <a:r>
              <a:rPr lang="en-US" dirty="0" err="1">
                <a:solidFill>
                  <a:srgbClr val="7030A0"/>
                </a:solidFill>
              </a:rPr>
              <a:t>trimSpaces</a:t>
            </a:r>
            <a:r>
              <a:rPr lang="en-US" dirty="0">
                <a:solidFill>
                  <a:srgbClr val="7030A0"/>
                </a:solidFill>
              </a:rPr>
              <a:t>(x)</a:t>
            </a:r>
            <a:endParaRPr lang="el-G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07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Δραστηριότητα </a:t>
            </a:r>
            <a:r>
              <a:rPr lang="en-US" dirty="0">
                <a:solidFill>
                  <a:srgbClr val="0070C0"/>
                </a:solidFill>
              </a:rPr>
              <a:t>2a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6111" y="1109472"/>
            <a:ext cx="90464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/>
              <a:t>Να γράψετε στην </a:t>
            </a:r>
            <a:r>
              <a:rPr lang="en-US" dirty="0"/>
              <a:t>Python </a:t>
            </a:r>
            <a:r>
              <a:rPr lang="el-GR" dirty="0"/>
              <a:t>μία συνάρτηση με όνομα </a:t>
            </a:r>
            <a:r>
              <a:rPr lang="en-US" dirty="0" err="1"/>
              <a:t>isPalidrome</a:t>
            </a:r>
            <a:r>
              <a:rPr lang="en-US" dirty="0"/>
              <a:t>(word) </a:t>
            </a:r>
            <a:r>
              <a:rPr lang="el-GR" dirty="0"/>
              <a:t>η οποία θα δέχεται μια λέξη </a:t>
            </a:r>
            <a:r>
              <a:rPr lang="en-US" dirty="0"/>
              <a:t>word </a:t>
            </a:r>
            <a:r>
              <a:rPr lang="el-GR" dirty="0"/>
              <a:t>5 χαρακτήρων και θα ελέγχει αν είναι παλινδρομική ή όχι. Παλινδρομικές ονομάζονται οι λέξεις που διαβάζονται το ίδιο από αριστερά και δεξιά</a:t>
            </a:r>
            <a:r>
              <a:rPr lang="en-US" dirty="0"/>
              <a:t>.</a:t>
            </a:r>
            <a:r>
              <a:rPr lang="el-GR" dirty="0"/>
              <a:t> </a:t>
            </a:r>
            <a:endParaRPr lang="en-US" dirty="0"/>
          </a:p>
          <a:p>
            <a:pPr algn="just"/>
            <a:endParaRPr lang="en-US" dirty="0"/>
          </a:p>
          <a:p>
            <a:pPr algn="just"/>
            <a:r>
              <a:rPr lang="el-GR" dirty="0"/>
              <a:t>Για παράδειγμα: </a:t>
            </a:r>
            <a:r>
              <a:rPr lang="en-US" dirty="0"/>
              <a:t>radar, madam</a:t>
            </a:r>
            <a:r>
              <a:rPr lang="el-GR" dirty="0"/>
              <a:t> 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6111" y="2586800"/>
            <a:ext cx="5277407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def </a:t>
            </a:r>
            <a:r>
              <a:rPr lang="en-US" dirty="0" err="1">
                <a:solidFill>
                  <a:srgbClr val="7030A0"/>
                </a:solidFill>
              </a:rPr>
              <a:t>isPalindrome</a:t>
            </a:r>
            <a:r>
              <a:rPr lang="en-US" dirty="0">
                <a:solidFill>
                  <a:srgbClr val="7030A0"/>
                </a:solidFill>
              </a:rPr>
              <a:t>(word):</a:t>
            </a:r>
          </a:p>
          <a:p>
            <a:r>
              <a:rPr lang="en-US" dirty="0">
                <a:solidFill>
                  <a:srgbClr val="7030A0"/>
                </a:solidFill>
              </a:rPr>
              <a:t>    if word[0]==word[4] and word[1]==word[3]:</a:t>
            </a:r>
          </a:p>
          <a:p>
            <a:r>
              <a:rPr lang="en-US" dirty="0">
                <a:solidFill>
                  <a:srgbClr val="7030A0"/>
                </a:solidFill>
              </a:rPr>
              <a:t>        return True</a:t>
            </a:r>
          </a:p>
          <a:p>
            <a:r>
              <a:rPr lang="en-US" dirty="0">
                <a:solidFill>
                  <a:srgbClr val="7030A0"/>
                </a:solidFill>
              </a:rPr>
              <a:t>    else:</a:t>
            </a:r>
          </a:p>
          <a:p>
            <a:r>
              <a:rPr lang="en-US" dirty="0">
                <a:solidFill>
                  <a:srgbClr val="7030A0"/>
                </a:solidFill>
              </a:rPr>
              <a:t>        return False</a:t>
            </a:r>
          </a:p>
          <a:p>
            <a:endParaRPr lang="en-US" dirty="0">
              <a:solidFill>
                <a:srgbClr val="7030A0"/>
              </a:solidFill>
            </a:endParaRPr>
          </a:p>
          <a:p>
            <a:r>
              <a:rPr lang="en-US" dirty="0" err="1">
                <a:solidFill>
                  <a:srgbClr val="7030A0"/>
                </a:solidFill>
              </a:rPr>
              <a:t>leksi</a:t>
            </a:r>
            <a:r>
              <a:rPr lang="en-US" dirty="0">
                <a:solidFill>
                  <a:srgbClr val="7030A0"/>
                </a:solidFill>
              </a:rPr>
              <a:t>=</a:t>
            </a:r>
            <a:r>
              <a:rPr lang="en-US" dirty="0" err="1">
                <a:solidFill>
                  <a:srgbClr val="7030A0"/>
                </a:solidFill>
              </a:rPr>
              <a:t>raw_input</a:t>
            </a:r>
            <a:r>
              <a:rPr lang="en-US" dirty="0">
                <a:solidFill>
                  <a:srgbClr val="7030A0"/>
                </a:solidFill>
              </a:rPr>
              <a:t>('</a:t>
            </a:r>
            <a:r>
              <a:rPr lang="el-GR" dirty="0">
                <a:solidFill>
                  <a:srgbClr val="7030A0"/>
                </a:solidFill>
              </a:rPr>
              <a:t>Δώστε μία λέξη 5 χαρακτήρων:')</a:t>
            </a:r>
          </a:p>
          <a:p>
            <a:r>
              <a:rPr lang="en-US" dirty="0">
                <a:solidFill>
                  <a:srgbClr val="7030A0"/>
                </a:solidFill>
              </a:rPr>
              <a:t>y=</a:t>
            </a:r>
            <a:r>
              <a:rPr lang="en-US" dirty="0" err="1">
                <a:solidFill>
                  <a:srgbClr val="7030A0"/>
                </a:solidFill>
              </a:rPr>
              <a:t>isPalindrome</a:t>
            </a:r>
            <a:r>
              <a:rPr lang="en-US" dirty="0">
                <a:solidFill>
                  <a:srgbClr val="7030A0"/>
                </a:solidFill>
              </a:rPr>
              <a:t>(</a:t>
            </a:r>
            <a:r>
              <a:rPr lang="en-US" dirty="0" err="1">
                <a:solidFill>
                  <a:srgbClr val="7030A0"/>
                </a:solidFill>
              </a:rPr>
              <a:t>leksi</a:t>
            </a:r>
            <a:r>
              <a:rPr lang="en-US" dirty="0">
                <a:solidFill>
                  <a:srgbClr val="7030A0"/>
                </a:solidFill>
              </a:rPr>
              <a:t>)</a:t>
            </a:r>
          </a:p>
          <a:p>
            <a:r>
              <a:rPr lang="en-US" dirty="0">
                <a:solidFill>
                  <a:srgbClr val="7030A0"/>
                </a:solidFill>
              </a:rPr>
              <a:t>if y==True:</a:t>
            </a:r>
          </a:p>
          <a:p>
            <a:r>
              <a:rPr lang="en-US" dirty="0">
                <a:solidFill>
                  <a:srgbClr val="7030A0"/>
                </a:solidFill>
              </a:rPr>
              <a:t>    print '</a:t>
            </a:r>
            <a:r>
              <a:rPr lang="el-GR" dirty="0">
                <a:solidFill>
                  <a:srgbClr val="7030A0"/>
                </a:solidFill>
              </a:rPr>
              <a:t>Είναι παλινδρομική'</a:t>
            </a:r>
          </a:p>
          <a:p>
            <a:r>
              <a:rPr lang="en-US" dirty="0">
                <a:solidFill>
                  <a:srgbClr val="7030A0"/>
                </a:solidFill>
              </a:rPr>
              <a:t>else:</a:t>
            </a:r>
          </a:p>
          <a:p>
            <a:r>
              <a:rPr lang="en-US" dirty="0">
                <a:solidFill>
                  <a:srgbClr val="7030A0"/>
                </a:solidFill>
              </a:rPr>
              <a:t>    print '</a:t>
            </a:r>
            <a:r>
              <a:rPr lang="el-GR" dirty="0">
                <a:solidFill>
                  <a:srgbClr val="7030A0"/>
                </a:solidFill>
              </a:rPr>
              <a:t>Δεν είναι παλινδρομική'</a:t>
            </a:r>
          </a:p>
          <a:p>
            <a:endParaRPr lang="el-G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012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Δραστηριότητα </a:t>
            </a:r>
            <a:r>
              <a:rPr lang="en-US" dirty="0">
                <a:solidFill>
                  <a:srgbClr val="0070C0"/>
                </a:solidFill>
              </a:rPr>
              <a:t>2b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6111" y="1109472"/>
            <a:ext cx="9046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/>
              <a:t>Μπορείτε να τροποποιήσετε την συνάρτηση της Δραστηριότητας 2</a:t>
            </a:r>
            <a:r>
              <a:rPr lang="en-US" dirty="0"/>
              <a:t>a </a:t>
            </a:r>
            <a:r>
              <a:rPr lang="el-GR" dirty="0"/>
              <a:t>ώστε να μπορεί να διαχειριστεί μια λέξη χωρίς περιορισμό πλήθους χαρακτήρων;</a:t>
            </a:r>
          </a:p>
          <a:p>
            <a:pPr algn="just"/>
            <a:endParaRPr lang="el-GR" dirty="0"/>
          </a:p>
          <a:p>
            <a:pPr algn="just"/>
            <a:r>
              <a:rPr lang="el-GR" dirty="0"/>
              <a:t>Για παράδειγμα: </a:t>
            </a:r>
            <a:r>
              <a:rPr lang="en-US" dirty="0"/>
              <a:t>radar</a:t>
            </a:r>
            <a:r>
              <a:rPr lang="el-GR" dirty="0"/>
              <a:t> αλλά και </a:t>
            </a:r>
            <a:r>
              <a:rPr lang="en-US" dirty="0" err="1"/>
              <a:t>savvas</a:t>
            </a:r>
            <a:r>
              <a:rPr lang="el-GR" dirty="0"/>
              <a:t>, </a:t>
            </a:r>
            <a:r>
              <a:rPr lang="en-US" dirty="0"/>
              <a:t>anna ….</a:t>
            </a: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646111" y="2640886"/>
            <a:ext cx="326788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def </a:t>
            </a:r>
            <a:r>
              <a:rPr lang="en-US" dirty="0" err="1">
                <a:solidFill>
                  <a:srgbClr val="7030A0"/>
                </a:solidFill>
              </a:rPr>
              <a:t>isPalindrome</a:t>
            </a:r>
            <a:r>
              <a:rPr lang="en-US" dirty="0">
                <a:solidFill>
                  <a:srgbClr val="7030A0"/>
                </a:solidFill>
              </a:rPr>
              <a:t>(word):</a:t>
            </a:r>
          </a:p>
          <a:p>
            <a:r>
              <a:rPr lang="en-US" dirty="0">
                <a:solidFill>
                  <a:srgbClr val="7030A0"/>
                </a:solidFill>
              </a:rPr>
              <a:t>    N=</a:t>
            </a:r>
            <a:r>
              <a:rPr lang="en-US" dirty="0" err="1">
                <a:solidFill>
                  <a:srgbClr val="7030A0"/>
                </a:solidFill>
              </a:rPr>
              <a:t>len</a:t>
            </a:r>
            <a:r>
              <a:rPr lang="en-US" dirty="0">
                <a:solidFill>
                  <a:srgbClr val="7030A0"/>
                </a:solidFill>
              </a:rPr>
              <a:t>(word)</a:t>
            </a:r>
          </a:p>
          <a:p>
            <a:r>
              <a:rPr lang="en-US" dirty="0">
                <a:solidFill>
                  <a:srgbClr val="7030A0"/>
                </a:solidFill>
              </a:rPr>
              <a:t>    Pal=True</a:t>
            </a:r>
          </a:p>
          <a:p>
            <a:r>
              <a:rPr lang="en-US" dirty="0">
                <a:solidFill>
                  <a:srgbClr val="7030A0"/>
                </a:solidFill>
              </a:rPr>
              <a:t>    </a:t>
            </a:r>
            <a:r>
              <a:rPr lang="en-US" dirty="0" err="1">
                <a:solidFill>
                  <a:srgbClr val="7030A0"/>
                </a:solidFill>
              </a:rPr>
              <a:t>i</a:t>
            </a:r>
            <a:r>
              <a:rPr lang="en-US" dirty="0">
                <a:solidFill>
                  <a:srgbClr val="7030A0"/>
                </a:solidFill>
              </a:rPr>
              <a:t>=0</a:t>
            </a:r>
          </a:p>
          <a:p>
            <a:r>
              <a:rPr lang="en-US" dirty="0">
                <a:solidFill>
                  <a:srgbClr val="7030A0"/>
                </a:solidFill>
              </a:rPr>
              <a:t>    while </a:t>
            </a:r>
            <a:r>
              <a:rPr lang="en-US" dirty="0" err="1">
                <a:solidFill>
                  <a:srgbClr val="7030A0"/>
                </a:solidFill>
              </a:rPr>
              <a:t>i</a:t>
            </a:r>
            <a:r>
              <a:rPr lang="en-US" dirty="0">
                <a:solidFill>
                  <a:srgbClr val="7030A0"/>
                </a:solidFill>
              </a:rPr>
              <a:t>&lt;N/2 and Pal==True:</a:t>
            </a:r>
          </a:p>
          <a:p>
            <a:r>
              <a:rPr lang="en-US" dirty="0">
                <a:solidFill>
                  <a:srgbClr val="7030A0"/>
                </a:solidFill>
              </a:rPr>
              <a:t>        if word[</a:t>
            </a:r>
            <a:r>
              <a:rPr lang="en-US" dirty="0" err="1">
                <a:solidFill>
                  <a:srgbClr val="7030A0"/>
                </a:solidFill>
              </a:rPr>
              <a:t>i</a:t>
            </a:r>
            <a:r>
              <a:rPr lang="en-US" dirty="0">
                <a:solidFill>
                  <a:srgbClr val="7030A0"/>
                </a:solidFill>
              </a:rPr>
              <a:t>]!=word[N-1-i]:</a:t>
            </a:r>
          </a:p>
          <a:p>
            <a:r>
              <a:rPr lang="en-US" dirty="0">
                <a:solidFill>
                  <a:srgbClr val="7030A0"/>
                </a:solidFill>
              </a:rPr>
              <a:t>            Pal=False</a:t>
            </a:r>
          </a:p>
          <a:p>
            <a:r>
              <a:rPr lang="en-US" dirty="0">
                <a:solidFill>
                  <a:srgbClr val="7030A0"/>
                </a:solidFill>
              </a:rPr>
              <a:t>        else:</a:t>
            </a:r>
          </a:p>
          <a:p>
            <a:r>
              <a:rPr lang="en-US" dirty="0">
                <a:solidFill>
                  <a:srgbClr val="7030A0"/>
                </a:solidFill>
              </a:rPr>
              <a:t>            </a:t>
            </a:r>
            <a:r>
              <a:rPr lang="en-US" dirty="0" err="1">
                <a:solidFill>
                  <a:srgbClr val="7030A0"/>
                </a:solidFill>
              </a:rPr>
              <a:t>i</a:t>
            </a:r>
            <a:r>
              <a:rPr lang="en-US" dirty="0">
                <a:solidFill>
                  <a:srgbClr val="7030A0"/>
                </a:solidFill>
              </a:rPr>
              <a:t>+=1</a:t>
            </a:r>
          </a:p>
          <a:p>
            <a:r>
              <a:rPr lang="en-US" dirty="0">
                <a:solidFill>
                  <a:srgbClr val="7030A0"/>
                </a:solidFill>
              </a:rPr>
              <a:t>    return Pal</a:t>
            </a:r>
            <a:endParaRPr lang="el-GR" dirty="0">
              <a:solidFill>
                <a:srgbClr val="7030A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7B7D54-0D7A-444F-8BA5-D04059687FA5}"/>
              </a:ext>
            </a:extLst>
          </p:cNvPr>
          <p:cNvSpPr txBox="1"/>
          <p:nvPr/>
        </p:nvSpPr>
        <p:spPr>
          <a:xfrm>
            <a:off x="4233952" y="2648933"/>
            <a:ext cx="372409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7030A0"/>
                </a:solidFill>
              </a:rPr>
              <a:t>leksi</a:t>
            </a:r>
            <a:r>
              <a:rPr lang="en-US" dirty="0">
                <a:solidFill>
                  <a:srgbClr val="7030A0"/>
                </a:solidFill>
              </a:rPr>
              <a:t>=</a:t>
            </a:r>
            <a:r>
              <a:rPr lang="en-US" dirty="0" err="1">
                <a:solidFill>
                  <a:srgbClr val="7030A0"/>
                </a:solidFill>
              </a:rPr>
              <a:t>raw_input</a:t>
            </a:r>
            <a:r>
              <a:rPr lang="en-US" dirty="0">
                <a:solidFill>
                  <a:srgbClr val="7030A0"/>
                </a:solidFill>
              </a:rPr>
              <a:t>('</a:t>
            </a:r>
            <a:r>
              <a:rPr lang="el-GR" dirty="0">
                <a:solidFill>
                  <a:srgbClr val="7030A0"/>
                </a:solidFill>
              </a:rPr>
              <a:t>Δώστε μία λέξη:')</a:t>
            </a:r>
          </a:p>
          <a:p>
            <a:r>
              <a:rPr lang="en-US" dirty="0">
                <a:solidFill>
                  <a:srgbClr val="7030A0"/>
                </a:solidFill>
              </a:rPr>
              <a:t>y=</a:t>
            </a:r>
            <a:r>
              <a:rPr lang="en-US" dirty="0" err="1">
                <a:solidFill>
                  <a:srgbClr val="7030A0"/>
                </a:solidFill>
              </a:rPr>
              <a:t>isPalindrome</a:t>
            </a:r>
            <a:r>
              <a:rPr lang="en-US" dirty="0">
                <a:solidFill>
                  <a:srgbClr val="7030A0"/>
                </a:solidFill>
              </a:rPr>
              <a:t>(</a:t>
            </a:r>
            <a:r>
              <a:rPr lang="en-US" dirty="0" err="1">
                <a:solidFill>
                  <a:srgbClr val="7030A0"/>
                </a:solidFill>
              </a:rPr>
              <a:t>leksi</a:t>
            </a:r>
            <a:r>
              <a:rPr lang="en-US" dirty="0">
                <a:solidFill>
                  <a:srgbClr val="7030A0"/>
                </a:solidFill>
              </a:rPr>
              <a:t>)</a:t>
            </a:r>
          </a:p>
          <a:p>
            <a:r>
              <a:rPr lang="en-US" dirty="0">
                <a:solidFill>
                  <a:srgbClr val="7030A0"/>
                </a:solidFill>
              </a:rPr>
              <a:t>if y==True:</a:t>
            </a:r>
          </a:p>
          <a:p>
            <a:r>
              <a:rPr lang="en-US" dirty="0">
                <a:solidFill>
                  <a:srgbClr val="7030A0"/>
                </a:solidFill>
              </a:rPr>
              <a:t>    print '</a:t>
            </a:r>
            <a:r>
              <a:rPr lang="el-GR" dirty="0">
                <a:solidFill>
                  <a:srgbClr val="7030A0"/>
                </a:solidFill>
              </a:rPr>
              <a:t>Είναι παλινδρομική'</a:t>
            </a:r>
          </a:p>
          <a:p>
            <a:r>
              <a:rPr lang="en-US" dirty="0">
                <a:solidFill>
                  <a:srgbClr val="7030A0"/>
                </a:solidFill>
              </a:rPr>
              <a:t>else:</a:t>
            </a:r>
          </a:p>
          <a:p>
            <a:r>
              <a:rPr lang="en-US" dirty="0">
                <a:solidFill>
                  <a:srgbClr val="7030A0"/>
                </a:solidFill>
              </a:rPr>
              <a:t>    print '</a:t>
            </a:r>
            <a:r>
              <a:rPr lang="el-GR" dirty="0">
                <a:solidFill>
                  <a:srgbClr val="7030A0"/>
                </a:solidFill>
              </a:rPr>
              <a:t>Δεν είναι παλινδρομική'</a:t>
            </a:r>
          </a:p>
        </p:txBody>
      </p:sp>
    </p:spTree>
    <p:extLst>
      <p:ext uri="{BB962C8B-B14F-4D97-AF65-F5344CB8AC3E}">
        <p14:creationId xmlns:p14="http://schemas.microsoft.com/office/powerpoint/2010/main" val="3033890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Δραστηριότητα </a:t>
            </a:r>
            <a:r>
              <a:rPr lang="en-US" dirty="0">
                <a:solidFill>
                  <a:srgbClr val="0070C0"/>
                </a:solidFill>
              </a:rPr>
              <a:t>2c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6111" y="1109472"/>
            <a:ext cx="9046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/>
              <a:t>Μπορείτε να τροποποιήσετε την συνάρτηση της Δραστηριότητας </a:t>
            </a:r>
            <a:r>
              <a:rPr lang="en-US" dirty="0"/>
              <a:t>2b</a:t>
            </a:r>
            <a:r>
              <a:rPr lang="el-GR" dirty="0"/>
              <a:t> ώστε να μπορεί να διαχειριστεί μια πρόταση αγνοώντας τα κενά;</a:t>
            </a:r>
            <a:r>
              <a:rPr lang="en-US" dirty="0"/>
              <a:t> </a:t>
            </a:r>
          </a:p>
          <a:p>
            <a:pPr algn="just"/>
            <a:endParaRPr lang="en-US" dirty="0"/>
          </a:p>
          <a:p>
            <a:pPr algn="just"/>
            <a:r>
              <a:rPr lang="el-GR" dirty="0"/>
              <a:t>Για παράδειγμα: ΝΙΨΟΝ ΑΝΟΜΗΜΑΤΑ ΜΗ ΜΟΝΑΝ ΟΨΙΝ 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6111" y="2445257"/>
            <a:ext cx="37641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def </a:t>
            </a:r>
            <a:r>
              <a:rPr lang="en-US" dirty="0" err="1">
                <a:solidFill>
                  <a:srgbClr val="7030A0"/>
                </a:solidFill>
              </a:rPr>
              <a:t>isPalindrome</a:t>
            </a:r>
            <a:r>
              <a:rPr lang="en-US" dirty="0">
                <a:solidFill>
                  <a:srgbClr val="7030A0"/>
                </a:solidFill>
              </a:rPr>
              <a:t>(word):</a:t>
            </a:r>
          </a:p>
          <a:p>
            <a:r>
              <a:rPr lang="en-US" dirty="0">
                <a:solidFill>
                  <a:srgbClr val="7030A0"/>
                </a:solidFill>
              </a:rPr>
              <a:t>    result=''</a:t>
            </a:r>
          </a:p>
          <a:p>
            <a:r>
              <a:rPr lang="en-US" dirty="0">
                <a:solidFill>
                  <a:srgbClr val="7030A0"/>
                </a:solidFill>
              </a:rPr>
              <a:t>    for char in word:</a:t>
            </a:r>
          </a:p>
          <a:p>
            <a:r>
              <a:rPr lang="en-US" dirty="0">
                <a:solidFill>
                  <a:srgbClr val="7030A0"/>
                </a:solidFill>
              </a:rPr>
              <a:t>        if char!=' ':</a:t>
            </a:r>
          </a:p>
          <a:p>
            <a:r>
              <a:rPr lang="en-US" dirty="0">
                <a:solidFill>
                  <a:srgbClr val="7030A0"/>
                </a:solidFill>
              </a:rPr>
              <a:t>            result+=char</a:t>
            </a:r>
          </a:p>
          <a:p>
            <a:r>
              <a:rPr lang="en-US" dirty="0">
                <a:solidFill>
                  <a:srgbClr val="7030A0"/>
                </a:solidFill>
              </a:rPr>
              <a:t>    N=</a:t>
            </a:r>
            <a:r>
              <a:rPr lang="en-US" dirty="0" err="1">
                <a:solidFill>
                  <a:srgbClr val="7030A0"/>
                </a:solidFill>
              </a:rPr>
              <a:t>len</a:t>
            </a:r>
            <a:r>
              <a:rPr lang="en-US" dirty="0">
                <a:solidFill>
                  <a:srgbClr val="7030A0"/>
                </a:solidFill>
              </a:rPr>
              <a:t>(result)</a:t>
            </a:r>
          </a:p>
          <a:p>
            <a:r>
              <a:rPr lang="en-US" dirty="0">
                <a:solidFill>
                  <a:srgbClr val="7030A0"/>
                </a:solidFill>
              </a:rPr>
              <a:t>    Pal=True</a:t>
            </a:r>
          </a:p>
          <a:p>
            <a:r>
              <a:rPr lang="en-US" dirty="0">
                <a:solidFill>
                  <a:srgbClr val="7030A0"/>
                </a:solidFill>
              </a:rPr>
              <a:t>    </a:t>
            </a:r>
            <a:r>
              <a:rPr lang="en-US" dirty="0" err="1">
                <a:solidFill>
                  <a:srgbClr val="7030A0"/>
                </a:solidFill>
              </a:rPr>
              <a:t>i</a:t>
            </a:r>
            <a:r>
              <a:rPr lang="en-US" dirty="0">
                <a:solidFill>
                  <a:srgbClr val="7030A0"/>
                </a:solidFill>
              </a:rPr>
              <a:t>=0</a:t>
            </a:r>
          </a:p>
          <a:p>
            <a:r>
              <a:rPr lang="en-US" dirty="0">
                <a:solidFill>
                  <a:srgbClr val="7030A0"/>
                </a:solidFill>
              </a:rPr>
              <a:t>    while </a:t>
            </a:r>
            <a:r>
              <a:rPr lang="en-US" dirty="0" err="1">
                <a:solidFill>
                  <a:srgbClr val="7030A0"/>
                </a:solidFill>
              </a:rPr>
              <a:t>i</a:t>
            </a:r>
            <a:r>
              <a:rPr lang="en-US" dirty="0">
                <a:solidFill>
                  <a:srgbClr val="7030A0"/>
                </a:solidFill>
              </a:rPr>
              <a:t>&lt;N/2 and Pal==True:</a:t>
            </a:r>
          </a:p>
          <a:p>
            <a:r>
              <a:rPr lang="en-US" dirty="0">
                <a:solidFill>
                  <a:srgbClr val="7030A0"/>
                </a:solidFill>
              </a:rPr>
              <a:t>        if result[</a:t>
            </a:r>
            <a:r>
              <a:rPr lang="en-US" dirty="0" err="1">
                <a:solidFill>
                  <a:srgbClr val="7030A0"/>
                </a:solidFill>
              </a:rPr>
              <a:t>i</a:t>
            </a:r>
            <a:r>
              <a:rPr lang="en-US" dirty="0">
                <a:solidFill>
                  <a:srgbClr val="7030A0"/>
                </a:solidFill>
              </a:rPr>
              <a:t>]!=result[N-1-i]:</a:t>
            </a:r>
          </a:p>
          <a:p>
            <a:r>
              <a:rPr lang="en-US" dirty="0">
                <a:solidFill>
                  <a:srgbClr val="7030A0"/>
                </a:solidFill>
              </a:rPr>
              <a:t>            Pal=False</a:t>
            </a:r>
          </a:p>
          <a:p>
            <a:r>
              <a:rPr lang="en-US" dirty="0">
                <a:solidFill>
                  <a:srgbClr val="7030A0"/>
                </a:solidFill>
              </a:rPr>
              <a:t>        else:</a:t>
            </a:r>
          </a:p>
          <a:p>
            <a:r>
              <a:rPr lang="en-US" dirty="0">
                <a:solidFill>
                  <a:srgbClr val="7030A0"/>
                </a:solidFill>
              </a:rPr>
              <a:t>            </a:t>
            </a:r>
            <a:r>
              <a:rPr lang="en-US" dirty="0" err="1">
                <a:solidFill>
                  <a:srgbClr val="7030A0"/>
                </a:solidFill>
              </a:rPr>
              <a:t>i</a:t>
            </a:r>
            <a:r>
              <a:rPr lang="en-US" dirty="0">
                <a:solidFill>
                  <a:srgbClr val="7030A0"/>
                </a:solidFill>
              </a:rPr>
              <a:t>+=1</a:t>
            </a:r>
          </a:p>
          <a:p>
            <a:r>
              <a:rPr lang="en-US" dirty="0">
                <a:solidFill>
                  <a:srgbClr val="7030A0"/>
                </a:solidFill>
              </a:rPr>
              <a:t>    return Pal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BFCEAD-1ACA-445F-AE21-BEE1AB2675DC}"/>
              </a:ext>
            </a:extLst>
          </p:cNvPr>
          <p:cNvSpPr txBox="1"/>
          <p:nvPr/>
        </p:nvSpPr>
        <p:spPr>
          <a:xfrm>
            <a:off x="4600782" y="2421373"/>
            <a:ext cx="45686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7030A0"/>
                </a:solidFill>
              </a:rPr>
              <a:t>protasi</a:t>
            </a:r>
            <a:r>
              <a:rPr lang="en-US" dirty="0">
                <a:solidFill>
                  <a:srgbClr val="7030A0"/>
                </a:solidFill>
              </a:rPr>
              <a:t>=</a:t>
            </a:r>
            <a:r>
              <a:rPr lang="en-US" dirty="0" err="1">
                <a:solidFill>
                  <a:srgbClr val="7030A0"/>
                </a:solidFill>
              </a:rPr>
              <a:t>raw_input</a:t>
            </a:r>
            <a:r>
              <a:rPr lang="en-US" dirty="0">
                <a:solidFill>
                  <a:srgbClr val="7030A0"/>
                </a:solidFill>
              </a:rPr>
              <a:t>('</a:t>
            </a:r>
            <a:r>
              <a:rPr lang="el-GR" dirty="0">
                <a:solidFill>
                  <a:srgbClr val="7030A0"/>
                </a:solidFill>
              </a:rPr>
              <a:t>Δώστε μία πρόταση:')</a:t>
            </a:r>
          </a:p>
          <a:p>
            <a:r>
              <a:rPr lang="en-US" dirty="0">
                <a:solidFill>
                  <a:srgbClr val="7030A0"/>
                </a:solidFill>
              </a:rPr>
              <a:t>y=</a:t>
            </a:r>
            <a:r>
              <a:rPr lang="en-US" dirty="0" err="1">
                <a:solidFill>
                  <a:srgbClr val="7030A0"/>
                </a:solidFill>
              </a:rPr>
              <a:t>isPalindrome</a:t>
            </a:r>
            <a:r>
              <a:rPr lang="en-US" dirty="0">
                <a:solidFill>
                  <a:srgbClr val="7030A0"/>
                </a:solidFill>
              </a:rPr>
              <a:t>(</a:t>
            </a:r>
            <a:r>
              <a:rPr lang="en-US" dirty="0" err="1">
                <a:solidFill>
                  <a:srgbClr val="7030A0"/>
                </a:solidFill>
              </a:rPr>
              <a:t>protasi</a:t>
            </a:r>
            <a:r>
              <a:rPr lang="en-US" dirty="0">
                <a:solidFill>
                  <a:srgbClr val="7030A0"/>
                </a:solidFill>
              </a:rPr>
              <a:t>)</a:t>
            </a:r>
          </a:p>
          <a:p>
            <a:r>
              <a:rPr lang="en-US" dirty="0">
                <a:solidFill>
                  <a:srgbClr val="7030A0"/>
                </a:solidFill>
              </a:rPr>
              <a:t>if y==True:</a:t>
            </a:r>
          </a:p>
          <a:p>
            <a:r>
              <a:rPr lang="en-US" dirty="0">
                <a:solidFill>
                  <a:srgbClr val="7030A0"/>
                </a:solidFill>
              </a:rPr>
              <a:t>    print '</a:t>
            </a:r>
            <a:r>
              <a:rPr lang="el-GR" dirty="0">
                <a:solidFill>
                  <a:srgbClr val="7030A0"/>
                </a:solidFill>
              </a:rPr>
              <a:t>Είναι παλινδρομική'</a:t>
            </a:r>
          </a:p>
          <a:p>
            <a:r>
              <a:rPr lang="en-US" dirty="0">
                <a:solidFill>
                  <a:srgbClr val="7030A0"/>
                </a:solidFill>
              </a:rPr>
              <a:t>else:</a:t>
            </a:r>
          </a:p>
          <a:p>
            <a:r>
              <a:rPr lang="en-US" dirty="0">
                <a:solidFill>
                  <a:srgbClr val="7030A0"/>
                </a:solidFill>
              </a:rPr>
              <a:t>    print '</a:t>
            </a:r>
            <a:r>
              <a:rPr lang="el-GR" dirty="0">
                <a:solidFill>
                  <a:srgbClr val="7030A0"/>
                </a:solidFill>
              </a:rPr>
              <a:t>Δεν είναι παλινδρομική'</a:t>
            </a:r>
            <a:r>
              <a:rPr lang="en-US" dirty="0">
                <a:solidFill>
                  <a:srgbClr val="7030A0"/>
                </a:solidFill>
              </a:rPr>
              <a:t>    </a:t>
            </a:r>
            <a:endParaRPr lang="el-GR" dirty="0">
              <a:solidFill>
                <a:srgbClr val="7030A0"/>
              </a:solidFill>
            </a:endParaRPr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49E60940-AACA-4516-B8D4-DA50C847DD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3824" y="4977475"/>
            <a:ext cx="1439294" cy="1007506"/>
          </a:xfrm>
          <a:prstGeom prst="rect">
            <a:avLst/>
          </a:prstGeo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id="{CF355DD5-8415-4105-A12F-F8E97B40A6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0465" y="4557174"/>
            <a:ext cx="1857634" cy="1848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033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Εισαγωγή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46111" y="1240850"/>
            <a:ext cx="91845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/>
              <a:t>Με τον όρο </a:t>
            </a:r>
            <a:r>
              <a:rPr lang="el-GR" dirty="0">
                <a:solidFill>
                  <a:srgbClr val="C00000"/>
                </a:solidFill>
              </a:rPr>
              <a:t>δομή δεδομένων</a:t>
            </a:r>
            <a:r>
              <a:rPr lang="el-GR" dirty="0"/>
              <a:t> μπορεί να οριστεί ένα σχήμα οργάνωσης σχετικών μεταξύ τους δεδομένων.	Οι ενσωματωμένες δομές δεδομένων στην </a:t>
            </a:r>
            <a:r>
              <a:rPr lang="en-US" dirty="0"/>
              <a:t>Python </a:t>
            </a:r>
            <a:r>
              <a:rPr lang="el-GR" dirty="0"/>
              <a:t>(και τις οποίες θα συζητήσουμε εκτενώς παρακάτω) είναι:</a:t>
            </a:r>
          </a:p>
          <a:p>
            <a:pPr algn="just"/>
            <a:endParaRPr lang="el-G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Αλφαριθμητικά (συμβολοσειρές)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Λίστες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Πλειάδες </a:t>
            </a:r>
            <a:r>
              <a:rPr lang="el-GR" dirty="0">
                <a:solidFill>
                  <a:srgbClr val="0070C0"/>
                </a:solidFill>
              </a:rPr>
              <a:t>(εκτός της εξεταστέας ύλης στην Γ’ ΕΠΑΛ)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Λεξικά </a:t>
            </a:r>
            <a:r>
              <a:rPr lang="el-GR" dirty="0">
                <a:solidFill>
                  <a:srgbClr val="0070C0"/>
                </a:solidFill>
              </a:rPr>
              <a:t>(εκτός της εξεταστέας ύλης στην Γ’ ΕΠΑΛ)</a:t>
            </a:r>
          </a:p>
          <a:p>
            <a:pPr algn="just"/>
            <a:endParaRPr lang="el-GR" dirty="0"/>
          </a:p>
          <a:p>
            <a:pPr algn="just"/>
            <a:r>
              <a:rPr lang="el-GR" dirty="0"/>
              <a:t>Με την βοήθεια τους θα υλοποιήσουμε και σύνθετες δομές δεδομένων όπως: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l-G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Στοίβα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Ουρά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Γράφοι  </a:t>
            </a:r>
            <a:r>
              <a:rPr lang="el-GR" dirty="0">
                <a:solidFill>
                  <a:srgbClr val="0070C0"/>
                </a:solidFill>
              </a:rPr>
              <a:t>(εκτός της εξεταστέας ύλης στην Γ’ ΕΠΑΛ)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Δέντρα </a:t>
            </a:r>
            <a:r>
              <a:rPr lang="el-GR" dirty="0">
                <a:solidFill>
                  <a:srgbClr val="0070C0"/>
                </a:solidFill>
              </a:rPr>
              <a:t>(εκτός της εξεταστέας ύλης στην Γ’ ΕΠΑΛ)</a:t>
            </a:r>
          </a:p>
        </p:txBody>
      </p:sp>
    </p:spTree>
    <p:extLst>
      <p:ext uri="{BB962C8B-B14F-4D97-AF65-F5344CB8AC3E}">
        <p14:creationId xmlns:p14="http://schemas.microsoft.com/office/powerpoint/2010/main" val="494783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Δραστηριότητα </a:t>
            </a:r>
            <a:r>
              <a:rPr lang="en-US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6111" y="1109472"/>
            <a:ext cx="9046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/>
              <a:t>Να γράψετε στην </a:t>
            </a:r>
            <a:r>
              <a:rPr lang="en-US" dirty="0"/>
              <a:t>Python </a:t>
            </a:r>
            <a:r>
              <a:rPr lang="el-GR" dirty="0"/>
              <a:t>μία συνάρτηση με όνομα </a:t>
            </a:r>
            <a:r>
              <a:rPr lang="en-US" dirty="0" err="1"/>
              <a:t>isEmail</a:t>
            </a:r>
            <a:r>
              <a:rPr lang="en-US" dirty="0"/>
              <a:t>(email) </a:t>
            </a:r>
            <a:r>
              <a:rPr lang="el-GR" dirty="0"/>
              <a:t>η οποία θα δέχεται μια συμβολοσειρά και θα ελέγχει αν αποτελεί ελληνική διεύθυνση ηλεκτρονικής αλληλογραφίας (να περιέχει δηλαδή οπωσδήποτε το χαρακτήρα ‘@’ και να έχει κατάληξη ‘.</a:t>
            </a:r>
            <a:r>
              <a:rPr lang="en-US" dirty="0"/>
              <a:t>gr</a:t>
            </a:r>
            <a:r>
              <a:rPr lang="el-GR" dirty="0"/>
              <a:t>’).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6111" y="2438400"/>
            <a:ext cx="5174815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def </a:t>
            </a:r>
            <a:r>
              <a:rPr lang="en-US" dirty="0" err="1">
                <a:solidFill>
                  <a:srgbClr val="7030A0"/>
                </a:solidFill>
              </a:rPr>
              <a:t>isEmail</a:t>
            </a:r>
            <a:r>
              <a:rPr lang="en-US" dirty="0">
                <a:solidFill>
                  <a:srgbClr val="7030A0"/>
                </a:solidFill>
              </a:rPr>
              <a:t>(email):</a:t>
            </a:r>
          </a:p>
          <a:p>
            <a:r>
              <a:rPr lang="en-US" dirty="0">
                <a:solidFill>
                  <a:srgbClr val="7030A0"/>
                </a:solidFill>
              </a:rPr>
              <a:t>    last3=email[-3]+email[-2]+email[-1]</a:t>
            </a:r>
          </a:p>
          <a:p>
            <a:r>
              <a:rPr lang="en-US" dirty="0">
                <a:solidFill>
                  <a:srgbClr val="7030A0"/>
                </a:solidFill>
              </a:rPr>
              <a:t>    </a:t>
            </a:r>
            <a:r>
              <a:rPr lang="en-US" dirty="0" err="1">
                <a:solidFill>
                  <a:srgbClr val="7030A0"/>
                </a:solidFill>
              </a:rPr>
              <a:t>papaki</a:t>
            </a:r>
            <a:r>
              <a:rPr lang="en-US" dirty="0">
                <a:solidFill>
                  <a:srgbClr val="7030A0"/>
                </a:solidFill>
              </a:rPr>
              <a:t>='@' in email</a:t>
            </a:r>
          </a:p>
          <a:p>
            <a:r>
              <a:rPr lang="en-US" dirty="0">
                <a:solidFill>
                  <a:srgbClr val="7030A0"/>
                </a:solidFill>
              </a:rPr>
              <a:t>    if last3=='.gr' and </a:t>
            </a:r>
            <a:r>
              <a:rPr lang="en-US" dirty="0" err="1">
                <a:solidFill>
                  <a:srgbClr val="7030A0"/>
                </a:solidFill>
              </a:rPr>
              <a:t>papaki</a:t>
            </a:r>
            <a:r>
              <a:rPr lang="en-US" dirty="0">
                <a:solidFill>
                  <a:srgbClr val="7030A0"/>
                </a:solidFill>
              </a:rPr>
              <a:t>==True:</a:t>
            </a:r>
          </a:p>
          <a:p>
            <a:r>
              <a:rPr lang="en-US" dirty="0">
                <a:solidFill>
                  <a:srgbClr val="7030A0"/>
                </a:solidFill>
              </a:rPr>
              <a:t>        return True</a:t>
            </a:r>
          </a:p>
          <a:p>
            <a:r>
              <a:rPr lang="en-US" dirty="0">
                <a:solidFill>
                  <a:srgbClr val="7030A0"/>
                </a:solidFill>
              </a:rPr>
              <a:t>    else:</a:t>
            </a:r>
          </a:p>
          <a:p>
            <a:r>
              <a:rPr lang="en-US" dirty="0">
                <a:solidFill>
                  <a:srgbClr val="7030A0"/>
                </a:solidFill>
              </a:rPr>
              <a:t>        return False</a:t>
            </a:r>
          </a:p>
          <a:p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x=</a:t>
            </a:r>
            <a:r>
              <a:rPr lang="en-US" dirty="0" err="1">
                <a:solidFill>
                  <a:srgbClr val="7030A0"/>
                </a:solidFill>
              </a:rPr>
              <a:t>raw_input</a:t>
            </a:r>
            <a:r>
              <a:rPr lang="en-US" dirty="0">
                <a:solidFill>
                  <a:srgbClr val="7030A0"/>
                </a:solidFill>
              </a:rPr>
              <a:t>('</a:t>
            </a:r>
            <a:r>
              <a:rPr lang="el-GR" dirty="0">
                <a:solidFill>
                  <a:srgbClr val="7030A0"/>
                </a:solidFill>
              </a:rPr>
              <a:t>Δώστε το </a:t>
            </a:r>
            <a:r>
              <a:rPr lang="en-US" dirty="0">
                <a:solidFill>
                  <a:srgbClr val="7030A0"/>
                </a:solidFill>
              </a:rPr>
              <a:t>email </a:t>
            </a:r>
            <a:r>
              <a:rPr lang="el-GR" dirty="0">
                <a:solidFill>
                  <a:srgbClr val="7030A0"/>
                </a:solidFill>
              </a:rPr>
              <a:t>σας:')</a:t>
            </a:r>
          </a:p>
          <a:p>
            <a:r>
              <a:rPr lang="en-US" dirty="0">
                <a:solidFill>
                  <a:srgbClr val="7030A0"/>
                </a:solidFill>
              </a:rPr>
              <a:t>if </a:t>
            </a:r>
            <a:r>
              <a:rPr lang="en-US" dirty="0" err="1">
                <a:solidFill>
                  <a:srgbClr val="7030A0"/>
                </a:solidFill>
              </a:rPr>
              <a:t>isEmail</a:t>
            </a:r>
            <a:r>
              <a:rPr lang="en-US" dirty="0">
                <a:solidFill>
                  <a:srgbClr val="7030A0"/>
                </a:solidFill>
              </a:rPr>
              <a:t>(x)==True:</a:t>
            </a:r>
          </a:p>
          <a:p>
            <a:r>
              <a:rPr lang="en-US" dirty="0">
                <a:solidFill>
                  <a:srgbClr val="7030A0"/>
                </a:solidFill>
              </a:rPr>
              <a:t>    print '</a:t>
            </a:r>
            <a:r>
              <a:rPr lang="el-GR" dirty="0">
                <a:solidFill>
                  <a:srgbClr val="7030A0"/>
                </a:solidFill>
              </a:rPr>
              <a:t>Αποτελεί ελληνική διεύθυνση </a:t>
            </a:r>
            <a:r>
              <a:rPr lang="en-US" dirty="0">
                <a:solidFill>
                  <a:srgbClr val="7030A0"/>
                </a:solidFill>
              </a:rPr>
              <a:t>email'</a:t>
            </a:r>
          </a:p>
          <a:p>
            <a:r>
              <a:rPr lang="en-US" dirty="0">
                <a:solidFill>
                  <a:srgbClr val="7030A0"/>
                </a:solidFill>
              </a:rPr>
              <a:t>else:</a:t>
            </a:r>
          </a:p>
          <a:p>
            <a:r>
              <a:rPr lang="en-US" dirty="0">
                <a:solidFill>
                  <a:srgbClr val="7030A0"/>
                </a:solidFill>
              </a:rPr>
              <a:t>    print '</a:t>
            </a:r>
            <a:r>
              <a:rPr lang="el-GR" dirty="0">
                <a:solidFill>
                  <a:srgbClr val="7030A0"/>
                </a:solidFill>
              </a:rPr>
              <a:t>Δεν αποτελεί ελληνική διεύθυνση </a:t>
            </a:r>
            <a:r>
              <a:rPr lang="en-US" dirty="0">
                <a:solidFill>
                  <a:srgbClr val="7030A0"/>
                </a:solidFill>
              </a:rPr>
              <a:t>email'</a:t>
            </a:r>
            <a:endParaRPr lang="el-G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84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Δραστηριότητα </a:t>
            </a:r>
            <a:r>
              <a:rPr lang="en-US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6111" y="1109472"/>
            <a:ext cx="90464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/>
              <a:t>Να γράψετε στην </a:t>
            </a:r>
            <a:r>
              <a:rPr lang="en-US" dirty="0"/>
              <a:t>Python </a:t>
            </a:r>
            <a:r>
              <a:rPr lang="el-GR" dirty="0"/>
              <a:t>μία συνάρτηση με όνομα </a:t>
            </a:r>
            <a:r>
              <a:rPr lang="en-US" dirty="0" err="1"/>
              <a:t>count_vowels</a:t>
            </a:r>
            <a:r>
              <a:rPr lang="en-US" dirty="0"/>
              <a:t>(word) </a:t>
            </a:r>
            <a:r>
              <a:rPr lang="el-GR" dirty="0"/>
              <a:t>η οποία θα δέχεται μια λέξη και θα μετράει και θα επιστρέφει το πλήθος των φωνηέντων </a:t>
            </a:r>
            <a:r>
              <a:rPr lang="en-US" dirty="0"/>
              <a:t>(</a:t>
            </a:r>
            <a:r>
              <a:rPr lang="el-GR" dirty="0"/>
              <a:t>της αγγλικής γλώσσας) της λέξης</a:t>
            </a:r>
            <a:r>
              <a:rPr lang="en-US" dirty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l-GR" dirty="0"/>
              <a:t>Για παράδειγμα: </a:t>
            </a:r>
            <a:r>
              <a:rPr lang="en-US" dirty="0" err="1"/>
              <a:t>count_vowels</a:t>
            </a:r>
            <a:r>
              <a:rPr lang="en-US" dirty="0"/>
              <a:t>(‘Abracadabra Python’)=7</a:t>
            </a: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646111" y="2731008"/>
            <a:ext cx="3369833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def </a:t>
            </a:r>
            <a:r>
              <a:rPr lang="en-US" dirty="0" err="1">
                <a:solidFill>
                  <a:srgbClr val="7030A0"/>
                </a:solidFill>
              </a:rPr>
              <a:t>count_vowels</a:t>
            </a:r>
            <a:r>
              <a:rPr lang="en-US" dirty="0">
                <a:solidFill>
                  <a:srgbClr val="7030A0"/>
                </a:solidFill>
              </a:rPr>
              <a:t>(word):</a:t>
            </a:r>
          </a:p>
          <a:p>
            <a:r>
              <a:rPr lang="en-US" dirty="0">
                <a:solidFill>
                  <a:srgbClr val="7030A0"/>
                </a:solidFill>
              </a:rPr>
              <a:t>    vowels='</a:t>
            </a:r>
            <a:r>
              <a:rPr lang="en-US" dirty="0" err="1">
                <a:solidFill>
                  <a:srgbClr val="7030A0"/>
                </a:solidFill>
              </a:rPr>
              <a:t>AEIOUYaeiouy</a:t>
            </a:r>
            <a:r>
              <a:rPr lang="en-US" dirty="0">
                <a:solidFill>
                  <a:srgbClr val="7030A0"/>
                </a:solidFill>
              </a:rPr>
              <a:t>'</a:t>
            </a:r>
          </a:p>
          <a:p>
            <a:r>
              <a:rPr lang="en-US" dirty="0">
                <a:solidFill>
                  <a:srgbClr val="7030A0"/>
                </a:solidFill>
              </a:rPr>
              <a:t>    count=0</a:t>
            </a:r>
          </a:p>
          <a:p>
            <a:r>
              <a:rPr lang="en-US" dirty="0">
                <a:solidFill>
                  <a:srgbClr val="7030A0"/>
                </a:solidFill>
              </a:rPr>
              <a:t>    for letter in word:</a:t>
            </a:r>
          </a:p>
          <a:p>
            <a:r>
              <a:rPr lang="en-US" dirty="0">
                <a:solidFill>
                  <a:srgbClr val="7030A0"/>
                </a:solidFill>
              </a:rPr>
              <a:t>        if letter in vowels:</a:t>
            </a:r>
          </a:p>
          <a:p>
            <a:r>
              <a:rPr lang="en-US" dirty="0">
                <a:solidFill>
                  <a:srgbClr val="7030A0"/>
                </a:solidFill>
              </a:rPr>
              <a:t>            count+=1</a:t>
            </a:r>
          </a:p>
          <a:p>
            <a:r>
              <a:rPr lang="en-US" dirty="0">
                <a:solidFill>
                  <a:srgbClr val="7030A0"/>
                </a:solidFill>
              </a:rPr>
              <a:t>    return count</a:t>
            </a:r>
          </a:p>
          <a:p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x=</a:t>
            </a:r>
            <a:r>
              <a:rPr lang="en-US" dirty="0" err="1">
                <a:solidFill>
                  <a:srgbClr val="7030A0"/>
                </a:solidFill>
              </a:rPr>
              <a:t>raw_input</a:t>
            </a:r>
            <a:r>
              <a:rPr lang="en-US" dirty="0">
                <a:solidFill>
                  <a:srgbClr val="7030A0"/>
                </a:solidFill>
              </a:rPr>
              <a:t>('</a:t>
            </a:r>
            <a:r>
              <a:rPr lang="el-GR" dirty="0">
                <a:solidFill>
                  <a:srgbClr val="7030A0"/>
                </a:solidFill>
              </a:rPr>
              <a:t>Δώστε μία λέξη:')</a:t>
            </a:r>
          </a:p>
          <a:p>
            <a:r>
              <a:rPr lang="en-US" dirty="0">
                <a:solidFill>
                  <a:srgbClr val="7030A0"/>
                </a:solidFill>
              </a:rPr>
              <a:t>y=</a:t>
            </a:r>
            <a:r>
              <a:rPr lang="en-US" dirty="0" err="1">
                <a:solidFill>
                  <a:srgbClr val="7030A0"/>
                </a:solidFill>
              </a:rPr>
              <a:t>count_vowels</a:t>
            </a:r>
            <a:r>
              <a:rPr lang="en-US" dirty="0">
                <a:solidFill>
                  <a:srgbClr val="7030A0"/>
                </a:solidFill>
              </a:rPr>
              <a:t>(x)</a:t>
            </a:r>
          </a:p>
          <a:p>
            <a:r>
              <a:rPr lang="en-US" dirty="0">
                <a:solidFill>
                  <a:srgbClr val="7030A0"/>
                </a:solidFill>
              </a:rPr>
              <a:t>print '</a:t>
            </a:r>
            <a:r>
              <a:rPr lang="el-GR" dirty="0">
                <a:solidFill>
                  <a:srgbClr val="7030A0"/>
                </a:solidFill>
              </a:rPr>
              <a:t>Η λέξη έχει',</a:t>
            </a:r>
            <a:r>
              <a:rPr lang="en-US" dirty="0">
                <a:solidFill>
                  <a:srgbClr val="7030A0"/>
                </a:solidFill>
              </a:rPr>
              <a:t>y,'</a:t>
            </a:r>
            <a:r>
              <a:rPr lang="el-GR" dirty="0">
                <a:solidFill>
                  <a:srgbClr val="7030A0"/>
                </a:solidFill>
              </a:rPr>
              <a:t>φωνήεντα'</a:t>
            </a:r>
          </a:p>
        </p:txBody>
      </p:sp>
    </p:spTree>
    <p:extLst>
      <p:ext uri="{BB962C8B-B14F-4D97-AF65-F5344CB8AC3E}">
        <p14:creationId xmlns:p14="http://schemas.microsoft.com/office/powerpoint/2010/main" val="3750399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Δραστηριότητα </a:t>
            </a:r>
            <a:r>
              <a:rPr lang="en-US" dirty="0">
                <a:solidFill>
                  <a:srgbClr val="0070C0"/>
                </a:solidFill>
              </a:rPr>
              <a:t>5a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6111" y="1109472"/>
            <a:ext cx="9046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/>
              <a:t>Να γράψετε στην </a:t>
            </a:r>
            <a:r>
              <a:rPr lang="en-US" dirty="0"/>
              <a:t>Python </a:t>
            </a:r>
            <a:r>
              <a:rPr lang="el-GR" dirty="0"/>
              <a:t>μία συνάρτηση με όνομα </a:t>
            </a:r>
            <a:r>
              <a:rPr lang="en-US" dirty="0"/>
              <a:t>mirror(</a:t>
            </a:r>
            <a:r>
              <a:rPr lang="en-US" dirty="0" err="1"/>
              <a:t>num</a:t>
            </a:r>
            <a:r>
              <a:rPr lang="en-US" dirty="0"/>
              <a:t>) </a:t>
            </a:r>
            <a:r>
              <a:rPr lang="el-GR" dirty="0"/>
              <a:t>η οποία θα δέχεται έναν πενταψήφιο αριθμό και θα επιστρέφει τον κατοπτρικό του, για παράδειγμα </a:t>
            </a:r>
            <a:r>
              <a:rPr lang="en-US" dirty="0"/>
              <a:t>mirror(1234)=4321.</a:t>
            </a: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646111" y="2157984"/>
            <a:ext cx="502573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def mirror(</a:t>
            </a:r>
            <a:r>
              <a:rPr lang="en-US" dirty="0" err="1">
                <a:solidFill>
                  <a:srgbClr val="7030A0"/>
                </a:solidFill>
              </a:rPr>
              <a:t>num</a:t>
            </a:r>
            <a:r>
              <a:rPr lang="en-US" dirty="0">
                <a:solidFill>
                  <a:srgbClr val="7030A0"/>
                </a:solidFill>
              </a:rPr>
              <a:t>):</a:t>
            </a:r>
          </a:p>
          <a:p>
            <a:r>
              <a:rPr lang="en-US" dirty="0">
                <a:solidFill>
                  <a:srgbClr val="7030A0"/>
                </a:solidFill>
              </a:rPr>
              <a:t>    s=</a:t>
            </a:r>
            <a:r>
              <a:rPr lang="en-US" dirty="0" err="1">
                <a:solidFill>
                  <a:srgbClr val="7030A0"/>
                </a:solidFill>
              </a:rPr>
              <a:t>str</a:t>
            </a:r>
            <a:r>
              <a:rPr lang="en-US" dirty="0">
                <a:solidFill>
                  <a:srgbClr val="7030A0"/>
                </a:solidFill>
              </a:rPr>
              <a:t>(</a:t>
            </a:r>
            <a:r>
              <a:rPr lang="en-US" dirty="0" err="1">
                <a:solidFill>
                  <a:srgbClr val="7030A0"/>
                </a:solidFill>
              </a:rPr>
              <a:t>num</a:t>
            </a:r>
            <a:r>
              <a:rPr lang="en-US" dirty="0">
                <a:solidFill>
                  <a:srgbClr val="7030A0"/>
                </a:solidFill>
              </a:rPr>
              <a:t>)</a:t>
            </a:r>
          </a:p>
          <a:p>
            <a:r>
              <a:rPr lang="en-US" dirty="0">
                <a:solidFill>
                  <a:srgbClr val="7030A0"/>
                </a:solidFill>
              </a:rPr>
              <a:t>    </a:t>
            </a:r>
            <a:r>
              <a:rPr lang="en-US" dirty="0" err="1">
                <a:solidFill>
                  <a:srgbClr val="7030A0"/>
                </a:solidFill>
              </a:rPr>
              <a:t>mnum</a:t>
            </a:r>
            <a:r>
              <a:rPr lang="en-US" dirty="0">
                <a:solidFill>
                  <a:srgbClr val="7030A0"/>
                </a:solidFill>
              </a:rPr>
              <a:t>=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>
                <a:solidFill>
                  <a:srgbClr val="7030A0"/>
                </a:solidFill>
              </a:rPr>
              <a:t>(s[4]+s[3]+s[2]+s[1]+s[0])</a:t>
            </a:r>
          </a:p>
          <a:p>
            <a:r>
              <a:rPr lang="en-US" dirty="0">
                <a:solidFill>
                  <a:srgbClr val="7030A0"/>
                </a:solidFill>
              </a:rPr>
              <a:t>    return </a:t>
            </a:r>
            <a:r>
              <a:rPr lang="en-US" dirty="0" err="1">
                <a:solidFill>
                  <a:srgbClr val="7030A0"/>
                </a:solidFill>
              </a:rPr>
              <a:t>mnum</a:t>
            </a:r>
            <a:endParaRPr lang="en-US" dirty="0">
              <a:solidFill>
                <a:srgbClr val="7030A0"/>
              </a:solidFill>
            </a:endParaRPr>
          </a:p>
          <a:p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x=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>
                <a:solidFill>
                  <a:srgbClr val="7030A0"/>
                </a:solidFill>
              </a:rPr>
              <a:t>(input('</a:t>
            </a:r>
            <a:r>
              <a:rPr lang="el-GR" dirty="0">
                <a:solidFill>
                  <a:srgbClr val="7030A0"/>
                </a:solidFill>
              </a:rPr>
              <a:t>Δώστε έναν πενταψήφιο αριθμό:'))</a:t>
            </a:r>
          </a:p>
          <a:p>
            <a:r>
              <a:rPr lang="en-US" dirty="0">
                <a:solidFill>
                  <a:srgbClr val="7030A0"/>
                </a:solidFill>
              </a:rPr>
              <a:t>y=mirror(x)</a:t>
            </a:r>
          </a:p>
          <a:p>
            <a:r>
              <a:rPr lang="en-US" dirty="0">
                <a:solidFill>
                  <a:srgbClr val="7030A0"/>
                </a:solidFill>
              </a:rPr>
              <a:t>print y</a:t>
            </a:r>
            <a:endParaRPr lang="el-G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391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Δραστηριότητα </a:t>
            </a:r>
            <a:r>
              <a:rPr lang="en-US" dirty="0">
                <a:solidFill>
                  <a:srgbClr val="0070C0"/>
                </a:solidFill>
              </a:rPr>
              <a:t>5b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6111" y="1109472"/>
            <a:ext cx="904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/>
              <a:t>Μπορείτε να τροποποιήσετε το πρόγραμμα της Δραστηριότητας 5</a:t>
            </a:r>
            <a:r>
              <a:rPr lang="en-US" dirty="0"/>
              <a:t>a </a:t>
            </a:r>
            <a:r>
              <a:rPr lang="el-GR" dirty="0"/>
              <a:t>ώστε να μπορεί να διαχειριστεί έναν αριθμό χωρίς περιορισμό ψηφίων;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6111" y="2145284"/>
            <a:ext cx="3711272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def mirror(</a:t>
            </a:r>
            <a:r>
              <a:rPr lang="en-US" dirty="0" err="1">
                <a:solidFill>
                  <a:srgbClr val="7030A0"/>
                </a:solidFill>
              </a:rPr>
              <a:t>num</a:t>
            </a:r>
            <a:r>
              <a:rPr lang="en-US" dirty="0">
                <a:solidFill>
                  <a:srgbClr val="7030A0"/>
                </a:solidFill>
              </a:rPr>
              <a:t>):</a:t>
            </a:r>
          </a:p>
          <a:p>
            <a:r>
              <a:rPr lang="en-US" dirty="0">
                <a:solidFill>
                  <a:srgbClr val="7030A0"/>
                </a:solidFill>
              </a:rPr>
              <a:t>    s=</a:t>
            </a:r>
            <a:r>
              <a:rPr lang="en-US" dirty="0" err="1">
                <a:solidFill>
                  <a:srgbClr val="7030A0"/>
                </a:solidFill>
              </a:rPr>
              <a:t>str</a:t>
            </a:r>
            <a:r>
              <a:rPr lang="en-US" dirty="0">
                <a:solidFill>
                  <a:srgbClr val="7030A0"/>
                </a:solidFill>
              </a:rPr>
              <a:t>(</a:t>
            </a:r>
            <a:r>
              <a:rPr lang="en-US" dirty="0" err="1">
                <a:solidFill>
                  <a:srgbClr val="7030A0"/>
                </a:solidFill>
              </a:rPr>
              <a:t>num</a:t>
            </a:r>
            <a:r>
              <a:rPr lang="en-US" dirty="0">
                <a:solidFill>
                  <a:srgbClr val="7030A0"/>
                </a:solidFill>
              </a:rPr>
              <a:t>)</a:t>
            </a:r>
          </a:p>
          <a:p>
            <a:r>
              <a:rPr lang="en-US" dirty="0">
                <a:solidFill>
                  <a:srgbClr val="7030A0"/>
                </a:solidFill>
              </a:rPr>
              <a:t>    revs=''</a:t>
            </a:r>
          </a:p>
          <a:p>
            <a:r>
              <a:rPr lang="en-US" dirty="0">
                <a:solidFill>
                  <a:srgbClr val="7030A0"/>
                </a:solidFill>
              </a:rPr>
              <a:t>    for item in reversed(s):</a:t>
            </a:r>
          </a:p>
          <a:p>
            <a:r>
              <a:rPr lang="en-US" dirty="0">
                <a:solidFill>
                  <a:srgbClr val="7030A0"/>
                </a:solidFill>
              </a:rPr>
              <a:t>        revs+=item</a:t>
            </a:r>
          </a:p>
          <a:p>
            <a:r>
              <a:rPr lang="en-US" dirty="0">
                <a:solidFill>
                  <a:srgbClr val="7030A0"/>
                </a:solidFill>
              </a:rPr>
              <a:t>    </a:t>
            </a:r>
            <a:r>
              <a:rPr lang="en-US" dirty="0" err="1">
                <a:solidFill>
                  <a:srgbClr val="7030A0"/>
                </a:solidFill>
              </a:rPr>
              <a:t>mnum</a:t>
            </a:r>
            <a:r>
              <a:rPr lang="en-US" dirty="0">
                <a:solidFill>
                  <a:srgbClr val="7030A0"/>
                </a:solidFill>
              </a:rPr>
              <a:t>=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>
                <a:solidFill>
                  <a:srgbClr val="7030A0"/>
                </a:solidFill>
              </a:rPr>
              <a:t>(revs)</a:t>
            </a:r>
          </a:p>
          <a:p>
            <a:r>
              <a:rPr lang="en-US" dirty="0">
                <a:solidFill>
                  <a:srgbClr val="7030A0"/>
                </a:solidFill>
              </a:rPr>
              <a:t>    return </a:t>
            </a:r>
            <a:r>
              <a:rPr lang="en-US" dirty="0" err="1">
                <a:solidFill>
                  <a:srgbClr val="7030A0"/>
                </a:solidFill>
              </a:rPr>
              <a:t>mnum</a:t>
            </a:r>
            <a:endParaRPr lang="en-US" dirty="0">
              <a:solidFill>
                <a:srgbClr val="7030A0"/>
              </a:solidFill>
            </a:endParaRPr>
          </a:p>
          <a:p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x=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>
                <a:solidFill>
                  <a:srgbClr val="7030A0"/>
                </a:solidFill>
              </a:rPr>
              <a:t>(input('</a:t>
            </a:r>
            <a:r>
              <a:rPr lang="el-GR" dirty="0">
                <a:solidFill>
                  <a:srgbClr val="7030A0"/>
                </a:solidFill>
              </a:rPr>
              <a:t>Δώστε έναν αριθμό:'))</a:t>
            </a:r>
          </a:p>
          <a:p>
            <a:r>
              <a:rPr lang="en-US" dirty="0">
                <a:solidFill>
                  <a:srgbClr val="7030A0"/>
                </a:solidFill>
              </a:rPr>
              <a:t>y=mirror(x)</a:t>
            </a:r>
          </a:p>
          <a:p>
            <a:r>
              <a:rPr lang="en-US" dirty="0">
                <a:solidFill>
                  <a:srgbClr val="7030A0"/>
                </a:solidFill>
              </a:rPr>
              <a:t>print y</a:t>
            </a:r>
            <a:endParaRPr lang="el-G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482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Συμβολοσειρές - Εισαγωγή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45300" y="1068664"/>
            <a:ext cx="90829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b="1" dirty="0">
                <a:solidFill>
                  <a:srgbClr val="C00000"/>
                </a:solidFill>
              </a:rPr>
              <a:t>Συμβολοσειρά</a:t>
            </a:r>
            <a:r>
              <a:rPr lang="el-GR" b="1" dirty="0"/>
              <a:t> </a:t>
            </a:r>
            <a:r>
              <a:rPr lang="el-GR" dirty="0"/>
              <a:t>είναι μια ακολουθία χαρακτήρων η οποία μπορεί να αποτελείται από περισσότερες από μία λέξεις που είναι γραμμένες είτε στην Ελληνική, είτε στην Αγγλική, είτε σε οποιαδήποτε γλώσσα που υποστηρίζεται από το πρότυπο </a:t>
            </a:r>
            <a:r>
              <a:rPr lang="el-GR" dirty="0" err="1"/>
              <a:t>Unicode</a:t>
            </a:r>
            <a:r>
              <a:rPr lang="el-GR" dirty="0"/>
              <a:t>. Μια συμβολοσειρά την ορίζουμε τοποθετώντας αμφίπλευρα μονά ή διπλά εισαγωγικά.	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5300" y="2451352"/>
            <a:ext cx="3419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word = “Creativity”</a:t>
            </a:r>
          </a:p>
        </p:txBody>
      </p:sp>
      <p:graphicFrame>
        <p:nvGraphicFramePr>
          <p:cNvPr id="9" name="Table 4"/>
          <p:cNvGraphicFramePr>
            <a:graphicFrameLocks noGrp="1"/>
          </p:cNvGraphicFramePr>
          <p:nvPr>
            <p:extLst/>
          </p:nvPr>
        </p:nvGraphicFramePr>
        <p:xfrm>
          <a:off x="670321" y="3260250"/>
          <a:ext cx="1027828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78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/>
                        <a:t>i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i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t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y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518194"/>
              </p:ext>
            </p:extLst>
          </p:nvPr>
        </p:nvGraphicFramePr>
        <p:xfrm>
          <a:off x="645300" y="2851462"/>
          <a:ext cx="1027828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78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6"/>
          <p:cNvGraphicFramePr>
            <a:graphicFrameLocks noGrp="1"/>
          </p:cNvGraphicFramePr>
          <p:nvPr>
            <p:extLst/>
          </p:nvPr>
        </p:nvGraphicFramePr>
        <p:xfrm>
          <a:off x="645300" y="3843255"/>
          <a:ext cx="1027828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78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-10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-9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-8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-7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-6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-5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-4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-3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-2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-1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34182" y="4130866"/>
            <a:ext cx="491767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&gt;&gt;&gt;print</a:t>
            </a:r>
            <a:r>
              <a:rPr lang="el-GR" sz="2000" dirty="0">
                <a:solidFill>
                  <a:srgbClr val="7030A0"/>
                </a:solidFill>
              </a:rPr>
              <a:t> </a:t>
            </a:r>
            <a:r>
              <a:rPr lang="en-US" sz="2000" dirty="0">
                <a:solidFill>
                  <a:srgbClr val="7030A0"/>
                </a:solidFill>
              </a:rPr>
              <a:t>word</a:t>
            </a:r>
          </a:p>
          <a:p>
            <a:r>
              <a:rPr lang="en-US" sz="2000" dirty="0">
                <a:solidFill>
                  <a:srgbClr val="C00000"/>
                </a:solidFill>
                <a:sym typeface="Wingdings" panose="05000000000000000000" pitchFamily="2" charset="2"/>
              </a:rPr>
              <a:t>Creativity</a:t>
            </a:r>
          </a:p>
          <a:p>
            <a:r>
              <a:rPr lang="en-US" sz="2000" dirty="0">
                <a:solidFill>
                  <a:srgbClr val="7030A0"/>
                </a:solidFill>
                <a:sym typeface="Wingdings" panose="05000000000000000000" pitchFamily="2" charset="2"/>
              </a:rPr>
              <a:t>&gt;&gt;&gt;print</a:t>
            </a:r>
            <a:r>
              <a:rPr lang="el-GR" sz="2000" dirty="0">
                <a:solidFill>
                  <a:srgbClr val="7030A0"/>
                </a:solidFill>
                <a:sym typeface="Wingdings" panose="05000000000000000000" pitchFamily="2" charset="2"/>
              </a:rPr>
              <a:t> </a:t>
            </a:r>
            <a:r>
              <a:rPr lang="en-US" sz="2000" dirty="0">
                <a:solidFill>
                  <a:srgbClr val="7030A0"/>
                </a:solidFill>
                <a:sym typeface="Wingdings" panose="05000000000000000000" pitchFamily="2" charset="2"/>
              </a:rPr>
              <a:t>word[1]</a:t>
            </a:r>
          </a:p>
          <a:p>
            <a:r>
              <a:rPr lang="en-US" sz="2000" dirty="0">
                <a:solidFill>
                  <a:srgbClr val="C00000"/>
                </a:solidFill>
                <a:sym typeface="Wingdings" panose="05000000000000000000" pitchFamily="2" charset="2"/>
              </a:rPr>
              <a:t>r</a:t>
            </a:r>
          </a:p>
          <a:p>
            <a:r>
              <a:rPr lang="en-US" sz="2000" dirty="0">
                <a:solidFill>
                  <a:srgbClr val="7030A0"/>
                </a:solidFill>
                <a:sym typeface="Wingdings" panose="05000000000000000000" pitchFamily="2" charset="2"/>
              </a:rPr>
              <a:t>&gt;&gt;&gt;print</a:t>
            </a:r>
            <a:r>
              <a:rPr lang="el-GR" sz="2000" dirty="0">
                <a:solidFill>
                  <a:srgbClr val="7030A0"/>
                </a:solidFill>
                <a:sym typeface="Wingdings" panose="05000000000000000000" pitchFamily="2" charset="2"/>
              </a:rPr>
              <a:t> </a:t>
            </a:r>
            <a:r>
              <a:rPr lang="en-US" sz="2000" dirty="0">
                <a:solidFill>
                  <a:srgbClr val="7030A0"/>
                </a:solidFill>
                <a:sym typeface="Wingdings" panose="05000000000000000000" pitchFamily="2" charset="2"/>
              </a:rPr>
              <a:t>word[-2]</a:t>
            </a:r>
          </a:p>
          <a:p>
            <a:r>
              <a:rPr lang="en-US" sz="2000" dirty="0">
                <a:solidFill>
                  <a:srgbClr val="C00000"/>
                </a:solidFill>
                <a:sym typeface="Wingdings" panose="05000000000000000000" pitchFamily="2" charset="2"/>
              </a:rPr>
              <a:t>t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14" name="Rectangle 2"/>
          <p:cNvSpPr/>
          <p:nvPr/>
        </p:nvSpPr>
        <p:spPr>
          <a:xfrm>
            <a:off x="3296863" y="4097431"/>
            <a:ext cx="27539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cs typeface="Courier New" panose="02070309020205020404" pitchFamily="49" charset="0"/>
              </a:rPr>
              <a:t>&gt;&gt;&gt; word[0]= "X"</a:t>
            </a:r>
          </a:p>
        </p:txBody>
      </p:sp>
      <p:sp>
        <p:nvSpPr>
          <p:cNvPr id="15" name="Rectangle 11"/>
          <p:cNvSpPr/>
          <p:nvPr/>
        </p:nvSpPr>
        <p:spPr>
          <a:xfrm>
            <a:off x="3296863" y="4463582"/>
            <a:ext cx="521673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err="1">
                <a:solidFill>
                  <a:srgbClr val="C00000"/>
                </a:solidFill>
              </a:rPr>
              <a:t>Traceback</a:t>
            </a:r>
            <a:r>
              <a:rPr lang="en-US" sz="1400" b="1" dirty="0">
                <a:solidFill>
                  <a:srgbClr val="C00000"/>
                </a:solidFill>
              </a:rPr>
              <a:t> (most recent call last):</a:t>
            </a:r>
          </a:p>
          <a:p>
            <a:r>
              <a:rPr lang="en-US" sz="1400" b="1" dirty="0">
                <a:solidFill>
                  <a:srgbClr val="C00000"/>
                </a:solidFill>
              </a:rPr>
              <a:t>File "&lt;input&gt;", line 1, in &lt;module&gt;</a:t>
            </a:r>
          </a:p>
          <a:p>
            <a:r>
              <a:rPr lang="en-US" sz="1400" b="1" dirty="0" err="1">
                <a:solidFill>
                  <a:srgbClr val="C00000"/>
                </a:solidFill>
              </a:rPr>
              <a:t>TypeError</a:t>
            </a:r>
            <a:r>
              <a:rPr lang="en-US" sz="1400" b="1" dirty="0">
                <a:solidFill>
                  <a:srgbClr val="C00000"/>
                </a:solidFill>
              </a:rPr>
              <a:t>: '</a:t>
            </a:r>
            <a:r>
              <a:rPr lang="en-US" sz="1400" b="1" dirty="0" err="1">
                <a:solidFill>
                  <a:srgbClr val="C00000"/>
                </a:solidFill>
              </a:rPr>
              <a:t>str</a:t>
            </a:r>
            <a:r>
              <a:rPr lang="en-US" sz="1400" b="1" dirty="0">
                <a:solidFill>
                  <a:srgbClr val="C00000"/>
                </a:solidFill>
              </a:rPr>
              <a:t>' object does not support item assignment</a:t>
            </a:r>
          </a:p>
        </p:txBody>
      </p:sp>
      <p:cxnSp>
        <p:nvCxnSpPr>
          <p:cNvPr id="3" name="Ευθύγραμμο βέλος σύνδεσης 2">
            <a:extLst>
              <a:ext uri="{FF2B5EF4-FFF2-40B4-BE49-F238E27FC236}">
                <a16:creationId xmlns:a16="http://schemas.microsoft.com/office/drawing/2014/main" id="{84C88CCA-D7D5-411B-9CBB-D35995B87F9B}"/>
              </a:ext>
            </a:extLst>
          </p:cNvPr>
          <p:cNvCxnSpPr/>
          <p:nvPr/>
        </p:nvCxnSpPr>
        <p:spPr>
          <a:xfrm>
            <a:off x="5067300" y="5321300"/>
            <a:ext cx="0" cy="34290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Rectangle 11">
            <a:extLst>
              <a:ext uri="{FF2B5EF4-FFF2-40B4-BE49-F238E27FC236}">
                <a16:creationId xmlns:a16="http://schemas.microsoft.com/office/drawing/2014/main" id="{5F7655F8-6F1E-427C-92E0-75C392B0F147}"/>
              </a:ext>
            </a:extLst>
          </p:cNvPr>
          <p:cNvSpPr/>
          <p:nvPr/>
        </p:nvSpPr>
        <p:spPr>
          <a:xfrm>
            <a:off x="3296862" y="5713083"/>
            <a:ext cx="76517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b="1" dirty="0"/>
              <a:t>Οι συμβολοσειρές είναι αμετάβλητα </a:t>
            </a:r>
            <a:r>
              <a:rPr lang="en-US" sz="1400" b="1" dirty="0"/>
              <a:t>(</a:t>
            </a:r>
            <a:r>
              <a:rPr lang="en-US" sz="1400" b="1" dirty="0" err="1"/>
              <a:t>immuatble</a:t>
            </a:r>
            <a:r>
              <a:rPr lang="en-US" sz="1400" b="1" dirty="0"/>
              <a:t>) </a:t>
            </a:r>
            <a:r>
              <a:rPr lang="el-GR" sz="1400" b="1" dirty="0"/>
              <a:t>μεγέθη, δεν μπορεί να τροποποιηθεί δηλαδή το μέγεθος και το περιεχόμενο τους.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168855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build="p"/>
      <p:bldP spid="8" grpId="0"/>
      <p:bldP spid="13" grpId="0" build="p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Συμβολοσειρές - Εισαγωγή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5300" y="1188282"/>
            <a:ext cx="3419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w = ‘PYTHON’</a:t>
            </a:r>
          </a:p>
        </p:txBody>
      </p:sp>
      <p:graphicFrame>
        <p:nvGraphicFramePr>
          <p:cNvPr id="9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144971"/>
              </p:ext>
            </p:extLst>
          </p:nvPr>
        </p:nvGraphicFramePr>
        <p:xfrm>
          <a:off x="2854342" y="1821723"/>
          <a:ext cx="6166968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78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O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767038"/>
              </p:ext>
            </p:extLst>
          </p:nvPr>
        </p:nvGraphicFramePr>
        <p:xfrm>
          <a:off x="2829321" y="1412935"/>
          <a:ext cx="616696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78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456405"/>
              </p:ext>
            </p:extLst>
          </p:nvPr>
        </p:nvGraphicFramePr>
        <p:xfrm>
          <a:off x="2829321" y="2404728"/>
          <a:ext cx="616696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78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-6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-5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-4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-3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-2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-1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95342" y="2798189"/>
            <a:ext cx="49176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&gt;&gt;&gt; print w[-1]+w[-6]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95342" y="3142401"/>
            <a:ext cx="49176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NP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95342" y="3521942"/>
            <a:ext cx="491767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&gt;&gt;&gt; </a:t>
            </a:r>
            <a:r>
              <a:rPr lang="en-US" sz="2000" dirty="0" err="1">
                <a:solidFill>
                  <a:srgbClr val="7030A0"/>
                </a:solidFill>
              </a:rPr>
              <a:t>len</a:t>
            </a:r>
            <a:r>
              <a:rPr lang="en-US" sz="2000" dirty="0">
                <a:solidFill>
                  <a:srgbClr val="7030A0"/>
                </a:solidFill>
              </a:rPr>
              <a:t>(w)</a:t>
            </a:r>
          </a:p>
          <a:p>
            <a:r>
              <a:rPr lang="en-US" sz="2000" dirty="0">
                <a:solidFill>
                  <a:srgbClr val="C00000"/>
                </a:solidFill>
              </a:rPr>
              <a:t>6</a:t>
            </a:r>
          </a:p>
          <a:p>
            <a:r>
              <a:rPr lang="en-US" sz="2000" dirty="0">
                <a:solidFill>
                  <a:srgbClr val="7030A0"/>
                </a:solidFill>
              </a:rPr>
              <a:t>&gt;&gt;&gt; print w[5]+w[4]+w[2]</a:t>
            </a:r>
          </a:p>
          <a:p>
            <a:r>
              <a:rPr lang="en-US" sz="2000" dirty="0">
                <a:solidFill>
                  <a:srgbClr val="C00000"/>
                </a:solidFill>
              </a:rPr>
              <a:t>NOT</a:t>
            </a:r>
          </a:p>
          <a:p>
            <a:r>
              <a:rPr lang="en-US" sz="2000" dirty="0">
                <a:solidFill>
                  <a:srgbClr val="7030A0"/>
                </a:solidFill>
              </a:rPr>
              <a:t>&gt;&gt;&gt; print w[0]</a:t>
            </a:r>
          </a:p>
          <a:p>
            <a:r>
              <a:rPr lang="en-US" sz="2000" dirty="0">
                <a:solidFill>
                  <a:srgbClr val="C00000"/>
                </a:solidFill>
              </a:rPr>
              <a:t>P</a:t>
            </a:r>
          </a:p>
          <a:p>
            <a:r>
              <a:rPr lang="en-US" sz="2000" dirty="0">
                <a:solidFill>
                  <a:srgbClr val="7030A0"/>
                </a:solidFill>
              </a:rPr>
              <a:t>&gt;&gt;&gt; 'EPAL'[0]</a:t>
            </a:r>
          </a:p>
          <a:p>
            <a:r>
              <a:rPr lang="en-US" sz="2000" dirty="0">
                <a:solidFill>
                  <a:srgbClr val="C00000"/>
                </a:solidFill>
              </a:rPr>
              <a:t>'E'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712606" y="2798189"/>
            <a:ext cx="67844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&gt;&gt;&gt; 'EPAL'[3]</a:t>
            </a:r>
          </a:p>
          <a:p>
            <a:r>
              <a:rPr lang="en-US" sz="2000" dirty="0">
                <a:solidFill>
                  <a:srgbClr val="C00000"/>
                </a:solidFill>
              </a:rPr>
              <a:t>'L'</a:t>
            </a:r>
          </a:p>
          <a:p>
            <a:r>
              <a:rPr lang="en-US" sz="2000" dirty="0">
                <a:solidFill>
                  <a:srgbClr val="7030A0"/>
                </a:solidFill>
              </a:rPr>
              <a:t>&gt;&gt;&gt; 'EPAL'[4]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712606" y="3755273"/>
            <a:ext cx="67844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C00000"/>
                </a:solidFill>
              </a:rPr>
              <a:t>Traceback</a:t>
            </a:r>
            <a:r>
              <a:rPr lang="en-US" sz="2000" dirty="0">
                <a:solidFill>
                  <a:srgbClr val="C00000"/>
                </a:solidFill>
              </a:rPr>
              <a:t> (most recent call last):</a:t>
            </a:r>
          </a:p>
          <a:p>
            <a:r>
              <a:rPr lang="en-US" sz="2000" dirty="0">
                <a:solidFill>
                  <a:srgbClr val="C00000"/>
                </a:solidFill>
              </a:rPr>
              <a:t>File "&lt;pyshell#7&gt;", line 1, in &lt;module&gt; 'EPAL'[4]</a:t>
            </a:r>
          </a:p>
          <a:p>
            <a:r>
              <a:rPr lang="en-US" sz="2000" dirty="0" err="1">
                <a:solidFill>
                  <a:srgbClr val="C00000"/>
                </a:solidFill>
              </a:rPr>
              <a:t>IndexError</a:t>
            </a:r>
            <a:r>
              <a:rPr lang="en-US" sz="2000" dirty="0">
                <a:solidFill>
                  <a:srgbClr val="C00000"/>
                </a:solidFill>
              </a:rPr>
              <a:t>: string index out of range</a:t>
            </a:r>
          </a:p>
        </p:txBody>
      </p:sp>
      <p:sp>
        <p:nvSpPr>
          <p:cNvPr id="14" name="Έκρηξη 1 13"/>
          <p:cNvSpPr/>
          <p:nvPr/>
        </p:nvSpPr>
        <p:spPr>
          <a:xfrm>
            <a:off x="9118600" y="4525993"/>
            <a:ext cx="2844800" cy="2228286"/>
          </a:xfrm>
          <a:prstGeom prst="irregularSeal1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Το στοιχείο δεν υπάρχει</a:t>
            </a:r>
          </a:p>
        </p:txBody>
      </p:sp>
    </p:spTree>
    <p:extLst>
      <p:ext uri="{BB962C8B-B14F-4D97-AF65-F5344CB8AC3E}">
        <p14:creationId xmlns:p14="http://schemas.microsoft.com/office/powerpoint/2010/main" val="3420920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6" grpId="0"/>
      <p:bldP spid="17" grpId="0" build="p"/>
      <p:bldP spid="19" grpId="0" build="p"/>
      <p:bldP spid="20" grpId="0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1BB3CDF-4F3A-4F19-BC8D-1DAE08DCEA10}" type="slidenum">
              <a:rPr lang="el-GR" smtClean="0">
                <a:solidFill>
                  <a:schemeClr val="bg1"/>
                </a:solidFill>
              </a:rPr>
              <a:pPr eaLnBrk="1" hangingPunct="1"/>
              <a:t>5</a:t>
            </a:fld>
            <a:endParaRPr lang="el-GR">
              <a:solidFill>
                <a:schemeClr val="bg1"/>
              </a:solidFill>
            </a:endParaRPr>
          </a:p>
        </p:txBody>
      </p:sp>
      <p:sp>
        <p:nvSpPr>
          <p:cNvPr id="2" name="AutoShape 2"/>
          <p:cNvSpPr>
            <a:spLocks noGrp="1" noChangeArrowheads="1"/>
          </p:cNvSpPr>
          <p:nvPr>
            <p:ph type="title"/>
          </p:nvPr>
        </p:nvSpPr>
        <p:spPr>
          <a:xfrm>
            <a:off x="463550" y="392113"/>
            <a:ext cx="7924800" cy="1008062"/>
          </a:xfrm>
        </p:spPr>
        <p:txBody>
          <a:bodyPr>
            <a:normAutofit/>
          </a:bodyPr>
          <a:lstStyle/>
          <a:p>
            <a:pPr eaLnBrk="1" hangingPunct="1"/>
            <a:r>
              <a:rPr lang="el-GR" dirty="0">
                <a:solidFill>
                  <a:srgbClr val="0070C0"/>
                </a:solidFill>
              </a:rPr>
              <a:t>Ο πίνακας χαρακτήρων </a:t>
            </a:r>
            <a:r>
              <a:rPr lang="en-US" dirty="0">
                <a:solidFill>
                  <a:srgbClr val="0070C0"/>
                </a:solidFill>
              </a:rPr>
              <a:t>ASCII</a:t>
            </a:r>
            <a:r>
              <a:rPr lang="el-GR" dirty="0">
                <a:solidFill>
                  <a:srgbClr val="0070C0"/>
                </a:solidFill>
              </a:rPr>
              <a:t>.</a:t>
            </a:r>
          </a:p>
        </p:txBody>
      </p:sp>
      <p:pic>
        <p:nvPicPr>
          <p:cNvPr id="922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108" y="1097446"/>
            <a:ext cx="9765291" cy="5309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8036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Συμβολοσειρές – Σύγκριση χαρακτήρων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0321" y="1165499"/>
            <a:ext cx="3419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word = “</a:t>
            </a:r>
            <a:r>
              <a:rPr lang="el-GR" sz="2000" dirty="0">
                <a:solidFill>
                  <a:srgbClr val="7030A0"/>
                </a:solidFill>
              </a:rPr>
              <a:t>ΗΡΑΚΛΑΡΑ</a:t>
            </a:r>
            <a:r>
              <a:rPr lang="en-US" sz="2000" dirty="0">
                <a:solidFill>
                  <a:srgbClr val="7030A0"/>
                </a:solidFill>
              </a:rPr>
              <a:t>”</a:t>
            </a:r>
          </a:p>
        </p:txBody>
      </p:sp>
      <p:graphicFrame>
        <p:nvGraphicFramePr>
          <p:cNvPr id="9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914708"/>
              </p:ext>
            </p:extLst>
          </p:nvPr>
        </p:nvGraphicFramePr>
        <p:xfrm>
          <a:off x="1584342" y="2022084"/>
          <a:ext cx="8222624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78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Η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Ρ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Α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Κ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Λ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Α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Ρ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Α</a:t>
                      </a:r>
                      <a:endParaRPr 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738427"/>
              </p:ext>
            </p:extLst>
          </p:nvPr>
        </p:nvGraphicFramePr>
        <p:xfrm>
          <a:off x="1559321" y="1613296"/>
          <a:ext cx="8222624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78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992501"/>
              </p:ext>
            </p:extLst>
          </p:nvPr>
        </p:nvGraphicFramePr>
        <p:xfrm>
          <a:off x="1559321" y="2605089"/>
          <a:ext cx="8222624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78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78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-</a:t>
                      </a:r>
                      <a:r>
                        <a:rPr lang="el-GR" sz="1400" dirty="0">
                          <a:solidFill>
                            <a:srgbClr val="0070C0"/>
                          </a:solidFill>
                        </a:rPr>
                        <a:t>8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-</a:t>
                      </a:r>
                      <a:r>
                        <a:rPr lang="el-GR" sz="1400" dirty="0">
                          <a:solidFill>
                            <a:srgbClr val="0070C0"/>
                          </a:solidFill>
                        </a:rPr>
                        <a:t>7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-</a:t>
                      </a:r>
                      <a:r>
                        <a:rPr lang="el-GR" sz="1400" dirty="0">
                          <a:solidFill>
                            <a:srgbClr val="0070C0"/>
                          </a:solidFill>
                        </a:rPr>
                        <a:t>6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-</a:t>
                      </a:r>
                      <a:r>
                        <a:rPr lang="el-GR" sz="1400" dirty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-</a:t>
                      </a:r>
                      <a:r>
                        <a:rPr lang="el-GR" sz="1400" dirty="0">
                          <a:solidFill>
                            <a:srgbClr val="0070C0"/>
                          </a:solidFill>
                        </a:rPr>
                        <a:t>4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-</a:t>
                      </a:r>
                      <a:r>
                        <a:rPr lang="el-GR" sz="1400" dirty="0">
                          <a:solidFill>
                            <a:srgbClr val="0070C0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-</a:t>
                      </a:r>
                      <a:r>
                        <a:rPr lang="el-GR" sz="1400" dirty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-</a:t>
                      </a:r>
                      <a:r>
                        <a:rPr lang="el-GR" sz="1400" dirty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3" name="Ομάδα 2"/>
          <p:cNvGrpSpPr/>
          <p:nvPr/>
        </p:nvGrpSpPr>
        <p:grpSpPr>
          <a:xfrm>
            <a:off x="2874144" y="2983025"/>
            <a:ext cx="4708887" cy="461665"/>
            <a:chOff x="2783252" y="3280395"/>
            <a:chExt cx="4708887" cy="461665"/>
          </a:xfrm>
        </p:grpSpPr>
        <p:sp>
          <p:nvSpPr>
            <p:cNvPr id="16" name="Rectangle 7"/>
            <p:cNvSpPr/>
            <p:nvPr/>
          </p:nvSpPr>
          <p:spPr>
            <a:xfrm>
              <a:off x="5345961" y="3311173"/>
              <a:ext cx="2146178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>
                  <a:solidFill>
                    <a:srgbClr val="7030A0"/>
                  </a:solidFill>
                  <a:latin typeface="+mj-lt"/>
                  <a:cs typeface="Courier New" panose="02070309020205020404" pitchFamily="49" charset="0"/>
                </a:rPr>
                <a:t>word[</a:t>
              </a:r>
              <a:r>
                <a:rPr lang="el-GR" sz="2000" dirty="0">
                  <a:solidFill>
                    <a:srgbClr val="7030A0"/>
                  </a:solidFill>
                  <a:latin typeface="+mj-lt"/>
                  <a:cs typeface="Courier New" panose="02070309020205020404" pitchFamily="49" charset="0"/>
                </a:rPr>
                <a:t>3</a:t>
              </a:r>
              <a:r>
                <a:rPr lang="en-US" sz="2000" dirty="0">
                  <a:solidFill>
                    <a:srgbClr val="7030A0"/>
                  </a:solidFill>
                  <a:latin typeface="+mj-lt"/>
                  <a:cs typeface="Courier New" panose="02070309020205020404" pitchFamily="49" charset="0"/>
                </a:rPr>
                <a:t>]</a:t>
              </a:r>
            </a:p>
          </p:txBody>
        </p:sp>
        <p:sp>
          <p:nvSpPr>
            <p:cNvPr id="17" name="Rectangle 8"/>
            <p:cNvSpPr/>
            <p:nvPr/>
          </p:nvSpPr>
          <p:spPr>
            <a:xfrm>
              <a:off x="2783252" y="3333590"/>
              <a:ext cx="1716468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>
                  <a:solidFill>
                    <a:srgbClr val="7030A0"/>
                  </a:solidFill>
                  <a:latin typeface="+mj-lt"/>
                  <a:cs typeface="Courier New" panose="02070309020205020404" pitchFamily="49" charset="0"/>
                </a:rPr>
                <a:t>word[</a:t>
              </a:r>
              <a:r>
                <a:rPr lang="el-GR" sz="2000" dirty="0">
                  <a:solidFill>
                    <a:srgbClr val="7030A0"/>
                  </a:solidFill>
                  <a:latin typeface="+mj-lt"/>
                  <a:cs typeface="Courier New" panose="02070309020205020404" pitchFamily="49" charset="0"/>
                </a:rPr>
                <a:t>4</a:t>
              </a:r>
              <a:r>
                <a:rPr lang="en-US" sz="2000" dirty="0">
                  <a:solidFill>
                    <a:srgbClr val="7030A0"/>
                  </a:solidFill>
                  <a:latin typeface="+mj-lt"/>
                  <a:cs typeface="Courier New" panose="02070309020205020404" pitchFamily="49" charset="0"/>
                </a:rPr>
                <a:t>]</a:t>
              </a: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4633735" y="3280395"/>
              <a:ext cx="346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400" dirty="0">
                  <a:solidFill>
                    <a:srgbClr val="7030A0"/>
                  </a:solidFill>
                  <a:latin typeface="+mj-lt"/>
                </a:rPr>
                <a:t>&gt;</a:t>
              </a:r>
            </a:p>
          </p:txBody>
        </p:sp>
      </p:grpSp>
      <p:grpSp>
        <p:nvGrpSpPr>
          <p:cNvPr id="4" name="Ομάδα 3"/>
          <p:cNvGrpSpPr/>
          <p:nvPr/>
        </p:nvGrpSpPr>
        <p:grpSpPr>
          <a:xfrm>
            <a:off x="2874144" y="3567800"/>
            <a:ext cx="4708887" cy="461665"/>
            <a:chOff x="2783252" y="3865170"/>
            <a:chExt cx="4708887" cy="461665"/>
          </a:xfrm>
        </p:grpSpPr>
        <p:sp>
          <p:nvSpPr>
            <p:cNvPr id="13" name="Rectangle 7"/>
            <p:cNvSpPr/>
            <p:nvPr/>
          </p:nvSpPr>
          <p:spPr>
            <a:xfrm>
              <a:off x="5345961" y="3895948"/>
              <a:ext cx="2146178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>
                  <a:solidFill>
                    <a:srgbClr val="7030A0"/>
                  </a:solidFill>
                  <a:latin typeface="+mj-lt"/>
                  <a:cs typeface="Courier New" panose="02070309020205020404" pitchFamily="49" charset="0"/>
                </a:rPr>
                <a:t>word[</a:t>
              </a:r>
              <a:r>
                <a:rPr lang="el-GR" sz="2000" dirty="0">
                  <a:solidFill>
                    <a:srgbClr val="7030A0"/>
                  </a:solidFill>
                  <a:latin typeface="+mj-lt"/>
                  <a:cs typeface="Courier New" panose="02070309020205020404" pitchFamily="49" charset="0"/>
                </a:rPr>
                <a:t>5</a:t>
              </a:r>
              <a:r>
                <a:rPr lang="en-US" sz="2000" dirty="0">
                  <a:solidFill>
                    <a:srgbClr val="7030A0"/>
                  </a:solidFill>
                  <a:latin typeface="+mj-lt"/>
                  <a:cs typeface="Courier New" panose="02070309020205020404" pitchFamily="49" charset="0"/>
                </a:rPr>
                <a:t>]</a:t>
              </a:r>
            </a:p>
          </p:txBody>
        </p:sp>
        <p:sp>
          <p:nvSpPr>
            <p:cNvPr id="14" name="Rectangle 8"/>
            <p:cNvSpPr/>
            <p:nvPr/>
          </p:nvSpPr>
          <p:spPr>
            <a:xfrm>
              <a:off x="2783252" y="3918365"/>
              <a:ext cx="1716468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>
                  <a:solidFill>
                    <a:srgbClr val="7030A0"/>
                  </a:solidFill>
                  <a:latin typeface="+mj-lt"/>
                  <a:cs typeface="Courier New" panose="02070309020205020404" pitchFamily="49" charset="0"/>
                </a:rPr>
                <a:t>word[</a:t>
              </a:r>
              <a:r>
                <a:rPr lang="el-GR" sz="2000" dirty="0">
                  <a:solidFill>
                    <a:srgbClr val="7030A0"/>
                  </a:solidFill>
                  <a:latin typeface="+mj-lt"/>
                  <a:cs typeface="Courier New" panose="02070309020205020404" pitchFamily="49" charset="0"/>
                </a:rPr>
                <a:t>2</a:t>
              </a:r>
              <a:r>
                <a:rPr lang="en-US" sz="2000" dirty="0">
                  <a:solidFill>
                    <a:srgbClr val="7030A0"/>
                  </a:solidFill>
                  <a:latin typeface="+mj-lt"/>
                  <a:cs typeface="Courier New" panose="02070309020205020404" pitchFamily="49" charset="0"/>
                </a:rPr>
                <a:t>]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633735" y="3865170"/>
              <a:ext cx="346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400" dirty="0">
                  <a:solidFill>
                    <a:srgbClr val="7030A0"/>
                  </a:solidFill>
                  <a:latin typeface="+mj-lt"/>
                </a:rPr>
                <a:t>=</a:t>
              </a:r>
            </a:p>
          </p:txBody>
        </p:sp>
      </p:grpSp>
      <p:grpSp>
        <p:nvGrpSpPr>
          <p:cNvPr id="5" name="Ομάδα 4"/>
          <p:cNvGrpSpPr/>
          <p:nvPr/>
        </p:nvGrpSpPr>
        <p:grpSpPr>
          <a:xfrm>
            <a:off x="2874144" y="4152575"/>
            <a:ext cx="4708887" cy="461665"/>
            <a:chOff x="2783252" y="4449945"/>
            <a:chExt cx="4708887" cy="461665"/>
          </a:xfrm>
        </p:grpSpPr>
        <p:sp>
          <p:nvSpPr>
            <p:cNvPr id="20" name="Rectangle 7"/>
            <p:cNvSpPr/>
            <p:nvPr/>
          </p:nvSpPr>
          <p:spPr>
            <a:xfrm>
              <a:off x="5345961" y="4480723"/>
              <a:ext cx="2146178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>
                  <a:solidFill>
                    <a:srgbClr val="7030A0"/>
                  </a:solidFill>
                  <a:latin typeface="+mj-lt"/>
                  <a:cs typeface="Courier New" panose="02070309020205020404" pitchFamily="49" charset="0"/>
                </a:rPr>
                <a:t>word[</a:t>
              </a:r>
              <a:r>
                <a:rPr lang="el-GR" sz="2000" dirty="0">
                  <a:solidFill>
                    <a:srgbClr val="7030A0"/>
                  </a:solidFill>
                  <a:latin typeface="+mj-lt"/>
                  <a:cs typeface="Courier New" panose="02070309020205020404" pitchFamily="49" charset="0"/>
                </a:rPr>
                <a:t>6</a:t>
              </a:r>
              <a:r>
                <a:rPr lang="en-US" sz="2000" dirty="0">
                  <a:solidFill>
                    <a:srgbClr val="7030A0"/>
                  </a:solidFill>
                  <a:latin typeface="+mj-lt"/>
                  <a:cs typeface="Courier New" panose="02070309020205020404" pitchFamily="49" charset="0"/>
                </a:rPr>
                <a:t>]</a:t>
              </a:r>
            </a:p>
          </p:txBody>
        </p:sp>
        <p:sp>
          <p:nvSpPr>
            <p:cNvPr id="21" name="Rectangle 8"/>
            <p:cNvSpPr/>
            <p:nvPr/>
          </p:nvSpPr>
          <p:spPr>
            <a:xfrm>
              <a:off x="2783252" y="4503140"/>
              <a:ext cx="1716468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>
                  <a:solidFill>
                    <a:srgbClr val="7030A0"/>
                  </a:solidFill>
                  <a:latin typeface="+mj-lt"/>
                  <a:cs typeface="Courier New" panose="02070309020205020404" pitchFamily="49" charset="0"/>
                </a:rPr>
                <a:t>word[</a:t>
              </a:r>
              <a:r>
                <a:rPr lang="el-GR" sz="2000" dirty="0">
                  <a:solidFill>
                    <a:srgbClr val="7030A0"/>
                  </a:solidFill>
                  <a:latin typeface="+mj-lt"/>
                  <a:cs typeface="Courier New" panose="02070309020205020404" pitchFamily="49" charset="0"/>
                </a:rPr>
                <a:t>-1</a:t>
              </a:r>
              <a:r>
                <a:rPr lang="en-US" sz="2000" dirty="0">
                  <a:solidFill>
                    <a:srgbClr val="7030A0"/>
                  </a:solidFill>
                  <a:latin typeface="+mj-lt"/>
                  <a:cs typeface="Courier New" panose="02070309020205020404" pitchFamily="49" charset="0"/>
                </a:rPr>
                <a:t>]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633735" y="4449945"/>
              <a:ext cx="346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400" dirty="0">
                  <a:solidFill>
                    <a:srgbClr val="7030A0"/>
                  </a:solidFill>
                  <a:latin typeface="+mj-lt"/>
                </a:rPr>
                <a:t>&lt;</a:t>
              </a:r>
            </a:p>
          </p:txBody>
        </p:sp>
      </p:grpSp>
      <p:grpSp>
        <p:nvGrpSpPr>
          <p:cNvPr id="6" name="Ομάδα 5"/>
          <p:cNvGrpSpPr/>
          <p:nvPr/>
        </p:nvGrpSpPr>
        <p:grpSpPr>
          <a:xfrm>
            <a:off x="2874144" y="4772421"/>
            <a:ext cx="4708887" cy="461665"/>
            <a:chOff x="2783252" y="5069791"/>
            <a:chExt cx="4708887" cy="461665"/>
          </a:xfrm>
        </p:grpSpPr>
        <p:sp>
          <p:nvSpPr>
            <p:cNvPr id="23" name="Rectangle 7"/>
            <p:cNvSpPr/>
            <p:nvPr/>
          </p:nvSpPr>
          <p:spPr>
            <a:xfrm>
              <a:off x="5345961" y="5100569"/>
              <a:ext cx="2146178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>
                  <a:solidFill>
                    <a:srgbClr val="7030A0"/>
                  </a:solidFill>
                  <a:latin typeface="+mj-lt"/>
                  <a:cs typeface="Courier New" panose="02070309020205020404" pitchFamily="49" charset="0"/>
                </a:rPr>
                <a:t>word[</a:t>
              </a:r>
              <a:r>
                <a:rPr lang="el-GR" sz="2000" dirty="0">
                  <a:solidFill>
                    <a:srgbClr val="7030A0"/>
                  </a:solidFill>
                  <a:latin typeface="+mj-lt"/>
                  <a:cs typeface="Courier New" panose="02070309020205020404" pitchFamily="49" charset="0"/>
                </a:rPr>
                <a:t>5</a:t>
              </a:r>
              <a:r>
                <a:rPr lang="en-US" sz="2000" dirty="0">
                  <a:solidFill>
                    <a:srgbClr val="7030A0"/>
                  </a:solidFill>
                  <a:latin typeface="+mj-lt"/>
                  <a:cs typeface="Courier New" panose="02070309020205020404" pitchFamily="49" charset="0"/>
                </a:rPr>
                <a:t>]</a:t>
              </a:r>
            </a:p>
          </p:txBody>
        </p:sp>
        <p:sp>
          <p:nvSpPr>
            <p:cNvPr id="24" name="Rectangle 8"/>
            <p:cNvSpPr/>
            <p:nvPr/>
          </p:nvSpPr>
          <p:spPr>
            <a:xfrm>
              <a:off x="2783252" y="5122986"/>
              <a:ext cx="1716468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>
                  <a:solidFill>
                    <a:srgbClr val="7030A0"/>
                  </a:solidFill>
                  <a:latin typeface="+mj-lt"/>
                  <a:cs typeface="Courier New" panose="02070309020205020404" pitchFamily="49" charset="0"/>
                </a:rPr>
                <a:t>word[</a:t>
              </a:r>
              <a:r>
                <a:rPr lang="el-GR" sz="2000" dirty="0">
                  <a:solidFill>
                    <a:srgbClr val="7030A0"/>
                  </a:solidFill>
                  <a:latin typeface="+mj-lt"/>
                  <a:cs typeface="Courier New" panose="02070309020205020404" pitchFamily="49" charset="0"/>
                </a:rPr>
                <a:t>3</a:t>
              </a:r>
              <a:r>
                <a:rPr lang="en-US" sz="2000" dirty="0">
                  <a:solidFill>
                    <a:srgbClr val="7030A0"/>
                  </a:solidFill>
                  <a:latin typeface="+mj-lt"/>
                  <a:cs typeface="Courier New" panose="02070309020205020404" pitchFamily="49" charset="0"/>
                </a:rPr>
                <a:t>]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633735" y="5069791"/>
              <a:ext cx="4603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400" dirty="0">
                  <a:solidFill>
                    <a:srgbClr val="7030A0"/>
                  </a:solidFill>
                  <a:latin typeface="+mj-lt"/>
                </a:rPr>
                <a:t>!=</a:t>
              </a: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670321" y="5207725"/>
            <a:ext cx="2178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Αξίζει να θυμάστε: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01279" y="5977042"/>
            <a:ext cx="100101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/>
              <a:t>0,1,</a:t>
            </a:r>
            <a:r>
              <a:rPr lang="en-US" sz="2400" b="1" dirty="0"/>
              <a:t> </a:t>
            </a:r>
            <a:r>
              <a:rPr lang="el-GR" sz="2400" b="1" dirty="0"/>
              <a:t>2,</a:t>
            </a:r>
            <a:r>
              <a:rPr lang="en-US" sz="2400" b="1" dirty="0"/>
              <a:t> </a:t>
            </a:r>
            <a:r>
              <a:rPr lang="el-GR" sz="2400" b="1" dirty="0"/>
              <a:t>…</a:t>
            </a:r>
            <a:r>
              <a:rPr lang="en-US" sz="2400" b="1" dirty="0"/>
              <a:t> </a:t>
            </a:r>
            <a:r>
              <a:rPr lang="el-GR" sz="2400" b="1" dirty="0"/>
              <a:t>,</a:t>
            </a:r>
            <a:r>
              <a:rPr lang="en-US" sz="2400" b="1" dirty="0"/>
              <a:t> </a:t>
            </a:r>
            <a:r>
              <a:rPr lang="el-GR" sz="2400" b="1" dirty="0"/>
              <a:t>9,</a:t>
            </a:r>
            <a:r>
              <a:rPr lang="en-US" sz="2400" b="1" dirty="0"/>
              <a:t> A, B, C, …, Z, a, b, c, …, z, </a:t>
            </a:r>
            <a:r>
              <a:rPr lang="el-GR" sz="2400" b="1" dirty="0"/>
              <a:t>Α, Β, Γ, …, Ω, α, β, γ, …, ω</a:t>
            </a:r>
            <a:r>
              <a:rPr lang="en-US" sz="2400" b="1" dirty="0"/>
              <a:t> </a:t>
            </a:r>
            <a:endParaRPr lang="el-GR" sz="2400" b="1" dirty="0"/>
          </a:p>
        </p:txBody>
      </p:sp>
      <p:cxnSp>
        <p:nvCxnSpPr>
          <p:cNvPr id="26" name="Ευθύγραμμο βέλος σύνδεσης 25"/>
          <p:cNvCxnSpPr/>
          <p:nvPr/>
        </p:nvCxnSpPr>
        <p:spPr>
          <a:xfrm>
            <a:off x="1264071" y="5741986"/>
            <a:ext cx="9684530" cy="11762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7" name="Έκρηξη 1 13">
            <a:extLst>
              <a:ext uri="{FF2B5EF4-FFF2-40B4-BE49-F238E27FC236}">
                <a16:creationId xmlns:a16="http://schemas.microsoft.com/office/drawing/2014/main" id="{A11915BC-A880-4463-BC60-99D0108BA58F}"/>
              </a:ext>
            </a:extLst>
          </p:cNvPr>
          <p:cNvSpPr/>
          <p:nvPr/>
        </p:nvSpPr>
        <p:spPr>
          <a:xfrm>
            <a:off x="8327014" y="2427609"/>
            <a:ext cx="3691216" cy="3239434"/>
          </a:xfrm>
          <a:prstGeom prst="irregularSeal1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/>
              <a:t>Η σύγκριση βασίζεται στην λεξικογραφική διάταξη των χαρακτήρων</a:t>
            </a:r>
          </a:p>
        </p:txBody>
      </p:sp>
    </p:spTree>
    <p:extLst>
      <p:ext uri="{BB962C8B-B14F-4D97-AF65-F5344CB8AC3E}">
        <p14:creationId xmlns:p14="http://schemas.microsoft.com/office/powerpoint/2010/main" val="3467214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  <p:bldP spid="18" grpId="0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Συμβολοσειρές – Παραδείγματα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1520" y="1060704"/>
            <a:ext cx="13292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&gt;&gt;&gt; a='one'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b='two'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a&lt;b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31520" y="1910882"/>
            <a:ext cx="2754280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True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3*(a+' '+b)</a:t>
            </a:r>
          </a:p>
          <a:p>
            <a:r>
              <a:rPr lang="en-US" dirty="0">
                <a:solidFill>
                  <a:srgbClr val="C00000"/>
                </a:solidFill>
              </a:rPr>
              <a:t>'one </a:t>
            </a:r>
            <a:r>
              <a:rPr lang="en-US" dirty="0" err="1">
                <a:solidFill>
                  <a:srgbClr val="C00000"/>
                </a:solidFill>
              </a:rPr>
              <a:t>twoone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twoone</a:t>
            </a:r>
            <a:r>
              <a:rPr lang="en-US" dirty="0">
                <a:solidFill>
                  <a:srgbClr val="C00000"/>
                </a:solidFill>
              </a:rPr>
              <a:t> two'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</a:t>
            </a:r>
            <a:r>
              <a:rPr lang="en-US" dirty="0" err="1">
                <a:solidFill>
                  <a:srgbClr val="7030A0"/>
                </a:solidFill>
              </a:rPr>
              <a:t>len</a:t>
            </a:r>
            <a:r>
              <a:rPr lang="en-US" dirty="0">
                <a:solidFill>
                  <a:srgbClr val="7030A0"/>
                </a:solidFill>
              </a:rPr>
              <a:t>(</a:t>
            </a:r>
            <a:r>
              <a:rPr lang="en-US" dirty="0" err="1">
                <a:solidFill>
                  <a:srgbClr val="7030A0"/>
                </a:solidFill>
              </a:rPr>
              <a:t>a+b</a:t>
            </a:r>
            <a:r>
              <a:rPr lang="en-US" dirty="0">
                <a:solidFill>
                  <a:srgbClr val="7030A0"/>
                </a:solidFill>
              </a:rPr>
              <a:t>)</a:t>
            </a:r>
          </a:p>
          <a:p>
            <a:r>
              <a:rPr lang="en-US" dirty="0">
                <a:solidFill>
                  <a:srgbClr val="C00000"/>
                </a:solidFill>
              </a:rPr>
              <a:t>6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"python"=='python'</a:t>
            </a:r>
          </a:p>
          <a:p>
            <a:r>
              <a:rPr lang="en-US" dirty="0">
                <a:solidFill>
                  <a:srgbClr val="C00000"/>
                </a:solidFill>
              </a:rPr>
              <a:t>True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</a:t>
            </a:r>
            <a:r>
              <a:rPr lang="en-US" dirty="0" err="1">
                <a:solidFill>
                  <a:srgbClr val="7030A0"/>
                </a:solidFill>
              </a:rPr>
              <a:t>lang</a:t>
            </a:r>
            <a:r>
              <a:rPr lang="en-US" dirty="0">
                <a:solidFill>
                  <a:srgbClr val="7030A0"/>
                </a:solidFill>
              </a:rPr>
              <a:t>='python'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'</a:t>
            </a:r>
            <a:r>
              <a:rPr lang="en-US" dirty="0" err="1">
                <a:solidFill>
                  <a:srgbClr val="7030A0"/>
                </a:solidFill>
              </a:rPr>
              <a:t>py</a:t>
            </a:r>
            <a:r>
              <a:rPr lang="en-US" dirty="0">
                <a:solidFill>
                  <a:srgbClr val="7030A0"/>
                </a:solidFill>
              </a:rPr>
              <a:t>' in </a:t>
            </a:r>
            <a:r>
              <a:rPr lang="en-US" dirty="0" err="1">
                <a:solidFill>
                  <a:srgbClr val="7030A0"/>
                </a:solidFill>
              </a:rPr>
              <a:t>lang</a:t>
            </a:r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True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'</a:t>
            </a:r>
            <a:r>
              <a:rPr lang="en-US" dirty="0" err="1">
                <a:solidFill>
                  <a:srgbClr val="7030A0"/>
                </a:solidFill>
              </a:rPr>
              <a:t>tron</a:t>
            </a:r>
            <a:r>
              <a:rPr lang="en-US" dirty="0">
                <a:solidFill>
                  <a:srgbClr val="7030A0"/>
                </a:solidFill>
              </a:rPr>
              <a:t>' not in </a:t>
            </a:r>
            <a:r>
              <a:rPr lang="en-US" dirty="0" err="1">
                <a:solidFill>
                  <a:srgbClr val="7030A0"/>
                </a:solidFill>
              </a:rPr>
              <a:t>lang</a:t>
            </a:r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True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</a:t>
            </a:r>
            <a:r>
              <a:rPr lang="en-US" dirty="0" err="1">
                <a:solidFill>
                  <a:srgbClr val="7030A0"/>
                </a:solidFill>
              </a:rPr>
              <a:t>lang</a:t>
            </a:r>
            <a:r>
              <a:rPr lang="en-US" dirty="0">
                <a:solidFill>
                  <a:srgbClr val="7030A0"/>
                </a:solidFill>
              </a:rPr>
              <a:t>[1]=‘k'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31520" y="5604201"/>
            <a:ext cx="598336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C00000"/>
                </a:solidFill>
              </a:rPr>
              <a:t>Traceback</a:t>
            </a:r>
            <a:r>
              <a:rPr lang="en-US" dirty="0">
                <a:solidFill>
                  <a:srgbClr val="C00000"/>
                </a:solidFill>
              </a:rPr>
              <a:t> (most recent call last):</a:t>
            </a:r>
          </a:p>
          <a:p>
            <a:r>
              <a:rPr lang="en-US" dirty="0">
                <a:solidFill>
                  <a:srgbClr val="C00000"/>
                </a:solidFill>
              </a:rPr>
              <a:t>File "&lt;pyshell#18&gt;", line 1, in &lt;module&gt; </a:t>
            </a:r>
            <a:r>
              <a:rPr lang="en-US" dirty="0" err="1">
                <a:solidFill>
                  <a:srgbClr val="C00000"/>
                </a:solidFill>
              </a:rPr>
              <a:t>lang</a:t>
            </a:r>
            <a:r>
              <a:rPr lang="en-US" dirty="0">
                <a:solidFill>
                  <a:srgbClr val="C00000"/>
                </a:solidFill>
              </a:rPr>
              <a:t>[1]= 'k'</a:t>
            </a:r>
          </a:p>
          <a:p>
            <a:r>
              <a:rPr lang="en-US" dirty="0" err="1">
                <a:solidFill>
                  <a:srgbClr val="C00000"/>
                </a:solidFill>
              </a:rPr>
              <a:t>TypeError</a:t>
            </a:r>
            <a:r>
              <a:rPr lang="en-US" dirty="0">
                <a:solidFill>
                  <a:srgbClr val="C00000"/>
                </a:solidFill>
              </a:rPr>
              <a:t>: '</a:t>
            </a:r>
            <a:r>
              <a:rPr lang="en-US" dirty="0" err="1">
                <a:solidFill>
                  <a:srgbClr val="C00000"/>
                </a:solidFill>
              </a:rPr>
              <a:t>str</a:t>
            </a:r>
            <a:r>
              <a:rPr lang="en-US" dirty="0">
                <a:solidFill>
                  <a:srgbClr val="C00000"/>
                </a:solidFill>
              </a:rPr>
              <a:t>' object does not support item assignment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6" name="Έκρηξη 1 5"/>
          <p:cNvSpPr/>
          <p:nvPr/>
        </p:nvSpPr>
        <p:spPr>
          <a:xfrm>
            <a:off x="6235700" y="3375915"/>
            <a:ext cx="2844800" cy="2228286"/>
          </a:xfrm>
          <a:prstGeom prst="irregularSeal1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Είπαμε αμετάβλητα!!</a:t>
            </a:r>
          </a:p>
        </p:txBody>
      </p:sp>
    </p:spTree>
    <p:extLst>
      <p:ext uri="{BB962C8B-B14F-4D97-AF65-F5344CB8AC3E}">
        <p14:creationId xmlns:p14="http://schemas.microsoft.com/office/powerpoint/2010/main" val="265370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7" grpId="0" uiExpand="1" build="p"/>
      <p:bldP spid="28" grpId="0" uiExpand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Συμβολοσειρές – Άσκηση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6111" y="992779"/>
            <a:ext cx="7800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Ορίστε μια μεταβλητή a με περιεχόμενο την τιμή «</a:t>
            </a:r>
            <a:r>
              <a:rPr lang="en-US" dirty="0"/>
              <a:t>Good morning</a:t>
            </a:r>
            <a:r>
              <a:rPr lang="el-GR" dirty="0"/>
              <a:t>»</a:t>
            </a:r>
            <a:r>
              <a:rPr lang="en-US" dirty="0"/>
              <a:t>.</a:t>
            </a:r>
            <a:endParaRPr lang="el-GR" dirty="0"/>
          </a:p>
          <a:p>
            <a:r>
              <a:rPr lang="el-GR" dirty="0"/>
              <a:t>Ορίστε μια μεταβλητή b με περιεχόμενο την τιμή «</a:t>
            </a:r>
            <a:r>
              <a:rPr lang="en-US" dirty="0"/>
              <a:t>sunny day</a:t>
            </a:r>
            <a:r>
              <a:rPr lang="el-GR" dirty="0"/>
              <a:t>»</a:t>
            </a:r>
            <a:r>
              <a:rPr lang="en-US" dirty="0"/>
              <a:t>.</a:t>
            </a:r>
            <a:endParaRPr lang="el-GR" dirty="0"/>
          </a:p>
          <a:p>
            <a:r>
              <a:rPr lang="el-GR" dirty="0"/>
              <a:t>Αθροίστε τις μεταβλητές </a:t>
            </a:r>
            <a:r>
              <a:rPr lang="en-US" dirty="0"/>
              <a:t>a </a:t>
            </a:r>
            <a:r>
              <a:rPr lang="el-GR" dirty="0"/>
              <a:t>και </a:t>
            </a:r>
            <a:r>
              <a:rPr lang="en-US" dirty="0"/>
              <a:t>b </a:t>
            </a:r>
            <a:r>
              <a:rPr lang="el-GR" dirty="0"/>
              <a:t>σε μία μεταβλητή </a:t>
            </a:r>
            <a:r>
              <a:rPr lang="en-US" dirty="0"/>
              <a:t>z</a:t>
            </a:r>
            <a:r>
              <a:rPr lang="el-GR" dirty="0"/>
              <a:t>. </a:t>
            </a:r>
          </a:p>
          <a:p>
            <a:r>
              <a:rPr lang="el-GR" dirty="0"/>
              <a:t>Τοποθετείστε το διπλάσιο της μεταβλητής </a:t>
            </a:r>
            <a:r>
              <a:rPr lang="en-US" dirty="0"/>
              <a:t>a </a:t>
            </a:r>
            <a:r>
              <a:rPr lang="el-GR" dirty="0"/>
              <a:t>στην μεταβλητή d. </a:t>
            </a:r>
          </a:p>
          <a:p>
            <a:r>
              <a:rPr lang="el-GR" dirty="0"/>
              <a:t>Εμφανίστε στην οθόνη τις τιμές των μεταβλητών a, b, z, d.</a:t>
            </a:r>
            <a:endParaRPr lang="en-US" dirty="0"/>
          </a:p>
          <a:p>
            <a:r>
              <a:rPr lang="el-GR" dirty="0"/>
              <a:t>Εμφανίστε στην οθόνη το μήκος του αλφαριθμητικού </a:t>
            </a:r>
            <a:r>
              <a:rPr lang="en-US" dirty="0"/>
              <a:t>b.</a:t>
            </a:r>
          </a:p>
          <a:p>
            <a:r>
              <a:rPr lang="el-GR" dirty="0"/>
              <a:t>Εμφανίστε στην οθόνη τον πρώτο χαρακτήρα του αλφαριθμητικού </a:t>
            </a:r>
            <a:r>
              <a:rPr lang="en-US" dirty="0"/>
              <a:t>a.</a:t>
            </a:r>
          </a:p>
          <a:p>
            <a:r>
              <a:rPr lang="el-GR" dirty="0"/>
              <a:t>Εμφανίστε στην οθόνη τον δεύτερο χαρακτήρα του αλφαριθμητικού </a:t>
            </a:r>
            <a:r>
              <a:rPr lang="en-US" dirty="0"/>
              <a:t>b.</a:t>
            </a:r>
          </a:p>
          <a:p>
            <a:r>
              <a:rPr lang="el-GR" dirty="0"/>
              <a:t>Εμφανίστε στην οθόνη τους χαρακτήρες «</a:t>
            </a:r>
            <a:r>
              <a:rPr lang="en-US" dirty="0"/>
              <a:t>day</a:t>
            </a:r>
            <a:r>
              <a:rPr lang="el-GR" dirty="0"/>
              <a:t>» του αλφαριθμητικού </a:t>
            </a:r>
            <a:r>
              <a:rPr lang="en-US" dirty="0"/>
              <a:t>b.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6111" y="3578102"/>
            <a:ext cx="179087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7030A0"/>
                </a:solidFill>
              </a:rPr>
              <a:t>a='Good morning'</a:t>
            </a:r>
          </a:p>
          <a:p>
            <a:r>
              <a:rPr lang="en-US" sz="1600" dirty="0">
                <a:solidFill>
                  <a:srgbClr val="7030A0"/>
                </a:solidFill>
              </a:rPr>
              <a:t>b='sunny day'</a:t>
            </a:r>
          </a:p>
          <a:p>
            <a:r>
              <a:rPr lang="en-US" sz="1600" dirty="0">
                <a:solidFill>
                  <a:srgbClr val="7030A0"/>
                </a:solidFill>
              </a:rPr>
              <a:t>z=</a:t>
            </a:r>
            <a:r>
              <a:rPr lang="en-US" sz="1600" dirty="0" err="1">
                <a:solidFill>
                  <a:srgbClr val="7030A0"/>
                </a:solidFill>
              </a:rPr>
              <a:t>a+b</a:t>
            </a:r>
            <a:endParaRPr lang="en-US" sz="1600" dirty="0">
              <a:solidFill>
                <a:srgbClr val="7030A0"/>
              </a:solidFill>
            </a:endParaRPr>
          </a:p>
          <a:p>
            <a:r>
              <a:rPr lang="en-US" sz="1600" dirty="0">
                <a:solidFill>
                  <a:srgbClr val="7030A0"/>
                </a:solidFill>
              </a:rPr>
              <a:t>d=a*2</a:t>
            </a:r>
          </a:p>
          <a:p>
            <a:r>
              <a:rPr lang="en-US" sz="1600" dirty="0">
                <a:solidFill>
                  <a:srgbClr val="7030A0"/>
                </a:solidFill>
              </a:rPr>
              <a:t>print a</a:t>
            </a:r>
          </a:p>
          <a:p>
            <a:r>
              <a:rPr lang="en-US" sz="1600" dirty="0">
                <a:solidFill>
                  <a:srgbClr val="7030A0"/>
                </a:solidFill>
              </a:rPr>
              <a:t>print b</a:t>
            </a:r>
          </a:p>
          <a:p>
            <a:r>
              <a:rPr lang="en-US" sz="1600" dirty="0">
                <a:solidFill>
                  <a:srgbClr val="7030A0"/>
                </a:solidFill>
              </a:rPr>
              <a:t>print z</a:t>
            </a:r>
          </a:p>
          <a:p>
            <a:r>
              <a:rPr lang="en-US" sz="1600" dirty="0">
                <a:solidFill>
                  <a:srgbClr val="7030A0"/>
                </a:solidFill>
              </a:rPr>
              <a:t>print d</a:t>
            </a:r>
          </a:p>
          <a:p>
            <a:r>
              <a:rPr lang="en-US" sz="1600" dirty="0">
                <a:solidFill>
                  <a:srgbClr val="7030A0"/>
                </a:solidFill>
              </a:rPr>
              <a:t>print </a:t>
            </a:r>
            <a:r>
              <a:rPr lang="en-US" sz="1600" dirty="0" err="1">
                <a:solidFill>
                  <a:srgbClr val="7030A0"/>
                </a:solidFill>
              </a:rPr>
              <a:t>len</a:t>
            </a:r>
            <a:r>
              <a:rPr lang="en-US" sz="1600" dirty="0">
                <a:solidFill>
                  <a:srgbClr val="7030A0"/>
                </a:solidFill>
              </a:rPr>
              <a:t>(b)</a:t>
            </a:r>
          </a:p>
          <a:p>
            <a:r>
              <a:rPr lang="en-US" sz="1600" dirty="0">
                <a:solidFill>
                  <a:srgbClr val="7030A0"/>
                </a:solidFill>
              </a:rPr>
              <a:t>print a[0]</a:t>
            </a:r>
          </a:p>
          <a:p>
            <a:r>
              <a:rPr lang="en-US" sz="1600" dirty="0">
                <a:solidFill>
                  <a:srgbClr val="7030A0"/>
                </a:solidFill>
              </a:rPr>
              <a:t>print b[1]</a:t>
            </a:r>
          </a:p>
          <a:p>
            <a:r>
              <a:rPr lang="en-US" sz="1600" dirty="0">
                <a:solidFill>
                  <a:srgbClr val="7030A0"/>
                </a:solidFill>
              </a:rPr>
              <a:t>print b[6:9]</a:t>
            </a:r>
            <a:endParaRPr lang="el-GR" sz="1600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25952" y="3578102"/>
            <a:ext cx="306365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Good morning</a:t>
            </a:r>
          </a:p>
          <a:p>
            <a:r>
              <a:rPr lang="en-US" dirty="0">
                <a:solidFill>
                  <a:srgbClr val="C00000"/>
                </a:solidFill>
              </a:rPr>
              <a:t>sunny day</a:t>
            </a:r>
          </a:p>
          <a:p>
            <a:r>
              <a:rPr lang="en-US" dirty="0">
                <a:solidFill>
                  <a:srgbClr val="C00000"/>
                </a:solidFill>
              </a:rPr>
              <a:t>Good </a:t>
            </a:r>
            <a:r>
              <a:rPr lang="en-US" dirty="0" err="1">
                <a:solidFill>
                  <a:srgbClr val="C00000"/>
                </a:solidFill>
              </a:rPr>
              <a:t>morningsunny</a:t>
            </a:r>
            <a:r>
              <a:rPr lang="en-US" dirty="0">
                <a:solidFill>
                  <a:srgbClr val="C00000"/>
                </a:solidFill>
              </a:rPr>
              <a:t> day</a:t>
            </a:r>
          </a:p>
          <a:p>
            <a:r>
              <a:rPr lang="en-US" dirty="0">
                <a:solidFill>
                  <a:srgbClr val="C00000"/>
                </a:solidFill>
              </a:rPr>
              <a:t>Good </a:t>
            </a:r>
            <a:r>
              <a:rPr lang="en-US" dirty="0" err="1">
                <a:solidFill>
                  <a:srgbClr val="C00000"/>
                </a:solidFill>
              </a:rPr>
              <a:t>morningGood</a:t>
            </a:r>
            <a:r>
              <a:rPr lang="en-US" dirty="0">
                <a:solidFill>
                  <a:srgbClr val="C00000"/>
                </a:solidFill>
              </a:rPr>
              <a:t> morning</a:t>
            </a:r>
          </a:p>
          <a:p>
            <a:r>
              <a:rPr lang="en-US" dirty="0">
                <a:solidFill>
                  <a:srgbClr val="C00000"/>
                </a:solidFill>
              </a:rPr>
              <a:t>9</a:t>
            </a:r>
          </a:p>
          <a:p>
            <a:r>
              <a:rPr lang="en-US" dirty="0">
                <a:solidFill>
                  <a:srgbClr val="C00000"/>
                </a:solidFill>
              </a:rPr>
              <a:t>G</a:t>
            </a:r>
          </a:p>
          <a:p>
            <a:r>
              <a:rPr lang="en-US" dirty="0">
                <a:solidFill>
                  <a:srgbClr val="C00000"/>
                </a:solidFill>
              </a:rPr>
              <a:t>u</a:t>
            </a:r>
          </a:p>
          <a:p>
            <a:r>
              <a:rPr lang="en-US" dirty="0">
                <a:solidFill>
                  <a:srgbClr val="C00000"/>
                </a:solidFill>
              </a:rPr>
              <a:t>day</a:t>
            </a:r>
            <a:endParaRPr lang="el-G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489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Συμβολοσειρές – Πρώτα συμπεράσματα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6111" y="997010"/>
            <a:ext cx="902727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Στην </a:t>
            </a:r>
            <a:r>
              <a:rPr lang="en-US" dirty="0"/>
              <a:t>Python </a:t>
            </a:r>
            <a:r>
              <a:rPr lang="el-GR" dirty="0"/>
              <a:t>ο τύπος δεδομένων </a:t>
            </a:r>
            <a:r>
              <a:rPr lang="en-US" dirty="0" err="1"/>
              <a:t>str</a:t>
            </a:r>
            <a:r>
              <a:rPr lang="en-US" dirty="0"/>
              <a:t> </a:t>
            </a:r>
            <a:r>
              <a:rPr lang="el-GR" dirty="0"/>
              <a:t> αποτελεί μία ακολουθία χαρακτήρων.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l-G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Η προσπέλαση κάποιου χαρακτήρα της συμβολοσειράς γίνεται χρησιμοποιώντας τον αριθμό της θέσης του μέσα σε αγκύλες. Η αρίθμηση ξεκινά από το 0</a:t>
            </a:r>
            <a:r>
              <a:rPr lang="en-US" dirty="0"/>
              <a:t> (</a:t>
            </a:r>
            <a:r>
              <a:rPr lang="el-GR" dirty="0"/>
              <a:t>από αριστερά) και από -1 (από δεξιά).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l-G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Η συνάρτηση </a:t>
            </a:r>
            <a:r>
              <a:rPr lang="en-US" dirty="0" err="1"/>
              <a:t>len</a:t>
            </a:r>
            <a:r>
              <a:rPr lang="el-GR" dirty="0"/>
              <a:t>()</a:t>
            </a:r>
            <a:r>
              <a:rPr lang="en-US" dirty="0"/>
              <a:t> </a:t>
            </a:r>
            <a:r>
              <a:rPr lang="el-GR" dirty="0"/>
              <a:t>μας επιστρέφει το μήκος μιας συμβολοσειράς.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l-G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Η προσπέλαση ενός τμήματος μιας συμβολοσειράς (</a:t>
            </a:r>
            <a:r>
              <a:rPr lang="en-US" dirty="0">
                <a:solidFill>
                  <a:srgbClr val="C00000"/>
                </a:solidFill>
              </a:rPr>
              <a:t>slicing</a:t>
            </a:r>
            <a:r>
              <a:rPr lang="el-GR" dirty="0"/>
              <a:t>) γίνεται με την χρήση του μοντέλου </a:t>
            </a:r>
            <a:r>
              <a:rPr lang="en-US" dirty="0">
                <a:solidFill>
                  <a:srgbClr val="C00000"/>
                </a:solidFill>
              </a:rPr>
              <a:t>word[</a:t>
            </a:r>
            <a:r>
              <a:rPr lang="el-GR" dirty="0">
                <a:solidFill>
                  <a:srgbClr val="C00000"/>
                </a:solidFill>
              </a:rPr>
              <a:t> αρχή : τέλος </a:t>
            </a:r>
            <a:r>
              <a:rPr lang="en-US" dirty="0">
                <a:solidFill>
                  <a:srgbClr val="C00000"/>
                </a:solidFill>
              </a:rPr>
              <a:t>: </a:t>
            </a:r>
            <a:r>
              <a:rPr lang="el-GR" dirty="0">
                <a:solidFill>
                  <a:srgbClr val="C00000"/>
                </a:solidFill>
              </a:rPr>
              <a:t>βήμα ] </a:t>
            </a:r>
            <a:r>
              <a:rPr lang="el-GR" dirty="0"/>
              <a:t>οπότε επιστρέφεται το μέρος της συμβολοσειράς που ξεκινά από τον χαρακτήρα που είναι στην θέση </a:t>
            </a:r>
            <a:r>
              <a:rPr lang="el-GR" dirty="0">
                <a:solidFill>
                  <a:srgbClr val="0070C0"/>
                </a:solidFill>
              </a:rPr>
              <a:t>αρχή</a:t>
            </a:r>
            <a:r>
              <a:rPr lang="el-GR" dirty="0"/>
              <a:t> μέχρι και τον χαρακτήρα που είναι στην θέση </a:t>
            </a:r>
            <a:r>
              <a:rPr lang="el-GR" dirty="0">
                <a:solidFill>
                  <a:srgbClr val="0070C0"/>
                </a:solidFill>
              </a:rPr>
              <a:t>τέλος-1 </a:t>
            </a:r>
            <a:r>
              <a:rPr lang="el-GR" dirty="0"/>
              <a:t>διασχίζοντας τους χαρακτήρες ανά </a:t>
            </a:r>
            <a:r>
              <a:rPr lang="el-GR" dirty="0">
                <a:solidFill>
                  <a:srgbClr val="0070C0"/>
                </a:solidFill>
              </a:rPr>
              <a:t>βήμα</a:t>
            </a:r>
            <a:r>
              <a:rPr lang="el-GR" dirty="0"/>
              <a:t>. </a:t>
            </a:r>
            <a:r>
              <a:rPr lang="el-GR" dirty="0">
                <a:solidFill>
                  <a:srgbClr val="C00000"/>
                </a:solidFill>
              </a:rPr>
              <a:t>Περισσότερα σε λίγο …. !!!!!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l-G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Έλεγχος ύπαρξης ενός αλφαριθμητικού μέσα σε ένα άλλο: </a:t>
            </a:r>
            <a:r>
              <a:rPr lang="en-US" dirty="0">
                <a:solidFill>
                  <a:srgbClr val="C00000"/>
                </a:solidFill>
              </a:rPr>
              <a:t>in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>
              <a:solidFill>
                <a:srgbClr val="C0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Έλεγχος μη ύπαρξης ενός αλφαριθμητικού μέσα σε ένα άλλο: </a:t>
            </a:r>
            <a:r>
              <a:rPr lang="en-US" dirty="0">
                <a:solidFill>
                  <a:srgbClr val="C00000"/>
                </a:solidFill>
              </a:rPr>
              <a:t>not in</a:t>
            </a:r>
          </a:p>
          <a:p>
            <a:pPr algn="just"/>
            <a:endParaRPr lang="en-US" dirty="0">
              <a:solidFill>
                <a:srgbClr val="FF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Συνένωση αλφαριθμητικών: </a:t>
            </a:r>
            <a:r>
              <a:rPr lang="el-GR" dirty="0">
                <a:solidFill>
                  <a:srgbClr val="C00000"/>
                </a:solidFill>
              </a:rPr>
              <a:t>+</a:t>
            </a:r>
            <a:endParaRPr lang="en-US" dirty="0"/>
          </a:p>
          <a:p>
            <a:pPr algn="just"/>
            <a:endParaRPr lang="en-US" dirty="0">
              <a:solidFill>
                <a:srgbClr val="FF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55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theme1.xml><?xml version="1.0" encoding="utf-8"?>
<a:theme xmlns:a="http://schemas.openxmlformats.org/drawingml/2006/main" name="Όψη">
  <a:themeElements>
    <a:clrScheme name="Όψη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Όψη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Ό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5610</TotalTime>
  <Words>1959</Words>
  <Application>Microsoft Office PowerPoint</Application>
  <PresentationFormat>Ευρεία οθόνη</PresentationFormat>
  <Paragraphs>464</Paragraphs>
  <Slides>23</Slides>
  <Notes>23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30" baseType="lpstr">
      <vt:lpstr>Arial</vt:lpstr>
      <vt:lpstr>Calibri</vt:lpstr>
      <vt:lpstr>Courier New</vt:lpstr>
      <vt:lpstr>Trebuchet MS</vt:lpstr>
      <vt:lpstr>Wingdings</vt:lpstr>
      <vt:lpstr>Wingdings 3</vt:lpstr>
      <vt:lpstr>Όψη</vt:lpstr>
      <vt:lpstr>Δομές Δεδομένων ΙΙ (Συμβολοσειρές)</vt:lpstr>
      <vt:lpstr>Εισαγωγή</vt:lpstr>
      <vt:lpstr>Συμβολοσειρές - Εισαγωγή</vt:lpstr>
      <vt:lpstr>Συμβολοσειρές - Εισαγωγή</vt:lpstr>
      <vt:lpstr>Ο πίνακας χαρακτήρων ASCII.</vt:lpstr>
      <vt:lpstr>Συμβολοσειρές – Σύγκριση χαρακτήρων</vt:lpstr>
      <vt:lpstr>Συμβολοσειρές – Παραδείγματα</vt:lpstr>
      <vt:lpstr>Συμβολοσειρές – Άσκηση </vt:lpstr>
      <vt:lpstr>Συμβολοσειρές – Πρώτα συμπεράσματα </vt:lpstr>
      <vt:lpstr>Συμβολοσειρές –Slicing</vt:lpstr>
      <vt:lpstr>Συμβολοσειρές – Επιπλέον εξάσκηση</vt:lpstr>
      <vt:lpstr>Συμβολοσειρές – Εξάσκηση στους +, *, in</vt:lpstr>
      <vt:lpstr>Συμβολοσειρές – Διάσχιση</vt:lpstr>
      <vt:lpstr>Συμβολοσειρές – Συναρτήσεις και μέθοδοι</vt:lpstr>
      <vt:lpstr>Συμβολοσειρές – Πολυμορφική συμπεριφορά</vt:lpstr>
      <vt:lpstr>Δραστηριότητα 1</vt:lpstr>
      <vt:lpstr>Δραστηριότητα 2a</vt:lpstr>
      <vt:lpstr>Δραστηριότητα 2b</vt:lpstr>
      <vt:lpstr>Δραστηριότητα 2c</vt:lpstr>
      <vt:lpstr>Δραστηριότητα 3</vt:lpstr>
      <vt:lpstr>Δραστηριότητα 4</vt:lpstr>
      <vt:lpstr>Δραστηριότητα 5a</vt:lpstr>
      <vt:lpstr>Δραστηριότητα 5b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</dc:title>
  <dc:creator>user</dc:creator>
  <cp:lastModifiedBy>Ευδοξία Μπέγου</cp:lastModifiedBy>
  <cp:revision>924</cp:revision>
  <dcterms:created xsi:type="dcterms:W3CDTF">2015-02-19T08:19:29Z</dcterms:created>
  <dcterms:modified xsi:type="dcterms:W3CDTF">2020-10-04T20:29:52Z</dcterms:modified>
</cp:coreProperties>
</file>