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9"/>
  </p:notesMasterIdLst>
  <p:sldIdLst>
    <p:sldId id="256" r:id="rId2"/>
    <p:sldId id="347" r:id="rId3"/>
    <p:sldId id="360" r:id="rId4"/>
    <p:sldId id="349" r:id="rId5"/>
    <p:sldId id="350" r:id="rId6"/>
    <p:sldId id="351" r:id="rId7"/>
    <p:sldId id="352" r:id="rId8"/>
    <p:sldId id="361" r:id="rId9"/>
    <p:sldId id="362" r:id="rId10"/>
    <p:sldId id="363" r:id="rId11"/>
    <p:sldId id="364" r:id="rId12"/>
    <p:sldId id="366" r:id="rId13"/>
    <p:sldId id="365" r:id="rId14"/>
    <p:sldId id="353" r:id="rId15"/>
    <p:sldId id="367" r:id="rId16"/>
    <p:sldId id="368" r:id="rId17"/>
    <p:sldId id="3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B530"/>
    <a:srgbClr val="5555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131" autoAdjust="0"/>
  </p:normalViewPr>
  <p:slideViewPr>
    <p:cSldViewPr snapToGrid="0">
      <p:cViewPr varScale="1">
        <p:scale>
          <a:sx n="52" d="100"/>
          <a:sy n="52" d="100"/>
        </p:scale>
        <p:origin x="13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557943-2FEB-4AC5-BABF-CB474B68747F}" type="doc">
      <dgm:prSet loTypeId="urn:microsoft.com/office/officeart/2005/8/layout/process1" loCatId="process" qsTypeId="urn:microsoft.com/office/officeart/2005/8/quickstyle/simple1" qsCatId="simple" csTypeId="urn:microsoft.com/office/officeart/2005/8/colors/colorful1" csCatId="colorful" phldr="1"/>
      <dgm:spPr/>
    </dgm:pt>
    <dgm:pt modelId="{B5D7FFDB-5D56-4FE5-B0C7-08EE62D44A54}">
      <dgm:prSet phldrT="[Κείμενο]"/>
      <dgm:spPr/>
      <dgm:t>
        <a:bodyPr/>
        <a:lstStyle/>
        <a:p>
          <a:r>
            <a:rPr lang="el-GR" dirty="0"/>
            <a:t>Κατανόηση</a:t>
          </a:r>
        </a:p>
      </dgm:t>
    </dgm:pt>
    <dgm:pt modelId="{0D49D15A-6831-4F30-A34A-852DF6099624}" type="parTrans" cxnId="{803B0C07-3AA1-4FAF-8FCC-52A937DB34FA}">
      <dgm:prSet/>
      <dgm:spPr/>
      <dgm:t>
        <a:bodyPr/>
        <a:lstStyle/>
        <a:p>
          <a:endParaRPr lang="el-GR"/>
        </a:p>
      </dgm:t>
    </dgm:pt>
    <dgm:pt modelId="{42E8D31C-0EAB-4133-BC5A-FDD620F54EB4}" type="sibTrans" cxnId="{803B0C07-3AA1-4FAF-8FCC-52A937DB34FA}">
      <dgm:prSet/>
      <dgm:spPr/>
      <dgm:t>
        <a:bodyPr/>
        <a:lstStyle/>
        <a:p>
          <a:endParaRPr lang="el-GR"/>
        </a:p>
      </dgm:t>
    </dgm:pt>
    <dgm:pt modelId="{08E9B94F-59F0-45F4-BBE1-D2C2019C4F9B}">
      <dgm:prSet phldrT="[Κείμενο]"/>
      <dgm:spPr/>
      <dgm:t>
        <a:bodyPr/>
        <a:lstStyle/>
        <a:p>
          <a:r>
            <a:rPr lang="el-GR" dirty="0"/>
            <a:t>Ανάλυση</a:t>
          </a:r>
        </a:p>
      </dgm:t>
    </dgm:pt>
    <dgm:pt modelId="{1D77390E-0AAB-4DC2-AA5A-6E21AB45B6AA}" type="parTrans" cxnId="{3B71ACB3-3505-44AC-9FD3-BE49D61BB0FB}">
      <dgm:prSet/>
      <dgm:spPr/>
      <dgm:t>
        <a:bodyPr/>
        <a:lstStyle/>
        <a:p>
          <a:endParaRPr lang="el-GR"/>
        </a:p>
      </dgm:t>
    </dgm:pt>
    <dgm:pt modelId="{46EEDFB4-C75E-4176-ABCB-83EFEB3EC1E7}" type="sibTrans" cxnId="{3B71ACB3-3505-44AC-9FD3-BE49D61BB0FB}">
      <dgm:prSet/>
      <dgm:spPr/>
      <dgm:t>
        <a:bodyPr/>
        <a:lstStyle/>
        <a:p>
          <a:endParaRPr lang="el-GR"/>
        </a:p>
      </dgm:t>
    </dgm:pt>
    <dgm:pt modelId="{F3C62944-A3BA-44BC-8083-75B788FBDF3E}">
      <dgm:prSet phldrT="[Κείμενο]"/>
      <dgm:spPr/>
      <dgm:t>
        <a:bodyPr/>
        <a:lstStyle/>
        <a:p>
          <a:r>
            <a:rPr lang="el-GR" dirty="0"/>
            <a:t>Επίλυση</a:t>
          </a:r>
        </a:p>
      </dgm:t>
    </dgm:pt>
    <dgm:pt modelId="{00A5BCD6-A6F4-4424-82AA-A1E9A35E6E9F}" type="parTrans" cxnId="{F13848A2-72E9-49AC-9715-DD1701C8B188}">
      <dgm:prSet/>
      <dgm:spPr/>
      <dgm:t>
        <a:bodyPr/>
        <a:lstStyle/>
        <a:p>
          <a:endParaRPr lang="el-GR"/>
        </a:p>
      </dgm:t>
    </dgm:pt>
    <dgm:pt modelId="{B475E517-7606-404E-B4E8-9E64A30A34DC}" type="sibTrans" cxnId="{F13848A2-72E9-49AC-9715-DD1701C8B188}">
      <dgm:prSet/>
      <dgm:spPr/>
      <dgm:t>
        <a:bodyPr/>
        <a:lstStyle/>
        <a:p>
          <a:endParaRPr lang="el-GR"/>
        </a:p>
      </dgm:t>
    </dgm:pt>
    <dgm:pt modelId="{9EF8CE9F-46B1-47F3-89E0-ACF2E47F7191}" type="pres">
      <dgm:prSet presAssocID="{8B557943-2FEB-4AC5-BABF-CB474B68747F}" presName="Name0" presStyleCnt="0">
        <dgm:presLayoutVars>
          <dgm:dir/>
          <dgm:resizeHandles val="exact"/>
        </dgm:presLayoutVars>
      </dgm:prSet>
      <dgm:spPr/>
    </dgm:pt>
    <dgm:pt modelId="{988A3BE0-562B-455A-99CB-7889081EC0EA}" type="pres">
      <dgm:prSet presAssocID="{B5D7FFDB-5D56-4FE5-B0C7-08EE62D44A54}" presName="node" presStyleLbl="node1" presStyleIdx="0" presStyleCnt="3">
        <dgm:presLayoutVars>
          <dgm:bulletEnabled val="1"/>
        </dgm:presLayoutVars>
      </dgm:prSet>
      <dgm:spPr/>
    </dgm:pt>
    <dgm:pt modelId="{2DEBC29C-7120-4C52-8FF7-EA45C38753B7}" type="pres">
      <dgm:prSet presAssocID="{42E8D31C-0EAB-4133-BC5A-FDD620F54EB4}" presName="sibTrans" presStyleLbl="sibTrans2D1" presStyleIdx="0" presStyleCnt="2"/>
      <dgm:spPr/>
    </dgm:pt>
    <dgm:pt modelId="{47783DBD-3D3E-4C20-BE2E-C7DC885DDA34}" type="pres">
      <dgm:prSet presAssocID="{42E8D31C-0EAB-4133-BC5A-FDD620F54EB4}" presName="connectorText" presStyleLbl="sibTrans2D1" presStyleIdx="0" presStyleCnt="2"/>
      <dgm:spPr/>
    </dgm:pt>
    <dgm:pt modelId="{F8CC05EC-BCB7-457E-B324-FFCAF0E3D3AE}" type="pres">
      <dgm:prSet presAssocID="{08E9B94F-59F0-45F4-BBE1-D2C2019C4F9B}" presName="node" presStyleLbl="node1" presStyleIdx="1" presStyleCnt="3">
        <dgm:presLayoutVars>
          <dgm:bulletEnabled val="1"/>
        </dgm:presLayoutVars>
      </dgm:prSet>
      <dgm:spPr/>
    </dgm:pt>
    <dgm:pt modelId="{0A62D5A4-47B1-4396-97B9-1D22FAD5C41F}" type="pres">
      <dgm:prSet presAssocID="{46EEDFB4-C75E-4176-ABCB-83EFEB3EC1E7}" presName="sibTrans" presStyleLbl="sibTrans2D1" presStyleIdx="1" presStyleCnt="2"/>
      <dgm:spPr/>
    </dgm:pt>
    <dgm:pt modelId="{9CE071E6-44AE-4FC1-A5BF-EEE6221055E3}" type="pres">
      <dgm:prSet presAssocID="{46EEDFB4-C75E-4176-ABCB-83EFEB3EC1E7}" presName="connectorText" presStyleLbl="sibTrans2D1" presStyleIdx="1" presStyleCnt="2"/>
      <dgm:spPr/>
    </dgm:pt>
    <dgm:pt modelId="{DE619F1B-387E-4B2E-9861-84348B4A2339}" type="pres">
      <dgm:prSet presAssocID="{F3C62944-A3BA-44BC-8083-75B788FBDF3E}" presName="node" presStyleLbl="node1" presStyleIdx="2" presStyleCnt="3">
        <dgm:presLayoutVars>
          <dgm:bulletEnabled val="1"/>
        </dgm:presLayoutVars>
      </dgm:prSet>
      <dgm:spPr/>
    </dgm:pt>
  </dgm:ptLst>
  <dgm:cxnLst>
    <dgm:cxn modelId="{BADBEA01-16ED-49F0-B255-6CD6CF86107E}" type="presOf" srcId="{46EEDFB4-C75E-4176-ABCB-83EFEB3EC1E7}" destId="{9CE071E6-44AE-4FC1-A5BF-EEE6221055E3}" srcOrd="1" destOrd="0" presId="urn:microsoft.com/office/officeart/2005/8/layout/process1"/>
    <dgm:cxn modelId="{803B0C07-3AA1-4FAF-8FCC-52A937DB34FA}" srcId="{8B557943-2FEB-4AC5-BABF-CB474B68747F}" destId="{B5D7FFDB-5D56-4FE5-B0C7-08EE62D44A54}" srcOrd="0" destOrd="0" parTransId="{0D49D15A-6831-4F30-A34A-852DF6099624}" sibTransId="{42E8D31C-0EAB-4133-BC5A-FDD620F54EB4}"/>
    <dgm:cxn modelId="{C7DC3D09-2720-44DF-BEE1-47A3676BD734}" type="presOf" srcId="{42E8D31C-0EAB-4133-BC5A-FDD620F54EB4}" destId="{2DEBC29C-7120-4C52-8FF7-EA45C38753B7}" srcOrd="0" destOrd="0" presId="urn:microsoft.com/office/officeart/2005/8/layout/process1"/>
    <dgm:cxn modelId="{6E202412-A283-40B0-B924-BB2CE82E2FF9}" type="presOf" srcId="{08E9B94F-59F0-45F4-BBE1-D2C2019C4F9B}" destId="{F8CC05EC-BCB7-457E-B324-FFCAF0E3D3AE}" srcOrd="0" destOrd="0" presId="urn:microsoft.com/office/officeart/2005/8/layout/process1"/>
    <dgm:cxn modelId="{6860384A-6BB3-49EF-8A3E-1D9586BAFA98}" type="presOf" srcId="{8B557943-2FEB-4AC5-BABF-CB474B68747F}" destId="{9EF8CE9F-46B1-47F3-89E0-ACF2E47F7191}" srcOrd="0" destOrd="0" presId="urn:microsoft.com/office/officeart/2005/8/layout/process1"/>
    <dgm:cxn modelId="{9B4E4870-F0DA-427B-8B0B-F70DEB9879D5}" type="presOf" srcId="{F3C62944-A3BA-44BC-8083-75B788FBDF3E}" destId="{DE619F1B-387E-4B2E-9861-84348B4A2339}" srcOrd="0" destOrd="0" presId="urn:microsoft.com/office/officeart/2005/8/layout/process1"/>
    <dgm:cxn modelId="{97F5348D-B78E-4534-89E7-CC5F8FC5671A}" type="presOf" srcId="{46EEDFB4-C75E-4176-ABCB-83EFEB3EC1E7}" destId="{0A62D5A4-47B1-4396-97B9-1D22FAD5C41F}" srcOrd="0" destOrd="0" presId="urn:microsoft.com/office/officeart/2005/8/layout/process1"/>
    <dgm:cxn modelId="{034F2E9E-77C8-4950-A0D5-FE901506122C}" type="presOf" srcId="{B5D7FFDB-5D56-4FE5-B0C7-08EE62D44A54}" destId="{988A3BE0-562B-455A-99CB-7889081EC0EA}" srcOrd="0" destOrd="0" presId="urn:microsoft.com/office/officeart/2005/8/layout/process1"/>
    <dgm:cxn modelId="{F13848A2-72E9-49AC-9715-DD1701C8B188}" srcId="{8B557943-2FEB-4AC5-BABF-CB474B68747F}" destId="{F3C62944-A3BA-44BC-8083-75B788FBDF3E}" srcOrd="2" destOrd="0" parTransId="{00A5BCD6-A6F4-4424-82AA-A1E9A35E6E9F}" sibTransId="{B475E517-7606-404E-B4E8-9E64A30A34DC}"/>
    <dgm:cxn modelId="{ABDCDCB1-1E1A-48B0-B86C-9B51BDC8D398}" type="presOf" srcId="{42E8D31C-0EAB-4133-BC5A-FDD620F54EB4}" destId="{47783DBD-3D3E-4C20-BE2E-C7DC885DDA34}" srcOrd="1" destOrd="0" presId="urn:microsoft.com/office/officeart/2005/8/layout/process1"/>
    <dgm:cxn modelId="{3B71ACB3-3505-44AC-9FD3-BE49D61BB0FB}" srcId="{8B557943-2FEB-4AC5-BABF-CB474B68747F}" destId="{08E9B94F-59F0-45F4-BBE1-D2C2019C4F9B}" srcOrd="1" destOrd="0" parTransId="{1D77390E-0AAB-4DC2-AA5A-6E21AB45B6AA}" sibTransId="{46EEDFB4-C75E-4176-ABCB-83EFEB3EC1E7}"/>
    <dgm:cxn modelId="{8851A01E-335A-4253-AAED-DD81D7859E3C}" type="presParOf" srcId="{9EF8CE9F-46B1-47F3-89E0-ACF2E47F7191}" destId="{988A3BE0-562B-455A-99CB-7889081EC0EA}" srcOrd="0" destOrd="0" presId="urn:microsoft.com/office/officeart/2005/8/layout/process1"/>
    <dgm:cxn modelId="{6FBBED77-8D01-4AB0-B0C4-6D3248B60CD4}" type="presParOf" srcId="{9EF8CE9F-46B1-47F3-89E0-ACF2E47F7191}" destId="{2DEBC29C-7120-4C52-8FF7-EA45C38753B7}" srcOrd="1" destOrd="0" presId="urn:microsoft.com/office/officeart/2005/8/layout/process1"/>
    <dgm:cxn modelId="{65BB7FEA-9547-49D3-AE1B-828DF7CAD4B4}" type="presParOf" srcId="{2DEBC29C-7120-4C52-8FF7-EA45C38753B7}" destId="{47783DBD-3D3E-4C20-BE2E-C7DC885DDA34}" srcOrd="0" destOrd="0" presId="urn:microsoft.com/office/officeart/2005/8/layout/process1"/>
    <dgm:cxn modelId="{44103BAF-6BA1-41DA-817A-088FBD7D56FC}" type="presParOf" srcId="{9EF8CE9F-46B1-47F3-89E0-ACF2E47F7191}" destId="{F8CC05EC-BCB7-457E-B324-FFCAF0E3D3AE}" srcOrd="2" destOrd="0" presId="urn:microsoft.com/office/officeart/2005/8/layout/process1"/>
    <dgm:cxn modelId="{A3EECE8A-D46B-49C9-998E-2CBFE75B0F01}" type="presParOf" srcId="{9EF8CE9F-46B1-47F3-89E0-ACF2E47F7191}" destId="{0A62D5A4-47B1-4396-97B9-1D22FAD5C41F}" srcOrd="3" destOrd="0" presId="urn:microsoft.com/office/officeart/2005/8/layout/process1"/>
    <dgm:cxn modelId="{538017D9-9E33-4F02-ABAE-5E739CD53D6C}" type="presParOf" srcId="{0A62D5A4-47B1-4396-97B9-1D22FAD5C41F}" destId="{9CE071E6-44AE-4FC1-A5BF-EEE6221055E3}" srcOrd="0" destOrd="0" presId="urn:microsoft.com/office/officeart/2005/8/layout/process1"/>
    <dgm:cxn modelId="{C2308939-0497-4CDA-AD58-62614D7C8791}" type="presParOf" srcId="{9EF8CE9F-46B1-47F3-89E0-ACF2E47F7191}" destId="{DE619F1B-387E-4B2E-9861-84348B4A2339}"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65F31D-689F-4726-A6A3-2B715F733E03}" type="doc">
      <dgm:prSet loTypeId="urn:microsoft.com/office/officeart/2005/8/layout/orgChart1" loCatId="hierarchy" qsTypeId="urn:microsoft.com/office/officeart/2005/8/quickstyle/3d1" qsCatId="3D" csTypeId="urn:microsoft.com/office/officeart/2005/8/colors/colorful3" csCatId="colorful"/>
      <dgm:spPr/>
    </dgm:pt>
    <dgm:pt modelId="{AF10FE4A-C757-429F-AAD0-3B6BECFAF0A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a:ln/>
              <a:effectLst/>
              <a:latin typeface="Arial" charset="0"/>
              <a:cs typeface="Arial" charset="0"/>
            </a:rPr>
            <a:t>Πάρτι</a:t>
          </a:r>
        </a:p>
      </dgm:t>
    </dgm:pt>
    <dgm:pt modelId="{3C23454C-6E9F-4417-9EDE-CADE227899FC}" type="parTrans" cxnId="{40C2AF17-E77E-469F-870B-F2B9F65B6E8D}">
      <dgm:prSet/>
      <dgm:spPr/>
      <dgm:t>
        <a:bodyPr/>
        <a:lstStyle/>
        <a:p>
          <a:endParaRPr lang="el-GR"/>
        </a:p>
      </dgm:t>
    </dgm:pt>
    <dgm:pt modelId="{3E8BBA50-3224-4F33-A2AB-ADC02909E980}" type="sibTrans" cxnId="{40C2AF17-E77E-469F-870B-F2B9F65B6E8D}">
      <dgm:prSet/>
      <dgm:spPr/>
      <dgm:t>
        <a:bodyPr/>
        <a:lstStyle/>
        <a:p>
          <a:endParaRPr lang="el-GR"/>
        </a:p>
      </dgm:t>
    </dgm:pt>
    <dgm:pt modelId="{11259AF3-34EB-4EBA-99DE-4D81FFCB8F1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a:ln/>
              <a:effectLst/>
              <a:latin typeface="Arial" charset="0"/>
              <a:cs typeface="Arial" charset="0"/>
            </a:rPr>
            <a:t>Φαγητό</a:t>
          </a:r>
        </a:p>
      </dgm:t>
    </dgm:pt>
    <dgm:pt modelId="{18020523-2DF4-4363-AECB-EF585C3AD156}" type="parTrans" cxnId="{7480043D-1C46-4E3F-AC71-E82933716BCC}">
      <dgm:prSet/>
      <dgm:spPr/>
      <dgm:t>
        <a:bodyPr/>
        <a:lstStyle/>
        <a:p>
          <a:endParaRPr lang="el-GR"/>
        </a:p>
      </dgm:t>
    </dgm:pt>
    <dgm:pt modelId="{CBCEDF6F-1EF6-416D-8FD4-FD7610B81461}" type="sibTrans" cxnId="{7480043D-1C46-4E3F-AC71-E82933716BCC}">
      <dgm:prSet/>
      <dgm:spPr/>
      <dgm:t>
        <a:bodyPr/>
        <a:lstStyle/>
        <a:p>
          <a:endParaRPr lang="el-GR"/>
        </a:p>
      </dgm:t>
    </dgm:pt>
    <dgm:pt modelId="{B2024400-FEF9-4FD1-93DA-9867B3833D9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a:ln/>
              <a:effectLst/>
              <a:latin typeface="Arial" charset="0"/>
              <a:cs typeface="Arial" charset="0"/>
            </a:rPr>
            <a:t>Ποτό</a:t>
          </a:r>
        </a:p>
      </dgm:t>
    </dgm:pt>
    <dgm:pt modelId="{2B7DCC0D-DA4C-48CC-B4CE-071EFD0D370D}" type="parTrans" cxnId="{0B6EDF59-C0C1-4777-9053-872D0AB7D339}">
      <dgm:prSet/>
      <dgm:spPr/>
      <dgm:t>
        <a:bodyPr/>
        <a:lstStyle/>
        <a:p>
          <a:endParaRPr lang="el-GR"/>
        </a:p>
      </dgm:t>
    </dgm:pt>
    <dgm:pt modelId="{0D244E74-DCB7-4737-8153-4F0FF0CC7E9E}" type="sibTrans" cxnId="{0B6EDF59-C0C1-4777-9053-872D0AB7D339}">
      <dgm:prSet/>
      <dgm:spPr/>
      <dgm:t>
        <a:bodyPr/>
        <a:lstStyle/>
        <a:p>
          <a:endParaRPr lang="el-GR"/>
        </a:p>
      </dgm:t>
    </dgm:pt>
    <dgm:pt modelId="{9D1324A3-F96C-42CB-A008-35F7C648819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a:ln/>
              <a:effectLst/>
              <a:latin typeface="Arial" charset="0"/>
              <a:cs typeface="Arial" charset="0"/>
            </a:rPr>
            <a:t>Είδος</a:t>
          </a:r>
        </a:p>
      </dgm:t>
    </dgm:pt>
    <dgm:pt modelId="{752B2747-8FCB-47CB-9764-5C3AC9B4C77F}" type="parTrans" cxnId="{9C0E8A1F-0B19-4C3A-BF64-1EECCBEA638C}">
      <dgm:prSet/>
      <dgm:spPr/>
      <dgm:t>
        <a:bodyPr/>
        <a:lstStyle/>
        <a:p>
          <a:endParaRPr lang="el-GR"/>
        </a:p>
      </dgm:t>
    </dgm:pt>
    <dgm:pt modelId="{31D3FCD0-A60D-48B7-A35C-8438C43BA5A1}" type="sibTrans" cxnId="{9C0E8A1F-0B19-4C3A-BF64-1EECCBEA638C}">
      <dgm:prSet/>
      <dgm:spPr/>
      <dgm:t>
        <a:bodyPr/>
        <a:lstStyle/>
        <a:p>
          <a:endParaRPr lang="el-GR"/>
        </a:p>
      </dgm:t>
    </dgm:pt>
    <dgm:pt modelId="{2CA8ECBA-009E-4B9B-B752-32002BB5093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a:ln/>
              <a:effectLst/>
              <a:latin typeface="Arial" charset="0"/>
              <a:cs typeface="Arial" charset="0"/>
            </a:rPr>
            <a:t>Αγορά</a:t>
          </a:r>
        </a:p>
      </dgm:t>
    </dgm:pt>
    <dgm:pt modelId="{DC846456-6AFE-4190-8436-457A65B5809C}" type="parTrans" cxnId="{FE8FA70A-54DC-4677-8627-124A9422EBEA}">
      <dgm:prSet/>
      <dgm:spPr/>
      <dgm:t>
        <a:bodyPr/>
        <a:lstStyle/>
        <a:p>
          <a:endParaRPr lang="el-GR"/>
        </a:p>
      </dgm:t>
    </dgm:pt>
    <dgm:pt modelId="{3C01AF94-E985-4E82-9D65-E9C75900D271}" type="sibTrans" cxnId="{FE8FA70A-54DC-4677-8627-124A9422EBEA}">
      <dgm:prSet/>
      <dgm:spPr/>
      <dgm:t>
        <a:bodyPr/>
        <a:lstStyle/>
        <a:p>
          <a:endParaRPr lang="el-GR"/>
        </a:p>
      </dgm:t>
    </dgm:pt>
    <dgm:pt modelId="{B07F325F-EAC6-4FAD-B3C9-25BC73F4205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a:ln/>
              <a:effectLst/>
              <a:latin typeface="Arial" charset="0"/>
              <a:cs typeface="Arial" charset="0"/>
            </a:rPr>
            <a:t>Ποσότητα</a:t>
          </a:r>
        </a:p>
      </dgm:t>
    </dgm:pt>
    <dgm:pt modelId="{8109B898-E5F9-44FA-9A51-E9E05114605F}" type="parTrans" cxnId="{4F12F577-B27B-4F9A-A62D-39A0A3AC3F48}">
      <dgm:prSet/>
      <dgm:spPr/>
      <dgm:t>
        <a:bodyPr/>
        <a:lstStyle/>
        <a:p>
          <a:endParaRPr lang="el-GR"/>
        </a:p>
      </dgm:t>
    </dgm:pt>
    <dgm:pt modelId="{F1ADCDB4-0663-4A91-AF12-19B81ED35871}" type="sibTrans" cxnId="{4F12F577-B27B-4F9A-A62D-39A0A3AC3F48}">
      <dgm:prSet/>
      <dgm:spPr/>
      <dgm:t>
        <a:bodyPr/>
        <a:lstStyle/>
        <a:p>
          <a:endParaRPr lang="el-GR"/>
        </a:p>
      </dgm:t>
    </dgm:pt>
    <dgm:pt modelId="{3C506B5E-2D2C-4992-822E-FC99FABE6E1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a:ln/>
              <a:effectLst/>
              <a:latin typeface="Arial" charset="0"/>
              <a:cs typeface="Arial" charset="0"/>
            </a:rPr>
            <a:t>Χώρος</a:t>
          </a:r>
        </a:p>
      </dgm:t>
    </dgm:pt>
    <dgm:pt modelId="{9344E11F-573D-45BA-8D35-537C9C7BE6C5}" type="parTrans" cxnId="{E3B20C2D-DFC0-413B-9FED-3EEC0FFCBA3C}">
      <dgm:prSet/>
      <dgm:spPr/>
      <dgm:t>
        <a:bodyPr/>
        <a:lstStyle/>
        <a:p>
          <a:endParaRPr lang="el-GR"/>
        </a:p>
      </dgm:t>
    </dgm:pt>
    <dgm:pt modelId="{BDD4CC3B-7C60-40E7-B3D4-85E79F905BA9}" type="sibTrans" cxnId="{E3B20C2D-DFC0-413B-9FED-3EEC0FFCBA3C}">
      <dgm:prSet/>
      <dgm:spPr/>
      <dgm:t>
        <a:bodyPr/>
        <a:lstStyle/>
        <a:p>
          <a:endParaRPr lang="el-GR"/>
        </a:p>
      </dgm:t>
    </dgm:pt>
    <dgm:pt modelId="{352443F6-49DF-4F6A-81F1-3E92398C5A9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a:ln/>
              <a:effectLst/>
              <a:latin typeface="Arial" charset="0"/>
              <a:cs typeface="Arial" charset="0"/>
            </a:rPr>
            <a:t>Συμφωνία</a:t>
          </a:r>
        </a:p>
      </dgm:t>
    </dgm:pt>
    <dgm:pt modelId="{FD1D57A8-F31A-47B5-9155-B3998AADE5BA}" type="parTrans" cxnId="{C4BBA956-3487-400A-B447-7237A6F0ED62}">
      <dgm:prSet/>
      <dgm:spPr/>
      <dgm:t>
        <a:bodyPr/>
        <a:lstStyle/>
        <a:p>
          <a:endParaRPr lang="el-GR"/>
        </a:p>
      </dgm:t>
    </dgm:pt>
    <dgm:pt modelId="{0A4E7C22-BF6A-4B30-A733-230337A5DF23}" type="sibTrans" cxnId="{C4BBA956-3487-400A-B447-7237A6F0ED62}">
      <dgm:prSet/>
      <dgm:spPr/>
      <dgm:t>
        <a:bodyPr/>
        <a:lstStyle/>
        <a:p>
          <a:endParaRPr lang="el-GR"/>
        </a:p>
      </dgm:t>
    </dgm:pt>
    <dgm:pt modelId="{EE71EA62-6E66-46F8-9AA1-A47DABA27F6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effectLst/>
              <a:latin typeface="Arial" charset="0"/>
              <a:cs typeface="Arial" charset="0"/>
            </a:rPr>
            <a:t>Καθαριότητα</a:t>
          </a:r>
        </a:p>
      </dgm:t>
    </dgm:pt>
    <dgm:pt modelId="{3C73575F-D87D-450C-A616-C6914DE2EB48}" type="parTrans" cxnId="{2D0EB523-962E-404C-888C-E2A106D11484}">
      <dgm:prSet/>
      <dgm:spPr/>
      <dgm:t>
        <a:bodyPr/>
        <a:lstStyle/>
        <a:p>
          <a:endParaRPr lang="el-GR"/>
        </a:p>
      </dgm:t>
    </dgm:pt>
    <dgm:pt modelId="{2DE67947-789B-4DB6-A7C2-406CB2EA0CC8}" type="sibTrans" cxnId="{2D0EB523-962E-404C-888C-E2A106D11484}">
      <dgm:prSet/>
      <dgm:spPr/>
      <dgm:t>
        <a:bodyPr/>
        <a:lstStyle/>
        <a:p>
          <a:endParaRPr lang="el-GR"/>
        </a:p>
      </dgm:t>
    </dgm:pt>
    <dgm:pt modelId="{84B1BA4A-120D-4272-847D-C10D984A6B02}" type="pres">
      <dgm:prSet presAssocID="{0565F31D-689F-4726-A6A3-2B715F733E03}" presName="hierChild1" presStyleCnt="0">
        <dgm:presLayoutVars>
          <dgm:orgChart val="1"/>
          <dgm:chPref val="1"/>
          <dgm:dir/>
          <dgm:animOne val="branch"/>
          <dgm:animLvl val="lvl"/>
          <dgm:resizeHandles/>
        </dgm:presLayoutVars>
      </dgm:prSet>
      <dgm:spPr/>
    </dgm:pt>
    <dgm:pt modelId="{39D2FF01-AC8E-45E9-BFBA-B68F38F60236}" type="pres">
      <dgm:prSet presAssocID="{AF10FE4A-C757-429F-AAD0-3B6BECFAF0AA}" presName="hierRoot1" presStyleCnt="0">
        <dgm:presLayoutVars>
          <dgm:hierBranch/>
        </dgm:presLayoutVars>
      </dgm:prSet>
      <dgm:spPr/>
    </dgm:pt>
    <dgm:pt modelId="{67C5D0E4-17F4-425E-8DCD-E7D6753BC88C}" type="pres">
      <dgm:prSet presAssocID="{AF10FE4A-C757-429F-AAD0-3B6BECFAF0AA}" presName="rootComposite1" presStyleCnt="0"/>
      <dgm:spPr/>
    </dgm:pt>
    <dgm:pt modelId="{7FA694F9-5D2C-4FDA-B154-706230EE7F42}" type="pres">
      <dgm:prSet presAssocID="{AF10FE4A-C757-429F-AAD0-3B6BECFAF0AA}" presName="rootText1" presStyleLbl="node0" presStyleIdx="0" presStyleCnt="1" custLinFactNeighborX="3768" custLinFactNeighborY="-7537">
        <dgm:presLayoutVars>
          <dgm:chPref val="3"/>
        </dgm:presLayoutVars>
      </dgm:prSet>
      <dgm:spPr/>
    </dgm:pt>
    <dgm:pt modelId="{C162A85F-CA64-4721-BBB9-15C4C147B6F9}" type="pres">
      <dgm:prSet presAssocID="{AF10FE4A-C757-429F-AAD0-3B6BECFAF0AA}" presName="rootConnector1" presStyleLbl="node1" presStyleIdx="0" presStyleCnt="0"/>
      <dgm:spPr/>
    </dgm:pt>
    <dgm:pt modelId="{5683B4D5-5EDD-4E12-B1E0-A5F368776731}" type="pres">
      <dgm:prSet presAssocID="{AF10FE4A-C757-429F-AAD0-3B6BECFAF0AA}" presName="hierChild2" presStyleCnt="0"/>
      <dgm:spPr/>
    </dgm:pt>
    <dgm:pt modelId="{4A30F9F2-A482-4DD2-A879-A429B7762697}" type="pres">
      <dgm:prSet presAssocID="{18020523-2DF4-4363-AECB-EF585C3AD156}" presName="Name35" presStyleLbl="parChTrans1D2" presStyleIdx="0" presStyleCnt="3"/>
      <dgm:spPr/>
    </dgm:pt>
    <dgm:pt modelId="{BF694E3B-59BA-48BC-AEA2-A7DECDAF23AF}" type="pres">
      <dgm:prSet presAssocID="{11259AF3-34EB-4EBA-99DE-4D81FFCB8F12}" presName="hierRoot2" presStyleCnt="0">
        <dgm:presLayoutVars>
          <dgm:hierBranch/>
        </dgm:presLayoutVars>
      </dgm:prSet>
      <dgm:spPr/>
    </dgm:pt>
    <dgm:pt modelId="{67717653-2E8F-4123-B48C-8589D7BEA16B}" type="pres">
      <dgm:prSet presAssocID="{11259AF3-34EB-4EBA-99DE-4D81FFCB8F12}" presName="rootComposite" presStyleCnt="0"/>
      <dgm:spPr/>
    </dgm:pt>
    <dgm:pt modelId="{64E52AC9-FB4A-4894-A47B-D7756892F74C}" type="pres">
      <dgm:prSet presAssocID="{11259AF3-34EB-4EBA-99DE-4D81FFCB8F12}" presName="rootText" presStyleLbl="node2" presStyleIdx="0" presStyleCnt="3">
        <dgm:presLayoutVars>
          <dgm:chPref val="3"/>
        </dgm:presLayoutVars>
      </dgm:prSet>
      <dgm:spPr/>
    </dgm:pt>
    <dgm:pt modelId="{9005CAD3-373F-4F7A-87EC-0BA877AEC3F8}" type="pres">
      <dgm:prSet presAssocID="{11259AF3-34EB-4EBA-99DE-4D81FFCB8F12}" presName="rootConnector" presStyleLbl="node2" presStyleIdx="0" presStyleCnt="3"/>
      <dgm:spPr/>
    </dgm:pt>
    <dgm:pt modelId="{7DFDBCE4-B978-403C-855E-7A034B6DE886}" type="pres">
      <dgm:prSet presAssocID="{11259AF3-34EB-4EBA-99DE-4D81FFCB8F12}" presName="hierChild4" presStyleCnt="0"/>
      <dgm:spPr/>
    </dgm:pt>
    <dgm:pt modelId="{5CB0235D-95D6-4186-B38D-054FC1A141E3}" type="pres">
      <dgm:prSet presAssocID="{11259AF3-34EB-4EBA-99DE-4D81FFCB8F12}" presName="hierChild5" presStyleCnt="0"/>
      <dgm:spPr/>
    </dgm:pt>
    <dgm:pt modelId="{7B5C87F7-5DF8-4962-B9AE-1A8D02026533}" type="pres">
      <dgm:prSet presAssocID="{2B7DCC0D-DA4C-48CC-B4CE-071EFD0D370D}" presName="Name35" presStyleLbl="parChTrans1D2" presStyleIdx="1" presStyleCnt="3"/>
      <dgm:spPr/>
    </dgm:pt>
    <dgm:pt modelId="{ADB4814B-B38D-4081-8267-D6E8696F9704}" type="pres">
      <dgm:prSet presAssocID="{B2024400-FEF9-4FD1-93DA-9867B3833D92}" presName="hierRoot2" presStyleCnt="0">
        <dgm:presLayoutVars>
          <dgm:hierBranch/>
        </dgm:presLayoutVars>
      </dgm:prSet>
      <dgm:spPr/>
    </dgm:pt>
    <dgm:pt modelId="{9F3839EC-7FA8-4C0E-99EC-8B2F3F79F4DF}" type="pres">
      <dgm:prSet presAssocID="{B2024400-FEF9-4FD1-93DA-9867B3833D92}" presName="rootComposite" presStyleCnt="0"/>
      <dgm:spPr/>
    </dgm:pt>
    <dgm:pt modelId="{88DF37C0-8895-4F43-A42C-7363737FF75B}" type="pres">
      <dgm:prSet presAssocID="{B2024400-FEF9-4FD1-93DA-9867B3833D92}" presName="rootText" presStyleLbl="node2" presStyleIdx="1" presStyleCnt="3">
        <dgm:presLayoutVars>
          <dgm:chPref val="3"/>
        </dgm:presLayoutVars>
      </dgm:prSet>
      <dgm:spPr/>
    </dgm:pt>
    <dgm:pt modelId="{72655750-17F2-4578-91F0-806571E3EB88}" type="pres">
      <dgm:prSet presAssocID="{B2024400-FEF9-4FD1-93DA-9867B3833D92}" presName="rootConnector" presStyleLbl="node2" presStyleIdx="1" presStyleCnt="3"/>
      <dgm:spPr/>
    </dgm:pt>
    <dgm:pt modelId="{F52B4846-03AC-41F0-9440-E492008690E7}" type="pres">
      <dgm:prSet presAssocID="{B2024400-FEF9-4FD1-93DA-9867B3833D92}" presName="hierChild4" presStyleCnt="0"/>
      <dgm:spPr/>
    </dgm:pt>
    <dgm:pt modelId="{5A497C97-EBBE-4B13-8BCD-5D12292CBC21}" type="pres">
      <dgm:prSet presAssocID="{752B2747-8FCB-47CB-9764-5C3AC9B4C77F}" presName="Name35" presStyleLbl="parChTrans1D3" presStyleIdx="0" presStyleCnt="5"/>
      <dgm:spPr/>
    </dgm:pt>
    <dgm:pt modelId="{64ECFC3B-EFC4-4B8D-9B1C-F8D25E55C552}" type="pres">
      <dgm:prSet presAssocID="{9D1324A3-F96C-42CB-A008-35F7C6488199}" presName="hierRoot2" presStyleCnt="0">
        <dgm:presLayoutVars>
          <dgm:hierBranch val="r"/>
        </dgm:presLayoutVars>
      </dgm:prSet>
      <dgm:spPr/>
    </dgm:pt>
    <dgm:pt modelId="{11BB4C67-D7A0-4FD5-A1C7-C5E12FF69FB0}" type="pres">
      <dgm:prSet presAssocID="{9D1324A3-F96C-42CB-A008-35F7C6488199}" presName="rootComposite" presStyleCnt="0"/>
      <dgm:spPr/>
    </dgm:pt>
    <dgm:pt modelId="{7F2B4388-2BA6-42B4-9D3B-B49CFB54F1E4}" type="pres">
      <dgm:prSet presAssocID="{9D1324A3-F96C-42CB-A008-35F7C6488199}" presName="rootText" presStyleLbl="node3" presStyleIdx="0" presStyleCnt="5">
        <dgm:presLayoutVars>
          <dgm:chPref val="3"/>
        </dgm:presLayoutVars>
      </dgm:prSet>
      <dgm:spPr/>
    </dgm:pt>
    <dgm:pt modelId="{12A818DC-CBB2-4BE9-B229-8291AF17D487}" type="pres">
      <dgm:prSet presAssocID="{9D1324A3-F96C-42CB-A008-35F7C6488199}" presName="rootConnector" presStyleLbl="node3" presStyleIdx="0" presStyleCnt="5"/>
      <dgm:spPr/>
    </dgm:pt>
    <dgm:pt modelId="{368B275A-40BB-4F6D-ABD6-A5A7482761C6}" type="pres">
      <dgm:prSet presAssocID="{9D1324A3-F96C-42CB-A008-35F7C6488199}" presName="hierChild4" presStyleCnt="0"/>
      <dgm:spPr/>
    </dgm:pt>
    <dgm:pt modelId="{44777965-003C-4D74-B7DC-955B85B042B1}" type="pres">
      <dgm:prSet presAssocID="{9D1324A3-F96C-42CB-A008-35F7C6488199}" presName="hierChild5" presStyleCnt="0"/>
      <dgm:spPr/>
    </dgm:pt>
    <dgm:pt modelId="{CBDA20F6-CC39-4443-9F7E-5CFAC454442E}" type="pres">
      <dgm:prSet presAssocID="{DC846456-6AFE-4190-8436-457A65B5809C}" presName="Name35" presStyleLbl="parChTrans1D3" presStyleIdx="1" presStyleCnt="5"/>
      <dgm:spPr/>
    </dgm:pt>
    <dgm:pt modelId="{7C0F7F54-0F0F-415B-858E-A90D4DEA4592}" type="pres">
      <dgm:prSet presAssocID="{2CA8ECBA-009E-4B9B-B752-32002BB5093D}" presName="hierRoot2" presStyleCnt="0">
        <dgm:presLayoutVars>
          <dgm:hierBranch val="r"/>
        </dgm:presLayoutVars>
      </dgm:prSet>
      <dgm:spPr/>
    </dgm:pt>
    <dgm:pt modelId="{826BEDCF-EFB0-4BEA-9222-DFC95C98872D}" type="pres">
      <dgm:prSet presAssocID="{2CA8ECBA-009E-4B9B-B752-32002BB5093D}" presName="rootComposite" presStyleCnt="0"/>
      <dgm:spPr/>
    </dgm:pt>
    <dgm:pt modelId="{4BC6238D-18A9-48F4-A17B-AEFC71E89C70}" type="pres">
      <dgm:prSet presAssocID="{2CA8ECBA-009E-4B9B-B752-32002BB5093D}" presName="rootText" presStyleLbl="node3" presStyleIdx="1" presStyleCnt="5">
        <dgm:presLayoutVars>
          <dgm:chPref val="3"/>
        </dgm:presLayoutVars>
      </dgm:prSet>
      <dgm:spPr/>
    </dgm:pt>
    <dgm:pt modelId="{D56027FE-D313-47ED-B2F8-DD51D1D69374}" type="pres">
      <dgm:prSet presAssocID="{2CA8ECBA-009E-4B9B-B752-32002BB5093D}" presName="rootConnector" presStyleLbl="node3" presStyleIdx="1" presStyleCnt="5"/>
      <dgm:spPr/>
    </dgm:pt>
    <dgm:pt modelId="{91DE490C-47AD-4837-8C35-B49BBB18DD7E}" type="pres">
      <dgm:prSet presAssocID="{2CA8ECBA-009E-4B9B-B752-32002BB5093D}" presName="hierChild4" presStyleCnt="0"/>
      <dgm:spPr/>
    </dgm:pt>
    <dgm:pt modelId="{EF339ACD-5BAE-4F22-AC24-2459528DFE1F}" type="pres">
      <dgm:prSet presAssocID="{2CA8ECBA-009E-4B9B-B752-32002BB5093D}" presName="hierChild5" presStyleCnt="0"/>
      <dgm:spPr/>
    </dgm:pt>
    <dgm:pt modelId="{11E477E0-5011-44C9-A09B-A47270DCA95D}" type="pres">
      <dgm:prSet presAssocID="{8109B898-E5F9-44FA-9A51-E9E05114605F}" presName="Name35" presStyleLbl="parChTrans1D3" presStyleIdx="2" presStyleCnt="5"/>
      <dgm:spPr/>
    </dgm:pt>
    <dgm:pt modelId="{0499A889-A48B-4C03-85AD-4FBD9C731C25}" type="pres">
      <dgm:prSet presAssocID="{B07F325F-EAC6-4FAD-B3C9-25BC73F42053}" presName="hierRoot2" presStyleCnt="0">
        <dgm:presLayoutVars>
          <dgm:hierBranch val="r"/>
        </dgm:presLayoutVars>
      </dgm:prSet>
      <dgm:spPr/>
    </dgm:pt>
    <dgm:pt modelId="{42343440-8CE8-49E6-BD9D-5A03292E528D}" type="pres">
      <dgm:prSet presAssocID="{B07F325F-EAC6-4FAD-B3C9-25BC73F42053}" presName="rootComposite" presStyleCnt="0"/>
      <dgm:spPr/>
    </dgm:pt>
    <dgm:pt modelId="{40515A81-2E7D-422F-A37C-4DC06B1F6B68}" type="pres">
      <dgm:prSet presAssocID="{B07F325F-EAC6-4FAD-B3C9-25BC73F42053}" presName="rootText" presStyleLbl="node3" presStyleIdx="2" presStyleCnt="5">
        <dgm:presLayoutVars>
          <dgm:chPref val="3"/>
        </dgm:presLayoutVars>
      </dgm:prSet>
      <dgm:spPr/>
    </dgm:pt>
    <dgm:pt modelId="{5F26E923-023C-4BC0-AE9A-EDD655341C2B}" type="pres">
      <dgm:prSet presAssocID="{B07F325F-EAC6-4FAD-B3C9-25BC73F42053}" presName="rootConnector" presStyleLbl="node3" presStyleIdx="2" presStyleCnt="5"/>
      <dgm:spPr/>
    </dgm:pt>
    <dgm:pt modelId="{85FBE7D0-33B5-4877-B868-F9C2DC51A450}" type="pres">
      <dgm:prSet presAssocID="{B07F325F-EAC6-4FAD-B3C9-25BC73F42053}" presName="hierChild4" presStyleCnt="0"/>
      <dgm:spPr/>
    </dgm:pt>
    <dgm:pt modelId="{47F125F3-6B1E-4208-9E27-607A4DFDCB9A}" type="pres">
      <dgm:prSet presAssocID="{B07F325F-EAC6-4FAD-B3C9-25BC73F42053}" presName="hierChild5" presStyleCnt="0"/>
      <dgm:spPr/>
    </dgm:pt>
    <dgm:pt modelId="{B50056C6-F983-485C-9077-A47BB48BD18F}" type="pres">
      <dgm:prSet presAssocID="{B2024400-FEF9-4FD1-93DA-9867B3833D92}" presName="hierChild5" presStyleCnt="0"/>
      <dgm:spPr/>
    </dgm:pt>
    <dgm:pt modelId="{EC797E71-7698-4E63-9065-463852A8ECDE}" type="pres">
      <dgm:prSet presAssocID="{9344E11F-573D-45BA-8D35-537C9C7BE6C5}" presName="Name35" presStyleLbl="parChTrans1D2" presStyleIdx="2" presStyleCnt="3"/>
      <dgm:spPr/>
    </dgm:pt>
    <dgm:pt modelId="{DDFD6DAD-6C0F-4DFD-B10B-4E3B79C374EA}" type="pres">
      <dgm:prSet presAssocID="{3C506B5E-2D2C-4992-822E-FC99FABE6E14}" presName="hierRoot2" presStyleCnt="0">
        <dgm:presLayoutVars>
          <dgm:hierBranch/>
        </dgm:presLayoutVars>
      </dgm:prSet>
      <dgm:spPr/>
    </dgm:pt>
    <dgm:pt modelId="{C3443A4B-AECE-4BEA-A860-EDFAE79F4BE6}" type="pres">
      <dgm:prSet presAssocID="{3C506B5E-2D2C-4992-822E-FC99FABE6E14}" presName="rootComposite" presStyleCnt="0"/>
      <dgm:spPr/>
    </dgm:pt>
    <dgm:pt modelId="{8B53CCA1-B2C4-48F1-BE58-6A3197AF8F44}" type="pres">
      <dgm:prSet presAssocID="{3C506B5E-2D2C-4992-822E-FC99FABE6E14}" presName="rootText" presStyleLbl="node2" presStyleIdx="2" presStyleCnt="3">
        <dgm:presLayoutVars>
          <dgm:chPref val="3"/>
        </dgm:presLayoutVars>
      </dgm:prSet>
      <dgm:spPr/>
    </dgm:pt>
    <dgm:pt modelId="{637426F5-8B61-4D7E-8898-5786D76EA7FE}" type="pres">
      <dgm:prSet presAssocID="{3C506B5E-2D2C-4992-822E-FC99FABE6E14}" presName="rootConnector" presStyleLbl="node2" presStyleIdx="2" presStyleCnt="3"/>
      <dgm:spPr/>
    </dgm:pt>
    <dgm:pt modelId="{9B9F803A-6879-4CDF-9C2E-7BD9B897AB96}" type="pres">
      <dgm:prSet presAssocID="{3C506B5E-2D2C-4992-822E-FC99FABE6E14}" presName="hierChild4" presStyleCnt="0"/>
      <dgm:spPr/>
    </dgm:pt>
    <dgm:pt modelId="{DFF47BF4-AFF8-42FD-A8E2-F1D28ABEB002}" type="pres">
      <dgm:prSet presAssocID="{FD1D57A8-F31A-47B5-9155-B3998AADE5BA}" presName="Name35" presStyleLbl="parChTrans1D3" presStyleIdx="3" presStyleCnt="5"/>
      <dgm:spPr/>
    </dgm:pt>
    <dgm:pt modelId="{A03D66BB-93DC-45B4-AE2A-63D799A63D33}" type="pres">
      <dgm:prSet presAssocID="{352443F6-49DF-4F6A-81F1-3E92398C5A92}" presName="hierRoot2" presStyleCnt="0">
        <dgm:presLayoutVars>
          <dgm:hierBranch val="r"/>
        </dgm:presLayoutVars>
      </dgm:prSet>
      <dgm:spPr/>
    </dgm:pt>
    <dgm:pt modelId="{616D4198-E5D8-44FE-A875-28C18F026554}" type="pres">
      <dgm:prSet presAssocID="{352443F6-49DF-4F6A-81F1-3E92398C5A92}" presName="rootComposite" presStyleCnt="0"/>
      <dgm:spPr/>
    </dgm:pt>
    <dgm:pt modelId="{B6C9A871-4739-427B-ADFF-B1D8B6C53F46}" type="pres">
      <dgm:prSet presAssocID="{352443F6-49DF-4F6A-81F1-3E92398C5A92}" presName="rootText" presStyleLbl="node3" presStyleIdx="3" presStyleCnt="5">
        <dgm:presLayoutVars>
          <dgm:chPref val="3"/>
        </dgm:presLayoutVars>
      </dgm:prSet>
      <dgm:spPr/>
    </dgm:pt>
    <dgm:pt modelId="{2F99C535-540C-47C2-91AA-F76DC221DFEC}" type="pres">
      <dgm:prSet presAssocID="{352443F6-49DF-4F6A-81F1-3E92398C5A92}" presName="rootConnector" presStyleLbl="node3" presStyleIdx="3" presStyleCnt="5"/>
      <dgm:spPr/>
    </dgm:pt>
    <dgm:pt modelId="{D36720A1-E5D4-471B-B099-F30D45ACD0D9}" type="pres">
      <dgm:prSet presAssocID="{352443F6-49DF-4F6A-81F1-3E92398C5A92}" presName="hierChild4" presStyleCnt="0"/>
      <dgm:spPr/>
    </dgm:pt>
    <dgm:pt modelId="{5198D636-1EB1-4D0F-97A5-6EF87FE7E0F0}" type="pres">
      <dgm:prSet presAssocID="{352443F6-49DF-4F6A-81F1-3E92398C5A92}" presName="hierChild5" presStyleCnt="0"/>
      <dgm:spPr/>
    </dgm:pt>
    <dgm:pt modelId="{FC9E41D1-4193-4734-A7DC-9FA94E1EF08A}" type="pres">
      <dgm:prSet presAssocID="{3C73575F-D87D-450C-A616-C6914DE2EB48}" presName="Name35" presStyleLbl="parChTrans1D3" presStyleIdx="4" presStyleCnt="5"/>
      <dgm:spPr/>
    </dgm:pt>
    <dgm:pt modelId="{8DB73F94-3EC9-4939-97F5-9139093841C1}" type="pres">
      <dgm:prSet presAssocID="{EE71EA62-6E66-46F8-9AA1-A47DABA27F68}" presName="hierRoot2" presStyleCnt="0">
        <dgm:presLayoutVars>
          <dgm:hierBranch val="r"/>
        </dgm:presLayoutVars>
      </dgm:prSet>
      <dgm:spPr/>
    </dgm:pt>
    <dgm:pt modelId="{B65BD98A-5B51-414C-8698-7BE76C4D7A4E}" type="pres">
      <dgm:prSet presAssocID="{EE71EA62-6E66-46F8-9AA1-A47DABA27F68}" presName="rootComposite" presStyleCnt="0"/>
      <dgm:spPr/>
    </dgm:pt>
    <dgm:pt modelId="{DDB83AE6-8391-4FD0-BFA0-2577C2DAA7CA}" type="pres">
      <dgm:prSet presAssocID="{EE71EA62-6E66-46F8-9AA1-A47DABA27F68}" presName="rootText" presStyleLbl="node3" presStyleIdx="4" presStyleCnt="5">
        <dgm:presLayoutVars>
          <dgm:chPref val="3"/>
        </dgm:presLayoutVars>
      </dgm:prSet>
      <dgm:spPr/>
    </dgm:pt>
    <dgm:pt modelId="{920A5839-04C1-4689-8021-A788F8E76C92}" type="pres">
      <dgm:prSet presAssocID="{EE71EA62-6E66-46F8-9AA1-A47DABA27F68}" presName="rootConnector" presStyleLbl="node3" presStyleIdx="4" presStyleCnt="5"/>
      <dgm:spPr/>
    </dgm:pt>
    <dgm:pt modelId="{98B1FA3B-0287-4AD7-9140-67E21334ACBC}" type="pres">
      <dgm:prSet presAssocID="{EE71EA62-6E66-46F8-9AA1-A47DABA27F68}" presName="hierChild4" presStyleCnt="0"/>
      <dgm:spPr/>
    </dgm:pt>
    <dgm:pt modelId="{5E2BD7E3-9F58-4D24-B182-FBBD1FB3D72C}" type="pres">
      <dgm:prSet presAssocID="{EE71EA62-6E66-46F8-9AA1-A47DABA27F68}" presName="hierChild5" presStyleCnt="0"/>
      <dgm:spPr/>
    </dgm:pt>
    <dgm:pt modelId="{493837C8-BAE7-4A8E-86D6-0551F81C56F2}" type="pres">
      <dgm:prSet presAssocID="{3C506B5E-2D2C-4992-822E-FC99FABE6E14}" presName="hierChild5" presStyleCnt="0"/>
      <dgm:spPr/>
    </dgm:pt>
    <dgm:pt modelId="{F5F50C6B-3AAD-4C04-8D86-F604BD8B638A}" type="pres">
      <dgm:prSet presAssocID="{AF10FE4A-C757-429F-AAD0-3B6BECFAF0AA}" presName="hierChild3" presStyleCnt="0"/>
      <dgm:spPr/>
    </dgm:pt>
  </dgm:ptLst>
  <dgm:cxnLst>
    <dgm:cxn modelId="{FE8FA70A-54DC-4677-8627-124A9422EBEA}" srcId="{B2024400-FEF9-4FD1-93DA-9867B3833D92}" destId="{2CA8ECBA-009E-4B9B-B752-32002BB5093D}" srcOrd="1" destOrd="0" parTransId="{DC846456-6AFE-4190-8436-457A65B5809C}" sibTransId="{3C01AF94-E985-4E82-9D65-E9C75900D271}"/>
    <dgm:cxn modelId="{7913CE0A-E3DF-495E-9AA0-72B24D0EDF01}" type="presOf" srcId="{9D1324A3-F96C-42CB-A008-35F7C6488199}" destId="{7F2B4388-2BA6-42B4-9D3B-B49CFB54F1E4}" srcOrd="0" destOrd="0" presId="urn:microsoft.com/office/officeart/2005/8/layout/orgChart1"/>
    <dgm:cxn modelId="{A2511E0F-22AD-4F42-974C-6D25B5B64B38}" type="presOf" srcId="{352443F6-49DF-4F6A-81F1-3E92398C5A92}" destId="{B6C9A871-4739-427B-ADFF-B1D8B6C53F46}" srcOrd="0" destOrd="0" presId="urn:microsoft.com/office/officeart/2005/8/layout/orgChart1"/>
    <dgm:cxn modelId="{40C2AF17-E77E-469F-870B-F2B9F65B6E8D}" srcId="{0565F31D-689F-4726-A6A3-2B715F733E03}" destId="{AF10FE4A-C757-429F-AAD0-3B6BECFAF0AA}" srcOrd="0" destOrd="0" parTransId="{3C23454C-6E9F-4417-9EDE-CADE227899FC}" sibTransId="{3E8BBA50-3224-4F33-A2AB-ADC02909E980}"/>
    <dgm:cxn modelId="{99B93E1F-07FE-4946-BB7F-31A346677241}" type="presOf" srcId="{9344E11F-573D-45BA-8D35-537C9C7BE6C5}" destId="{EC797E71-7698-4E63-9065-463852A8ECDE}" srcOrd="0" destOrd="0" presId="urn:microsoft.com/office/officeart/2005/8/layout/orgChart1"/>
    <dgm:cxn modelId="{9C0E8A1F-0B19-4C3A-BF64-1EECCBEA638C}" srcId="{B2024400-FEF9-4FD1-93DA-9867B3833D92}" destId="{9D1324A3-F96C-42CB-A008-35F7C6488199}" srcOrd="0" destOrd="0" parTransId="{752B2747-8FCB-47CB-9764-5C3AC9B4C77F}" sibTransId="{31D3FCD0-A60D-48B7-A35C-8438C43BA5A1}"/>
    <dgm:cxn modelId="{2D0EB523-962E-404C-888C-E2A106D11484}" srcId="{3C506B5E-2D2C-4992-822E-FC99FABE6E14}" destId="{EE71EA62-6E66-46F8-9AA1-A47DABA27F68}" srcOrd="1" destOrd="0" parTransId="{3C73575F-D87D-450C-A616-C6914DE2EB48}" sibTransId="{2DE67947-789B-4DB6-A7C2-406CB2EA0CC8}"/>
    <dgm:cxn modelId="{E3B20C2D-DFC0-413B-9FED-3EEC0FFCBA3C}" srcId="{AF10FE4A-C757-429F-AAD0-3B6BECFAF0AA}" destId="{3C506B5E-2D2C-4992-822E-FC99FABE6E14}" srcOrd="2" destOrd="0" parTransId="{9344E11F-573D-45BA-8D35-537C9C7BE6C5}" sibTransId="{BDD4CC3B-7C60-40E7-B3D4-85E79F905BA9}"/>
    <dgm:cxn modelId="{331D7F32-04F3-4115-8CC0-6D4335639685}" type="presOf" srcId="{11259AF3-34EB-4EBA-99DE-4D81FFCB8F12}" destId="{9005CAD3-373F-4F7A-87EC-0BA877AEC3F8}" srcOrd="1" destOrd="0" presId="urn:microsoft.com/office/officeart/2005/8/layout/orgChart1"/>
    <dgm:cxn modelId="{D6318833-3491-4794-935B-8447D45707AA}" type="presOf" srcId="{FD1D57A8-F31A-47B5-9155-B3998AADE5BA}" destId="{DFF47BF4-AFF8-42FD-A8E2-F1D28ABEB002}" srcOrd="0" destOrd="0" presId="urn:microsoft.com/office/officeart/2005/8/layout/orgChart1"/>
    <dgm:cxn modelId="{6E9B7535-052F-4693-B023-0A4E48AA36C5}" type="presOf" srcId="{AF10FE4A-C757-429F-AAD0-3B6BECFAF0AA}" destId="{7FA694F9-5D2C-4FDA-B154-706230EE7F42}" srcOrd="0" destOrd="0" presId="urn:microsoft.com/office/officeart/2005/8/layout/orgChart1"/>
    <dgm:cxn modelId="{7480043D-1C46-4E3F-AC71-E82933716BCC}" srcId="{AF10FE4A-C757-429F-AAD0-3B6BECFAF0AA}" destId="{11259AF3-34EB-4EBA-99DE-4D81FFCB8F12}" srcOrd="0" destOrd="0" parTransId="{18020523-2DF4-4363-AECB-EF585C3AD156}" sibTransId="{CBCEDF6F-1EF6-416D-8FD4-FD7610B81461}"/>
    <dgm:cxn modelId="{93C15E3F-CC43-4A1B-81F7-949CC0A83A49}" type="presOf" srcId="{DC846456-6AFE-4190-8436-457A65B5809C}" destId="{CBDA20F6-CC39-4443-9F7E-5CFAC454442E}" srcOrd="0" destOrd="0" presId="urn:microsoft.com/office/officeart/2005/8/layout/orgChart1"/>
    <dgm:cxn modelId="{6F381B5F-127E-4E92-8A40-647ED98EFCCB}" type="presOf" srcId="{EE71EA62-6E66-46F8-9AA1-A47DABA27F68}" destId="{DDB83AE6-8391-4FD0-BFA0-2577C2DAA7CA}" srcOrd="0" destOrd="0" presId="urn:microsoft.com/office/officeart/2005/8/layout/orgChart1"/>
    <dgm:cxn modelId="{56310B64-EFA1-473B-A9BB-44F63C6C04B1}" type="presOf" srcId="{B2024400-FEF9-4FD1-93DA-9867B3833D92}" destId="{88DF37C0-8895-4F43-A42C-7363737FF75B}" srcOrd="0" destOrd="0" presId="urn:microsoft.com/office/officeart/2005/8/layout/orgChart1"/>
    <dgm:cxn modelId="{7195A944-0C09-40DA-A4BD-BAB13FE29E7E}" type="presOf" srcId="{B07F325F-EAC6-4FAD-B3C9-25BC73F42053}" destId="{40515A81-2E7D-422F-A37C-4DC06B1F6B68}" srcOrd="0" destOrd="0" presId="urn:microsoft.com/office/officeart/2005/8/layout/orgChart1"/>
    <dgm:cxn modelId="{0DA41348-88CD-4AA6-8B9C-BBCC69D3F541}" type="presOf" srcId="{2B7DCC0D-DA4C-48CC-B4CE-071EFD0D370D}" destId="{7B5C87F7-5DF8-4962-B9AE-1A8D02026533}" srcOrd="0" destOrd="0" presId="urn:microsoft.com/office/officeart/2005/8/layout/orgChart1"/>
    <dgm:cxn modelId="{8D759D54-7BB4-407D-9221-D42689FE4BB6}" type="presOf" srcId="{2CA8ECBA-009E-4B9B-B752-32002BB5093D}" destId="{4BC6238D-18A9-48F4-A17B-AEFC71E89C70}" srcOrd="0" destOrd="0" presId="urn:microsoft.com/office/officeart/2005/8/layout/orgChart1"/>
    <dgm:cxn modelId="{C4BBA956-3487-400A-B447-7237A6F0ED62}" srcId="{3C506B5E-2D2C-4992-822E-FC99FABE6E14}" destId="{352443F6-49DF-4F6A-81F1-3E92398C5A92}" srcOrd="0" destOrd="0" parTransId="{FD1D57A8-F31A-47B5-9155-B3998AADE5BA}" sibTransId="{0A4E7C22-BF6A-4B30-A733-230337A5DF23}"/>
    <dgm:cxn modelId="{90725777-B608-47FE-840C-4A40AD2E6FAB}" type="presOf" srcId="{AF10FE4A-C757-429F-AAD0-3B6BECFAF0AA}" destId="{C162A85F-CA64-4721-BBB9-15C4C147B6F9}" srcOrd="1" destOrd="0" presId="urn:microsoft.com/office/officeart/2005/8/layout/orgChart1"/>
    <dgm:cxn modelId="{4F12F577-B27B-4F9A-A62D-39A0A3AC3F48}" srcId="{B2024400-FEF9-4FD1-93DA-9867B3833D92}" destId="{B07F325F-EAC6-4FAD-B3C9-25BC73F42053}" srcOrd="2" destOrd="0" parTransId="{8109B898-E5F9-44FA-9A51-E9E05114605F}" sibTransId="{F1ADCDB4-0663-4A91-AF12-19B81ED35871}"/>
    <dgm:cxn modelId="{0B6EDF59-C0C1-4777-9053-872D0AB7D339}" srcId="{AF10FE4A-C757-429F-AAD0-3B6BECFAF0AA}" destId="{B2024400-FEF9-4FD1-93DA-9867B3833D92}" srcOrd="1" destOrd="0" parTransId="{2B7DCC0D-DA4C-48CC-B4CE-071EFD0D370D}" sibTransId="{0D244E74-DCB7-4737-8153-4F0FF0CC7E9E}"/>
    <dgm:cxn modelId="{4CC72995-4527-4701-9C14-97BF8ED70AA5}" type="presOf" srcId="{B07F325F-EAC6-4FAD-B3C9-25BC73F42053}" destId="{5F26E923-023C-4BC0-AE9A-EDD655341C2B}" srcOrd="1" destOrd="0" presId="urn:microsoft.com/office/officeart/2005/8/layout/orgChart1"/>
    <dgm:cxn modelId="{6E64919B-8C70-436E-8390-2C8C95F5F52C}" type="presOf" srcId="{0565F31D-689F-4726-A6A3-2B715F733E03}" destId="{84B1BA4A-120D-4272-847D-C10D984A6B02}" srcOrd="0" destOrd="0" presId="urn:microsoft.com/office/officeart/2005/8/layout/orgChart1"/>
    <dgm:cxn modelId="{B0E26D9D-4B93-4B06-98F4-1638E5322736}" type="presOf" srcId="{8109B898-E5F9-44FA-9A51-E9E05114605F}" destId="{11E477E0-5011-44C9-A09B-A47270DCA95D}" srcOrd="0" destOrd="0" presId="urn:microsoft.com/office/officeart/2005/8/layout/orgChart1"/>
    <dgm:cxn modelId="{5486E1A8-29DC-4604-94D7-82612F0A8F4D}" type="presOf" srcId="{352443F6-49DF-4F6A-81F1-3E92398C5A92}" destId="{2F99C535-540C-47C2-91AA-F76DC221DFEC}" srcOrd="1" destOrd="0" presId="urn:microsoft.com/office/officeart/2005/8/layout/orgChart1"/>
    <dgm:cxn modelId="{823B3EAB-BAF8-4504-A6E2-3B8961EA3F15}" type="presOf" srcId="{EE71EA62-6E66-46F8-9AA1-A47DABA27F68}" destId="{920A5839-04C1-4689-8021-A788F8E76C92}" srcOrd="1" destOrd="0" presId="urn:microsoft.com/office/officeart/2005/8/layout/orgChart1"/>
    <dgm:cxn modelId="{CB6289AC-CD32-41D4-9B41-022D504EF39A}" type="presOf" srcId="{2CA8ECBA-009E-4B9B-B752-32002BB5093D}" destId="{D56027FE-D313-47ED-B2F8-DD51D1D69374}" srcOrd="1" destOrd="0" presId="urn:microsoft.com/office/officeart/2005/8/layout/orgChart1"/>
    <dgm:cxn modelId="{68D60AAD-FB3F-4D39-A926-77A46EB2246B}" type="presOf" srcId="{18020523-2DF4-4363-AECB-EF585C3AD156}" destId="{4A30F9F2-A482-4DD2-A879-A429B7762697}" srcOrd="0" destOrd="0" presId="urn:microsoft.com/office/officeart/2005/8/layout/orgChart1"/>
    <dgm:cxn modelId="{10DD52B4-4358-4F43-9EC8-E031CC1970B8}" type="presOf" srcId="{11259AF3-34EB-4EBA-99DE-4D81FFCB8F12}" destId="{64E52AC9-FB4A-4894-A47B-D7756892F74C}" srcOrd="0" destOrd="0" presId="urn:microsoft.com/office/officeart/2005/8/layout/orgChart1"/>
    <dgm:cxn modelId="{FA55C4BD-ABA3-487A-9C1C-FE2DFC356F4F}" type="presOf" srcId="{9D1324A3-F96C-42CB-A008-35F7C6488199}" destId="{12A818DC-CBB2-4BE9-B229-8291AF17D487}" srcOrd="1" destOrd="0" presId="urn:microsoft.com/office/officeart/2005/8/layout/orgChart1"/>
    <dgm:cxn modelId="{6BFB44CF-EE6D-4BCE-AF92-AC34A6E7E353}" type="presOf" srcId="{3C73575F-D87D-450C-A616-C6914DE2EB48}" destId="{FC9E41D1-4193-4734-A7DC-9FA94E1EF08A}" srcOrd="0" destOrd="0" presId="urn:microsoft.com/office/officeart/2005/8/layout/orgChart1"/>
    <dgm:cxn modelId="{3E04B9E0-D666-440C-AA4C-0190B72990B5}" type="presOf" srcId="{3C506B5E-2D2C-4992-822E-FC99FABE6E14}" destId="{637426F5-8B61-4D7E-8898-5786D76EA7FE}" srcOrd="1" destOrd="0" presId="urn:microsoft.com/office/officeart/2005/8/layout/orgChart1"/>
    <dgm:cxn modelId="{8C5BC9E6-7350-4657-B6B4-7A0F788EAB40}" type="presOf" srcId="{B2024400-FEF9-4FD1-93DA-9867B3833D92}" destId="{72655750-17F2-4578-91F0-806571E3EB88}" srcOrd="1" destOrd="0" presId="urn:microsoft.com/office/officeart/2005/8/layout/orgChart1"/>
    <dgm:cxn modelId="{5FEBBFFB-D3DC-4B9B-804C-6B7C36867D3B}" type="presOf" srcId="{3C506B5E-2D2C-4992-822E-FC99FABE6E14}" destId="{8B53CCA1-B2C4-48F1-BE58-6A3197AF8F44}" srcOrd="0" destOrd="0" presId="urn:microsoft.com/office/officeart/2005/8/layout/orgChart1"/>
    <dgm:cxn modelId="{F0F1EBFF-A3CE-49BA-830E-9020108FB533}" type="presOf" srcId="{752B2747-8FCB-47CB-9764-5C3AC9B4C77F}" destId="{5A497C97-EBBE-4B13-8BCD-5D12292CBC21}" srcOrd="0" destOrd="0" presId="urn:microsoft.com/office/officeart/2005/8/layout/orgChart1"/>
    <dgm:cxn modelId="{740875ED-B2B1-4E86-8269-5FD81A554F97}" type="presParOf" srcId="{84B1BA4A-120D-4272-847D-C10D984A6B02}" destId="{39D2FF01-AC8E-45E9-BFBA-B68F38F60236}" srcOrd="0" destOrd="0" presId="urn:microsoft.com/office/officeart/2005/8/layout/orgChart1"/>
    <dgm:cxn modelId="{D915B934-4F6A-4D9D-AEB1-02185A6C047E}" type="presParOf" srcId="{39D2FF01-AC8E-45E9-BFBA-B68F38F60236}" destId="{67C5D0E4-17F4-425E-8DCD-E7D6753BC88C}" srcOrd="0" destOrd="0" presId="urn:microsoft.com/office/officeart/2005/8/layout/orgChart1"/>
    <dgm:cxn modelId="{03030D78-F5B3-440F-AA27-C90FE303CC83}" type="presParOf" srcId="{67C5D0E4-17F4-425E-8DCD-E7D6753BC88C}" destId="{7FA694F9-5D2C-4FDA-B154-706230EE7F42}" srcOrd="0" destOrd="0" presId="urn:microsoft.com/office/officeart/2005/8/layout/orgChart1"/>
    <dgm:cxn modelId="{98E28411-2A21-441D-BE18-D327E8B90248}" type="presParOf" srcId="{67C5D0E4-17F4-425E-8DCD-E7D6753BC88C}" destId="{C162A85F-CA64-4721-BBB9-15C4C147B6F9}" srcOrd="1" destOrd="0" presId="urn:microsoft.com/office/officeart/2005/8/layout/orgChart1"/>
    <dgm:cxn modelId="{F9E2A4B5-20D3-4A80-8F5E-0DD5AEF63C0D}" type="presParOf" srcId="{39D2FF01-AC8E-45E9-BFBA-B68F38F60236}" destId="{5683B4D5-5EDD-4E12-B1E0-A5F368776731}" srcOrd="1" destOrd="0" presId="urn:microsoft.com/office/officeart/2005/8/layout/orgChart1"/>
    <dgm:cxn modelId="{242FD3D2-75BC-4103-B1F4-788C78CDF9C9}" type="presParOf" srcId="{5683B4D5-5EDD-4E12-B1E0-A5F368776731}" destId="{4A30F9F2-A482-4DD2-A879-A429B7762697}" srcOrd="0" destOrd="0" presId="urn:microsoft.com/office/officeart/2005/8/layout/orgChart1"/>
    <dgm:cxn modelId="{E80A73F8-438E-46CB-BD83-AA04ED17F5A0}" type="presParOf" srcId="{5683B4D5-5EDD-4E12-B1E0-A5F368776731}" destId="{BF694E3B-59BA-48BC-AEA2-A7DECDAF23AF}" srcOrd="1" destOrd="0" presId="urn:microsoft.com/office/officeart/2005/8/layout/orgChart1"/>
    <dgm:cxn modelId="{EF8EBD5B-3F57-43A2-B76F-E6866C8E69C0}" type="presParOf" srcId="{BF694E3B-59BA-48BC-AEA2-A7DECDAF23AF}" destId="{67717653-2E8F-4123-B48C-8589D7BEA16B}" srcOrd="0" destOrd="0" presId="urn:microsoft.com/office/officeart/2005/8/layout/orgChart1"/>
    <dgm:cxn modelId="{7FA3A912-DC81-4E36-A6B4-03A1179A609E}" type="presParOf" srcId="{67717653-2E8F-4123-B48C-8589D7BEA16B}" destId="{64E52AC9-FB4A-4894-A47B-D7756892F74C}" srcOrd="0" destOrd="0" presId="urn:microsoft.com/office/officeart/2005/8/layout/orgChart1"/>
    <dgm:cxn modelId="{AF207C2D-4F86-4E56-B4E6-AD55C2865AB9}" type="presParOf" srcId="{67717653-2E8F-4123-B48C-8589D7BEA16B}" destId="{9005CAD3-373F-4F7A-87EC-0BA877AEC3F8}" srcOrd="1" destOrd="0" presId="urn:microsoft.com/office/officeart/2005/8/layout/orgChart1"/>
    <dgm:cxn modelId="{B57D05AF-9D6F-4234-A4F5-B5B3D9E3A6BD}" type="presParOf" srcId="{BF694E3B-59BA-48BC-AEA2-A7DECDAF23AF}" destId="{7DFDBCE4-B978-403C-855E-7A034B6DE886}" srcOrd="1" destOrd="0" presId="urn:microsoft.com/office/officeart/2005/8/layout/orgChart1"/>
    <dgm:cxn modelId="{CF3086DD-2651-4725-AADF-01871ED20ACB}" type="presParOf" srcId="{BF694E3B-59BA-48BC-AEA2-A7DECDAF23AF}" destId="{5CB0235D-95D6-4186-B38D-054FC1A141E3}" srcOrd="2" destOrd="0" presId="urn:microsoft.com/office/officeart/2005/8/layout/orgChart1"/>
    <dgm:cxn modelId="{20CAC881-1271-4F69-A32B-3C2B1279A80D}" type="presParOf" srcId="{5683B4D5-5EDD-4E12-B1E0-A5F368776731}" destId="{7B5C87F7-5DF8-4962-B9AE-1A8D02026533}" srcOrd="2" destOrd="0" presId="urn:microsoft.com/office/officeart/2005/8/layout/orgChart1"/>
    <dgm:cxn modelId="{D2B80E16-FC53-4DA8-87A6-024A8FE59D4F}" type="presParOf" srcId="{5683B4D5-5EDD-4E12-B1E0-A5F368776731}" destId="{ADB4814B-B38D-4081-8267-D6E8696F9704}" srcOrd="3" destOrd="0" presId="urn:microsoft.com/office/officeart/2005/8/layout/orgChart1"/>
    <dgm:cxn modelId="{65E4D7A8-7BE1-40C0-8F4C-57D5651B3B5C}" type="presParOf" srcId="{ADB4814B-B38D-4081-8267-D6E8696F9704}" destId="{9F3839EC-7FA8-4C0E-99EC-8B2F3F79F4DF}" srcOrd="0" destOrd="0" presId="urn:microsoft.com/office/officeart/2005/8/layout/orgChart1"/>
    <dgm:cxn modelId="{91A22165-2E7E-43AA-81EC-259630AA1CD6}" type="presParOf" srcId="{9F3839EC-7FA8-4C0E-99EC-8B2F3F79F4DF}" destId="{88DF37C0-8895-4F43-A42C-7363737FF75B}" srcOrd="0" destOrd="0" presId="urn:microsoft.com/office/officeart/2005/8/layout/orgChart1"/>
    <dgm:cxn modelId="{7718778B-A5B1-46A4-A707-27C88B61F372}" type="presParOf" srcId="{9F3839EC-7FA8-4C0E-99EC-8B2F3F79F4DF}" destId="{72655750-17F2-4578-91F0-806571E3EB88}" srcOrd="1" destOrd="0" presId="urn:microsoft.com/office/officeart/2005/8/layout/orgChart1"/>
    <dgm:cxn modelId="{0FDCE129-C70A-4E14-8647-74102A314BD3}" type="presParOf" srcId="{ADB4814B-B38D-4081-8267-D6E8696F9704}" destId="{F52B4846-03AC-41F0-9440-E492008690E7}" srcOrd="1" destOrd="0" presId="urn:microsoft.com/office/officeart/2005/8/layout/orgChart1"/>
    <dgm:cxn modelId="{0C63FF66-886B-46F7-A548-AD73E60E2F75}" type="presParOf" srcId="{F52B4846-03AC-41F0-9440-E492008690E7}" destId="{5A497C97-EBBE-4B13-8BCD-5D12292CBC21}" srcOrd="0" destOrd="0" presId="urn:microsoft.com/office/officeart/2005/8/layout/orgChart1"/>
    <dgm:cxn modelId="{AA4BB5B3-E0AD-48D8-A791-5D2A2EE086E9}" type="presParOf" srcId="{F52B4846-03AC-41F0-9440-E492008690E7}" destId="{64ECFC3B-EFC4-4B8D-9B1C-F8D25E55C552}" srcOrd="1" destOrd="0" presId="urn:microsoft.com/office/officeart/2005/8/layout/orgChart1"/>
    <dgm:cxn modelId="{D7FD70C7-51D6-4EE5-9A98-0632BBE9DEBE}" type="presParOf" srcId="{64ECFC3B-EFC4-4B8D-9B1C-F8D25E55C552}" destId="{11BB4C67-D7A0-4FD5-A1C7-C5E12FF69FB0}" srcOrd="0" destOrd="0" presId="urn:microsoft.com/office/officeart/2005/8/layout/orgChart1"/>
    <dgm:cxn modelId="{AB81533C-1E12-444C-8899-BF6CF553EECB}" type="presParOf" srcId="{11BB4C67-D7A0-4FD5-A1C7-C5E12FF69FB0}" destId="{7F2B4388-2BA6-42B4-9D3B-B49CFB54F1E4}" srcOrd="0" destOrd="0" presId="urn:microsoft.com/office/officeart/2005/8/layout/orgChart1"/>
    <dgm:cxn modelId="{F2335E19-889E-4E11-988A-31C32BAA398B}" type="presParOf" srcId="{11BB4C67-D7A0-4FD5-A1C7-C5E12FF69FB0}" destId="{12A818DC-CBB2-4BE9-B229-8291AF17D487}" srcOrd="1" destOrd="0" presId="urn:microsoft.com/office/officeart/2005/8/layout/orgChart1"/>
    <dgm:cxn modelId="{F0F8A5A1-FC03-4179-BE19-9F31696C6C95}" type="presParOf" srcId="{64ECFC3B-EFC4-4B8D-9B1C-F8D25E55C552}" destId="{368B275A-40BB-4F6D-ABD6-A5A7482761C6}" srcOrd="1" destOrd="0" presId="urn:microsoft.com/office/officeart/2005/8/layout/orgChart1"/>
    <dgm:cxn modelId="{276EDB3E-CF89-4A4E-8FC1-747077E12AB4}" type="presParOf" srcId="{64ECFC3B-EFC4-4B8D-9B1C-F8D25E55C552}" destId="{44777965-003C-4D74-B7DC-955B85B042B1}" srcOrd="2" destOrd="0" presId="urn:microsoft.com/office/officeart/2005/8/layout/orgChart1"/>
    <dgm:cxn modelId="{2ECD59CE-DA5D-4781-B9B3-87EBD1B35CD0}" type="presParOf" srcId="{F52B4846-03AC-41F0-9440-E492008690E7}" destId="{CBDA20F6-CC39-4443-9F7E-5CFAC454442E}" srcOrd="2" destOrd="0" presId="urn:microsoft.com/office/officeart/2005/8/layout/orgChart1"/>
    <dgm:cxn modelId="{F3A1DF81-7E8F-4C7E-A86C-25DB2F73BED2}" type="presParOf" srcId="{F52B4846-03AC-41F0-9440-E492008690E7}" destId="{7C0F7F54-0F0F-415B-858E-A90D4DEA4592}" srcOrd="3" destOrd="0" presId="urn:microsoft.com/office/officeart/2005/8/layout/orgChart1"/>
    <dgm:cxn modelId="{C83900AA-8A3F-4752-B111-6DDD3CE3FA8C}" type="presParOf" srcId="{7C0F7F54-0F0F-415B-858E-A90D4DEA4592}" destId="{826BEDCF-EFB0-4BEA-9222-DFC95C98872D}" srcOrd="0" destOrd="0" presId="urn:microsoft.com/office/officeart/2005/8/layout/orgChart1"/>
    <dgm:cxn modelId="{072FD331-FDE5-40D6-9F35-FFADA14FD9B5}" type="presParOf" srcId="{826BEDCF-EFB0-4BEA-9222-DFC95C98872D}" destId="{4BC6238D-18A9-48F4-A17B-AEFC71E89C70}" srcOrd="0" destOrd="0" presId="urn:microsoft.com/office/officeart/2005/8/layout/orgChart1"/>
    <dgm:cxn modelId="{39C14F50-F2B1-48CA-A210-0E696AAF06CE}" type="presParOf" srcId="{826BEDCF-EFB0-4BEA-9222-DFC95C98872D}" destId="{D56027FE-D313-47ED-B2F8-DD51D1D69374}" srcOrd="1" destOrd="0" presId="urn:microsoft.com/office/officeart/2005/8/layout/orgChart1"/>
    <dgm:cxn modelId="{FAED9C37-0288-457F-BD13-ADDE01E67CBA}" type="presParOf" srcId="{7C0F7F54-0F0F-415B-858E-A90D4DEA4592}" destId="{91DE490C-47AD-4837-8C35-B49BBB18DD7E}" srcOrd="1" destOrd="0" presId="urn:microsoft.com/office/officeart/2005/8/layout/orgChart1"/>
    <dgm:cxn modelId="{C9A97C47-823E-4F94-A04C-DEB5E33B62C6}" type="presParOf" srcId="{7C0F7F54-0F0F-415B-858E-A90D4DEA4592}" destId="{EF339ACD-5BAE-4F22-AC24-2459528DFE1F}" srcOrd="2" destOrd="0" presId="urn:microsoft.com/office/officeart/2005/8/layout/orgChart1"/>
    <dgm:cxn modelId="{760BCE77-3FF5-4575-974C-B2C7319EB2E9}" type="presParOf" srcId="{F52B4846-03AC-41F0-9440-E492008690E7}" destId="{11E477E0-5011-44C9-A09B-A47270DCA95D}" srcOrd="4" destOrd="0" presId="urn:microsoft.com/office/officeart/2005/8/layout/orgChart1"/>
    <dgm:cxn modelId="{4B01B3BD-03C5-457A-83F4-7A48A81A5A80}" type="presParOf" srcId="{F52B4846-03AC-41F0-9440-E492008690E7}" destId="{0499A889-A48B-4C03-85AD-4FBD9C731C25}" srcOrd="5" destOrd="0" presId="urn:microsoft.com/office/officeart/2005/8/layout/orgChart1"/>
    <dgm:cxn modelId="{3E297F1F-BD03-4273-B107-4F81CCA6F5CD}" type="presParOf" srcId="{0499A889-A48B-4C03-85AD-4FBD9C731C25}" destId="{42343440-8CE8-49E6-BD9D-5A03292E528D}" srcOrd="0" destOrd="0" presId="urn:microsoft.com/office/officeart/2005/8/layout/orgChart1"/>
    <dgm:cxn modelId="{2C04DFE4-24F9-44EA-80DC-26270F9F1543}" type="presParOf" srcId="{42343440-8CE8-49E6-BD9D-5A03292E528D}" destId="{40515A81-2E7D-422F-A37C-4DC06B1F6B68}" srcOrd="0" destOrd="0" presId="urn:microsoft.com/office/officeart/2005/8/layout/orgChart1"/>
    <dgm:cxn modelId="{EF652FD7-5291-4615-902B-8D7CFB267130}" type="presParOf" srcId="{42343440-8CE8-49E6-BD9D-5A03292E528D}" destId="{5F26E923-023C-4BC0-AE9A-EDD655341C2B}" srcOrd="1" destOrd="0" presId="urn:microsoft.com/office/officeart/2005/8/layout/orgChart1"/>
    <dgm:cxn modelId="{C8709872-36BA-424E-9AA0-349F72F03E7B}" type="presParOf" srcId="{0499A889-A48B-4C03-85AD-4FBD9C731C25}" destId="{85FBE7D0-33B5-4877-B868-F9C2DC51A450}" srcOrd="1" destOrd="0" presId="urn:microsoft.com/office/officeart/2005/8/layout/orgChart1"/>
    <dgm:cxn modelId="{0ED7215F-78FC-4E70-BF29-162E75F5CFBD}" type="presParOf" srcId="{0499A889-A48B-4C03-85AD-4FBD9C731C25}" destId="{47F125F3-6B1E-4208-9E27-607A4DFDCB9A}" srcOrd="2" destOrd="0" presId="urn:microsoft.com/office/officeart/2005/8/layout/orgChart1"/>
    <dgm:cxn modelId="{0A36C145-C8AA-42C8-9EFD-7E2459AD0545}" type="presParOf" srcId="{ADB4814B-B38D-4081-8267-D6E8696F9704}" destId="{B50056C6-F983-485C-9077-A47BB48BD18F}" srcOrd="2" destOrd="0" presId="urn:microsoft.com/office/officeart/2005/8/layout/orgChart1"/>
    <dgm:cxn modelId="{FE6CCBE8-8C0F-4CFF-9353-D9B71CC6897D}" type="presParOf" srcId="{5683B4D5-5EDD-4E12-B1E0-A5F368776731}" destId="{EC797E71-7698-4E63-9065-463852A8ECDE}" srcOrd="4" destOrd="0" presId="urn:microsoft.com/office/officeart/2005/8/layout/orgChart1"/>
    <dgm:cxn modelId="{A2343752-D720-4192-9913-B4DE79594F3F}" type="presParOf" srcId="{5683B4D5-5EDD-4E12-B1E0-A5F368776731}" destId="{DDFD6DAD-6C0F-4DFD-B10B-4E3B79C374EA}" srcOrd="5" destOrd="0" presId="urn:microsoft.com/office/officeart/2005/8/layout/orgChart1"/>
    <dgm:cxn modelId="{23DF56FC-A9D6-440F-BD42-AA16486E03C6}" type="presParOf" srcId="{DDFD6DAD-6C0F-4DFD-B10B-4E3B79C374EA}" destId="{C3443A4B-AECE-4BEA-A860-EDFAE79F4BE6}" srcOrd="0" destOrd="0" presId="urn:microsoft.com/office/officeart/2005/8/layout/orgChart1"/>
    <dgm:cxn modelId="{7EDA3A01-C4DE-4751-850B-A53791AAEB20}" type="presParOf" srcId="{C3443A4B-AECE-4BEA-A860-EDFAE79F4BE6}" destId="{8B53CCA1-B2C4-48F1-BE58-6A3197AF8F44}" srcOrd="0" destOrd="0" presId="urn:microsoft.com/office/officeart/2005/8/layout/orgChart1"/>
    <dgm:cxn modelId="{3BFC16D7-5D05-4A6A-BA2E-442B5F131BDE}" type="presParOf" srcId="{C3443A4B-AECE-4BEA-A860-EDFAE79F4BE6}" destId="{637426F5-8B61-4D7E-8898-5786D76EA7FE}" srcOrd="1" destOrd="0" presId="urn:microsoft.com/office/officeart/2005/8/layout/orgChart1"/>
    <dgm:cxn modelId="{1AAFB754-4C76-4924-8A5C-164F2439E141}" type="presParOf" srcId="{DDFD6DAD-6C0F-4DFD-B10B-4E3B79C374EA}" destId="{9B9F803A-6879-4CDF-9C2E-7BD9B897AB96}" srcOrd="1" destOrd="0" presId="urn:microsoft.com/office/officeart/2005/8/layout/orgChart1"/>
    <dgm:cxn modelId="{2C5BDDD4-8A36-450E-9F75-8E63C1E45687}" type="presParOf" srcId="{9B9F803A-6879-4CDF-9C2E-7BD9B897AB96}" destId="{DFF47BF4-AFF8-42FD-A8E2-F1D28ABEB002}" srcOrd="0" destOrd="0" presId="urn:microsoft.com/office/officeart/2005/8/layout/orgChart1"/>
    <dgm:cxn modelId="{15E8AED9-67F1-4E9A-9400-FB3B003A0281}" type="presParOf" srcId="{9B9F803A-6879-4CDF-9C2E-7BD9B897AB96}" destId="{A03D66BB-93DC-45B4-AE2A-63D799A63D33}" srcOrd="1" destOrd="0" presId="urn:microsoft.com/office/officeart/2005/8/layout/orgChart1"/>
    <dgm:cxn modelId="{C2EAF3D5-0920-47C6-B383-9A40463F9AAE}" type="presParOf" srcId="{A03D66BB-93DC-45B4-AE2A-63D799A63D33}" destId="{616D4198-E5D8-44FE-A875-28C18F026554}" srcOrd="0" destOrd="0" presId="urn:microsoft.com/office/officeart/2005/8/layout/orgChart1"/>
    <dgm:cxn modelId="{D5780EC9-F234-4239-A4A2-5C34837EBAA8}" type="presParOf" srcId="{616D4198-E5D8-44FE-A875-28C18F026554}" destId="{B6C9A871-4739-427B-ADFF-B1D8B6C53F46}" srcOrd="0" destOrd="0" presId="urn:microsoft.com/office/officeart/2005/8/layout/orgChart1"/>
    <dgm:cxn modelId="{4B395831-15E7-4A1E-B88B-E9C39682DC89}" type="presParOf" srcId="{616D4198-E5D8-44FE-A875-28C18F026554}" destId="{2F99C535-540C-47C2-91AA-F76DC221DFEC}" srcOrd="1" destOrd="0" presId="urn:microsoft.com/office/officeart/2005/8/layout/orgChart1"/>
    <dgm:cxn modelId="{80B49B4E-75EA-42DD-A576-C1C9A632F37F}" type="presParOf" srcId="{A03D66BB-93DC-45B4-AE2A-63D799A63D33}" destId="{D36720A1-E5D4-471B-B099-F30D45ACD0D9}" srcOrd="1" destOrd="0" presId="urn:microsoft.com/office/officeart/2005/8/layout/orgChart1"/>
    <dgm:cxn modelId="{A4BC194C-3CE6-4C9C-9DB9-B471B1097A0A}" type="presParOf" srcId="{A03D66BB-93DC-45B4-AE2A-63D799A63D33}" destId="{5198D636-1EB1-4D0F-97A5-6EF87FE7E0F0}" srcOrd="2" destOrd="0" presId="urn:microsoft.com/office/officeart/2005/8/layout/orgChart1"/>
    <dgm:cxn modelId="{28936824-4C4B-4C22-832B-48743DB93D5C}" type="presParOf" srcId="{9B9F803A-6879-4CDF-9C2E-7BD9B897AB96}" destId="{FC9E41D1-4193-4734-A7DC-9FA94E1EF08A}" srcOrd="2" destOrd="0" presId="urn:microsoft.com/office/officeart/2005/8/layout/orgChart1"/>
    <dgm:cxn modelId="{F460BD57-0436-4692-9C10-8119B3CD0517}" type="presParOf" srcId="{9B9F803A-6879-4CDF-9C2E-7BD9B897AB96}" destId="{8DB73F94-3EC9-4939-97F5-9139093841C1}" srcOrd="3" destOrd="0" presId="urn:microsoft.com/office/officeart/2005/8/layout/orgChart1"/>
    <dgm:cxn modelId="{F19DDAD1-D506-4AA3-B848-0EC96A3ED7DA}" type="presParOf" srcId="{8DB73F94-3EC9-4939-97F5-9139093841C1}" destId="{B65BD98A-5B51-414C-8698-7BE76C4D7A4E}" srcOrd="0" destOrd="0" presId="urn:microsoft.com/office/officeart/2005/8/layout/orgChart1"/>
    <dgm:cxn modelId="{CEED7406-E8CF-4F21-A80C-CE4D3ED74174}" type="presParOf" srcId="{B65BD98A-5B51-414C-8698-7BE76C4D7A4E}" destId="{DDB83AE6-8391-4FD0-BFA0-2577C2DAA7CA}" srcOrd="0" destOrd="0" presId="urn:microsoft.com/office/officeart/2005/8/layout/orgChart1"/>
    <dgm:cxn modelId="{1BFBE418-EF76-4B21-9FEE-9B3C378AA703}" type="presParOf" srcId="{B65BD98A-5B51-414C-8698-7BE76C4D7A4E}" destId="{920A5839-04C1-4689-8021-A788F8E76C92}" srcOrd="1" destOrd="0" presId="urn:microsoft.com/office/officeart/2005/8/layout/orgChart1"/>
    <dgm:cxn modelId="{4824E21C-35CA-4703-AFD1-20E521DC492B}" type="presParOf" srcId="{8DB73F94-3EC9-4939-97F5-9139093841C1}" destId="{98B1FA3B-0287-4AD7-9140-67E21334ACBC}" srcOrd="1" destOrd="0" presId="urn:microsoft.com/office/officeart/2005/8/layout/orgChart1"/>
    <dgm:cxn modelId="{A28AB01A-F863-48A8-97F7-F250FB919C18}" type="presParOf" srcId="{8DB73F94-3EC9-4939-97F5-9139093841C1}" destId="{5E2BD7E3-9F58-4D24-B182-FBBD1FB3D72C}" srcOrd="2" destOrd="0" presId="urn:microsoft.com/office/officeart/2005/8/layout/orgChart1"/>
    <dgm:cxn modelId="{482343C0-AA98-4DDD-8522-C9ED726679DA}" type="presParOf" srcId="{DDFD6DAD-6C0F-4DFD-B10B-4E3B79C374EA}" destId="{493837C8-BAE7-4A8E-86D6-0551F81C56F2}" srcOrd="2" destOrd="0" presId="urn:microsoft.com/office/officeart/2005/8/layout/orgChart1"/>
    <dgm:cxn modelId="{2FD86BAB-EE0C-4658-90E3-1159E5C3EBAE}" type="presParOf" srcId="{39D2FF01-AC8E-45E9-BFBA-B68F38F60236}" destId="{F5F50C6B-3AAD-4C04-8D86-F604BD8B638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8A3BE0-562B-455A-99CB-7889081EC0EA}">
      <dsp:nvSpPr>
        <dsp:cNvPr id="0" name=""/>
        <dsp:cNvSpPr/>
      </dsp:nvSpPr>
      <dsp:spPr>
        <a:xfrm>
          <a:off x="7143" y="202898"/>
          <a:ext cx="2135187" cy="1281112"/>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l-GR" sz="2900" kern="1200" dirty="0"/>
            <a:t>Κατανόηση</a:t>
          </a:r>
        </a:p>
      </dsp:txBody>
      <dsp:txXfrm>
        <a:off x="44665" y="240420"/>
        <a:ext cx="2060143" cy="1206068"/>
      </dsp:txXfrm>
    </dsp:sp>
    <dsp:sp modelId="{2DEBC29C-7120-4C52-8FF7-EA45C38753B7}">
      <dsp:nvSpPr>
        <dsp:cNvPr id="0" name=""/>
        <dsp:cNvSpPr/>
      </dsp:nvSpPr>
      <dsp:spPr>
        <a:xfrm>
          <a:off x="2355850" y="578691"/>
          <a:ext cx="452659" cy="52952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l-GR" sz="2300" kern="1200"/>
        </a:p>
      </dsp:txBody>
      <dsp:txXfrm>
        <a:off x="2355850" y="684596"/>
        <a:ext cx="316861" cy="317716"/>
      </dsp:txXfrm>
    </dsp:sp>
    <dsp:sp modelId="{F8CC05EC-BCB7-457E-B324-FFCAF0E3D3AE}">
      <dsp:nvSpPr>
        <dsp:cNvPr id="0" name=""/>
        <dsp:cNvSpPr/>
      </dsp:nvSpPr>
      <dsp:spPr>
        <a:xfrm>
          <a:off x="2996406" y="202898"/>
          <a:ext cx="2135187" cy="1281112"/>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l-GR" sz="2900" kern="1200" dirty="0"/>
            <a:t>Ανάλυση</a:t>
          </a:r>
        </a:p>
      </dsp:txBody>
      <dsp:txXfrm>
        <a:off x="3033928" y="240420"/>
        <a:ext cx="2060143" cy="1206068"/>
      </dsp:txXfrm>
    </dsp:sp>
    <dsp:sp modelId="{0A62D5A4-47B1-4396-97B9-1D22FAD5C41F}">
      <dsp:nvSpPr>
        <dsp:cNvPr id="0" name=""/>
        <dsp:cNvSpPr/>
      </dsp:nvSpPr>
      <dsp:spPr>
        <a:xfrm>
          <a:off x="5345112" y="578691"/>
          <a:ext cx="452659" cy="529526"/>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l-GR" sz="2300" kern="1200"/>
        </a:p>
      </dsp:txBody>
      <dsp:txXfrm>
        <a:off x="5345112" y="684596"/>
        <a:ext cx="316861" cy="317716"/>
      </dsp:txXfrm>
    </dsp:sp>
    <dsp:sp modelId="{DE619F1B-387E-4B2E-9861-84348B4A2339}">
      <dsp:nvSpPr>
        <dsp:cNvPr id="0" name=""/>
        <dsp:cNvSpPr/>
      </dsp:nvSpPr>
      <dsp:spPr>
        <a:xfrm>
          <a:off x="5985668" y="202898"/>
          <a:ext cx="2135187" cy="1281112"/>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l-GR" sz="2900" kern="1200" dirty="0"/>
            <a:t>Επίλυση</a:t>
          </a:r>
        </a:p>
      </dsp:txBody>
      <dsp:txXfrm>
        <a:off x="6023190" y="240420"/>
        <a:ext cx="2060143" cy="12060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9E41D1-4193-4734-A7DC-9FA94E1EF08A}">
      <dsp:nvSpPr>
        <dsp:cNvPr id="0" name=""/>
        <dsp:cNvSpPr/>
      </dsp:nvSpPr>
      <dsp:spPr>
        <a:xfrm>
          <a:off x="6116020" y="1805317"/>
          <a:ext cx="781373" cy="271220"/>
        </a:xfrm>
        <a:custGeom>
          <a:avLst/>
          <a:gdLst/>
          <a:ahLst/>
          <a:cxnLst/>
          <a:rect l="0" t="0" r="0" b="0"/>
          <a:pathLst>
            <a:path>
              <a:moveTo>
                <a:pt x="0" y="0"/>
              </a:moveTo>
              <a:lnTo>
                <a:pt x="0" y="135610"/>
              </a:lnTo>
              <a:lnTo>
                <a:pt x="781373" y="135610"/>
              </a:lnTo>
              <a:lnTo>
                <a:pt x="781373" y="271220"/>
              </a:lnTo>
            </a:path>
          </a:pathLst>
        </a:custGeom>
        <a:noFill/>
        <a:ln w="19050" cap="rnd"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FF47BF4-AFF8-42FD-A8E2-F1D28ABEB002}">
      <dsp:nvSpPr>
        <dsp:cNvPr id="0" name=""/>
        <dsp:cNvSpPr/>
      </dsp:nvSpPr>
      <dsp:spPr>
        <a:xfrm>
          <a:off x="5334646" y="1805317"/>
          <a:ext cx="781373" cy="271220"/>
        </a:xfrm>
        <a:custGeom>
          <a:avLst/>
          <a:gdLst/>
          <a:ahLst/>
          <a:cxnLst/>
          <a:rect l="0" t="0" r="0" b="0"/>
          <a:pathLst>
            <a:path>
              <a:moveTo>
                <a:pt x="781373" y="0"/>
              </a:moveTo>
              <a:lnTo>
                <a:pt x="781373" y="135610"/>
              </a:lnTo>
              <a:lnTo>
                <a:pt x="0" y="135610"/>
              </a:lnTo>
              <a:lnTo>
                <a:pt x="0" y="271220"/>
              </a:lnTo>
            </a:path>
          </a:pathLst>
        </a:custGeom>
        <a:noFill/>
        <a:ln w="19050" cap="rnd"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C797E71-7698-4E63-9065-463852A8ECDE}">
      <dsp:nvSpPr>
        <dsp:cNvPr id="0" name=""/>
        <dsp:cNvSpPr/>
      </dsp:nvSpPr>
      <dsp:spPr>
        <a:xfrm>
          <a:off x="3429878" y="839663"/>
          <a:ext cx="2686141" cy="319891"/>
        </a:xfrm>
        <a:custGeom>
          <a:avLst/>
          <a:gdLst/>
          <a:ahLst/>
          <a:cxnLst/>
          <a:rect l="0" t="0" r="0" b="0"/>
          <a:pathLst>
            <a:path>
              <a:moveTo>
                <a:pt x="0" y="0"/>
              </a:moveTo>
              <a:lnTo>
                <a:pt x="0" y="184281"/>
              </a:lnTo>
              <a:lnTo>
                <a:pt x="2686141" y="184281"/>
              </a:lnTo>
              <a:lnTo>
                <a:pt x="2686141" y="319891"/>
              </a:lnTo>
            </a:path>
          </a:pathLst>
        </a:custGeom>
        <a:noFill/>
        <a:ln w="19050" cap="rnd"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1E477E0-5011-44C9-A09B-A47270DCA95D}">
      <dsp:nvSpPr>
        <dsp:cNvPr id="0" name=""/>
        <dsp:cNvSpPr/>
      </dsp:nvSpPr>
      <dsp:spPr>
        <a:xfrm>
          <a:off x="2209154" y="1805317"/>
          <a:ext cx="1562746" cy="271220"/>
        </a:xfrm>
        <a:custGeom>
          <a:avLst/>
          <a:gdLst/>
          <a:ahLst/>
          <a:cxnLst/>
          <a:rect l="0" t="0" r="0" b="0"/>
          <a:pathLst>
            <a:path>
              <a:moveTo>
                <a:pt x="0" y="0"/>
              </a:moveTo>
              <a:lnTo>
                <a:pt x="0" y="135610"/>
              </a:lnTo>
              <a:lnTo>
                <a:pt x="1562746" y="135610"/>
              </a:lnTo>
              <a:lnTo>
                <a:pt x="1562746" y="271220"/>
              </a:lnTo>
            </a:path>
          </a:pathLst>
        </a:custGeom>
        <a:noFill/>
        <a:ln w="19050" cap="rnd"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BDA20F6-CC39-4443-9F7E-5CFAC454442E}">
      <dsp:nvSpPr>
        <dsp:cNvPr id="0" name=""/>
        <dsp:cNvSpPr/>
      </dsp:nvSpPr>
      <dsp:spPr>
        <a:xfrm>
          <a:off x="2163434" y="1805317"/>
          <a:ext cx="91440" cy="271220"/>
        </a:xfrm>
        <a:custGeom>
          <a:avLst/>
          <a:gdLst/>
          <a:ahLst/>
          <a:cxnLst/>
          <a:rect l="0" t="0" r="0" b="0"/>
          <a:pathLst>
            <a:path>
              <a:moveTo>
                <a:pt x="45720" y="0"/>
              </a:moveTo>
              <a:lnTo>
                <a:pt x="45720" y="271220"/>
              </a:lnTo>
            </a:path>
          </a:pathLst>
        </a:custGeom>
        <a:noFill/>
        <a:ln w="19050" cap="rnd"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A497C97-EBBE-4B13-8BCD-5D12292CBC21}">
      <dsp:nvSpPr>
        <dsp:cNvPr id="0" name=""/>
        <dsp:cNvSpPr/>
      </dsp:nvSpPr>
      <dsp:spPr>
        <a:xfrm>
          <a:off x="646407" y="1805317"/>
          <a:ext cx="1562746" cy="271220"/>
        </a:xfrm>
        <a:custGeom>
          <a:avLst/>
          <a:gdLst/>
          <a:ahLst/>
          <a:cxnLst/>
          <a:rect l="0" t="0" r="0" b="0"/>
          <a:pathLst>
            <a:path>
              <a:moveTo>
                <a:pt x="1562746" y="0"/>
              </a:moveTo>
              <a:lnTo>
                <a:pt x="1562746" y="135610"/>
              </a:lnTo>
              <a:lnTo>
                <a:pt x="0" y="135610"/>
              </a:lnTo>
              <a:lnTo>
                <a:pt x="0" y="271220"/>
              </a:lnTo>
            </a:path>
          </a:pathLst>
        </a:custGeom>
        <a:noFill/>
        <a:ln w="19050" cap="rnd"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B5C87F7-5DF8-4962-B9AE-1A8D02026533}">
      <dsp:nvSpPr>
        <dsp:cNvPr id="0" name=""/>
        <dsp:cNvSpPr/>
      </dsp:nvSpPr>
      <dsp:spPr>
        <a:xfrm>
          <a:off x="2209154" y="839663"/>
          <a:ext cx="1220724" cy="319891"/>
        </a:xfrm>
        <a:custGeom>
          <a:avLst/>
          <a:gdLst/>
          <a:ahLst/>
          <a:cxnLst/>
          <a:rect l="0" t="0" r="0" b="0"/>
          <a:pathLst>
            <a:path>
              <a:moveTo>
                <a:pt x="1220724" y="0"/>
              </a:moveTo>
              <a:lnTo>
                <a:pt x="1220724" y="184281"/>
              </a:lnTo>
              <a:lnTo>
                <a:pt x="0" y="184281"/>
              </a:lnTo>
              <a:lnTo>
                <a:pt x="0" y="319891"/>
              </a:lnTo>
            </a:path>
          </a:pathLst>
        </a:custGeom>
        <a:noFill/>
        <a:ln w="19050" cap="rnd"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A30F9F2-A482-4DD2-A879-A429B7762697}">
      <dsp:nvSpPr>
        <dsp:cNvPr id="0" name=""/>
        <dsp:cNvSpPr/>
      </dsp:nvSpPr>
      <dsp:spPr>
        <a:xfrm>
          <a:off x="646407" y="839663"/>
          <a:ext cx="2783470" cy="319891"/>
        </a:xfrm>
        <a:custGeom>
          <a:avLst/>
          <a:gdLst/>
          <a:ahLst/>
          <a:cxnLst/>
          <a:rect l="0" t="0" r="0" b="0"/>
          <a:pathLst>
            <a:path>
              <a:moveTo>
                <a:pt x="2783470" y="0"/>
              </a:moveTo>
              <a:lnTo>
                <a:pt x="2783470" y="184281"/>
              </a:lnTo>
              <a:lnTo>
                <a:pt x="0" y="184281"/>
              </a:lnTo>
              <a:lnTo>
                <a:pt x="0" y="319891"/>
              </a:lnTo>
            </a:path>
          </a:pathLst>
        </a:custGeom>
        <a:noFill/>
        <a:ln w="19050" cap="rnd"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FA694F9-5D2C-4FDA-B154-706230EE7F42}">
      <dsp:nvSpPr>
        <dsp:cNvPr id="0" name=""/>
        <dsp:cNvSpPr/>
      </dsp:nvSpPr>
      <dsp:spPr>
        <a:xfrm>
          <a:off x="2784115" y="193900"/>
          <a:ext cx="1291525" cy="645762"/>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700" b="0" i="0" u="none" strike="noStrike" kern="1200" cap="none" normalizeH="0" baseline="0">
              <a:ln/>
              <a:effectLst/>
              <a:latin typeface="Arial" charset="0"/>
              <a:cs typeface="Arial" charset="0"/>
            </a:rPr>
            <a:t>Πάρτι</a:t>
          </a:r>
        </a:p>
      </dsp:txBody>
      <dsp:txXfrm>
        <a:off x="2784115" y="193900"/>
        <a:ext cx="1291525" cy="645762"/>
      </dsp:txXfrm>
    </dsp:sp>
    <dsp:sp modelId="{64E52AC9-FB4A-4894-A47B-D7756892F74C}">
      <dsp:nvSpPr>
        <dsp:cNvPr id="0" name=""/>
        <dsp:cNvSpPr/>
      </dsp:nvSpPr>
      <dsp:spPr>
        <a:xfrm>
          <a:off x="644" y="1159555"/>
          <a:ext cx="1291525" cy="645762"/>
        </a:xfrm>
        <a:prstGeom prst="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700" b="0" i="0" u="none" strike="noStrike" kern="1200" cap="none" normalizeH="0" baseline="0">
              <a:ln/>
              <a:effectLst/>
              <a:latin typeface="Arial" charset="0"/>
              <a:cs typeface="Arial" charset="0"/>
            </a:rPr>
            <a:t>Φαγητό</a:t>
          </a:r>
        </a:p>
      </dsp:txBody>
      <dsp:txXfrm>
        <a:off x="644" y="1159555"/>
        <a:ext cx="1291525" cy="645762"/>
      </dsp:txXfrm>
    </dsp:sp>
    <dsp:sp modelId="{88DF37C0-8895-4F43-A42C-7363737FF75B}">
      <dsp:nvSpPr>
        <dsp:cNvPr id="0" name=""/>
        <dsp:cNvSpPr/>
      </dsp:nvSpPr>
      <dsp:spPr>
        <a:xfrm>
          <a:off x="1563391" y="1159555"/>
          <a:ext cx="1291525" cy="645762"/>
        </a:xfrm>
        <a:prstGeom prst="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700" b="0" i="0" u="none" strike="noStrike" kern="1200" cap="none" normalizeH="0" baseline="0">
              <a:ln/>
              <a:effectLst/>
              <a:latin typeface="Arial" charset="0"/>
              <a:cs typeface="Arial" charset="0"/>
            </a:rPr>
            <a:t>Ποτό</a:t>
          </a:r>
        </a:p>
      </dsp:txBody>
      <dsp:txXfrm>
        <a:off x="1563391" y="1159555"/>
        <a:ext cx="1291525" cy="645762"/>
      </dsp:txXfrm>
    </dsp:sp>
    <dsp:sp modelId="{7F2B4388-2BA6-42B4-9D3B-B49CFB54F1E4}">
      <dsp:nvSpPr>
        <dsp:cNvPr id="0" name=""/>
        <dsp:cNvSpPr/>
      </dsp:nvSpPr>
      <dsp:spPr>
        <a:xfrm>
          <a:off x="644" y="2076538"/>
          <a:ext cx="1291525" cy="645762"/>
        </a:xfrm>
        <a:prstGeom prst="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700" b="0" i="0" u="none" strike="noStrike" kern="1200" cap="none" normalizeH="0" baseline="0">
              <a:ln/>
              <a:effectLst/>
              <a:latin typeface="Arial" charset="0"/>
              <a:cs typeface="Arial" charset="0"/>
            </a:rPr>
            <a:t>Είδος</a:t>
          </a:r>
        </a:p>
      </dsp:txBody>
      <dsp:txXfrm>
        <a:off x="644" y="2076538"/>
        <a:ext cx="1291525" cy="645762"/>
      </dsp:txXfrm>
    </dsp:sp>
    <dsp:sp modelId="{4BC6238D-18A9-48F4-A17B-AEFC71E89C70}">
      <dsp:nvSpPr>
        <dsp:cNvPr id="0" name=""/>
        <dsp:cNvSpPr/>
      </dsp:nvSpPr>
      <dsp:spPr>
        <a:xfrm>
          <a:off x="1563391" y="2076538"/>
          <a:ext cx="1291525" cy="645762"/>
        </a:xfrm>
        <a:prstGeom prst="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700" b="0" i="0" u="none" strike="noStrike" kern="1200" cap="none" normalizeH="0" baseline="0">
              <a:ln/>
              <a:effectLst/>
              <a:latin typeface="Arial" charset="0"/>
              <a:cs typeface="Arial" charset="0"/>
            </a:rPr>
            <a:t>Αγορά</a:t>
          </a:r>
        </a:p>
      </dsp:txBody>
      <dsp:txXfrm>
        <a:off x="1563391" y="2076538"/>
        <a:ext cx="1291525" cy="645762"/>
      </dsp:txXfrm>
    </dsp:sp>
    <dsp:sp modelId="{40515A81-2E7D-422F-A37C-4DC06B1F6B68}">
      <dsp:nvSpPr>
        <dsp:cNvPr id="0" name=""/>
        <dsp:cNvSpPr/>
      </dsp:nvSpPr>
      <dsp:spPr>
        <a:xfrm>
          <a:off x="3126137" y="2076538"/>
          <a:ext cx="1291525" cy="645762"/>
        </a:xfrm>
        <a:prstGeom prst="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700" b="0" i="0" u="none" strike="noStrike" kern="1200" cap="none" normalizeH="0" baseline="0">
              <a:ln/>
              <a:effectLst/>
              <a:latin typeface="Arial" charset="0"/>
              <a:cs typeface="Arial" charset="0"/>
            </a:rPr>
            <a:t>Ποσότητα</a:t>
          </a:r>
        </a:p>
      </dsp:txBody>
      <dsp:txXfrm>
        <a:off x="3126137" y="2076538"/>
        <a:ext cx="1291525" cy="645762"/>
      </dsp:txXfrm>
    </dsp:sp>
    <dsp:sp modelId="{8B53CCA1-B2C4-48F1-BE58-6A3197AF8F44}">
      <dsp:nvSpPr>
        <dsp:cNvPr id="0" name=""/>
        <dsp:cNvSpPr/>
      </dsp:nvSpPr>
      <dsp:spPr>
        <a:xfrm>
          <a:off x="5470257" y="1159555"/>
          <a:ext cx="1291525" cy="645762"/>
        </a:xfrm>
        <a:prstGeom prst="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700" b="0" i="0" u="none" strike="noStrike" kern="1200" cap="none" normalizeH="0" baseline="0">
              <a:ln/>
              <a:effectLst/>
              <a:latin typeface="Arial" charset="0"/>
              <a:cs typeface="Arial" charset="0"/>
            </a:rPr>
            <a:t>Χώρος</a:t>
          </a:r>
        </a:p>
      </dsp:txBody>
      <dsp:txXfrm>
        <a:off x="5470257" y="1159555"/>
        <a:ext cx="1291525" cy="645762"/>
      </dsp:txXfrm>
    </dsp:sp>
    <dsp:sp modelId="{B6C9A871-4739-427B-ADFF-B1D8B6C53F46}">
      <dsp:nvSpPr>
        <dsp:cNvPr id="0" name=""/>
        <dsp:cNvSpPr/>
      </dsp:nvSpPr>
      <dsp:spPr>
        <a:xfrm>
          <a:off x="4688883" y="2076538"/>
          <a:ext cx="1291525" cy="645762"/>
        </a:xfrm>
        <a:prstGeom prst="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700" b="0" i="0" u="none" strike="noStrike" kern="1200" cap="none" normalizeH="0" baseline="0">
              <a:ln/>
              <a:effectLst/>
              <a:latin typeface="Arial" charset="0"/>
              <a:cs typeface="Arial" charset="0"/>
            </a:rPr>
            <a:t>Συμφωνία</a:t>
          </a:r>
        </a:p>
      </dsp:txBody>
      <dsp:txXfrm>
        <a:off x="4688883" y="2076538"/>
        <a:ext cx="1291525" cy="645762"/>
      </dsp:txXfrm>
    </dsp:sp>
    <dsp:sp modelId="{DDB83AE6-8391-4FD0-BFA0-2577C2DAA7CA}">
      <dsp:nvSpPr>
        <dsp:cNvPr id="0" name=""/>
        <dsp:cNvSpPr/>
      </dsp:nvSpPr>
      <dsp:spPr>
        <a:xfrm>
          <a:off x="6251630" y="2076538"/>
          <a:ext cx="1291525" cy="645762"/>
        </a:xfrm>
        <a:prstGeom prst="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700" b="0" i="0" u="none" strike="noStrike" kern="1200" cap="none" normalizeH="0" baseline="0" dirty="0">
              <a:ln/>
              <a:effectLst/>
              <a:latin typeface="Arial" charset="0"/>
              <a:cs typeface="Arial" charset="0"/>
            </a:rPr>
            <a:t>Καθαριότητα</a:t>
          </a:r>
        </a:p>
      </dsp:txBody>
      <dsp:txXfrm>
        <a:off x="6251630" y="2076538"/>
        <a:ext cx="1291525" cy="64576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C788E7-2211-48AA-BA39-D94F7232ECAC}"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76C1C4-F56F-46B1-B796-B9F0977DB308}" type="slidenum">
              <a:rPr lang="en-US" smtClean="0"/>
              <a:t>‹#›</a:t>
            </a:fld>
            <a:endParaRPr lang="en-US"/>
          </a:p>
        </p:txBody>
      </p:sp>
    </p:spTree>
    <p:extLst>
      <p:ext uri="{BB962C8B-B14F-4D97-AF65-F5344CB8AC3E}">
        <p14:creationId xmlns:p14="http://schemas.microsoft.com/office/powerpoint/2010/main" val="2986802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8DF3C839-2365-46F2-818D-9E676149DB3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2069348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8DF3C839-2365-46F2-818D-9E676149DB3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932207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8DF3C839-2365-46F2-818D-9E676149DB3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C18C9-39E4-4357-AC35-0B0D68236D3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62533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8DF3C839-2365-46F2-818D-9E676149DB3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29829772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8DF3C839-2365-46F2-818D-9E676149DB3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C18C9-39E4-4357-AC35-0B0D68236D3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63522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8DF3C839-2365-46F2-818D-9E676149DB3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1341989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8DF3C839-2365-46F2-818D-9E676149DB3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34633114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8DF3C839-2365-46F2-818D-9E676149DB3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3976577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8DF3C839-2365-46F2-818D-9E676149DB3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393673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8DF3C839-2365-46F2-818D-9E676149DB3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3043608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8DF3C839-2365-46F2-818D-9E676149DB34}"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1331580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8DF3C839-2365-46F2-818D-9E676149DB34}"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256142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8DF3C839-2365-46F2-818D-9E676149DB34}"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391574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F3C839-2365-46F2-818D-9E676149DB34}"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3665256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8DF3C839-2365-46F2-818D-9E676149DB34}"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4033724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C18C9-39E4-4357-AC35-0B0D68236D34}" type="slidenum">
              <a:rPr lang="en-US" smtClean="0"/>
              <a:t>‹#›</a:t>
            </a:fld>
            <a:endParaRPr lang="en-US"/>
          </a:p>
        </p:txBody>
      </p:sp>
      <p:sp>
        <p:nvSpPr>
          <p:cNvPr id="5" name="Date Placeholder 4"/>
          <p:cNvSpPr>
            <a:spLocks noGrp="1"/>
          </p:cNvSpPr>
          <p:nvPr>
            <p:ph type="dt" sz="half" idx="10"/>
          </p:nvPr>
        </p:nvSpPr>
        <p:spPr/>
        <p:txBody>
          <a:bodyPr/>
          <a:lstStyle/>
          <a:p>
            <a:fld id="{8DF3C839-2365-46F2-818D-9E676149DB34}" type="datetimeFigureOut">
              <a:rPr lang="en-US" smtClean="0"/>
              <a:t>2/19/2018</a:t>
            </a:fld>
            <a:endParaRPr lang="en-US"/>
          </a:p>
        </p:txBody>
      </p:sp>
    </p:spTree>
    <p:extLst>
      <p:ext uri="{BB962C8B-B14F-4D97-AF65-F5344CB8AC3E}">
        <p14:creationId xmlns:p14="http://schemas.microsoft.com/office/powerpoint/2010/main" val="2344048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DF3C839-2365-46F2-818D-9E676149DB34}" type="datetimeFigureOut">
              <a:rPr lang="en-US" smtClean="0"/>
              <a:t>2/19/2018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DFC18C9-39E4-4357-AC35-0B0D68236D34}" type="slidenum">
              <a:rPr lang="en-US" smtClean="0"/>
              <a:t>‹#›</a:t>
            </a:fld>
            <a:endParaRPr lang="en-US"/>
          </a:p>
        </p:txBody>
      </p:sp>
    </p:spTree>
    <p:extLst>
      <p:ext uri="{BB962C8B-B14F-4D97-AF65-F5344CB8AC3E}">
        <p14:creationId xmlns:p14="http://schemas.microsoft.com/office/powerpoint/2010/main" val="2376973427"/>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 id="2147483996" r:id="rId12"/>
    <p:sldLayoutId id="2147483997" r:id="rId13"/>
    <p:sldLayoutId id="2147483998" r:id="rId14"/>
    <p:sldLayoutId id="2147483999" r:id="rId15"/>
    <p:sldLayoutId id="21474840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055" y="725214"/>
            <a:ext cx="9144000" cy="1753588"/>
          </a:xfrm>
        </p:spPr>
        <p:txBody>
          <a:bodyPr>
            <a:noAutofit/>
          </a:bodyPr>
          <a:lstStyle/>
          <a:p>
            <a:pPr algn="ctr"/>
            <a:r>
              <a:rPr lang="el-GR" dirty="0">
                <a:solidFill>
                  <a:srgbClr val="0070C0"/>
                </a:solidFill>
              </a:rPr>
              <a:t>Από το πρόβλημα στην ανάπτυξη αλγορίθμου</a:t>
            </a:r>
            <a:endParaRPr lang="en-US" dirty="0">
              <a:solidFill>
                <a:srgbClr val="0070C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19627" y="2812227"/>
            <a:ext cx="2198856" cy="2198856"/>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447055" y="5344509"/>
            <a:ext cx="9144000" cy="103581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2400" dirty="0">
                <a:solidFill>
                  <a:srgbClr val="0070C0"/>
                </a:solidFill>
              </a:rPr>
              <a:t>Κέρος Α. Ιωάννης</a:t>
            </a:r>
          </a:p>
          <a:p>
            <a:r>
              <a:rPr lang="el-GR" sz="2400" dirty="0">
                <a:solidFill>
                  <a:srgbClr val="0070C0"/>
                </a:solidFill>
              </a:rPr>
              <a:t>Καθηγητής Πληροφορικής ΠΕ19</a:t>
            </a:r>
          </a:p>
          <a:p>
            <a:r>
              <a:rPr lang="el-GR" sz="2400" dirty="0">
                <a:solidFill>
                  <a:srgbClr val="0070C0"/>
                </a:solidFill>
              </a:rPr>
              <a:t>1</a:t>
            </a:r>
            <a:r>
              <a:rPr lang="el-GR" sz="2400" baseline="30000" dirty="0">
                <a:solidFill>
                  <a:srgbClr val="0070C0"/>
                </a:solidFill>
              </a:rPr>
              <a:t>ο</a:t>
            </a:r>
            <a:r>
              <a:rPr lang="el-GR" sz="2400" dirty="0">
                <a:solidFill>
                  <a:srgbClr val="0070C0"/>
                </a:solidFill>
              </a:rPr>
              <a:t> ΕΠΑΛ Κιλκίς</a:t>
            </a:r>
            <a:endParaRPr lang="en-US" sz="2400" dirty="0">
              <a:solidFill>
                <a:srgbClr val="0070C0"/>
              </a:solidFill>
            </a:endParaRPr>
          </a:p>
        </p:txBody>
      </p:sp>
    </p:spTree>
    <p:extLst>
      <p:ext uri="{BB962C8B-B14F-4D97-AF65-F5344CB8AC3E}">
        <p14:creationId xmlns:p14="http://schemas.microsoft.com/office/powerpoint/2010/main" val="681288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10" y="228907"/>
            <a:ext cx="11734800" cy="699349"/>
          </a:xfrm>
        </p:spPr>
        <p:txBody>
          <a:bodyPr>
            <a:normAutofit/>
          </a:bodyPr>
          <a:lstStyle/>
          <a:p>
            <a:r>
              <a:rPr lang="el-GR" sz="2800" dirty="0">
                <a:solidFill>
                  <a:srgbClr val="0070C0"/>
                </a:solidFill>
              </a:rPr>
              <a:t>Κανόνες διαγραμματικής αναπαράστασης</a:t>
            </a:r>
            <a:endParaRPr lang="en-US" sz="2800" dirty="0">
              <a:solidFill>
                <a:srgbClr val="0070C0"/>
              </a:solidFill>
            </a:endParaRPr>
          </a:p>
        </p:txBody>
      </p:sp>
      <p:sp>
        <p:nvSpPr>
          <p:cNvPr id="10" name="TextBox 9"/>
          <p:cNvSpPr txBox="1"/>
          <p:nvPr/>
        </p:nvSpPr>
        <p:spPr>
          <a:xfrm>
            <a:off x="641109" y="928256"/>
            <a:ext cx="8862541" cy="2862322"/>
          </a:xfrm>
          <a:prstGeom prst="rect">
            <a:avLst/>
          </a:prstGeom>
          <a:noFill/>
        </p:spPr>
        <p:txBody>
          <a:bodyPr wrap="square" rtlCol="0">
            <a:spAutoFit/>
          </a:bodyPr>
          <a:lstStyle/>
          <a:p>
            <a:pPr marL="285750" indent="-285750" algn="just">
              <a:buFont typeface="Arial" panose="020B0604020202020204" pitchFamily="34" charset="0"/>
              <a:buChar char="•"/>
            </a:pPr>
            <a:r>
              <a:rPr lang="el-GR" dirty="0"/>
              <a:t>Το αρχικό πρόβλημα αναπαρίσταται από ένα ορθογώνιο παραλληλόγραμμο.</a:t>
            </a:r>
            <a:endParaRPr lang="en-US" dirty="0"/>
          </a:p>
          <a:p>
            <a:pPr algn="just"/>
            <a:r>
              <a:rPr lang="el-GR" dirty="0"/>
              <a:t> </a:t>
            </a:r>
          </a:p>
          <a:p>
            <a:pPr marL="285750" indent="-285750" algn="just">
              <a:buFont typeface="Arial" panose="020B0604020202020204" pitchFamily="34" charset="0"/>
              <a:buChar char="•"/>
            </a:pPr>
            <a:r>
              <a:rPr lang="el-GR" dirty="0"/>
              <a:t>Κάθε ένα από τα απλούστερα προβλήματα στα οποία αναλύεται ένα οποιοδήποτε πρόβλημα αναπαρίσταται επίσης από ένα ορθογώνιο παραλληλόγραμμο. </a:t>
            </a:r>
            <a:endParaRPr lang="en-US" dirty="0"/>
          </a:p>
          <a:p>
            <a:pPr algn="just"/>
            <a:endParaRPr lang="el-GR" dirty="0"/>
          </a:p>
          <a:p>
            <a:pPr marL="285750" indent="-285750" algn="just">
              <a:buFont typeface="Arial" panose="020B0604020202020204" pitchFamily="34" charset="0"/>
              <a:buChar char="•"/>
            </a:pPr>
            <a:r>
              <a:rPr lang="el-GR" dirty="0"/>
              <a:t>Τα παραλληλόγραμμα που αντιστοιχούν στα απλούστερα προβλήματα στα οποία αναλύεται ένα οποιοδήποτε πρόβλημα σχηματίζονται ένα επίπεδο χαμηλότερα. Έτσι σε κάθε κατώτερο επίπεδο, δημιουργείται η γραφική αναπαράσταση των προβλημάτων στα οποία αναλύονται τα προβλήματα του αμέσως υψηλότερου επιπέδου. </a:t>
            </a:r>
            <a:endParaRPr lang="el-GR" i="1" dirty="0"/>
          </a:p>
        </p:txBody>
      </p:sp>
      <p:sp>
        <p:nvSpPr>
          <p:cNvPr id="11" name="TextBox 10"/>
          <p:cNvSpPr txBox="1"/>
          <p:nvPr/>
        </p:nvSpPr>
        <p:spPr>
          <a:xfrm>
            <a:off x="528769" y="3866172"/>
            <a:ext cx="9087223" cy="1015663"/>
          </a:xfrm>
          <a:prstGeom prst="rect">
            <a:avLst/>
          </a:prstGeom>
          <a:noFill/>
        </p:spPr>
        <p:txBody>
          <a:bodyPr wrap="square" rtlCol="0">
            <a:spAutoFit/>
          </a:bodyPr>
          <a:lstStyle/>
          <a:p>
            <a:pPr algn="just"/>
            <a:r>
              <a:rPr lang="el-GR" sz="2000" dirty="0">
                <a:solidFill>
                  <a:srgbClr val="C00000"/>
                </a:solidFill>
              </a:rPr>
              <a:t>Η διαγραμματική αναπαράσταση προσφέρει μία απτή απεικόνιση της δομής του προβλήματος. Βοηθάει τόσο στην καλύτερη κατανόηση του προβλήματος, όσο και στη σχεδίαση της λύσης του.</a:t>
            </a:r>
          </a:p>
        </p:txBody>
      </p:sp>
    </p:spTree>
    <p:extLst>
      <p:ext uri="{BB962C8B-B14F-4D97-AF65-F5344CB8AC3E}">
        <p14:creationId xmlns:p14="http://schemas.microsoft.com/office/powerpoint/2010/main" val="3635744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
                                            <p:txEl>
                                              <p:pRg st="4" end="4"/>
                                            </p:txEl>
                                          </p:spTgt>
                                        </p:tgtEl>
                                        <p:attrNameLst>
                                          <p:attrName>style.visibility</p:attrName>
                                        </p:attrNameLst>
                                      </p:cBhvr>
                                      <p:to>
                                        <p:strVal val="visible"/>
                                      </p:to>
                                    </p:set>
                                    <p:anim calcmode="lin" valueType="num">
                                      <p:cBhvr additive="base">
                                        <p:cTn id="25" dur="500" fill="hold"/>
                                        <p:tgtEl>
                                          <p:spTgt spid="10">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ircle(in)">
                                      <p:cBhvr>
                                        <p:cTn id="3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normAutofit/>
          </a:bodyPr>
          <a:lstStyle/>
          <a:p>
            <a:r>
              <a:rPr lang="el-GR" dirty="0">
                <a:solidFill>
                  <a:srgbClr val="0070C0"/>
                </a:solidFill>
              </a:rPr>
              <a:t>Διαδικασία επίλυσης προβλημάτων</a:t>
            </a:r>
            <a:endParaRPr lang="en-US" dirty="0">
              <a:solidFill>
                <a:srgbClr val="0070C0"/>
              </a:solidFill>
            </a:endParaRPr>
          </a:p>
        </p:txBody>
      </p:sp>
      <p:sp>
        <p:nvSpPr>
          <p:cNvPr id="4" name="TextBox 3"/>
          <p:cNvSpPr txBox="1"/>
          <p:nvPr/>
        </p:nvSpPr>
        <p:spPr>
          <a:xfrm>
            <a:off x="838199" y="1121720"/>
            <a:ext cx="8804565" cy="5632311"/>
          </a:xfrm>
          <a:prstGeom prst="rect">
            <a:avLst/>
          </a:prstGeom>
          <a:noFill/>
        </p:spPr>
        <p:txBody>
          <a:bodyPr wrap="square" rtlCol="0">
            <a:spAutoFit/>
          </a:bodyPr>
          <a:lstStyle/>
          <a:p>
            <a:pPr marL="285750" indent="-285750" algn="just">
              <a:buFont typeface="Arial" panose="020B0604020202020204" pitchFamily="34" charset="0"/>
              <a:buChar char="•"/>
            </a:pPr>
            <a:r>
              <a:rPr lang="el-GR" sz="2000" dirty="0"/>
              <a:t>Κατανόηση του προβλήματος και ορισμός του σε απλοποιημένη μορφή σε σχέση με την αρχική διατύπωση του κρατώντας τη χρήσιμη πληροφορία (διαδικασία αφαίρεσης). </a:t>
            </a:r>
            <a:endParaRPr lang="en-US" sz="2000" dirty="0"/>
          </a:p>
          <a:p>
            <a:pPr algn="just"/>
            <a:endParaRPr lang="el-GR" sz="2000" dirty="0"/>
          </a:p>
          <a:p>
            <a:pPr marL="285750" indent="-285750" algn="just">
              <a:buFont typeface="Arial" panose="020B0604020202020204" pitchFamily="34" charset="0"/>
              <a:buChar char="•"/>
            </a:pPr>
            <a:r>
              <a:rPr lang="el-GR" sz="2000" dirty="0"/>
              <a:t>Ανάλυση του σε απλούστερα </a:t>
            </a:r>
            <a:r>
              <a:rPr lang="el-GR" sz="2000" dirty="0" err="1"/>
              <a:t>υποπροβλήματα</a:t>
            </a:r>
            <a:r>
              <a:rPr lang="el-GR" sz="2000" dirty="0"/>
              <a:t>. </a:t>
            </a:r>
            <a:endParaRPr lang="en-US" sz="2000" dirty="0"/>
          </a:p>
          <a:p>
            <a:pPr algn="just"/>
            <a:endParaRPr lang="el-GR" sz="2000" dirty="0"/>
          </a:p>
          <a:p>
            <a:pPr marL="285750" indent="-285750" algn="just">
              <a:buFont typeface="Arial" panose="020B0604020202020204" pitchFamily="34" charset="0"/>
              <a:buChar char="•"/>
            </a:pPr>
            <a:r>
              <a:rPr lang="el-GR" sz="2000" dirty="0"/>
              <a:t>Διατύπωση σκέψεων σχετικά με το είδος του προβλήματος. Στο στάδιο αυτό θέτονται ερωτήματα όπως: εντάσσεται σε μια γενικότερη ομάδα προβλημάτων, είναι ειδική περίπτωση ενός γενικού προβλήματος; </a:t>
            </a:r>
            <a:endParaRPr lang="en-US" sz="2000" dirty="0"/>
          </a:p>
          <a:p>
            <a:pPr algn="just"/>
            <a:endParaRPr lang="el-GR" sz="2000" dirty="0"/>
          </a:p>
          <a:p>
            <a:pPr marL="285750" indent="-285750" algn="just">
              <a:buFont typeface="Arial" panose="020B0604020202020204" pitchFamily="34" charset="0"/>
              <a:buChar char="•"/>
            </a:pPr>
            <a:r>
              <a:rPr lang="el-GR" sz="2000" dirty="0"/>
              <a:t>Λογική οργάνωση και ανάλυση δεδομένων. </a:t>
            </a:r>
            <a:endParaRPr lang="en-US" sz="2000" dirty="0"/>
          </a:p>
          <a:p>
            <a:pPr algn="just"/>
            <a:endParaRPr lang="el-GR" sz="2000" dirty="0"/>
          </a:p>
          <a:p>
            <a:pPr marL="285750" indent="-285750" algn="just">
              <a:buFont typeface="Arial" panose="020B0604020202020204" pitchFamily="34" charset="0"/>
              <a:buChar char="•"/>
            </a:pPr>
            <a:r>
              <a:rPr lang="el-GR" sz="2000" dirty="0"/>
              <a:t>Αναγνώριση, ανάλυση και υλοποίηση πιθανών λύσεων. Ανίχνευση γνωστών προτύπων. Στο στάδιο αυτό θέτονται ερωτήματα όπως: Η λύση του προβλήματος περιλαμβάνει τμήματα τα οποία τα έχουμε συναντήσει και σε άλλα προβλήματα; Γνωστό τμήμα για παράδειγμα είναι η ταξινόμηση ενός πλήθους αριθμών. </a:t>
            </a:r>
          </a:p>
          <a:p>
            <a:pPr algn="just"/>
            <a:r>
              <a:rPr lang="el-GR" sz="2000" dirty="0"/>
              <a:t> </a:t>
            </a:r>
          </a:p>
        </p:txBody>
      </p:sp>
    </p:spTree>
    <p:extLst>
      <p:ext uri="{BB962C8B-B14F-4D97-AF65-F5344CB8AC3E}">
        <p14:creationId xmlns:p14="http://schemas.microsoft.com/office/powerpoint/2010/main" val="399797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 calcmode="lin" valueType="num">
                                      <p:cBhvr additive="base">
                                        <p:cTn id="37" dur="500" fill="hold"/>
                                        <p:tgtEl>
                                          <p:spTgt spid="4">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normAutofit/>
          </a:bodyPr>
          <a:lstStyle/>
          <a:p>
            <a:r>
              <a:rPr lang="el-GR" dirty="0">
                <a:solidFill>
                  <a:srgbClr val="0070C0"/>
                </a:solidFill>
              </a:rPr>
              <a:t>Διαδικασία επίλυσης προβλημάτων</a:t>
            </a:r>
            <a:endParaRPr lang="en-US" dirty="0">
              <a:solidFill>
                <a:srgbClr val="0070C0"/>
              </a:solidFill>
            </a:endParaRPr>
          </a:p>
        </p:txBody>
      </p:sp>
      <p:sp>
        <p:nvSpPr>
          <p:cNvPr id="4" name="TextBox 3"/>
          <p:cNvSpPr txBox="1"/>
          <p:nvPr/>
        </p:nvSpPr>
        <p:spPr>
          <a:xfrm>
            <a:off x="838199" y="1260265"/>
            <a:ext cx="8887692" cy="4093428"/>
          </a:xfrm>
          <a:prstGeom prst="rect">
            <a:avLst/>
          </a:prstGeom>
          <a:noFill/>
        </p:spPr>
        <p:txBody>
          <a:bodyPr wrap="square" rtlCol="0">
            <a:spAutoFit/>
          </a:bodyPr>
          <a:lstStyle/>
          <a:p>
            <a:pPr marL="285750" indent="-285750" algn="just">
              <a:buFont typeface="Arial" panose="020B0604020202020204" pitchFamily="34" charset="0"/>
              <a:buChar char="•"/>
            </a:pPr>
            <a:r>
              <a:rPr lang="el-GR" sz="2000" dirty="0"/>
              <a:t>Κατασκευή του αλγορίθμου περιγράφοντας τις ενέργειες για τη λύση του. </a:t>
            </a:r>
            <a:endParaRPr lang="en-US" sz="2000" dirty="0"/>
          </a:p>
          <a:p>
            <a:pPr algn="just"/>
            <a:endParaRPr lang="el-GR" sz="2000" dirty="0"/>
          </a:p>
          <a:p>
            <a:pPr marL="285750" indent="-285750" algn="just">
              <a:buFont typeface="Arial" panose="020B0604020202020204" pitchFamily="34" charset="0"/>
              <a:buChar char="•"/>
            </a:pPr>
            <a:r>
              <a:rPr lang="el-GR" sz="2000" dirty="0"/>
              <a:t>Αξιολόγηση του αλγορίθμου και της λύσης που δόθηκε. Στο στάδιο αυτό θέτονται ερωτήματα όπως: Είναι σωστή η λύση που βρέθηκε; Μήπως ο αλγόριθμος που δημιουργήσαμε μπορεί να βελτιωθεί έτσι ώστε για παράδειγμα ο χρόνος εκτέλεσης του αλγορίθμου να μειωθεί; </a:t>
            </a:r>
            <a:endParaRPr lang="en-US" sz="2000" dirty="0"/>
          </a:p>
          <a:p>
            <a:pPr algn="just"/>
            <a:endParaRPr lang="el-GR" sz="2000" dirty="0"/>
          </a:p>
          <a:p>
            <a:pPr marL="285750" indent="-285750" algn="just">
              <a:buFont typeface="Arial" panose="020B0604020202020204" pitchFamily="34" charset="0"/>
              <a:buChar char="•"/>
            </a:pPr>
            <a:r>
              <a:rPr lang="el-GR" sz="2000" dirty="0"/>
              <a:t>Επιστροφή αν χρειαστεί σε προηγούμενα στάδια και ανακατασκευή της λύσης μέχρι την επίλυση του προβλήματος με αποτελεσματικό τρόπο</a:t>
            </a:r>
            <a:r>
              <a:rPr lang="en-US" sz="2000" dirty="0"/>
              <a:t>.</a:t>
            </a:r>
          </a:p>
          <a:p>
            <a:pPr algn="just"/>
            <a:endParaRPr lang="el-GR" sz="2000" dirty="0"/>
          </a:p>
          <a:p>
            <a:pPr marL="285750" indent="-285750" algn="just">
              <a:buFont typeface="Arial" panose="020B0604020202020204" pitchFamily="34" charset="0"/>
              <a:buChar char="•"/>
            </a:pPr>
            <a:r>
              <a:rPr lang="el-GR" sz="2000" dirty="0"/>
              <a:t>Γενίκευση της λύσης, ώστε να μπορεί να εφαρμοστεί σε παρόμοια προβλήματα. Μπορούμε να γενικεύσουμε τη λύση έτσι ώστε να χρησιμοποιηθεί στη </a:t>
            </a:r>
            <a:r>
              <a:rPr lang="el-GR" dirty="0"/>
              <a:t>λύση</a:t>
            </a:r>
            <a:r>
              <a:rPr lang="el-GR" sz="2000" dirty="0"/>
              <a:t> μελλοντικών προβλημάτων; </a:t>
            </a:r>
          </a:p>
        </p:txBody>
      </p:sp>
    </p:spTree>
    <p:extLst>
      <p:ext uri="{BB962C8B-B14F-4D97-AF65-F5344CB8AC3E}">
        <p14:creationId xmlns:p14="http://schemas.microsoft.com/office/powerpoint/2010/main" val="346994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normAutofit/>
          </a:bodyPr>
          <a:lstStyle/>
          <a:p>
            <a:r>
              <a:rPr lang="el-GR" dirty="0">
                <a:solidFill>
                  <a:srgbClr val="0070C0"/>
                </a:solidFill>
              </a:rPr>
              <a:t>Αξιολόγηση λύσης - αλγορίθμων</a:t>
            </a:r>
            <a:endParaRPr lang="en-US" dirty="0">
              <a:solidFill>
                <a:srgbClr val="0070C0"/>
              </a:solidFill>
            </a:endParaRPr>
          </a:p>
        </p:txBody>
      </p:sp>
      <p:sp>
        <p:nvSpPr>
          <p:cNvPr id="4" name="TextBox 3"/>
          <p:cNvSpPr txBox="1"/>
          <p:nvPr/>
        </p:nvSpPr>
        <p:spPr>
          <a:xfrm>
            <a:off x="838199" y="1121720"/>
            <a:ext cx="8763001" cy="5324535"/>
          </a:xfrm>
          <a:prstGeom prst="rect">
            <a:avLst/>
          </a:prstGeom>
          <a:noFill/>
        </p:spPr>
        <p:txBody>
          <a:bodyPr wrap="square" rtlCol="0">
            <a:spAutoFit/>
          </a:bodyPr>
          <a:lstStyle/>
          <a:p>
            <a:pPr marL="285750" indent="-285750" algn="just">
              <a:buFont typeface="Arial" panose="020B0604020202020204" pitchFamily="34" charset="0"/>
              <a:buChar char="•"/>
            </a:pPr>
            <a:r>
              <a:rPr lang="el-GR" sz="2000" dirty="0"/>
              <a:t>Η </a:t>
            </a:r>
            <a:r>
              <a:rPr lang="el-GR" sz="2000" dirty="0">
                <a:solidFill>
                  <a:srgbClr val="C00000"/>
                </a:solidFill>
              </a:rPr>
              <a:t>αξιολόγηση της λύσης </a:t>
            </a:r>
            <a:r>
              <a:rPr lang="el-GR" sz="2000" dirty="0"/>
              <a:t>αντιμετωπίζεται συχνά με τυποποιημένα υποθετικά δεδομένα σύμφωνα με τις απαιτήσεις του προβλήματος, τα οποία οδηγούν σε μια γνωστή λύση. Στη συνέχεια, εφαρμόζουμε τον αλγόριθμο και συγκρίνουμε τα αποτελέσματα που προκύπτουν με τα δικά μας. Εάν διαπιστώσουμε λάθος, εντοπίζουμε το τμήμα της λύσης που εκτελεί τη λανθασμένη λειτουργία, το διορθώνουμε και επαναλαμβάνουμε τη διαδικασία ελέγχου, έως ότου τα αποτελέσματα να μη διαφέρουν από τα δικά μας.  </a:t>
            </a:r>
          </a:p>
          <a:p>
            <a:pPr algn="just"/>
            <a:endParaRPr lang="el-GR" sz="2000" dirty="0"/>
          </a:p>
          <a:p>
            <a:pPr marL="285750" indent="-285750" algn="just">
              <a:buFont typeface="Arial" panose="020B0604020202020204" pitchFamily="34" charset="0"/>
              <a:buChar char="•"/>
            </a:pPr>
            <a:r>
              <a:rPr lang="el-GR" sz="2000" dirty="0"/>
              <a:t>Η </a:t>
            </a:r>
            <a:r>
              <a:rPr lang="el-GR" sz="2000" dirty="0">
                <a:solidFill>
                  <a:srgbClr val="C00000"/>
                </a:solidFill>
              </a:rPr>
              <a:t>αξιολόγηση του αλγορίθμου </a:t>
            </a:r>
            <a:r>
              <a:rPr lang="el-GR" sz="2000" dirty="0"/>
              <a:t>είναι συχνά ένα σύνθετο θέμα και η ερώτηση «υπάρχει αποδοτικότερος αλγόριθμος που λύνει το ίδιο πρόβλημα» συχνά απαντάται από την θεωρητική πληροφορική η οποία μελετά την αποδοτικότητα των αλγορίθμων. Η αποδοτικότητα αναφέρεται κυρίως στην ταχύτητα εκτέλεσης του αλγορίθμου (πόσο χρόνο χρειάζεται για να λύσει το πρόβλημα) και στην ποσότητα της κύριας μνήμης που χρησιμοποιεί. </a:t>
            </a:r>
            <a:endParaRPr lang="en-US" sz="2000" dirty="0"/>
          </a:p>
          <a:p>
            <a:pPr algn="just"/>
            <a:endParaRPr lang="el-GR" sz="2000" dirty="0"/>
          </a:p>
        </p:txBody>
      </p:sp>
    </p:spTree>
    <p:extLst>
      <p:ext uri="{BB962C8B-B14F-4D97-AF65-F5344CB8AC3E}">
        <p14:creationId xmlns:p14="http://schemas.microsoft.com/office/powerpoint/2010/main" val="364696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normAutofit/>
          </a:bodyPr>
          <a:lstStyle/>
          <a:p>
            <a:r>
              <a:rPr lang="el-GR" dirty="0">
                <a:solidFill>
                  <a:srgbClr val="0070C0"/>
                </a:solidFill>
              </a:rPr>
              <a:t>Περί αλγορίθμων</a:t>
            </a:r>
            <a:endParaRPr lang="en-US" dirty="0">
              <a:solidFill>
                <a:srgbClr val="0070C0"/>
              </a:solidFill>
            </a:endParaRPr>
          </a:p>
        </p:txBody>
      </p:sp>
      <p:sp>
        <p:nvSpPr>
          <p:cNvPr id="5" name="TextBox 4"/>
          <p:cNvSpPr txBox="1"/>
          <p:nvPr/>
        </p:nvSpPr>
        <p:spPr>
          <a:xfrm>
            <a:off x="838200" y="1743096"/>
            <a:ext cx="9150928" cy="707886"/>
          </a:xfrm>
          <a:prstGeom prst="rect">
            <a:avLst/>
          </a:prstGeom>
          <a:noFill/>
        </p:spPr>
        <p:txBody>
          <a:bodyPr wrap="square" rtlCol="0">
            <a:spAutoFit/>
          </a:bodyPr>
          <a:lstStyle/>
          <a:p>
            <a:r>
              <a:rPr lang="el-GR" sz="2000" dirty="0"/>
              <a:t>Αλγόριθμο</a:t>
            </a:r>
            <a:r>
              <a:rPr lang="el-GR" sz="2000" b="1" dirty="0"/>
              <a:t> </a:t>
            </a:r>
            <a:r>
              <a:rPr lang="el-GR" sz="2000" dirty="0"/>
              <a:t>ονομάζουμε κάθε πεπερασμένη και αυστηρά καθορισμένη</a:t>
            </a:r>
            <a:r>
              <a:rPr lang="en-US" sz="2000" dirty="0"/>
              <a:t> </a:t>
            </a:r>
            <a:r>
              <a:rPr lang="el-GR" sz="2000" dirty="0"/>
              <a:t>σειρά βημάτων (οδηγιών) που επιλύουν ένα πρόβλημα.</a:t>
            </a:r>
          </a:p>
        </p:txBody>
      </p:sp>
      <p:sp>
        <p:nvSpPr>
          <p:cNvPr id="6" name="TextBox 5"/>
          <p:cNvSpPr txBox="1"/>
          <p:nvPr/>
        </p:nvSpPr>
        <p:spPr>
          <a:xfrm>
            <a:off x="838199" y="1244629"/>
            <a:ext cx="3097323" cy="461665"/>
          </a:xfrm>
          <a:prstGeom prst="rect">
            <a:avLst/>
          </a:prstGeom>
          <a:noFill/>
        </p:spPr>
        <p:txBody>
          <a:bodyPr wrap="none" rtlCol="0">
            <a:spAutoFit/>
          </a:bodyPr>
          <a:lstStyle/>
          <a:p>
            <a:r>
              <a:rPr lang="el-GR" sz="2400" dirty="0">
                <a:solidFill>
                  <a:srgbClr val="C00000"/>
                </a:solidFill>
              </a:rPr>
              <a:t>Αλγόριθμος- Ορισμός</a:t>
            </a:r>
          </a:p>
        </p:txBody>
      </p:sp>
      <p:sp>
        <p:nvSpPr>
          <p:cNvPr id="7" name="TextBox 6"/>
          <p:cNvSpPr txBox="1"/>
          <p:nvPr/>
        </p:nvSpPr>
        <p:spPr>
          <a:xfrm>
            <a:off x="838199" y="3102663"/>
            <a:ext cx="9404723" cy="1015663"/>
          </a:xfrm>
          <a:prstGeom prst="rect">
            <a:avLst/>
          </a:prstGeom>
          <a:noFill/>
        </p:spPr>
        <p:txBody>
          <a:bodyPr wrap="square" rtlCol="0">
            <a:spAutoFit/>
          </a:bodyPr>
          <a:lstStyle/>
          <a:p>
            <a:pPr marL="342900" indent="-342900">
              <a:buFont typeface="Arial" panose="020B0604020202020204" pitchFamily="34" charset="0"/>
              <a:buChar char="•"/>
            </a:pPr>
            <a:r>
              <a:rPr lang="el-GR" sz="2000" dirty="0"/>
              <a:t>Φυσική γλώσσα</a:t>
            </a:r>
          </a:p>
          <a:p>
            <a:pPr marL="342900" indent="-342900">
              <a:buFont typeface="Arial" panose="020B0604020202020204" pitchFamily="34" charset="0"/>
              <a:buChar char="•"/>
            </a:pPr>
            <a:r>
              <a:rPr lang="el-GR" sz="2000" dirty="0"/>
              <a:t>Διαγραμματικές τεχνικές (Διάγραμμα ροής - </a:t>
            </a:r>
            <a:r>
              <a:rPr lang="en-US" sz="2000" dirty="0"/>
              <a:t>Flowchart</a:t>
            </a:r>
            <a:r>
              <a:rPr lang="el-GR" sz="2000" dirty="0"/>
              <a:t>)</a:t>
            </a:r>
          </a:p>
          <a:p>
            <a:pPr marL="342900" indent="-342900">
              <a:buFont typeface="Arial" panose="020B0604020202020204" pitchFamily="34" charset="0"/>
              <a:buChar char="•"/>
            </a:pPr>
            <a:r>
              <a:rPr lang="el-GR" sz="2000" dirty="0"/>
              <a:t>Κωδικοποίηση (</a:t>
            </a:r>
            <a:r>
              <a:rPr lang="el-GR" sz="2000" dirty="0" err="1"/>
              <a:t>Ψευδογλώσσα</a:t>
            </a:r>
            <a:r>
              <a:rPr lang="el-GR" sz="2000" dirty="0"/>
              <a:t> ή </a:t>
            </a:r>
            <a:r>
              <a:rPr lang="el-GR" sz="2000" dirty="0" err="1"/>
              <a:t>Ψευδοκώδικας</a:t>
            </a:r>
            <a:r>
              <a:rPr lang="el-GR" sz="2000" dirty="0"/>
              <a:t>, Γλώσσα προγραμματισμού)</a:t>
            </a:r>
          </a:p>
        </p:txBody>
      </p:sp>
      <p:sp>
        <p:nvSpPr>
          <p:cNvPr id="8" name="TextBox 7"/>
          <p:cNvSpPr txBox="1"/>
          <p:nvPr/>
        </p:nvSpPr>
        <p:spPr>
          <a:xfrm>
            <a:off x="838199" y="2579443"/>
            <a:ext cx="5857694" cy="461665"/>
          </a:xfrm>
          <a:prstGeom prst="rect">
            <a:avLst/>
          </a:prstGeom>
          <a:noFill/>
        </p:spPr>
        <p:txBody>
          <a:bodyPr wrap="none" rtlCol="0">
            <a:spAutoFit/>
          </a:bodyPr>
          <a:lstStyle/>
          <a:p>
            <a:r>
              <a:rPr lang="el-GR" sz="2400" dirty="0">
                <a:solidFill>
                  <a:srgbClr val="C00000"/>
                </a:solidFill>
              </a:rPr>
              <a:t>Τρόποι αναπαράστασης ενός αλγορίθμου</a:t>
            </a:r>
          </a:p>
        </p:txBody>
      </p:sp>
      <p:pic>
        <p:nvPicPr>
          <p:cNvPr id="2050" name="Picture 2" descr="https://encrypted-tbn3.gstatic.com/images?q=tbn:ANd9GcQGUuOJ45_uJgH0iI-SzoxCkbz8-y_qTJsVdg4F2p-DzSAxnS5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1005" y="4091884"/>
            <a:ext cx="2809239" cy="221031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Αποτέλεσμα εικόνας για ψευδοκώδικας"/>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8025" y="4532673"/>
            <a:ext cx="24384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image.slidesharecdn.com/random-140223102902-phpapp02/95/-27-638.jpg?cb=1393151389"/>
          <p:cNvPicPr>
            <a:picLocks noChangeAspect="1" noChangeArrowheads="1"/>
          </p:cNvPicPr>
          <p:nvPr/>
        </p:nvPicPr>
        <p:blipFill rotWithShape="1">
          <a:blip r:embed="rId4">
            <a:extLst>
              <a:ext uri="{28A0092B-C50C-407E-A947-70E740481C1C}">
                <a14:useLocalDpi xmlns:a14="http://schemas.microsoft.com/office/drawing/2010/main" val="0"/>
              </a:ext>
            </a:extLst>
          </a:blip>
          <a:srcRect l="5738" t="25937" r="13244" b="41212"/>
          <a:stretch/>
        </p:blipFill>
        <p:spPr bwMode="auto">
          <a:xfrm>
            <a:off x="657898" y="4770007"/>
            <a:ext cx="2803107" cy="854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0736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anim calcmode="lin" valueType="num">
                                      <p:cBhvr additive="base">
                                        <p:cTn id="31" dur="5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
                                            <p:txEl>
                                              <p:pRg st="2" end="2"/>
                                            </p:txEl>
                                          </p:spTgt>
                                        </p:tgtEl>
                                        <p:attrNameLst>
                                          <p:attrName>style.visibility</p:attrName>
                                        </p:attrNameLst>
                                      </p:cBhvr>
                                      <p:to>
                                        <p:strVal val="visible"/>
                                      </p:to>
                                    </p:set>
                                    <p:anim calcmode="lin" valueType="num">
                                      <p:cBhvr additive="base">
                                        <p:cTn id="37" dur="5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2056"/>
                                        </p:tgtEl>
                                        <p:attrNameLst>
                                          <p:attrName>style.visibility</p:attrName>
                                        </p:attrNameLst>
                                      </p:cBhvr>
                                      <p:to>
                                        <p:strVal val="visible"/>
                                      </p:to>
                                    </p:set>
                                    <p:animEffect transition="in" filter="randombar(horizontal)">
                                      <p:cBhvr>
                                        <p:cTn id="43" dur="500"/>
                                        <p:tgtEl>
                                          <p:spTgt spid="2056"/>
                                        </p:tgtEl>
                                      </p:cBhvr>
                                    </p:animEffect>
                                  </p:childTnLst>
                                </p:cTn>
                              </p:par>
                              <p:par>
                                <p:cTn id="44" presetID="14" presetClass="entr" presetSubtype="10" fill="hold" nodeType="withEffect">
                                  <p:stCondLst>
                                    <p:cond delay="0"/>
                                  </p:stCondLst>
                                  <p:childTnLst>
                                    <p:set>
                                      <p:cBhvr>
                                        <p:cTn id="45" dur="1" fill="hold">
                                          <p:stCondLst>
                                            <p:cond delay="0"/>
                                          </p:stCondLst>
                                        </p:cTn>
                                        <p:tgtEl>
                                          <p:spTgt spid="2052"/>
                                        </p:tgtEl>
                                        <p:attrNameLst>
                                          <p:attrName>style.visibility</p:attrName>
                                        </p:attrNameLst>
                                      </p:cBhvr>
                                      <p:to>
                                        <p:strVal val="visible"/>
                                      </p:to>
                                    </p:set>
                                    <p:animEffect transition="in" filter="randombar(horizontal)">
                                      <p:cBhvr>
                                        <p:cTn id="46" dur="500"/>
                                        <p:tgtEl>
                                          <p:spTgt spid="2052"/>
                                        </p:tgtEl>
                                      </p:cBhvr>
                                    </p:animEffect>
                                  </p:childTnLst>
                                </p:cTn>
                              </p:par>
                              <p:par>
                                <p:cTn id="47" presetID="14" presetClass="entr" presetSubtype="10" fill="hold" nodeType="withEffect">
                                  <p:stCondLst>
                                    <p:cond delay="0"/>
                                  </p:stCondLst>
                                  <p:childTnLst>
                                    <p:set>
                                      <p:cBhvr>
                                        <p:cTn id="48" dur="1" fill="hold">
                                          <p:stCondLst>
                                            <p:cond delay="0"/>
                                          </p:stCondLst>
                                        </p:cTn>
                                        <p:tgtEl>
                                          <p:spTgt spid="2050"/>
                                        </p:tgtEl>
                                        <p:attrNameLst>
                                          <p:attrName>style.visibility</p:attrName>
                                        </p:attrNameLst>
                                      </p:cBhvr>
                                      <p:to>
                                        <p:strVal val="visible"/>
                                      </p:to>
                                    </p:set>
                                    <p:animEffect transition="in" filter="randombar(horizontal)">
                                      <p:cBhvr>
                                        <p:cTn id="49"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uiExpand="1" build="p"/>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normAutofit/>
          </a:bodyPr>
          <a:lstStyle/>
          <a:p>
            <a:r>
              <a:rPr lang="el-GR" dirty="0">
                <a:solidFill>
                  <a:srgbClr val="0070C0"/>
                </a:solidFill>
              </a:rPr>
              <a:t>Πρόβλημα 1</a:t>
            </a:r>
            <a:endParaRPr lang="en-US" dirty="0">
              <a:solidFill>
                <a:srgbClr val="0070C0"/>
              </a:solidFill>
            </a:endParaRPr>
          </a:p>
        </p:txBody>
      </p:sp>
      <p:sp>
        <p:nvSpPr>
          <p:cNvPr id="5" name="TextBox 4"/>
          <p:cNvSpPr txBox="1"/>
          <p:nvPr/>
        </p:nvSpPr>
        <p:spPr>
          <a:xfrm>
            <a:off x="838199" y="1743096"/>
            <a:ext cx="8763001" cy="1631216"/>
          </a:xfrm>
          <a:prstGeom prst="rect">
            <a:avLst/>
          </a:prstGeom>
          <a:noFill/>
        </p:spPr>
        <p:txBody>
          <a:bodyPr wrap="square" rtlCol="0">
            <a:spAutoFit/>
          </a:bodyPr>
          <a:lstStyle/>
          <a:p>
            <a:pPr algn="just"/>
            <a:r>
              <a:rPr lang="el-GR" sz="2000" dirty="0"/>
              <a:t>Υπάρχουν δέκα σακιά που περιέχουν 100 νομίσματα το καθένα. Το κάθε νόμισμα ζυγίζει 10 γραμμάρια. Το ένα από τα δέκα σακιά έχει μέσα μόνο κάλπικα νομίσματα τα οποία ζυγίζουν 9 γραμμάρια το καθένα. Πώς μπορούμε με μία μόνο ζύγιση σε μία ηλεκτρονική ζυγαριά ακριβείας, να βρούμε ποιο σακί περιέχει τα κάλπικα νομίσματα; </a:t>
            </a:r>
          </a:p>
        </p:txBody>
      </p:sp>
      <p:sp>
        <p:nvSpPr>
          <p:cNvPr id="6" name="TextBox 5"/>
          <p:cNvSpPr txBox="1"/>
          <p:nvPr/>
        </p:nvSpPr>
        <p:spPr>
          <a:xfrm>
            <a:off x="838199" y="1244629"/>
            <a:ext cx="6875600" cy="461665"/>
          </a:xfrm>
          <a:prstGeom prst="rect">
            <a:avLst/>
          </a:prstGeom>
          <a:noFill/>
        </p:spPr>
        <p:txBody>
          <a:bodyPr wrap="none" rtlCol="0">
            <a:spAutoFit/>
          </a:bodyPr>
          <a:lstStyle/>
          <a:p>
            <a:r>
              <a:rPr lang="el-GR" sz="2400" dirty="0">
                <a:solidFill>
                  <a:srgbClr val="C00000"/>
                </a:solidFill>
              </a:rPr>
              <a:t>Εύρεση των κάλπικων νομισμάτων με μία ζύγιση</a:t>
            </a:r>
          </a:p>
        </p:txBody>
      </p:sp>
      <p:grpSp>
        <p:nvGrpSpPr>
          <p:cNvPr id="60" name="Ομάδα 59"/>
          <p:cNvGrpSpPr/>
          <p:nvPr/>
        </p:nvGrpSpPr>
        <p:grpSpPr>
          <a:xfrm>
            <a:off x="474652" y="3514850"/>
            <a:ext cx="9490093" cy="3094955"/>
            <a:chOff x="474652" y="3514850"/>
            <a:chExt cx="9490093" cy="3094955"/>
          </a:xfrm>
        </p:grpSpPr>
        <p:sp>
          <p:nvSpPr>
            <p:cNvPr id="42" name="TextBox 41"/>
            <p:cNvSpPr txBox="1"/>
            <p:nvPr/>
          </p:nvSpPr>
          <p:spPr>
            <a:xfrm rot="1489468" flipH="1">
              <a:off x="954235" y="4898075"/>
              <a:ext cx="1197369" cy="276999"/>
            </a:xfrm>
            <a:prstGeom prst="rect">
              <a:avLst/>
            </a:prstGeom>
            <a:noFill/>
          </p:spPr>
          <p:txBody>
            <a:bodyPr wrap="square" rtlCol="0">
              <a:spAutoFit/>
            </a:bodyPr>
            <a:lstStyle/>
            <a:p>
              <a:r>
                <a:rPr lang="el-GR" sz="1200" dirty="0"/>
                <a:t>1 νόμισμα</a:t>
              </a:r>
            </a:p>
          </p:txBody>
        </p:sp>
        <p:sp>
          <p:nvSpPr>
            <p:cNvPr id="44" name="TextBox 43"/>
            <p:cNvSpPr txBox="1"/>
            <p:nvPr/>
          </p:nvSpPr>
          <p:spPr>
            <a:xfrm rot="1489468" flipH="1">
              <a:off x="1748921" y="4865782"/>
              <a:ext cx="1197369" cy="276999"/>
            </a:xfrm>
            <a:prstGeom prst="rect">
              <a:avLst/>
            </a:prstGeom>
            <a:noFill/>
          </p:spPr>
          <p:txBody>
            <a:bodyPr wrap="square" rtlCol="0">
              <a:spAutoFit/>
            </a:bodyPr>
            <a:lstStyle/>
            <a:p>
              <a:r>
                <a:rPr lang="el-GR" sz="1200" dirty="0"/>
                <a:t>2 νομίσματα</a:t>
              </a:r>
            </a:p>
          </p:txBody>
        </p:sp>
        <p:sp>
          <p:nvSpPr>
            <p:cNvPr id="47" name="TextBox 46"/>
            <p:cNvSpPr txBox="1"/>
            <p:nvPr/>
          </p:nvSpPr>
          <p:spPr>
            <a:xfrm rot="1892431" flipH="1">
              <a:off x="2859849" y="4877905"/>
              <a:ext cx="1197369" cy="276999"/>
            </a:xfrm>
            <a:prstGeom prst="rect">
              <a:avLst/>
            </a:prstGeom>
            <a:noFill/>
          </p:spPr>
          <p:txBody>
            <a:bodyPr wrap="square" rtlCol="0">
              <a:spAutoFit/>
            </a:bodyPr>
            <a:lstStyle/>
            <a:p>
              <a:r>
                <a:rPr lang="el-GR" sz="1200" dirty="0"/>
                <a:t>3 νομίσματα</a:t>
              </a:r>
            </a:p>
          </p:txBody>
        </p:sp>
        <p:grpSp>
          <p:nvGrpSpPr>
            <p:cNvPr id="58" name="Ομάδα 57"/>
            <p:cNvGrpSpPr/>
            <p:nvPr/>
          </p:nvGrpSpPr>
          <p:grpSpPr>
            <a:xfrm>
              <a:off x="474652" y="3514850"/>
              <a:ext cx="9490093" cy="3094955"/>
              <a:chOff x="474652" y="3514850"/>
              <a:chExt cx="9490093" cy="3094955"/>
            </a:xfrm>
          </p:grpSpPr>
          <p:grpSp>
            <p:nvGrpSpPr>
              <p:cNvPr id="37" name="Ομάδα 36"/>
              <p:cNvGrpSpPr/>
              <p:nvPr/>
            </p:nvGrpSpPr>
            <p:grpSpPr>
              <a:xfrm>
                <a:off x="474652" y="3514850"/>
                <a:ext cx="9490093" cy="961675"/>
                <a:chOff x="942704" y="3510806"/>
                <a:chExt cx="9490093" cy="961675"/>
              </a:xfrm>
            </p:grpSpPr>
            <p:grpSp>
              <p:nvGrpSpPr>
                <p:cNvPr id="9" name="Ομάδα 8"/>
                <p:cNvGrpSpPr/>
                <p:nvPr/>
              </p:nvGrpSpPr>
              <p:grpSpPr>
                <a:xfrm>
                  <a:off x="942704" y="3518894"/>
                  <a:ext cx="953587" cy="953587"/>
                  <a:chOff x="942704" y="3518894"/>
                  <a:chExt cx="953587" cy="953587"/>
                </a:xfrm>
              </p:grpSpPr>
              <p:pic>
                <p:nvPicPr>
                  <p:cNvPr id="7" name="Εικόνα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704" y="3518894"/>
                    <a:ext cx="953587" cy="953587"/>
                  </a:xfrm>
                  <a:prstGeom prst="rect">
                    <a:avLst/>
                  </a:prstGeom>
                </p:spPr>
              </p:pic>
              <p:sp>
                <p:nvSpPr>
                  <p:cNvPr id="8" name="TextBox 7"/>
                  <p:cNvSpPr txBox="1"/>
                  <p:nvPr/>
                </p:nvSpPr>
                <p:spPr>
                  <a:xfrm>
                    <a:off x="1129994" y="3811021"/>
                    <a:ext cx="579005" cy="369332"/>
                  </a:xfrm>
                  <a:prstGeom prst="rect">
                    <a:avLst/>
                  </a:prstGeom>
                  <a:noFill/>
                </p:spPr>
                <p:txBody>
                  <a:bodyPr wrap="none" rtlCol="0">
                    <a:spAutoFit/>
                  </a:bodyPr>
                  <a:lstStyle/>
                  <a:p>
                    <a:r>
                      <a:rPr lang="el-GR" dirty="0">
                        <a:solidFill>
                          <a:schemeClr val="bg1"/>
                        </a:solidFill>
                      </a:rPr>
                      <a:t>Νο1</a:t>
                    </a:r>
                  </a:p>
                </p:txBody>
              </p:sp>
            </p:grpSp>
            <p:grpSp>
              <p:nvGrpSpPr>
                <p:cNvPr id="10" name="Ομάδα 9"/>
                <p:cNvGrpSpPr/>
                <p:nvPr/>
              </p:nvGrpSpPr>
              <p:grpSpPr>
                <a:xfrm>
                  <a:off x="1896289" y="3518893"/>
                  <a:ext cx="953587" cy="953587"/>
                  <a:chOff x="942704" y="3518894"/>
                  <a:chExt cx="953587" cy="953587"/>
                </a:xfrm>
              </p:grpSpPr>
              <p:pic>
                <p:nvPicPr>
                  <p:cNvPr id="11" name="Εικόνα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704" y="3518894"/>
                    <a:ext cx="953587" cy="953587"/>
                  </a:xfrm>
                  <a:prstGeom prst="rect">
                    <a:avLst/>
                  </a:prstGeom>
                </p:spPr>
              </p:pic>
              <p:sp>
                <p:nvSpPr>
                  <p:cNvPr id="12" name="TextBox 11"/>
                  <p:cNvSpPr txBox="1"/>
                  <p:nvPr/>
                </p:nvSpPr>
                <p:spPr>
                  <a:xfrm>
                    <a:off x="1129994" y="3811021"/>
                    <a:ext cx="579005" cy="369332"/>
                  </a:xfrm>
                  <a:prstGeom prst="rect">
                    <a:avLst/>
                  </a:prstGeom>
                  <a:noFill/>
                </p:spPr>
                <p:txBody>
                  <a:bodyPr wrap="none" rtlCol="0">
                    <a:spAutoFit/>
                  </a:bodyPr>
                  <a:lstStyle/>
                  <a:p>
                    <a:r>
                      <a:rPr lang="el-GR" dirty="0">
                        <a:solidFill>
                          <a:schemeClr val="bg1"/>
                        </a:solidFill>
                      </a:rPr>
                      <a:t>Νο2</a:t>
                    </a:r>
                  </a:p>
                </p:txBody>
              </p:sp>
            </p:grpSp>
            <p:grpSp>
              <p:nvGrpSpPr>
                <p:cNvPr id="13" name="Ομάδα 12"/>
                <p:cNvGrpSpPr/>
                <p:nvPr/>
              </p:nvGrpSpPr>
              <p:grpSpPr>
                <a:xfrm>
                  <a:off x="2849874" y="3518892"/>
                  <a:ext cx="953587" cy="953587"/>
                  <a:chOff x="942704" y="3518894"/>
                  <a:chExt cx="953587" cy="953587"/>
                </a:xfrm>
              </p:grpSpPr>
              <p:pic>
                <p:nvPicPr>
                  <p:cNvPr id="14" name="Εικόνα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704" y="3518894"/>
                    <a:ext cx="953587" cy="953587"/>
                  </a:xfrm>
                  <a:prstGeom prst="rect">
                    <a:avLst/>
                  </a:prstGeom>
                </p:spPr>
              </p:pic>
              <p:sp>
                <p:nvSpPr>
                  <p:cNvPr id="15" name="TextBox 14"/>
                  <p:cNvSpPr txBox="1"/>
                  <p:nvPr/>
                </p:nvSpPr>
                <p:spPr>
                  <a:xfrm>
                    <a:off x="1129994" y="3811021"/>
                    <a:ext cx="579005" cy="369332"/>
                  </a:xfrm>
                  <a:prstGeom prst="rect">
                    <a:avLst/>
                  </a:prstGeom>
                  <a:noFill/>
                </p:spPr>
                <p:txBody>
                  <a:bodyPr wrap="none" rtlCol="0">
                    <a:spAutoFit/>
                  </a:bodyPr>
                  <a:lstStyle/>
                  <a:p>
                    <a:r>
                      <a:rPr lang="el-GR" dirty="0">
                        <a:solidFill>
                          <a:schemeClr val="bg1"/>
                        </a:solidFill>
                      </a:rPr>
                      <a:t>Νο3</a:t>
                    </a:r>
                  </a:p>
                </p:txBody>
              </p:sp>
            </p:grpSp>
            <p:grpSp>
              <p:nvGrpSpPr>
                <p:cNvPr id="16" name="Ομάδα 15"/>
                <p:cNvGrpSpPr/>
                <p:nvPr/>
              </p:nvGrpSpPr>
              <p:grpSpPr>
                <a:xfrm>
                  <a:off x="3831755" y="3518892"/>
                  <a:ext cx="953587" cy="953587"/>
                  <a:chOff x="942704" y="3518894"/>
                  <a:chExt cx="953587" cy="953587"/>
                </a:xfrm>
              </p:grpSpPr>
              <p:pic>
                <p:nvPicPr>
                  <p:cNvPr id="17" name="Εικόνα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704" y="3518894"/>
                    <a:ext cx="953587" cy="953587"/>
                  </a:xfrm>
                  <a:prstGeom prst="rect">
                    <a:avLst/>
                  </a:prstGeom>
                </p:spPr>
              </p:pic>
              <p:sp>
                <p:nvSpPr>
                  <p:cNvPr id="18" name="TextBox 17"/>
                  <p:cNvSpPr txBox="1"/>
                  <p:nvPr/>
                </p:nvSpPr>
                <p:spPr>
                  <a:xfrm>
                    <a:off x="1129994" y="3811021"/>
                    <a:ext cx="579005" cy="369332"/>
                  </a:xfrm>
                  <a:prstGeom prst="rect">
                    <a:avLst/>
                  </a:prstGeom>
                  <a:noFill/>
                </p:spPr>
                <p:txBody>
                  <a:bodyPr wrap="none" rtlCol="0">
                    <a:spAutoFit/>
                  </a:bodyPr>
                  <a:lstStyle/>
                  <a:p>
                    <a:r>
                      <a:rPr lang="el-GR" dirty="0">
                        <a:solidFill>
                          <a:schemeClr val="bg1"/>
                        </a:solidFill>
                      </a:rPr>
                      <a:t>Νο4</a:t>
                    </a:r>
                  </a:p>
                </p:txBody>
              </p:sp>
            </p:grpSp>
            <p:grpSp>
              <p:nvGrpSpPr>
                <p:cNvPr id="19" name="Ομάδα 18"/>
                <p:cNvGrpSpPr/>
                <p:nvPr/>
              </p:nvGrpSpPr>
              <p:grpSpPr>
                <a:xfrm>
                  <a:off x="4813636" y="3518892"/>
                  <a:ext cx="953587" cy="953587"/>
                  <a:chOff x="942704" y="3518894"/>
                  <a:chExt cx="953587" cy="953587"/>
                </a:xfrm>
              </p:grpSpPr>
              <p:pic>
                <p:nvPicPr>
                  <p:cNvPr id="20" name="Εικόνα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704" y="3518894"/>
                    <a:ext cx="953587" cy="953587"/>
                  </a:xfrm>
                  <a:prstGeom prst="rect">
                    <a:avLst/>
                  </a:prstGeom>
                </p:spPr>
              </p:pic>
              <p:sp>
                <p:nvSpPr>
                  <p:cNvPr id="21" name="TextBox 20"/>
                  <p:cNvSpPr txBox="1"/>
                  <p:nvPr/>
                </p:nvSpPr>
                <p:spPr>
                  <a:xfrm>
                    <a:off x="1129994" y="3811021"/>
                    <a:ext cx="579005" cy="369332"/>
                  </a:xfrm>
                  <a:prstGeom prst="rect">
                    <a:avLst/>
                  </a:prstGeom>
                  <a:noFill/>
                </p:spPr>
                <p:txBody>
                  <a:bodyPr wrap="none" rtlCol="0">
                    <a:spAutoFit/>
                  </a:bodyPr>
                  <a:lstStyle/>
                  <a:p>
                    <a:r>
                      <a:rPr lang="el-GR" dirty="0">
                        <a:solidFill>
                          <a:schemeClr val="bg1"/>
                        </a:solidFill>
                      </a:rPr>
                      <a:t>Νο5</a:t>
                    </a:r>
                  </a:p>
                </p:txBody>
              </p:sp>
            </p:grpSp>
            <p:grpSp>
              <p:nvGrpSpPr>
                <p:cNvPr id="22" name="Ομάδα 21"/>
                <p:cNvGrpSpPr/>
                <p:nvPr/>
              </p:nvGrpSpPr>
              <p:grpSpPr>
                <a:xfrm>
                  <a:off x="5767221" y="3518892"/>
                  <a:ext cx="953587" cy="953587"/>
                  <a:chOff x="942704" y="3518894"/>
                  <a:chExt cx="953587" cy="953587"/>
                </a:xfrm>
              </p:grpSpPr>
              <p:pic>
                <p:nvPicPr>
                  <p:cNvPr id="23" name="Εικόνα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704" y="3518894"/>
                    <a:ext cx="953587" cy="953587"/>
                  </a:xfrm>
                  <a:prstGeom prst="rect">
                    <a:avLst/>
                  </a:prstGeom>
                </p:spPr>
              </p:pic>
              <p:sp>
                <p:nvSpPr>
                  <p:cNvPr id="24" name="TextBox 23"/>
                  <p:cNvSpPr txBox="1"/>
                  <p:nvPr/>
                </p:nvSpPr>
                <p:spPr>
                  <a:xfrm>
                    <a:off x="1129994" y="3811021"/>
                    <a:ext cx="579005" cy="369332"/>
                  </a:xfrm>
                  <a:prstGeom prst="rect">
                    <a:avLst/>
                  </a:prstGeom>
                  <a:noFill/>
                </p:spPr>
                <p:txBody>
                  <a:bodyPr wrap="none" rtlCol="0">
                    <a:spAutoFit/>
                  </a:bodyPr>
                  <a:lstStyle/>
                  <a:p>
                    <a:r>
                      <a:rPr lang="el-GR" dirty="0">
                        <a:solidFill>
                          <a:schemeClr val="bg1"/>
                        </a:solidFill>
                      </a:rPr>
                      <a:t>Νο6</a:t>
                    </a:r>
                  </a:p>
                </p:txBody>
              </p:sp>
            </p:grpSp>
            <p:grpSp>
              <p:nvGrpSpPr>
                <p:cNvPr id="25" name="Ομάδα 24"/>
                <p:cNvGrpSpPr/>
                <p:nvPr/>
              </p:nvGrpSpPr>
              <p:grpSpPr>
                <a:xfrm>
                  <a:off x="6694649" y="3518891"/>
                  <a:ext cx="953587" cy="953587"/>
                  <a:chOff x="942704" y="3518894"/>
                  <a:chExt cx="953587" cy="953587"/>
                </a:xfrm>
              </p:grpSpPr>
              <p:pic>
                <p:nvPicPr>
                  <p:cNvPr id="26" name="Εικόνα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704" y="3518894"/>
                    <a:ext cx="953587" cy="953587"/>
                  </a:xfrm>
                  <a:prstGeom prst="rect">
                    <a:avLst/>
                  </a:prstGeom>
                </p:spPr>
              </p:pic>
              <p:sp>
                <p:nvSpPr>
                  <p:cNvPr id="27" name="TextBox 26"/>
                  <p:cNvSpPr txBox="1"/>
                  <p:nvPr/>
                </p:nvSpPr>
                <p:spPr>
                  <a:xfrm>
                    <a:off x="1129994" y="3811021"/>
                    <a:ext cx="579005" cy="369332"/>
                  </a:xfrm>
                  <a:prstGeom prst="rect">
                    <a:avLst/>
                  </a:prstGeom>
                  <a:noFill/>
                </p:spPr>
                <p:txBody>
                  <a:bodyPr wrap="none" rtlCol="0">
                    <a:spAutoFit/>
                  </a:bodyPr>
                  <a:lstStyle/>
                  <a:p>
                    <a:r>
                      <a:rPr lang="el-GR" dirty="0">
                        <a:solidFill>
                          <a:schemeClr val="bg1"/>
                        </a:solidFill>
                      </a:rPr>
                      <a:t>Νο7</a:t>
                    </a:r>
                  </a:p>
                </p:txBody>
              </p:sp>
            </p:grpSp>
            <p:grpSp>
              <p:nvGrpSpPr>
                <p:cNvPr id="28" name="Ομάδα 27"/>
                <p:cNvGrpSpPr/>
                <p:nvPr/>
              </p:nvGrpSpPr>
              <p:grpSpPr>
                <a:xfrm>
                  <a:off x="7648232" y="3518890"/>
                  <a:ext cx="953587" cy="953587"/>
                  <a:chOff x="942704" y="3518894"/>
                  <a:chExt cx="953587" cy="953587"/>
                </a:xfrm>
              </p:grpSpPr>
              <p:pic>
                <p:nvPicPr>
                  <p:cNvPr id="29" name="Εικόνα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704" y="3518894"/>
                    <a:ext cx="953587" cy="953587"/>
                  </a:xfrm>
                  <a:prstGeom prst="rect">
                    <a:avLst/>
                  </a:prstGeom>
                </p:spPr>
              </p:pic>
              <p:sp>
                <p:nvSpPr>
                  <p:cNvPr id="30" name="TextBox 29"/>
                  <p:cNvSpPr txBox="1"/>
                  <p:nvPr/>
                </p:nvSpPr>
                <p:spPr>
                  <a:xfrm>
                    <a:off x="1129994" y="3811021"/>
                    <a:ext cx="579005" cy="369332"/>
                  </a:xfrm>
                  <a:prstGeom prst="rect">
                    <a:avLst/>
                  </a:prstGeom>
                  <a:noFill/>
                </p:spPr>
                <p:txBody>
                  <a:bodyPr wrap="none" rtlCol="0">
                    <a:spAutoFit/>
                  </a:bodyPr>
                  <a:lstStyle/>
                  <a:p>
                    <a:r>
                      <a:rPr lang="el-GR" dirty="0">
                        <a:solidFill>
                          <a:schemeClr val="bg1"/>
                        </a:solidFill>
                      </a:rPr>
                      <a:t>Νο8</a:t>
                    </a:r>
                  </a:p>
                </p:txBody>
              </p:sp>
            </p:grpSp>
            <p:grpSp>
              <p:nvGrpSpPr>
                <p:cNvPr id="31" name="Ομάδα 30"/>
                <p:cNvGrpSpPr/>
                <p:nvPr/>
              </p:nvGrpSpPr>
              <p:grpSpPr>
                <a:xfrm>
                  <a:off x="8575656" y="3510806"/>
                  <a:ext cx="953587" cy="953587"/>
                  <a:chOff x="942704" y="3518894"/>
                  <a:chExt cx="953587" cy="953587"/>
                </a:xfrm>
              </p:grpSpPr>
              <p:pic>
                <p:nvPicPr>
                  <p:cNvPr id="32" name="Εικόνα 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704" y="3518894"/>
                    <a:ext cx="953587" cy="953587"/>
                  </a:xfrm>
                  <a:prstGeom prst="rect">
                    <a:avLst/>
                  </a:prstGeom>
                </p:spPr>
              </p:pic>
              <p:sp>
                <p:nvSpPr>
                  <p:cNvPr id="33" name="TextBox 32"/>
                  <p:cNvSpPr txBox="1"/>
                  <p:nvPr/>
                </p:nvSpPr>
                <p:spPr>
                  <a:xfrm>
                    <a:off x="1129994" y="3811021"/>
                    <a:ext cx="579005" cy="369332"/>
                  </a:xfrm>
                  <a:prstGeom prst="rect">
                    <a:avLst/>
                  </a:prstGeom>
                  <a:noFill/>
                </p:spPr>
                <p:txBody>
                  <a:bodyPr wrap="none" rtlCol="0">
                    <a:spAutoFit/>
                  </a:bodyPr>
                  <a:lstStyle/>
                  <a:p>
                    <a:r>
                      <a:rPr lang="el-GR" dirty="0">
                        <a:solidFill>
                          <a:schemeClr val="bg1"/>
                        </a:solidFill>
                      </a:rPr>
                      <a:t>Νο9</a:t>
                    </a:r>
                  </a:p>
                </p:txBody>
              </p:sp>
            </p:grpSp>
            <p:grpSp>
              <p:nvGrpSpPr>
                <p:cNvPr id="34" name="Ομάδα 33"/>
                <p:cNvGrpSpPr/>
                <p:nvPr/>
              </p:nvGrpSpPr>
              <p:grpSpPr>
                <a:xfrm>
                  <a:off x="9479210" y="3510806"/>
                  <a:ext cx="953587" cy="953587"/>
                  <a:chOff x="942704" y="3518894"/>
                  <a:chExt cx="953587" cy="953587"/>
                </a:xfrm>
              </p:grpSpPr>
              <p:pic>
                <p:nvPicPr>
                  <p:cNvPr id="35" name="Εικόνα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704" y="3518894"/>
                    <a:ext cx="953587" cy="953587"/>
                  </a:xfrm>
                  <a:prstGeom prst="rect">
                    <a:avLst/>
                  </a:prstGeom>
                </p:spPr>
              </p:pic>
              <p:sp>
                <p:nvSpPr>
                  <p:cNvPr id="36" name="TextBox 35"/>
                  <p:cNvSpPr txBox="1"/>
                  <p:nvPr/>
                </p:nvSpPr>
                <p:spPr>
                  <a:xfrm>
                    <a:off x="1129994" y="3811021"/>
                    <a:ext cx="700833" cy="369332"/>
                  </a:xfrm>
                  <a:prstGeom prst="rect">
                    <a:avLst/>
                  </a:prstGeom>
                  <a:noFill/>
                </p:spPr>
                <p:txBody>
                  <a:bodyPr wrap="none" rtlCol="0">
                    <a:spAutoFit/>
                  </a:bodyPr>
                  <a:lstStyle/>
                  <a:p>
                    <a:r>
                      <a:rPr lang="el-GR" dirty="0">
                        <a:solidFill>
                          <a:schemeClr val="bg1"/>
                        </a:solidFill>
                      </a:rPr>
                      <a:t>Νο10</a:t>
                    </a:r>
                  </a:p>
                </p:txBody>
              </p:sp>
            </p:grpSp>
          </p:grpSp>
          <p:grpSp>
            <p:nvGrpSpPr>
              <p:cNvPr id="57" name="Ομάδα 56"/>
              <p:cNvGrpSpPr/>
              <p:nvPr/>
            </p:nvGrpSpPr>
            <p:grpSpPr>
              <a:xfrm>
                <a:off x="1110343" y="4522051"/>
                <a:ext cx="4802590" cy="2087754"/>
                <a:chOff x="1110343" y="4522051"/>
                <a:chExt cx="4802590" cy="2087754"/>
              </a:xfrm>
            </p:grpSpPr>
            <p:pic>
              <p:nvPicPr>
                <p:cNvPr id="38" name="Εικόνα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2376" y="5519248"/>
                  <a:ext cx="1090557" cy="1090557"/>
                </a:xfrm>
                <a:prstGeom prst="rect">
                  <a:avLst/>
                </a:prstGeom>
              </p:spPr>
            </p:pic>
            <p:cxnSp>
              <p:nvCxnSpPr>
                <p:cNvPr id="40" name="Ευθύγραμμο βέλος σύνδεσης 39"/>
                <p:cNvCxnSpPr/>
                <p:nvPr/>
              </p:nvCxnSpPr>
              <p:spPr>
                <a:xfrm>
                  <a:off x="1110343" y="4625147"/>
                  <a:ext cx="3553097" cy="17625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Ευθύγραμμο βέλος σύνδεσης 42"/>
                <p:cNvCxnSpPr/>
                <p:nvPr/>
              </p:nvCxnSpPr>
              <p:spPr>
                <a:xfrm>
                  <a:off x="1905029" y="4659521"/>
                  <a:ext cx="2660220" cy="1405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Ευθύγραμμο βέλος σύνδεσης 45"/>
                <p:cNvCxnSpPr/>
                <p:nvPr/>
              </p:nvCxnSpPr>
              <p:spPr>
                <a:xfrm>
                  <a:off x="2880891" y="4573270"/>
                  <a:ext cx="1647398" cy="926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Ευθύγραμμο βέλος σύνδεσης 49"/>
                <p:cNvCxnSpPr/>
                <p:nvPr/>
              </p:nvCxnSpPr>
              <p:spPr>
                <a:xfrm>
                  <a:off x="3837404" y="4522051"/>
                  <a:ext cx="1455691" cy="9322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sp>
          <p:nvSpPr>
            <p:cNvPr id="51" name="TextBox 50"/>
            <p:cNvSpPr txBox="1"/>
            <p:nvPr/>
          </p:nvSpPr>
          <p:spPr>
            <a:xfrm rot="2025384" flipH="1">
              <a:off x="3681296" y="4794979"/>
              <a:ext cx="1197369" cy="276999"/>
            </a:xfrm>
            <a:prstGeom prst="rect">
              <a:avLst/>
            </a:prstGeom>
            <a:noFill/>
          </p:spPr>
          <p:txBody>
            <a:bodyPr wrap="square" rtlCol="0">
              <a:spAutoFit/>
            </a:bodyPr>
            <a:lstStyle/>
            <a:p>
              <a:r>
                <a:rPr lang="el-GR" sz="1200" dirty="0"/>
                <a:t>4 νομίσματα</a:t>
              </a:r>
            </a:p>
          </p:txBody>
        </p:sp>
      </p:grpSp>
      <p:sp>
        <p:nvSpPr>
          <p:cNvPr id="59" name="TextBox 58"/>
          <p:cNvSpPr txBox="1"/>
          <p:nvPr/>
        </p:nvSpPr>
        <p:spPr>
          <a:xfrm>
            <a:off x="6230112" y="4824864"/>
            <a:ext cx="5961888" cy="2031325"/>
          </a:xfrm>
          <a:prstGeom prst="rect">
            <a:avLst/>
          </a:prstGeom>
          <a:noFill/>
        </p:spPr>
        <p:txBody>
          <a:bodyPr wrap="none" rtlCol="0">
            <a:spAutoFit/>
          </a:bodyPr>
          <a:lstStyle/>
          <a:p>
            <a:r>
              <a:rPr lang="el-GR" dirty="0"/>
              <a:t>1+2+3+4+5+6+7+8+9+10=55 νομίσματα</a:t>
            </a:r>
          </a:p>
          <a:p>
            <a:r>
              <a:rPr lang="el-GR" dirty="0"/>
              <a:t>Αν ήταν όλα γνήσια, θα ζύγιζαν 55*10=550 </a:t>
            </a:r>
            <a:r>
              <a:rPr lang="en-US" dirty="0"/>
              <a:t>gr</a:t>
            </a:r>
          </a:p>
          <a:p>
            <a:r>
              <a:rPr lang="el-GR" dirty="0"/>
              <a:t>Αν η ζυγαριά δείξει 549, πόσα νομίσματα ήταν κάλπικα;</a:t>
            </a:r>
          </a:p>
          <a:p>
            <a:r>
              <a:rPr lang="el-GR" dirty="0"/>
              <a:t>Από ποιο σακί το πήραμε;</a:t>
            </a:r>
          </a:p>
          <a:p>
            <a:r>
              <a:rPr lang="el-GR" dirty="0"/>
              <a:t>Αν η ζυγαριά δείξει 548, πόσα νομίσματα ήταν κάλπικα;</a:t>
            </a:r>
          </a:p>
          <a:p>
            <a:r>
              <a:rPr lang="el-GR" dirty="0"/>
              <a:t>Από ποιο σακί τα πήραμε;</a:t>
            </a:r>
          </a:p>
          <a:p>
            <a:endParaRPr lang="el-GR" dirty="0"/>
          </a:p>
        </p:txBody>
      </p:sp>
    </p:spTree>
    <p:extLst>
      <p:ext uri="{BB962C8B-B14F-4D97-AF65-F5344CB8AC3E}">
        <p14:creationId xmlns:p14="http://schemas.microsoft.com/office/powerpoint/2010/main" val="333656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0"/>
                                        </p:tgtEl>
                                        <p:attrNameLst>
                                          <p:attrName>style.visibility</p:attrName>
                                        </p:attrNameLst>
                                      </p:cBhvr>
                                      <p:to>
                                        <p:strVal val="visible"/>
                                      </p:to>
                                    </p:set>
                                    <p:animEffect transition="in" filter="fade">
                                      <p:cBhvr>
                                        <p:cTn id="17" dur="500"/>
                                        <p:tgtEl>
                                          <p:spTgt spid="6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9">
                                            <p:txEl>
                                              <p:pRg st="0" end="0"/>
                                            </p:txEl>
                                          </p:spTgt>
                                        </p:tgtEl>
                                        <p:attrNameLst>
                                          <p:attrName>style.visibility</p:attrName>
                                        </p:attrNameLst>
                                      </p:cBhvr>
                                      <p:to>
                                        <p:strVal val="visible"/>
                                      </p:to>
                                    </p:set>
                                    <p:animEffect transition="in" filter="barn(inVertical)">
                                      <p:cBhvr>
                                        <p:cTn id="22" dur="500"/>
                                        <p:tgtEl>
                                          <p:spTgt spid="5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9">
                                            <p:txEl>
                                              <p:pRg st="1" end="1"/>
                                            </p:txEl>
                                          </p:spTgt>
                                        </p:tgtEl>
                                        <p:attrNameLst>
                                          <p:attrName>style.visibility</p:attrName>
                                        </p:attrNameLst>
                                      </p:cBhvr>
                                      <p:to>
                                        <p:strVal val="visible"/>
                                      </p:to>
                                    </p:set>
                                    <p:animEffect transition="in" filter="barn(inVertical)">
                                      <p:cBhvr>
                                        <p:cTn id="27" dur="500"/>
                                        <p:tgtEl>
                                          <p:spTgt spid="59">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9">
                                            <p:txEl>
                                              <p:pRg st="2" end="2"/>
                                            </p:txEl>
                                          </p:spTgt>
                                        </p:tgtEl>
                                        <p:attrNameLst>
                                          <p:attrName>style.visibility</p:attrName>
                                        </p:attrNameLst>
                                      </p:cBhvr>
                                      <p:to>
                                        <p:strVal val="visible"/>
                                      </p:to>
                                    </p:set>
                                    <p:animEffect transition="in" filter="barn(inVertical)">
                                      <p:cBhvr>
                                        <p:cTn id="32" dur="500"/>
                                        <p:tgtEl>
                                          <p:spTgt spid="59">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9">
                                            <p:txEl>
                                              <p:pRg st="3" end="3"/>
                                            </p:txEl>
                                          </p:spTgt>
                                        </p:tgtEl>
                                        <p:attrNameLst>
                                          <p:attrName>style.visibility</p:attrName>
                                        </p:attrNameLst>
                                      </p:cBhvr>
                                      <p:to>
                                        <p:strVal val="visible"/>
                                      </p:to>
                                    </p:set>
                                    <p:animEffect transition="in" filter="barn(inVertical)">
                                      <p:cBhvr>
                                        <p:cTn id="37" dur="500"/>
                                        <p:tgtEl>
                                          <p:spTgt spid="59">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9">
                                            <p:txEl>
                                              <p:pRg st="4" end="4"/>
                                            </p:txEl>
                                          </p:spTgt>
                                        </p:tgtEl>
                                        <p:attrNameLst>
                                          <p:attrName>style.visibility</p:attrName>
                                        </p:attrNameLst>
                                      </p:cBhvr>
                                      <p:to>
                                        <p:strVal val="visible"/>
                                      </p:to>
                                    </p:set>
                                    <p:animEffect transition="in" filter="barn(inVertical)">
                                      <p:cBhvr>
                                        <p:cTn id="42" dur="500"/>
                                        <p:tgtEl>
                                          <p:spTgt spid="59">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59">
                                            <p:txEl>
                                              <p:pRg st="5" end="5"/>
                                            </p:txEl>
                                          </p:spTgt>
                                        </p:tgtEl>
                                        <p:attrNameLst>
                                          <p:attrName>style.visibility</p:attrName>
                                        </p:attrNameLst>
                                      </p:cBhvr>
                                      <p:to>
                                        <p:strVal val="visible"/>
                                      </p:to>
                                    </p:set>
                                    <p:animEffect transition="in" filter="barn(inVertical)">
                                      <p:cBhvr>
                                        <p:cTn id="47" dur="500"/>
                                        <p:tgtEl>
                                          <p:spTgt spid="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5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normAutofit/>
          </a:bodyPr>
          <a:lstStyle/>
          <a:p>
            <a:r>
              <a:rPr lang="el-GR" dirty="0">
                <a:solidFill>
                  <a:srgbClr val="0070C0"/>
                </a:solidFill>
              </a:rPr>
              <a:t>Πρόβλημα 2</a:t>
            </a:r>
            <a:endParaRPr lang="en-US" dirty="0">
              <a:solidFill>
                <a:srgbClr val="0070C0"/>
              </a:solidFill>
            </a:endParaRPr>
          </a:p>
        </p:txBody>
      </p:sp>
      <p:sp>
        <p:nvSpPr>
          <p:cNvPr id="5" name="TextBox 4"/>
          <p:cNvSpPr txBox="1"/>
          <p:nvPr/>
        </p:nvSpPr>
        <p:spPr>
          <a:xfrm>
            <a:off x="838199" y="1470188"/>
            <a:ext cx="8763001" cy="2246769"/>
          </a:xfrm>
          <a:prstGeom prst="rect">
            <a:avLst/>
          </a:prstGeom>
          <a:noFill/>
        </p:spPr>
        <p:txBody>
          <a:bodyPr wrap="square" rtlCol="0">
            <a:spAutoFit/>
          </a:bodyPr>
          <a:lstStyle/>
          <a:p>
            <a:pPr algn="just"/>
            <a:r>
              <a:rPr lang="el-GR" sz="2000" dirty="0"/>
              <a:t>Υπάρχουν πέντε σπίτια πέντε διαφορετικών χρωμάτων.</a:t>
            </a:r>
            <a:r>
              <a:rPr lang="en-US" sz="2000" dirty="0"/>
              <a:t> </a:t>
            </a:r>
            <a:r>
              <a:rPr lang="el-GR" sz="2000" dirty="0"/>
              <a:t>Σε κάθε σπίτι ζει ένας άνθρωπος διαφορετικής εθνικότητας.</a:t>
            </a:r>
            <a:r>
              <a:rPr lang="en-US" sz="2000" dirty="0"/>
              <a:t> </a:t>
            </a:r>
            <a:r>
              <a:rPr lang="el-GR" sz="2000" dirty="0"/>
              <a:t>Οι πέντε ιδιοκτήτες πίνουν ένα συγκεκριμένο είδος ποτού.</a:t>
            </a:r>
            <a:r>
              <a:rPr lang="en-US" sz="2000" dirty="0"/>
              <a:t> </a:t>
            </a:r>
            <a:r>
              <a:rPr lang="el-GR" sz="2000" dirty="0"/>
              <a:t>Καπνίζουν μία συγκεκριμένη μάρκα τσιγάρων και έχουν ένα συγκεκριμένο κατοικίδιο.</a:t>
            </a:r>
            <a:r>
              <a:rPr lang="en-US" sz="2000" dirty="0"/>
              <a:t> </a:t>
            </a:r>
            <a:r>
              <a:rPr lang="el-GR" sz="2000" dirty="0"/>
              <a:t>“Όλοι έχουν μεταξύ τους</a:t>
            </a:r>
            <a:r>
              <a:rPr lang="en-US" sz="2000" dirty="0"/>
              <a:t> </a:t>
            </a:r>
            <a:r>
              <a:rPr lang="el-GR" sz="2000" dirty="0"/>
              <a:t>διαφορετικά κατοικίδια, διαφορετικές μάρκες τσιγάρων και διαφορετικά είδη ποτών.</a:t>
            </a:r>
            <a:endParaRPr lang="en-US" sz="2000" dirty="0"/>
          </a:p>
          <a:p>
            <a:pPr algn="just"/>
            <a:r>
              <a:rPr lang="el-GR" sz="2000" dirty="0"/>
              <a:t>Η ερώτηση είναι: Ποιος έχει το ψάρι;</a:t>
            </a:r>
          </a:p>
        </p:txBody>
      </p:sp>
      <p:sp>
        <p:nvSpPr>
          <p:cNvPr id="6" name="TextBox 5"/>
          <p:cNvSpPr txBox="1"/>
          <p:nvPr/>
        </p:nvSpPr>
        <p:spPr>
          <a:xfrm>
            <a:off x="838199" y="1008523"/>
            <a:ext cx="3485249" cy="461665"/>
          </a:xfrm>
          <a:prstGeom prst="rect">
            <a:avLst/>
          </a:prstGeom>
          <a:noFill/>
        </p:spPr>
        <p:txBody>
          <a:bodyPr wrap="none" rtlCol="0">
            <a:spAutoFit/>
          </a:bodyPr>
          <a:lstStyle/>
          <a:p>
            <a:r>
              <a:rPr lang="el-GR" sz="2400" b="1" dirty="0">
                <a:solidFill>
                  <a:srgbClr val="C00000"/>
                </a:solidFill>
              </a:rPr>
              <a:t>Ο γρίφος του Αϊνστάιν </a:t>
            </a:r>
          </a:p>
        </p:txBody>
      </p:sp>
    </p:spTree>
    <p:extLst>
      <p:ext uri="{BB962C8B-B14F-4D97-AF65-F5344CB8AC3E}">
        <p14:creationId xmlns:p14="http://schemas.microsoft.com/office/powerpoint/2010/main" val="150979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normAutofit/>
          </a:bodyPr>
          <a:lstStyle/>
          <a:p>
            <a:r>
              <a:rPr lang="el-GR" dirty="0">
                <a:solidFill>
                  <a:srgbClr val="0070C0"/>
                </a:solidFill>
              </a:rPr>
              <a:t>Πρόβλημα 2</a:t>
            </a:r>
            <a:endParaRPr lang="en-US" dirty="0">
              <a:solidFill>
                <a:srgbClr val="0070C0"/>
              </a:solidFill>
            </a:endParaRPr>
          </a:p>
        </p:txBody>
      </p:sp>
      <p:sp>
        <p:nvSpPr>
          <p:cNvPr id="5" name="TextBox 4"/>
          <p:cNvSpPr txBox="1"/>
          <p:nvPr/>
        </p:nvSpPr>
        <p:spPr>
          <a:xfrm>
            <a:off x="838199" y="1583385"/>
            <a:ext cx="8763001" cy="5016758"/>
          </a:xfrm>
          <a:prstGeom prst="rect">
            <a:avLst/>
          </a:prstGeom>
          <a:noFill/>
        </p:spPr>
        <p:txBody>
          <a:bodyPr wrap="square" rtlCol="0">
            <a:spAutoFit/>
          </a:bodyPr>
          <a:lstStyle/>
          <a:p>
            <a:r>
              <a:rPr lang="el-GR" sz="2000" b="1" dirty="0"/>
              <a:t>Τα στοιχεία που έχουμε:</a:t>
            </a:r>
            <a:br>
              <a:rPr lang="el-GR" sz="2000" dirty="0"/>
            </a:br>
            <a:r>
              <a:rPr lang="el-GR" sz="2000" dirty="0"/>
              <a:t>1. Ο Άγγλος μένει στο κόκκινο σπίτι.</a:t>
            </a:r>
            <a:br>
              <a:rPr lang="el-GR" sz="2000" dirty="0"/>
            </a:br>
            <a:r>
              <a:rPr lang="el-GR" sz="2000" dirty="0"/>
              <a:t>2. Ο Σουηδός έχει σκύλο.</a:t>
            </a:r>
            <a:br>
              <a:rPr lang="el-GR" sz="2000" dirty="0"/>
            </a:br>
            <a:r>
              <a:rPr lang="el-GR" sz="2000" dirty="0"/>
              <a:t>3. Ο Δανός πίνει τσάι.</a:t>
            </a:r>
            <a:br>
              <a:rPr lang="el-GR" sz="2000" dirty="0"/>
            </a:br>
            <a:r>
              <a:rPr lang="el-GR" sz="2000" dirty="0"/>
              <a:t>4. Το πράσινο σπίτι είναι αριστερά από το άσπρο σπίτι.</a:t>
            </a:r>
            <a:br>
              <a:rPr lang="el-GR" sz="2000" dirty="0"/>
            </a:br>
            <a:r>
              <a:rPr lang="el-GR" sz="2000" dirty="0"/>
              <a:t>5. Ο ιδιοκτήτης του πράσινου σπιτιού πίνει καφέ.</a:t>
            </a:r>
            <a:br>
              <a:rPr lang="el-GR" sz="2000" dirty="0"/>
            </a:br>
            <a:r>
              <a:rPr lang="el-GR" sz="2000" dirty="0"/>
              <a:t>6. Αυτός που καπνίζει </a:t>
            </a:r>
            <a:r>
              <a:rPr lang="el-GR" sz="2000" dirty="0" err="1"/>
              <a:t>Pall</a:t>
            </a:r>
            <a:r>
              <a:rPr lang="el-GR" sz="2000" dirty="0"/>
              <a:t> </a:t>
            </a:r>
            <a:r>
              <a:rPr lang="el-GR" sz="2000" dirty="0" err="1"/>
              <a:t>mall</a:t>
            </a:r>
            <a:r>
              <a:rPr lang="el-GR" sz="2000" dirty="0"/>
              <a:t> εκτρέφει πουλιά.</a:t>
            </a:r>
            <a:br>
              <a:rPr lang="el-GR" sz="2000" dirty="0"/>
            </a:br>
            <a:r>
              <a:rPr lang="el-GR" sz="2000" dirty="0"/>
              <a:t>7. O ιδιοκτήτης του κίτρινου σπιτιού καπνίζει </a:t>
            </a:r>
            <a:r>
              <a:rPr lang="el-GR" sz="2000" dirty="0" err="1"/>
              <a:t>Dunhill</a:t>
            </a:r>
            <a:r>
              <a:rPr lang="el-GR" sz="2000" dirty="0"/>
              <a:t>.</a:t>
            </a:r>
            <a:br>
              <a:rPr lang="el-GR" sz="2000" dirty="0"/>
            </a:br>
            <a:r>
              <a:rPr lang="el-GR" sz="2000" dirty="0"/>
              <a:t>8. Αυτός που μένει στο μεσαίο σπίτι πίνει γάλα.</a:t>
            </a:r>
            <a:br>
              <a:rPr lang="el-GR" sz="2000" dirty="0"/>
            </a:br>
            <a:r>
              <a:rPr lang="el-GR" sz="2000" dirty="0"/>
              <a:t>9. Ο Νορβηγός μένει στο πρώτο σπίτι.</a:t>
            </a:r>
            <a:br>
              <a:rPr lang="el-GR" sz="2000" dirty="0"/>
            </a:br>
            <a:r>
              <a:rPr lang="el-GR" sz="2000" dirty="0"/>
              <a:t>10. Αυτός που καπνίζει </a:t>
            </a:r>
            <a:r>
              <a:rPr lang="el-GR" sz="2000" dirty="0" err="1"/>
              <a:t>Blends</a:t>
            </a:r>
            <a:r>
              <a:rPr lang="el-GR" sz="2000" dirty="0"/>
              <a:t> μένει δίπλα σ” αυτόν που έχει γάτες.</a:t>
            </a:r>
            <a:br>
              <a:rPr lang="el-GR" sz="2000" dirty="0"/>
            </a:br>
            <a:r>
              <a:rPr lang="el-GR" sz="2000" dirty="0"/>
              <a:t>11. Αυτός που έχει το άλογο μένει δίπλα σ” αυτόν που καπνίζει </a:t>
            </a:r>
            <a:r>
              <a:rPr lang="el-GR" sz="2000" dirty="0" err="1"/>
              <a:t>Dunhill</a:t>
            </a:r>
            <a:r>
              <a:rPr lang="el-GR" sz="2000" dirty="0"/>
              <a:t>.</a:t>
            </a:r>
            <a:br>
              <a:rPr lang="el-GR" sz="2000" dirty="0"/>
            </a:br>
            <a:r>
              <a:rPr lang="el-GR" sz="2000" dirty="0"/>
              <a:t>12. Ο ιδιοκτήτης που καπνίζει </a:t>
            </a:r>
            <a:r>
              <a:rPr lang="el-GR" sz="2000" dirty="0" err="1"/>
              <a:t>Blue</a:t>
            </a:r>
            <a:r>
              <a:rPr lang="el-GR" sz="2000" dirty="0"/>
              <a:t> </a:t>
            </a:r>
            <a:r>
              <a:rPr lang="el-GR" sz="2000" dirty="0" err="1"/>
              <a:t>master</a:t>
            </a:r>
            <a:r>
              <a:rPr lang="el-GR" sz="2000" dirty="0"/>
              <a:t> πίνει μπύρα.</a:t>
            </a:r>
            <a:br>
              <a:rPr lang="el-GR" sz="2000" dirty="0"/>
            </a:br>
            <a:r>
              <a:rPr lang="el-GR" sz="2000" dirty="0"/>
              <a:t>13. Ο Γερμανός καπνίζει </a:t>
            </a:r>
            <a:r>
              <a:rPr lang="el-GR" sz="2000" dirty="0" err="1"/>
              <a:t>Prince</a:t>
            </a:r>
            <a:r>
              <a:rPr lang="el-GR" sz="2000" dirty="0"/>
              <a:t>.</a:t>
            </a:r>
            <a:br>
              <a:rPr lang="el-GR" sz="2000" dirty="0"/>
            </a:br>
            <a:r>
              <a:rPr lang="el-GR" sz="2000" dirty="0"/>
              <a:t>14. Ο Νορβηγός μένει δίπλα στο μπλε σπίτι.</a:t>
            </a:r>
            <a:br>
              <a:rPr lang="el-GR" sz="2000" dirty="0"/>
            </a:br>
            <a:r>
              <a:rPr lang="el-GR" sz="2000" dirty="0"/>
              <a:t>15. Αυτός που καπνίζει </a:t>
            </a:r>
            <a:r>
              <a:rPr lang="el-GR" sz="2000" dirty="0" err="1"/>
              <a:t>Blends</a:t>
            </a:r>
            <a:r>
              <a:rPr lang="el-GR" sz="2000" dirty="0"/>
              <a:t> έχει ένα γείτονα που πίνει νερό.</a:t>
            </a:r>
          </a:p>
        </p:txBody>
      </p:sp>
      <p:sp>
        <p:nvSpPr>
          <p:cNvPr id="6" name="TextBox 5"/>
          <p:cNvSpPr txBox="1"/>
          <p:nvPr/>
        </p:nvSpPr>
        <p:spPr>
          <a:xfrm>
            <a:off x="838199" y="1121720"/>
            <a:ext cx="3485249" cy="461665"/>
          </a:xfrm>
          <a:prstGeom prst="rect">
            <a:avLst/>
          </a:prstGeom>
          <a:noFill/>
        </p:spPr>
        <p:txBody>
          <a:bodyPr wrap="none" rtlCol="0">
            <a:spAutoFit/>
          </a:bodyPr>
          <a:lstStyle/>
          <a:p>
            <a:r>
              <a:rPr lang="el-GR" sz="2400" b="1" dirty="0">
                <a:solidFill>
                  <a:srgbClr val="C00000"/>
                </a:solidFill>
              </a:rPr>
              <a:t>Ο γρίφος του Αϊνστάιν </a:t>
            </a:r>
          </a:p>
        </p:txBody>
      </p:sp>
    </p:spTree>
    <p:extLst>
      <p:ext uri="{BB962C8B-B14F-4D97-AF65-F5344CB8AC3E}">
        <p14:creationId xmlns:p14="http://schemas.microsoft.com/office/powerpoint/2010/main" val="384005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normAutofit/>
          </a:bodyPr>
          <a:lstStyle/>
          <a:p>
            <a:r>
              <a:rPr lang="el-GR" dirty="0">
                <a:solidFill>
                  <a:srgbClr val="0070C0"/>
                </a:solidFill>
              </a:rPr>
              <a:t>Η έννοια του προβλήματος</a:t>
            </a:r>
            <a:endParaRPr lang="en-US" dirty="0">
              <a:solidFill>
                <a:srgbClr val="0070C0"/>
              </a:solidFill>
            </a:endParaRPr>
          </a:p>
        </p:txBody>
      </p:sp>
      <p:sp>
        <p:nvSpPr>
          <p:cNvPr id="5" name="TextBox 4"/>
          <p:cNvSpPr txBox="1"/>
          <p:nvPr/>
        </p:nvSpPr>
        <p:spPr>
          <a:xfrm>
            <a:off x="838200" y="2215563"/>
            <a:ext cx="9081656" cy="707886"/>
          </a:xfrm>
          <a:prstGeom prst="rect">
            <a:avLst/>
          </a:prstGeom>
          <a:noFill/>
        </p:spPr>
        <p:txBody>
          <a:bodyPr wrap="square" rtlCol="0">
            <a:spAutoFit/>
          </a:bodyPr>
          <a:lstStyle/>
          <a:p>
            <a:pPr algn="just"/>
            <a:r>
              <a:rPr lang="el-GR" sz="2000" dirty="0"/>
              <a:t>Με τον όρο πρόβλημα προσδιορίζεται μία κατάσταση η οποία χρήζει αντιμετώπισης, απαιτεί λύση, η δε λύση της δεν είναι γνωστή ούτε προφανής.</a:t>
            </a:r>
          </a:p>
        </p:txBody>
      </p:sp>
      <p:sp>
        <p:nvSpPr>
          <p:cNvPr id="6" name="TextBox 5"/>
          <p:cNvSpPr txBox="1"/>
          <p:nvPr/>
        </p:nvSpPr>
        <p:spPr>
          <a:xfrm>
            <a:off x="838198" y="1815453"/>
            <a:ext cx="2999539" cy="461665"/>
          </a:xfrm>
          <a:prstGeom prst="rect">
            <a:avLst/>
          </a:prstGeom>
          <a:noFill/>
        </p:spPr>
        <p:txBody>
          <a:bodyPr wrap="none" rtlCol="0">
            <a:spAutoFit/>
          </a:bodyPr>
          <a:lstStyle/>
          <a:p>
            <a:r>
              <a:rPr lang="el-GR" sz="2400" dirty="0">
                <a:solidFill>
                  <a:srgbClr val="0070C0"/>
                </a:solidFill>
              </a:rPr>
              <a:t>Πρόβλημα - Ορισμός</a:t>
            </a:r>
          </a:p>
        </p:txBody>
      </p:sp>
      <p:sp>
        <p:nvSpPr>
          <p:cNvPr id="7" name="TextBox 6"/>
          <p:cNvSpPr txBox="1"/>
          <p:nvPr/>
        </p:nvSpPr>
        <p:spPr>
          <a:xfrm>
            <a:off x="838199" y="3225588"/>
            <a:ext cx="9081657" cy="707886"/>
          </a:xfrm>
          <a:prstGeom prst="rect">
            <a:avLst/>
          </a:prstGeom>
          <a:noFill/>
        </p:spPr>
        <p:txBody>
          <a:bodyPr wrap="square" rtlCol="0">
            <a:spAutoFit/>
          </a:bodyPr>
          <a:lstStyle/>
          <a:p>
            <a:pPr algn="just"/>
            <a:r>
              <a:rPr lang="el-GR" sz="2000" i="1" dirty="0">
                <a:solidFill>
                  <a:srgbClr val="C00000"/>
                </a:solidFill>
              </a:rPr>
              <a:t>Τι σας έρχεται στο μυαλό με τη φράση «η δε λύση της δεν είναι γνωστή, ούτε προφανής»; Είναι η δυσκολία επίλυσης χαρακτηριστικό ενός προβλήματος;</a:t>
            </a:r>
          </a:p>
        </p:txBody>
      </p:sp>
      <p:sp>
        <p:nvSpPr>
          <p:cNvPr id="8" name="TextBox 7"/>
          <p:cNvSpPr txBox="1"/>
          <p:nvPr/>
        </p:nvSpPr>
        <p:spPr>
          <a:xfrm>
            <a:off x="838199" y="1184613"/>
            <a:ext cx="10700829" cy="400110"/>
          </a:xfrm>
          <a:prstGeom prst="rect">
            <a:avLst/>
          </a:prstGeom>
          <a:noFill/>
        </p:spPr>
        <p:txBody>
          <a:bodyPr wrap="square" rtlCol="0">
            <a:spAutoFit/>
          </a:bodyPr>
          <a:lstStyle/>
          <a:p>
            <a:pPr algn="just"/>
            <a:r>
              <a:rPr lang="el-GR" sz="2000" dirty="0"/>
              <a:t>Από την γέννηση του ο άνθρωπος καλείται να αντιμετωπίσει προβλήματα.</a:t>
            </a:r>
          </a:p>
        </p:txBody>
      </p:sp>
      <p:sp>
        <p:nvSpPr>
          <p:cNvPr id="11" name="TextBox 10"/>
          <p:cNvSpPr txBox="1"/>
          <p:nvPr/>
        </p:nvSpPr>
        <p:spPr>
          <a:xfrm>
            <a:off x="838199" y="4351895"/>
            <a:ext cx="8956966" cy="1077218"/>
          </a:xfrm>
          <a:prstGeom prst="rect">
            <a:avLst/>
          </a:prstGeom>
          <a:noFill/>
        </p:spPr>
        <p:txBody>
          <a:bodyPr wrap="square" rtlCol="0">
            <a:spAutoFit/>
          </a:bodyPr>
          <a:lstStyle/>
          <a:p>
            <a:pPr algn="just"/>
            <a:r>
              <a:rPr lang="el-GR" sz="2400" dirty="0">
                <a:solidFill>
                  <a:srgbClr val="0070C0"/>
                </a:solidFill>
              </a:rPr>
              <a:t>Τι είναι ένα σύνθετο πρόβλημα;</a:t>
            </a:r>
          </a:p>
          <a:p>
            <a:pPr algn="just"/>
            <a:r>
              <a:rPr lang="el-GR" sz="2000" dirty="0"/>
              <a:t>Το πρόβλημα που αποτελείται από πολλά μέρη και στη λύση του συμμετέχουν πολλοί παράγοντες που συχνά αλληλοεπιδρούν μεταξύ τους.</a:t>
            </a:r>
          </a:p>
        </p:txBody>
      </p:sp>
    </p:spTree>
    <p:extLst>
      <p:ext uri="{BB962C8B-B14F-4D97-AF65-F5344CB8AC3E}">
        <p14:creationId xmlns:p14="http://schemas.microsoft.com/office/powerpoint/2010/main" val="302134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anim calcmode="lin" valueType="num">
                                      <p:cBhvr additive="base">
                                        <p:cTn id="31"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
                                            <p:txEl>
                                              <p:pRg st="1" end="1"/>
                                            </p:txEl>
                                          </p:spTgt>
                                        </p:tgtEl>
                                        <p:attrNameLst>
                                          <p:attrName>style.visibility</p:attrName>
                                        </p:attrNameLst>
                                      </p:cBhvr>
                                      <p:to>
                                        <p:strVal val="visible"/>
                                      </p:to>
                                    </p:set>
                                    <p:anim calcmode="lin" valueType="num">
                                      <p:cBhvr additive="base">
                                        <p:cTn id="37" dur="500" fill="hold"/>
                                        <p:tgtEl>
                                          <p:spTgt spid="11">
                                            <p:txEl>
                                              <p:pRg st="1" end="1"/>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normAutofit/>
          </a:bodyPr>
          <a:lstStyle/>
          <a:p>
            <a:r>
              <a:rPr lang="el-GR" dirty="0">
                <a:solidFill>
                  <a:srgbClr val="0070C0"/>
                </a:solidFill>
              </a:rPr>
              <a:t>Κατηγορίες προβλημάτων</a:t>
            </a:r>
            <a:endParaRPr lang="en-US" dirty="0">
              <a:solidFill>
                <a:srgbClr val="0070C0"/>
              </a:solidFill>
            </a:endParaRPr>
          </a:p>
        </p:txBody>
      </p:sp>
      <p:sp>
        <p:nvSpPr>
          <p:cNvPr id="9" name="TextBox 8"/>
          <p:cNvSpPr txBox="1"/>
          <p:nvPr/>
        </p:nvSpPr>
        <p:spPr>
          <a:xfrm>
            <a:off x="838199" y="1121720"/>
            <a:ext cx="9067801" cy="707886"/>
          </a:xfrm>
          <a:prstGeom prst="rect">
            <a:avLst/>
          </a:prstGeom>
          <a:noFill/>
        </p:spPr>
        <p:txBody>
          <a:bodyPr wrap="square" rtlCol="0">
            <a:spAutoFit/>
          </a:bodyPr>
          <a:lstStyle/>
          <a:p>
            <a:r>
              <a:rPr lang="el-GR" sz="2000" dirty="0"/>
              <a:t>Υπάρχουν πολλοί τρόποι ταξινόμησης των προβλημάτων σε κατηγορίες ανάλογα με το κριτήριο που θεωρούμε ως το πλέον σημαντικό:</a:t>
            </a:r>
          </a:p>
        </p:txBody>
      </p:sp>
      <p:sp>
        <p:nvSpPr>
          <p:cNvPr id="10" name="TextBox 9"/>
          <p:cNvSpPr txBox="1"/>
          <p:nvPr/>
        </p:nvSpPr>
        <p:spPr>
          <a:xfrm>
            <a:off x="838199" y="1960349"/>
            <a:ext cx="10700829" cy="4031873"/>
          </a:xfrm>
          <a:prstGeom prst="rect">
            <a:avLst/>
          </a:prstGeom>
          <a:noFill/>
        </p:spPr>
        <p:txBody>
          <a:bodyPr wrap="square" rtlCol="0">
            <a:spAutoFit/>
          </a:bodyPr>
          <a:lstStyle/>
          <a:p>
            <a:r>
              <a:rPr lang="el-GR" sz="2400" dirty="0">
                <a:solidFill>
                  <a:srgbClr val="0070C0"/>
                </a:solidFill>
              </a:rPr>
              <a:t>Ως προς τη δυνατότητα λύσης τους:</a:t>
            </a:r>
          </a:p>
          <a:p>
            <a:pPr marL="342900" indent="-342900">
              <a:buFont typeface="Arial" panose="020B0604020202020204" pitchFamily="34" charset="0"/>
              <a:buChar char="•"/>
            </a:pPr>
            <a:r>
              <a:rPr lang="el-GR" sz="2400" dirty="0">
                <a:solidFill>
                  <a:srgbClr val="C00000"/>
                </a:solidFill>
              </a:rPr>
              <a:t>Επιλύσιμα</a:t>
            </a:r>
          </a:p>
          <a:p>
            <a:pPr indent="361950"/>
            <a:r>
              <a:rPr lang="el-GR" sz="2000" dirty="0"/>
              <a:t>Τα προβλήματα για τα οποία έχει βρεθεί τουλάχιστον μία λύση.</a:t>
            </a:r>
          </a:p>
          <a:p>
            <a:pPr indent="361950"/>
            <a:r>
              <a:rPr lang="el-GR" sz="2000" i="1" dirty="0"/>
              <a:t>«Η κατασκευή ενός μέσου με την βοήθεια του οποίου θα πετάει ο άνθρωπος»</a:t>
            </a:r>
            <a:endParaRPr lang="en-US" sz="2000" i="1" dirty="0"/>
          </a:p>
          <a:p>
            <a:pPr indent="361950"/>
            <a:endParaRPr lang="el-GR" sz="2000" i="1" dirty="0"/>
          </a:p>
          <a:p>
            <a:pPr marL="342900" indent="-342900">
              <a:buFont typeface="Arial" panose="020B0604020202020204" pitchFamily="34" charset="0"/>
              <a:buChar char="•"/>
            </a:pPr>
            <a:r>
              <a:rPr lang="el-GR" sz="2400" dirty="0">
                <a:solidFill>
                  <a:srgbClr val="C00000"/>
                </a:solidFill>
              </a:rPr>
              <a:t>Άλυτα</a:t>
            </a:r>
          </a:p>
          <a:p>
            <a:pPr indent="361950"/>
            <a:r>
              <a:rPr lang="el-GR" sz="2000" dirty="0"/>
              <a:t>Τα προβλήματα για τα οποία έχει αποδειχθεί ότι δεν έχουν λύση.</a:t>
            </a:r>
          </a:p>
          <a:p>
            <a:pPr indent="361950"/>
            <a:r>
              <a:rPr lang="el-GR" sz="2000" i="1" dirty="0"/>
              <a:t>«Η παραμονή κάτω από το νερό για 10 λεπτά χωρίς οξυγόνο»</a:t>
            </a:r>
            <a:endParaRPr lang="en-US" sz="2000" i="1" dirty="0"/>
          </a:p>
          <a:p>
            <a:pPr indent="361950"/>
            <a:endParaRPr lang="el-GR" sz="2000" i="1" dirty="0"/>
          </a:p>
          <a:p>
            <a:pPr marL="342900" indent="-342900">
              <a:buFont typeface="Arial" panose="020B0604020202020204" pitchFamily="34" charset="0"/>
              <a:buChar char="•"/>
            </a:pPr>
            <a:r>
              <a:rPr lang="el-GR" sz="2400" dirty="0">
                <a:solidFill>
                  <a:srgbClr val="C00000"/>
                </a:solidFill>
              </a:rPr>
              <a:t>Ανοικτά</a:t>
            </a:r>
          </a:p>
          <a:p>
            <a:pPr indent="361950"/>
            <a:r>
              <a:rPr lang="el-GR" sz="2000" dirty="0"/>
              <a:t>Τα προβλήματα που δεν εντάσσονται σε καμία από τις παραπάνω περιπτώσεις.</a:t>
            </a:r>
          </a:p>
          <a:p>
            <a:pPr indent="361950"/>
            <a:r>
              <a:rPr lang="el-GR" sz="2000" i="1" dirty="0"/>
              <a:t>«Η ύπαρξη εξωγήινων στο διάστημα»</a:t>
            </a:r>
          </a:p>
        </p:txBody>
      </p:sp>
    </p:spTree>
    <p:extLst>
      <p:ext uri="{BB962C8B-B14F-4D97-AF65-F5344CB8AC3E}">
        <p14:creationId xmlns:p14="http://schemas.microsoft.com/office/powerpoint/2010/main" val="3104909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anim calcmode="lin" valueType="num">
                                      <p:cBhvr additive="base">
                                        <p:cTn id="19" dur="5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
                                            <p:txEl>
                                              <p:pRg st="2" end="2"/>
                                            </p:txEl>
                                          </p:spTgt>
                                        </p:tgtEl>
                                        <p:attrNameLst>
                                          <p:attrName>style.visibility</p:attrName>
                                        </p:attrNameLst>
                                      </p:cBhvr>
                                      <p:to>
                                        <p:strVal val="visible"/>
                                      </p:to>
                                    </p:set>
                                    <p:anim calcmode="lin" valueType="num">
                                      <p:cBhvr additive="base">
                                        <p:cTn id="25" dur="5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
                                            <p:txEl>
                                              <p:pRg st="3" end="3"/>
                                            </p:txEl>
                                          </p:spTgt>
                                        </p:tgtEl>
                                        <p:attrNameLst>
                                          <p:attrName>style.visibility</p:attrName>
                                        </p:attrNameLst>
                                      </p:cBhvr>
                                      <p:to>
                                        <p:strVal val="visible"/>
                                      </p:to>
                                    </p:set>
                                    <p:anim calcmode="lin" valueType="num">
                                      <p:cBhvr additive="base">
                                        <p:cTn id="31" dur="500" fill="hold"/>
                                        <p:tgtEl>
                                          <p:spTgt spid="10">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
                                            <p:txEl>
                                              <p:pRg st="5" end="5"/>
                                            </p:txEl>
                                          </p:spTgt>
                                        </p:tgtEl>
                                        <p:attrNameLst>
                                          <p:attrName>style.visibility</p:attrName>
                                        </p:attrNameLst>
                                      </p:cBhvr>
                                      <p:to>
                                        <p:strVal val="visible"/>
                                      </p:to>
                                    </p:set>
                                    <p:anim calcmode="lin" valueType="num">
                                      <p:cBhvr additive="base">
                                        <p:cTn id="37" dur="500" fill="hold"/>
                                        <p:tgtEl>
                                          <p:spTgt spid="10">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
                                            <p:txEl>
                                              <p:pRg st="6" end="6"/>
                                            </p:txEl>
                                          </p:spTgt>
                                        </p:tgtEl>
                                        <p:attrNameLst>
                                          <p:attrName>style.visibility</p:attrName>
                                        </p:attrNameLst>
                                      </p:cBhvr>
                                      <p:to>
                                        <p:strVal val="visible"/>
                                      </p:to>
                                    </p:set>
                                    <p:anim calcmode="lin" valueType="num">
                                      <p:cBhvr additive="base">
                                        <p:cTn id="43" dur="500" fill="hold"/>
                                        <p:tgtEl>
                                          <p:spTgt spid="10">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
                                            <p:txEl>
                                              <p:pRg st="7" end="7"/>
                                            </p:txEl>
                                          </p:spTgt>
                                        </p:tgtEl>
                                        <p:attrNameLst>
                                          <p:attrName>style.visibility</p:attrName>
                                        </p:attrNameLst>
                                      </p:cBhvr>
                                      <p:to>
                                        <p:strVal val="visible"/>
                                      </p:to>
                                    </p:set>
                                    <p:anim calcmode="lin" valueType="num">
                                      <p:cBhvr additive="base">
                                        <p:cTn id="49" dur="500" fill="hold"/>
                                        <p:tgtEl>
                                          <p:spTgt spid="10">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0">
                                            <p:txEl>
                                              <p:pRg st="9" end="9"/>
                                            </p:txEl>
                                          </p:spTgt>
                                        </p:tgtEl>
                                        <p:attrNameLst>
                                          <p:attrName>style.visibility</p:attrName>
                                        </p:attrNameLst>
                                      </p:cBhvr>
                                      <p:to>
                                        <p:strVal val="visible"/>
                                      </p:to>
                                    </p:set>
                                    <p:anim calcmode="lin" valueType="num">
                                      <p:cBhvr additive="base">
                                        <p:cTn id="55" dur="500" fill="hold"/>
                                        <p:tgtEl>
                                          <p:spTgt spid="10">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0">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0">
                                            <p:txEl>
                                              <p:pRg st="10" end="10"/>
                                            </p:txEl>
                                          </p:spTgt>
                                        </p:tgtEl>
                                        <p:attrNameLst>
                                          <p:attrName>style.visibility</p:attrName>
                                        </p:attrNameLst>
                                      </p:cBhvr>
                                      <p:to>
                                        <p:strVal val="visible"/>
                                      </p:to>
                                    </p:set>
                                    <p:anim calcmode="lin" valueType="num">
                                      <p:cBhvr additive="base">
                                        <p:cTn id="61" dur="500" fill="hold"/>
                                        <p:tgtEl>
                                          <p:spTgt spid="10">
                                            <p:txEl>
                                              <p:pRg st="10" end="1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0">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0">
                                            <p:txEl>
                                              <p:pRg st="11" end="11"/>
                                            </p:txEl>
                                          </p:spTgt>
                                        </p:tgtEl>
                                        <p:attrNameLst>
                                          <p:attrName>style.visibility</p:attrName>
                                        </p:attrNameLst>
                                      </p:cBhvr>
                                      <p:to>
                                        <p:strVal val="visible"/>
                                      </p:to>
                                    </p:set>
                                    <p:anim calcmode="lin" valueType="num">
                                      <p:cBhvr additive="base">
                                        <p:cTn id="67" dur="500" fill="hold"/>
                                        <p:tgtEl>
                                          <p:spTgt spid="10">
                                            <p:txEl>
                                              <p:pRg st="11" end="11"/>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0">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normAutofit/>
          </a:bodyPr>
          <a:lstStyle/>
          <a:p>
            <a:r>
              <a:rPr lang="el-GR" dirty="0">
                <a:solidFill>
                  <a:srgbClr val="0070C0"/>
                </a:solidFill>
              </a:rPr>
              <a:t>Κατηγορίες προβλημάτων</a:t>
            </a:r>
            <a:endParaRPr lang="en-US" dirty="0">
              <a:solidFill>
                <a:srgbClr val="0070C0"/>
              </a:solidFill>
            </a:endParaRPr>
          </a:p>
        </p:txBody>
      </p:sp>
      <p:sp>
        <p:nvSpPr>
          <p:cNvPr id="10" name="TextBox 9"/>
          <p:cNvSpPr txBox="1"/>
          <p:nvPr/>
        </p:nvSpPr>
        <p:spPr>
          <a:xfrm>
            <a:off x="942108" y="1298569"/>
            <a:ext cx="9421092" cy="5262979"/>
          </a:xfrm>
          <a:prstGeom prst="rect">
            <a:avLst/>
          </a:prstGeom>
          <a:noFill/>
        </p:spPr>
        <p:txBody>
          <a:bodyPr wrap="square" rtlCol="0">
            <a:spAutoFit/>
          </a:bodyPr>
          <a:lstStyle/>
          <a:p>
            <a:r>
              <a:rPr lang="el-GR" sz="2400" dirty="0">
                <a:solidFill>
                  <a:srgbClr val="0070C0"/>
                </a:solidFill>
              </a:rPr>
              <a:t>Ως προς το βαθμό δόμησης της λύσης τους:</a:t>
            </a:r>
          </a:p>
          <a:p>
            <a:pPr marL="342900" indent="-342900">
              <a:buFont typeface="Arial" panose="020B0604020202020204" pitchFamily="34" charset="0"/>
              <a:buChar char="•"/>
            </a:pPr>
            <a:r>
              <a:rPr lang="el-GR" sz="2400" dirty="0">
                <a:solidFill>
                  <a:srgbClr val="C00000"/>
                </a:solidFill>
              </a:rPr>
              <a:t>Δομημένα</a:t>
            </a:r>
          </a:p>
          <a:p>
            <a:pPr marL="361950"/>
            <a:r>
              <a:rPr lang="el-GR" sz="2000" dirty="0"/>
              <a:t>Τα προβλήματα τα οποία λύνονται μέσω </a:t>
            </a:r>
            <a:r>
              <a:rPr lang="el-GR" sz="2000" u="sng" dirty="0"/>
              <a:t>μιας μόνο </a:t>
            </a:r>
            <a:r>
              <a:rPr lang="el-GR" sz="2000" dirty="0"/>
              <a:t>αυτοματοποιημένης διαδικασίας.</a:t>
            </a:r>
          </a:p>
          <a:p>
            <a:pPr indent="361950"/>
            <a:r>
              <a:rPr lang="el-GR" sz="2000" i="1" dirty="0"/>
              <a:t>«Η επίλυση της δευτεροβάθμιας εξίσωσης»</a:t>
            </a:r>
            <a:endParaRPr lang="en-US" sz="2000" i="1" dirty="0"/>
          </a:p>
          <a:p>
            <a:pPr indent="361950"/>
            <a:endParaRPr lang="el-GR" sz="2000" i="1" dirty="0"/>
          </a:p>
          <a:p>
            <a:pPr marL="342900" indent="-342900">
              <a:buFont typeface="Arial" panose="020B0604020202020204" pitchFamily="34" charset="0"/>
              <a:buChar char="•"/>
            </a:pPr>
            <a:r>
              <a:rPr lang="el-GR" sz="2400" dirty="0">
                <a:solidFill>
                  <a:srgbClr val="C00000"/>
                </a:solidFill>
              </a:rPr>
              <a:t>Ημιδομημένα</a:t>
            </a:r>
          </a:p>
          <a:p>
            <a:pPr marL="361950"/>
            <a:r>
              <a:rPr lang="el-GR" sz="2000" dirty="0"/>
              <a:t>Τα προβλήματα τα οποία λύνονται μέσω </a:t>
            </a:r>
            <a:r>
              <a:rPr lang="el-GR" sz="2000" u="sng" dirty="0"/>
              <a:t>μιας από πολλές</a:t>
            </a:r>
            <a:r>
              <a:rPr lang="en-US" sz="2000" u="sng" dirty="0"/>
              <a:t> </a:t>
            </a:r>
            <a:r>
              <a:rPr lang="el-GR" sz="2000" dirty="0"/>
              <a:t>αυτοματοποιημένες διαδικασίες.</a:t>
            </a:r>
          </a:p>
          <a:p>
            <a:pPr indent="361950"/>
            <a:r>
              <a:rPr lang="el-GR" sz="2000" i="1" dirty="0"/>
              <a:t>«Η επιλογή μεταφορικού μέσου για να πάμε στην Θεσσαλονίκη»</a:t>
            </a:r>
            <a:endParaRPr lang="en-US" sz="2000" i="1" dirty="0"/>
          </a:p>
          <a:p>
            <a:pPr indent="361950"/>
            <a:endParaRPr lang="el-GR" sz="2000" i="1" dirty="0"/>
          </a:p>
          <a:p>
            <a:pPr marL="342900" indent="-342900">
              <a:buFont typeface="Arial" panose="020B0604020202020204" pitchFamily="34" charset="0"/>
              <a:buChar char="•"/>
            </a:pPr>
            <a:r>
              <a:rPr lang="el-GR" sz="2400" dirty="0">
                <a:solidFill>
                  <a:srgbClr val="C00000"/>
                </a:solidFill>
              </a:rPr>
              <a:t>Αδόμητα</a:t>
            </a:r>
          </a:p>
          <a:p>
            <a:pPr marL="360363" indent="1588"/>
            <a:r>
              <a:rPr lang="el-GR" sz="2000" dirty="0"/>
              <a:t>Τα προβλήματα τα οποία </a:t>
            </a:r>
            <a:r>
              <a:rPr lang="el-GR" sz="2000" u="sng" dirty="0"/>
              <a:t>δεν λύνονται μέσω μιας </a:t>
            </a:r>
            <a:r>
              <a:rPr lang="el-GR" sz="2000" dirty="0"/>
              <a:t>αυτοματοποιημένης διαδικασίας.</a:t>
            </a:r>
          </a:p>
          <a:p>
            <a:pPr marL="360363" indent="1588"/>
            <a:r>
              <a:rPr lang="el-GR" sz="2000" i="1" dirty="0"/>
              <a:t>«Η τακτική που πρέπει να ακολουθήσει ο προπονητής για να κερδίσει η ομάδα του»</a:t>
            </a:r>
          </a:p>
        </p:txBody>
      </p:sp>
    </p:spTree>
    <p:extLst>
      <p:ext uri="{BB962C8B-B14F-4D97-AF65-F5344CB8AC3E}">
        <p14:creationId xmlns:p14="http://schemas.microsoft.com/office/powerpoint/2010/main" val="1858515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 calcmode="lin" valueType="num">
                                      <p:cBhvr additive="base">
                                        <p:cTn id="25" dur="500" fill="hold"/>
                                        <p:tgtEl>
                                          <p:spTgt spid="1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anim calcmode="lin" valueType="num">
                                      <p:cBhvr additive="base">
                                        <p:cTn id="31" dur="500" fill="hold"/>
                                        <p:tgtEl>
                                          <p:spTgt spid="10">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
                                            <p:txEl>
                                              <p:pRg st="6" end="6"/>
                                            </p:txEl>
                                          </p:spTgt>
                                        </p:tgtEl>
                                        <p:attrNameLst>
                                          <p:attrName>style.visibility</p:attrName>
                                        </p:attrNameLst>
                                      </p:cBhvr>
                                      <p:to>
                                        <p:strVal val="visible"/>
                                      </p:to>
                                    </p:set>
                                    <p:anim calcmode="lin" valueType="num">
                                      <p:cBhvr additive="base">
                                        <p:cTn id="37" dur="500" fill="hold"/>
                                        <p:tgtEl>
                                          <p:spTgt spid="10">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
                                            <p:txEl>
                                              <p:pRg st="7" end="7"/>
                                            </p:txEl>
                                          </p:spTgt>
                                        </p:tgtEl>
                                        <p:attrNameLst>
                                          <p:attrName>style.visibility</p:attrName>
                                        </p:attrNameLst>
                                      </p:cBhvr>
                                      <p:to>
                                        <p:strVal val="visible"/>
                                      </p:to>
                                    </p:set>
                                    <p:anim calcmode="lin" valueType="num">
                                      <p:cBhvr additive="base">
                                        <p:cTn id="43" dur="500" fill="hold"/>
                                        <p:tgtEl>
                                          <p:spTgt spid="10">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
                                            <p:txEl>
                                              <p:pRg st="9" end="9"/>
                                            </p:txEl>
                                          </p:spTgt>
                                        </p:tgtEl>
                                        <p:attrNameLst>
                                          <p:attrName>style.visibility</p:attrName>
                                        </p:attrNameLst>
                                      </p:cBhvr>
                                      <p:to>
                                        <p:strVal val="visible"/>
                                      </p:to>
                                    </p:set>
                                    <p:anim calcmode="lin" valueType="num">
                                      <p:cBhvr additive="base">
                                        <p:cTn id="49" dur="500" fill="hold"/>
                                        <p:tgtEl>
                                          <p:spTgt spid="10">
                                            <p:txEl>
                                              <p:pRg st="9" end="9"/>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0">
                                            <p:txEl>
                                              <p:pRg st="10" end="10"/>
                                            </p:txEl>
                                          </p:spTgt>
                                        </p:tgtEl>
                                        <p:attrNameLst>
                                          <p:attrName>style.visibility</p:attrName>
                                        </p:attrNameLst>
                                      </p:cBhvr>
                                      <p:to>
                                        <p:strVal val="visible"/>
                                      </p:to>
                                    </p:set>
                                    <p:anim calcmode="lin" valueType="num">
                                      <p:cBhvr additive="base">
                                        <p:cTn id="55" dur="500" fill="hold"/>
                                        <p:tgtEl>
                                          <p:spTgt spid="10">
                                            <p:txEl>
                                              <p:pRg st="10" end="10"/>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0">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0">
                                            <p:txEl>
                                              <p:pRg st="11" end="11"/>
                                            </p:txEl>
                                          </p:spTgt>
                                        </p:tgtEl>
                                        <p:attrNameLst>
                                          <p:attrName>style.visibility</p:attrName>
                                        </p:attrNameLst>
                                      </p:cBhvr>
                                      <p:to>
                                        <p:strVal val="visible"/>
                                      </p:to>
                                    </p:set>
                                    <p:anim calcmode="lin" valueType="num">
                                      <p:cBhvr additive="base">
                                        <p:cTn id="61" dur="500" fill="hold"/>
                                        <p:tgtEl>
                                          <p:spTgt spid="10">
                                            <p:txEl>
                                              <p:pRg st="11" end="11"/>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0">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normAutofit/>
          </a:bodyPr>
          <a:lstStyle/>
          <a:p>
            <a:r>
              <a:rPr lang="el-GR" dirty="0">
                <a:solidFill>
                  <a:srgbClr val="0070C0"/>
                </a:solidFill>
              </a:rPr>
              <a:t>Κατηγορίες προβλημάτων</a:t>
            </a:r>
            <a:endParaRPr lang="en-US" dirty="0">
              <a:solidFill>
                <a:srgbClr val="0070C0"/>
              </a:solidFill>
            </a:endParaRPr>
          </a:p>
        </p:txBody>
      </p:sp>
      <p:sp>
        <p:nvSpPr>
          <p:cNvPr id="10" name="TextBox 9"/>
          <p:cNvSpPr txBox="1"/>
          <p:nvPr/>
        </p:nvSpPr>
        <p:spPr>
          <a:xfrm>
            <a:off x="838199" y="1257020"/>
            <a:ext cx="10700829" cy="4339650"/>
          </a:xfrm>
          <a:prstGeom prst="rect">
            <a:avLst/>
          </a:prstGeom>
          <a:noFill/>
        </p:spPr>
        <p:txBody>
          <a:bodyPr wrap="square" rtlCol="0">
            <a:spAutoFit/>
          </a:bodyPr>
          <a:lstStyle/>
          <a:p>
            <a:r>
              <a:rPr lang="el-GR" sz="2400" dirty="0">
                <a:solidFill>
                  <a:srgbClr val="0070C0"/>
                </a:solidFill>
              </a:rPr>
              <a:t>Ως προς το σκοπό:</a:t>
            </a:r>
          </a:p>
          <a:p>
            <a:pPr marL="342900" indent="-342900">
              <a:buFont typeface="Arial" panose="020B0604020202020204" pitchFamily="34" charset="0"/>
              <a:buChar char="•"/>
            </a:pPr>
            <a:r>
              <a:rPr lang="el-GR" sz="2400" dirty="0">
                <a:solidFill>
                  <a:srgbClr val="C00000"/>
                </a:solidFill>
              </a:rPr>
              <a:t>Απόφασης</a:t>
            </a:r>
          </a:p>
          <a:p>
            <a:pPr marL="361950"/>
            <a:r>
              <a:rPr lang="el-GR" sz="2000" dirty="0"/>
              <a:t>Τα προβλήματα στα οποία η απάντηση είναι ένα «ΝΑΙ» ή «ΌΧΙ».</a:t>
            </a:r>
          </a:p>
          <a:p>
            <a:pPr indent="361950"/>
            <a:r>
              <a:rPr lang="el-GR" sz="2000" i="1" dirty="0"/>
              <a:t>«Θα βγούμε το βράδυ</a:t>
            </a:r>
            <a:r>
              <a:rPr lang="en-US" sz="2000" i="1" dirty="0"/>
              <a:t> </a:t>
            </a:r>
            <a:r>
              <a:rPr lang="el-GR" sz="2000" i="1" dirty="0"/>
              <a:t>έξω για μπύρα;»</a:t>
            </a:r>
            <a:endParaRPr lang="en-US" sz="2000" i="1" dirty="0"/>
          </a:p>
          <a:p>
            <a:pPr indent="361950"/>
            <a:endParaRPr lang="el-GR" sz="2000" i="1" dirty="0"/>
          </a:p>
          <a:p>
            <a:pPr marL="342900" indent="-342900">
              <a:buFont typeface="Arial" panose="020B0604020202020204" pitchFamily="34" charset="0"/>
              <a:buChar char="•"/>
            </a:pPr>
            <a:r>
              <a:rPr lang="el-GR" sz="2400" dirty="0">
                <a:solidFill>
                  <a:srgbClr val="C00000"/>
                </a:solidFill>
              </a:rPr>
              <a:t>Υπολογιστικά</a:t>
            </a:r>
          </a:p>
          <a:p>
            <a:pPr marL="361950"/>
            <a:r>
              <a:rPr lang="el-GR" sz="2000" dirty="0"/>
              <a:t>Τα προβλήματα στα οποία ψάχνουμε μία τιμή.</a:t>
            </a:r>
          </a:p>
          <a:p>
            <a:pPr indent="361950"/>
            <a:r>
              <a:rPr lang="el-GR" sz="2000" i="1" dirty="0"/>
              <a:t>«Πόσα λεφτά να έχω μαζί μου;»</a:t>
            </a:r>
            <a:endParaRPr lang="en-US" sz="2000" i="1" dirty="0"/>
          </a:p>
          <a:p>
            <a:pPr indent="361950"/>
            <a:endParaRPr lang="el-GR" sz="2000" i="1" dirty="0"/>
          </a:p>
          <a:p>
            <a:pPr marL="342900" indent="-342900">
              <a:buFont typeface="Arial" panose="020B0604020202020204" pitchFamily="34" charset="0"/>
              <a:buChar char="•"/>
            </a:pPr>
            <a:r>
              <a:rPr lang="el-GR" sz="2400" dirty="0">
                <a:solidFill>
                  <a:srgbClr val="C00000"/>
                </a:solidFill>
              </a:rPr>
              <a:t>Βελτιστοποίησης</a:t>
            </a:r>
          </a:p>
          <a:p>
            <a:pPr marL="361950"/>
            <a:r>
              <a:rPr lang="el-GR" sz="2000" dirty="0"/>
              <a:t>Τα προβλήματα στα οποία ψάχνουμε την καλύτερη λύση για την επίλυση του προβλήματος.</a:t>
            </a:r>
          </a:p>
          <a:p>
            <a:pPr indent="361950"/>
            <a:r>
              <a:rPr lang="el-GR" sz="2000" i="1" dirty="0"/>
              <a:t>«Ποιο φόρεμα να φορέσω για να κάνω εντύπωση;»</a:t>
            </a:r>
          </a:p>
        </p:txBody>
      </p:sp>
    </p:spTree>
    <p:extLst>
      <p:ext uri="{BB962C8B-B14F-4D97-AF65-F5344CB8AC3E}">
        <p14:creationId xmlns:p14="http://schemas.microsoft.com/office/powerpoint/2010/main" val="2553173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 calcmode="lin" valueType="num">
                                      <p:cBhvr additive="base">
                                        <p:cTn id="25" dur="500" fill="hold"/>
                                        <p:tgtEl>
                                          <p:spTgt spid="1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anim calcmode="lin" valueType="num">
                                      <p:cBhvr additive="base">
                                        <p:cTn id="31" dur="500" fill="hold"/>
                                        <p:tgtEl>
                                          <p:spTgt spid="10">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
                                            <p:txEl>
                                              <p:pRg st="6" end="6"/>
                                            </p:txEl>
                                          </p:spTgt>
                                        </p:tgtEl>
                                        <p:attrNameLst>
                                          <p:attrName>style.visibility</p:attrName>
                                        </p:attrNameLst>
                                      </p:cBhvr>
                                      <p:to>
                                        <p:strVal val="visible"/>
                                      </p:to>
                                    </p:set>
                                    <p:anim calcmode="lin" valueType="num">
                                      <p:cBhvr additive="base">
                                        <p:cTn id="37" dur="500" fill="hold"/>
                                        <p:tgtEl>
                                          <p:spTgt spid="10">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
                                            <p:txEl>
                                              <p:pRg st="7" end="7"/>
                                            </p:txEl>
                                          </p:spTgt>
                                        </p:tgtEl>
                                        <p:attrNameLst>
                                          <p:attrName>style.visibility</p:attrName>
                                        </p:attrNameLst>
                                      </p:cBhvr>
                                      <p:to>
                                        <p:strVal val="visible"/>
                                      </p:to>
                                    </p:set>
                                    <p:anim calcmode="lin" valueType="num">
                                      <p:cBhvr additive="base">
                                        <p:cTn id="43" dur="500" fill="hold"/>
                                        <p:tgtEl>
                                          <p:spTgt spid="10">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
                                            <p:txEl>
                                              <p:pRg st="9" end="9"/>
                                            </p:txEl>
                                          </p:spTgt>
                                        </p:tgtEl>
                                        <p:attrNameLst>
                                          <p:attrName>style.visibility</p:attrName>
                                        </p:attrNameLst>
                                      </p:cBhvr>
                                      <p:to>
                                        <p:strVal val="visible"/>
                                      </p:to>
                                    </p:set>
                                    <p:anim calcmode="lin" valueType="num">
                                      <p:cBhvr additive="base">
                                        <p:cTn id="49" dur="500" fill="hold"/>
                                        <p:tgtEl>
                                          <p:spTgt spid="10">
                                            <p:txEl>
                                              <p:pRg st="9" end="9"/>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0">
                                            <p:txEl>
                                              <p:pRg st="10" end="10"/>
                                            </p:txEl>
                                          </p:spTgt>
                                        </p:tgtEl>
                                        <p:attrNameLst>
                                          <p:attrName>style.visibility</p:attrName>
                                        </p:attrNameLst>
                                      </p:cBhvr>
                                      <p:to>
                                        <p:strVal val="visible"/>
                                      </p:to>
                                    </p:set>
                                    <p:anim calcmode="lin" valueType="num">
                                      <p:cBhvr additive="base">
                                        <p:cTn id="55" dur="500" fill="hold"/>
                                        <p:tgtEl>
                                          <p:spTgt spid="10">
                                            <p:txEl>
                                              <p:pRg st="10" end="10"/>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0">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0">
                                            <p:txEl>
                                              <p:pRg st="11" end="11"/>
                                            </p:txEl>
                                          </p:spTgt>
                                        </p:tgtEl>
                                        <p:attrNameLst>
                                          <p:attrName>style.visibility</p:attrName>
                                        </p:attrNameLst>
                                      </p:cBhvr>
                                      <p:to>
                                        <p:strVal val="visible"/>
                                      </p:to>
                                    </p:set>
                                    <p:anim calcmode="lin" valueType="num">
                                      <p:cBhvr additive="base">
                                        <p:cTn id="61" dur="500" fill="hold"/>
                                        <p:tgtEl>
                                          <p:spTgt spid="10">
                                            <p:txEl>
                                              <p:pRg st="11" end="11"/>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0">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normAutofit/>
          </a:bodyPr>
          <a:lstStyle/>
          <a:p>
            <a:r>
              <a:rPr lang="el-GR" dirty="0">
                <a:solidFill>
                  <a:srgbClr val="0070C0"/>
                </a:solidFill>
              </a:rPr>
              <a:t>Κατηγορίες προβλημάτων</a:t>
            </a:r>
            <a:endParaRPr lang="en-US" dirty="0">
              <a:solidFill>
                <a:srgbClr val="0070C0"/>
              </a:solidFill>
            </a:endParaRPr>
          </a:p>
        </p:txBody>
      </p:sp>
      <p:sp>
        <p:nvSpPr>
          <p:cNvPr id="9" name="TextBox 8"/>
          <p:cNvSpPr txBox="1"/>
          <p:nvPr/>
        </p:nvSpPr>
        <p:spPr>
          <a:xfrm>
            <a:off x="838200" y="1121720"/>
            <a:ext cx="8933330" cy="830997"/>
          </a:xfrm>
          <a:prstGeom prst="rect">
            <a:avLst/>
          </a:prstGeom>
          <a:noFill/>
        </p:spPr>
        <p:txBody>
          <a:bodyPr wrap="square" rtlCol="0">
            <a:spAutoFit/>
          </a:bodyPr>
          <a:lstStyle/>
          <a:p>
            <a:r>
              <a:rPr lang="el-GR" sz="2400" dirty="0">
                <a:solidFill>
                  <a:srgbClr val="C00000"/>
                </a:solidFill>
              </a:rPr>
              <a:t>Ποια προβλήματα μπορεί να λύσει ο υπολογιστής;</a:t>
            </a:r>
            <a:r>
              <a:rPr lang="en-US" sz="2400" dirty="0">
                <a:solidFill>
                  <a:srgbClr val="C00000"/>
                </a:solidFill>
              </a:rPr>
              <a:t> (</a:t>
            </a:r>
            <a:r>
              <a:rPr lang="el-GR" sz="2400" dirty="0">
                <a:solidFill>
                  <a:srgbClr val="C00000"/>
                </a:solidFill>
              </a:rPr>
              <a:t>Επιλέξτε όσα ταιριάζουν</a:t>
            </a:r>
            <a:r>
              <a:rPr lang="en-US" sz="2400" dirty="0">
                <a:solidFill>
                  <a:srgbClr val="C00000"/>
                </a:solidFill>
              </a:rPr>
              <a:t>)</a:t>
            </a:r>
            <a:endParaRPr lang="el-GR" sz="2400" dirty="0">
              <a:solidFill>
                <a:srgbClr val="C00000"/>
              </a:solidFill>
            </a:endParaRPr>
          </a:p>
        </p:txBody>
      </p:sp>
      <p:sp>
        <p:nvSpPr>
          <p:cNvPr id="10" name="TextBox 9"/>
          <p:cNvSpPr txBox="1"/>
          <p:nvPr/>
        </p:nvSpPr>
        <p:spPr>
          <a:xfrm>
            <a:off x="838200" y="4722707"/>
            <a:ext cx="10700829" cy="1384995"/>
          </a:xfrm>
          <a:prstGeom prst="rect">
            <a:avLst/>
          </a:prstGeom>
          <a:noFill/>
        </p:spPr>
        <p:txBody>
          <a:bodyPr wrap="square" rtlCol="0">
            <a:spAutoFit/>
          </a:bodyPr>
          <a:lstStyle/>
          <a:p>
            <a:r>
              <a:rPr lang="el-GR" sz="2400" dirty="0">
                <a:solidFill>
                  <a:srgbClr val="0070C0"/>
                </a:solidFill>
              </a:rPr>
              <a:t>Ως προς το σκοπό:</a:t>
            </a:r>
          </a:p>
          <a:p>
            <a:pPr marL="803275" indent="-361950">
              <a:buFont typeface="Arial" panose="020B0604020202020204" pitchFamily="34" charset="0"/>
              <a:buChar char="•"/>
              <a:tabLst>
                <a:tab pos="1435100" algn="l"/>
              </a:tabLst>
            </a:pPr>
            <a:r>
              <a:rPr lang="el-GR" sz="2000" dirty="0"/>
              <a:t>Απόφασης</a:t>
            </a:r>
          </a:p>
          <a:p>
            <a:pPr marL="803275" indent="-361950">
              <a:buFont typeface="Arial" panose="020B0604020202020204" pitchFamily="34" charset="0"/>
              <a:buChar char="•"/>
              <a:tabLst>
                <a:tab pos="1435100" algn="l"/>
              </a:tabLst>
            </a:pPr>
            <a:r>
              <a:rPr lang="el-GR" sz="2000" dirty="0"/>
              <a:t>Υπολογιστικά</a:t>
            </a:r>
          </a:p>
          <a:p>
            <a:pPr marL="803275" indent="-361950">
              <a:buFont typeface="Arial" panose="020B0604020202020204" pitchFamily="34" charset="0"/>
              <a:buChar char="•"/>
              <a:tabLst>
                <a:tab pos="1435100" algn="l"/>
              </a:tabLst>
            </a:pPr>
            <a:r>
              <a:rPr lang="el-GR" sz="2000" dirty="0"/>
              <a:t>Βελτιστοποίησης</a:t>
            </a:r>
          </a:p>
        </p:txBody>
      </p:sp>
      <p:sp>
        <p:nvSpPr>
          <p:cNvPr id="5" name="TextBox 4"/>
          <p:cNvSpPr txBox="1"/>
          <p:nvPr/>
        </p:nvSpPr>
        <p:spPr>
          <a:xfrm>
            <a:off x="838199" y="3337712"/>
            <a:ext cx="10700829" cy="1384995"/>
          </a:xfrm>
          <a:prstGeom prst="rect">
            <a:avLst/>
          </a:prstGeom>
          <a:noFill/>
        </p:spPr>
        <p:txBody>
          <a:bodyPr wrap="square" rtlCol="0">
            <a:spAutoFit/>
          </a:bodyPr>
          <a:lstStyle/>
          <a:p>
            <a:r>
              <a:rPr lang="el-GR" sz="2400" dirty="0">
                <a:solidFill>
                  <a:srgbClr val="0070C0"/>
                </a:solidFill>
              </a:rPr>
              <a:t>Ως προς το βαθμό δόμησης της λύσης τους:</a:t>
            </a:r>
          </a:p>
          <a:p>
            <a:pPr marL="803275" indent="-361950">
              <a:buFont typeface="Arial" panose="020B0604020202020204" pitchFamily="34" charset="0"/>
              <a:buChar char="•"/>
              <a:tabLst>
                <a:tab pos="1435100" algn="l"/>
              </a:tabLst>
            </a:pPr>
            <a:r>
              <a:rPr lang="el-GR" sz="2000" dirty="0"/>
              <a:t>Δομημένα</a:t>
            </a:r>
          </a:p>
          <a:p>
            <a:pPr marL="803275" indent="-361950">
              <a:buFont typeface="Arial" panose="020B0604020202020204" pitchFamily="34" charset="0"/>
              <a:buChar char="•"/>
              <a:tabLst>
                <a:tab pos="1435100" algn="l"/>
              </a:tabLst>
            </a:pPr>
            <a:r>
              <a:rPr lang="el-GR" sz="2000" dirty="0"/>
              <a:t>Ημιδομημένα</a:t>
            </a:r>
          </a:p>
          <a:p>
            <a:pPr marL="803275" indent="-361950">
              <a:buFont typeface="Arial" panose="020B0604020202020204" pitchFamily="34" charset="0"/>
              <a:buChar char="•"/>
              <a:tabLst>
                <a:tab pos="1435100" algn="l"/>
              </a:tabLst>
            </a:pPr>
            <a:r>
              <a:rPr lang="el-GR" sz="2000" dirty="0"/>
              <a:t>Αδόμητα</a:t>
            </a:r>
          </a:p>
        </p:txBody>
      </p:sp>
      <p:sp>
        <p:nvSpPr>
          <p:cNvPr id="6" name="TextBox 5"/>
          <p:cNvSpPr txBox="1"/>
          <p:nvPr/>
        </p:nvSpPr>
        <p:spPr>
          <a:xfrm>
            <a:off x="838199" y="1952717"/>
            <a:ext cx="5925209" cy="1384995"/>
          </a:xfrm>
          <a:prstGeom prst="rect">
            <a:avLst/>
          </a:prstGeom>
          <a:noFill/>
        </p:spPr>
        <p:txBody>
          <a:bodyPr wrap="square" rtlCol="0">
            <a:spAutoFit/>
          </a:bodyPr>
          <a:lstStyle/>
          <a:p>
            <a:r>
              <a:rPr lang="el-GR" sz="2400" dirty="0">
                <a:solidFill>
                  <a:srgbClr val="0070C0"/>
                </a:solidFill>
              </a:rPr>
              <a:t>Ως προς τη δυνατότητα λύσης τους:</a:t>
            </a:r>
          </a:p>
          <a:p>
            <a:pPr marL="803275" indent="-361950">
              <a:buFont typeface="Arial" panose="020B0604020202020204" pitchFamily="34" charset="0"/>
              <a:buChar char="•"/>
              <a:tabLst>
                <a:tab pos="1435100" algn="l"/>
              </a:tabLst>
            </a:pPr>
            <a:r>
              <a:rPr lang="el-GR" sz="2000" dirty="0"/>
              <a:t>Επιλύσιμα</a:t>
            </a:r>
          </a:p>
          <a:p>
            <a:pPr marL="803275" indent="-361950">
              <a:buFont typeface="Arial" panose="020B0604020202020204" pitchFamily="34" charset="0"/>
              <a:buChar char="•"/>
              <a:tabLst>
                <a:tab pos="1435100" algn="l"/>
              </a:tabLst>
            </a:pPr>
            <a:r>
              <a:rPr lang="el-GR" sz="2000" dirty="0"/>
              <a:t>Άλυτα</a:t>
            </a:r>
          </a:p>
          <a:p>
            <a:pPr marL="803275" indent="-361950">
              <a:buFont typeface="Arial" panose="020B0604020202020204" pitchFamily="34" charset="0"/>
              <a:buChar char="•"/>
              <a:tabLst>
                <a:tab pos="1435100" algn="l"/>
              </a:tabLst>
            </a:pPr>
            <a:r>
              <a:rPr lang="el-GR" sz="2000" dirty="0"/>
              <a:t>Ανοικτά</a:t>
            </a:r>
          </a:p>
        </p:txBody>
      </p:sp>
      <p:cxnSp>
        <p:nvCxnSpPr>
          <p:cNvPr id="4" name="Ευθύγραμμο βέλος σύνδεσης 3">
            <a:extLst>
              <a:ext uri="{FF2B5EF4-FFF2-40B4-BE49-F238E27FC236}">
                <a16:creationId xmlns:a16="http://schemas.microsoft.com/office/drawing/2014/main" id="{015F2384-988A-4055-B34F-997231E2F714}"/>
              </a:ext>
            </a:extLst>
          </p:cNvPr>
          <p:cNvCxnSpPr>
            <a:cxnSpLocks/>
          </p:cNvCxnSpPr>
          <p:nvPr/>
        </p:nvCxnSpPr>
        <p:spPr>
          <a:xfrm flipH="1">
            <a:off x="4018385" y="2537927"/>
            <a:ext cx="1250301" cy="0"/>
          </a:xfrm>
          <a:prstGeom prst="straightConnector1">
            <a:avLst/>
          </a:prstGeom>
          <a:ln w="57150">
            <a:tailEnd type="triangle"/>
          </a:ln>
        </p:spPr>
        <p:style>
          <a:lnRef idx="3">
            <a:schemeClr val="accent2"/>
          </a:lnRef>
          <a:fillRef idx="0">
            <a:schemeClr val="accent2"/>
          </a:fillRef>
          <a:effectRef idx="2">
            <a:schemeClr val="accent2"/>
          </a:effectRef>
          <a:fontRef idx="minor">
            <a:schemeClr val="tx1"/>
          </a:fontRef>
        </p:style>
      </p:cxnSp>
      <p:cxnSp>
        <p:nvCxnSpPr>
          <p:cNvPr id="11" name="Ευθύγραμμο βέλος σύνδεσης 10">
            <a:extLst>
              <a:ext uri="{FF2B5EF4-FFF2-40B4-BE49-F238E27FC236}">
                <a16:creationId xmlns:a16="http://schemas.microsoft.com/office/drawing/2014/main" id="{43C66842-F818-4E27-B3D9-7B97185AA290}"/>
              </a:ext>
            </a:extLst>
          </p:cNvPr>
          <p:cNvCxnSpPr>
            <a:cxnSpLocks/>
          </p:cNvCxnSpPr>
          <p:nvPr/>
        </p:nvCxnSpPr>
        <p:spPr>
          <a:xfrm flipH="1">
            <a:off x="4018385" y="3865983"/>
            <a:ext cx="1250301" cy="0"/>
          </a:xfrm>
          <a:prstGeom prst="straightConnector1">
            <a:avLst/>
          </a:prstGeom>
          <a:ln w="57150">
            <a:tailEnd type="triangle"/>
          </a:ln>
        </p:spPr>
        <p:style>
          <a:lnRef idx="3">
            <a:schemeClr val="accent2"/>
          </a:lnRef>
          <a:fillRef idx="0">
            <a:schemeClr val="accent2"/>
          </a:fillRef>
          <a:effectRef idx="2">
            <a:schemeClr val="accent2"/>
          </a:effectRef>
          <a:fontRef idx="minor">
            <a:schemeClr val="tx1"/>
          </a:fontRef>
        </p:style>
      </p:cxnSp>
      <p:cxnSp>
        <p:nvCxnSpPr>
          <p:cNvPr id="12" name="Ευθύγραμμο βέλος σύνδεσης 11">
            <a:extLst>
              <a:ext uri="{FF2B5EF4-FFF2-40B4-BE49-F238E27FC236}">
                <a16:creationId xmlns:a16="http://schemas.microsoft.com/office/drawing/2014/main" id="{3ABCCE91-92AA-44C9-B206-A92FDFB281F8}"/>
              </a:ext>
            </a:extLst>
          </p:cNvPr>
          <p:cNvCxnSpPr>
            <a:cxnSpLocks/>
          </p:cNvCxnSpPr>
          <p:nvPr/>
        </p:nvCxnSpPr>
        <p:spPr>
          <a:xfrm flipH="1">
            <a:off x="4018385" y="4201885"/>
            <a:ext cx="1250301" cy="0"/>
          </a:xfrm>
          <a:prstGeom prst="straightConnector1">
            <a:avLst/>
          </a:prstGeom>
          <a:ln w="57150">
            <a:tailEnd type="triangle"/>
          </a:ln>
        </p:spPr>
        <p:style>
          <a:lnRef idx="3">
            <a:schemeClr val="accent2"/>
          </a:lnRef>
          <a:fillRef idx="0">
            <a:schemeClr val="accent2"/>
          </a:fillRef>
          <a:effectRef idx="2">
            <a:schemeClr val="accent2"/>
          </a:effectRef>
          <a:fontRef idx="minor">
            <a:schemeClr val="tx1"/>
          </a:fontRef>
        </p:style>
      </p:cxnSp>
      <p:cxnSp>
        <p:nvCxnSpPr>
          <p:cNvPr id="13" name="Ευθύγραμμο βέλος σύνδεσης 12">
            <a:extLst>
              <a:ext uri="{FF2B5EF4-FFF2-40B4-BE49-F238E27FC236}">
                <a16:creationId xmlns:a16="http://schemas.microsoft.com/office/drawing/2014/main" id="{697C58C8-54D2-4B34-B01E-E7100C061822}"/>
              </a:ext>
            </a:extLst>
          </p:cNvPr>
          <p:cNvCxnSpPr>
            <a:cxnSpLocks/>
          </p:cNvCxnSpPr>
          <p:nvPr/>
        </p:nvCxnSpPr>
        <p:spPr>
          <a:xfrm flipH="1">
            <a:off x="3931298" y="5262465"/>
            <a:ext cx="1250301" cy="0"/>
          </a:xfrm>
          <a:prstGeom prst="straightConnector1">
            <a:avLst/>
          </a:prstGeom>
          <a:ln w="57150">
            <a:tailEnd type="triangle"/>
          </a:ln>
        </p:spPr>
        <p:style>
          <a:lnRef idx="3">
            <a:schemeClr val="accent2"/>
          </a:lnRef>
          <a:fillRef idx="0">
            <a:schemeClr val="accent2"/>
          </a:fillRef>
          <a:effectRef idx="2">
            <a:schemeClr val="accent2"/>
          </a:effectRef>
          <a:fontRef idx="minor">
            <a:schemeClr val="tx1"/>
          </a:fontRef>
        </p:style>
      </p:cxnSp>
      <p:cxnSp>
        <p:nvCxnSpPr>
          <p:cNvPr id="14" name="Ευθύγραμμο βέλος σύνδεσης 13">
            <a:extLst>
              <a:ext uri="{FF2B5EF4-FFF2-40B4-BE49-F238E27FC236}">
                <a16:creationId xmlns:a16="http://schemas.microsoft.com/office/drawing/2014/main" id="{001DED3A-4D63-473B-8E34-571FE37DB0D3}"/>
              </a:ext>
            </a:extLst>
          </p:cNvPr>
          <p:cNvCxnSpPr>
            <a:cxnSpLocks/>
          </p:cNvCxnSpPr>
          <p:nvPr/>
        </p:nvCxnSpPr>
        <p:spPr>
          <a:xfrm flipH="1">
            <a:off x="3931298" y="5598366"/>
            <a:ext cx="1250301" cy="0"/>
          </a:xfrm>
          <a:prstGeom prst="straightConnector1">
            <a:avLst/>
          </a:prstGeom>
          <a:ln w="57150">
            <a:tailEnd type="triangle"/>
          </a:ln>
        </p:spPr>
        <p:style>
          <a:lnRef idx="3">
            <a:schemeClr val="accent2"/>
          </a:lnRef>
          <a:fillRef idx="0">
            <a:schemeClr val="accent2"/>
          </a:fillRef>
          <a:effectRef idx="2">
            <a:schemeClr val="accent2"/>
          </a:effectRef>
          <a:fontRef idx="minor">
            <a:schemeClr val="tx1"/>
          </a:fontRef>
        </p:style>
      </p:cxnSp>
      <p:cxnSp>
        <p:nvCxnSpPr>
          <p:cNvPr id="15" name="Ευθύγραμμο βέλος σύνδεσης 14">
            <a:extLst>
              <a:ext uri="{FF2B5EF4-FFF2-40B4-BE49-F238E27FC236}">
                <a16:creationId xmlns:a16="http://schemas.microsoft.com/office/drawing/2014/main" id="{CA879D1B-F43C-4B8D-A170-EB64C9CC1ADD}"/>
              </a:ext>
            </a:extLst>
          </p:cNvPr>
          <p:cNvCxnSpPr>
            <a:cxnSpLocks/>
          </p:cNvCxnSpPr>
          <p:nvPr/>
        </p:nvCxnSpPr>
        <p:spPr>
          <a:xfrm flipH="1">
            <a:off x="3931298" y="5952930"/>
            <a:ext cx="1250301" cy="0"/>
          </a:xfrm>
          <a:prstGeom prst="straightConnector1">
            <a:avLst/>
          </a:prstGeom>
          <a:ln w="57150">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785141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1+#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1+#ppt_w/2"/>
                                          </p:val>
                                        </p:tav>
                                        <p:tav tm="100000">
                                          <p:val>
                                            <p:strVal val="#ppt_x"/>
                                          </p:val>
                                        </p:tav>
                                      </p:tavLst>
                                    </p:anim>
                                    <p:anim calcmode="lin" valueType="num">
                                      <p:cBhvr additive="base">
                                        <p:cTn id="1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1+#ppt_w/2"/>
                                          </p:val>
                                        </p:tav>
                                        <p:tav tm="100000">
                                          <p:val>
                                            <p:strVal val="#ppt_x"/>
                                          </p:val>
                                        </p:tav>
                                      </p:tavLst>
                                    </p:anim>
                                    <p:anim calcmode="lin" valueType="num">
                                      <p:cBhvr additive="base">
                                        <p:cTn id="24" dur="500" fill="hold"/>
                                        <p:tgtEl>
                                          <p:spTgt spid="13"/>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1+#ppt_w/2"/>
                                          </p:val>
                                        </p:tav>
                                        <p:tav tm="100000">
                                          <p:val>
                                            <p:strVal val="#ppt_x"/>
                                          </p:val>
                                        </p:tav>
                                      </p:tavLst>
                                    </p:anim>
                                    <p:anim calcmode="lin" valueType="num">
                                      <p:cBhvr additive="base">
                                        <p:cTn id="28" dur="500" fill="hold"/>
                                        <p:tgtEl>
                                          <p:spTgt spid="14"/>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1+#ppt_w/2"/>
                                          </p:val>
                                        </p:tav>
                                        <p:tav tm="100000">
                                          <p:val>
                                            <p:strVal val="#ppt_x"/>
                                          </p:val>
                                        </p:tav>
                                      </p:tavLst>
                                    </p:anim>
                                    <p:anim calcmode="lin" valueType="num">
                                      <p:cBhvr additive="base">
                                        <p:cTn id="32"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normAutofit/>
          </a:bodyPr>
          <a:lstStyle/>
          <a:p>
            <a:r>
              <a:rPr lang="el-GR" dirty="0">
                <a:solidFill>
                  <a:srgbClr val="0070C0"/>
                </a:solidFill>
              </a:rPr>
              <a:t>Αντιμετώπιση προβλημάτων με Η/Υ</a:t>
            </a:r>
            <a:endParaRPr lang="en-US" dirty="0">
              <a:solidFill>
                <a:srgbClr val="0070C0"/>
              </a:solidFill>
            </a:endParaRPr>
          </a:p>
        </p:txBody>
      </p:sp>
      <p:sp>
        <p:nvSpPr>
          <p:cNvPr id="9" name="TextBox 8"/>
          <p:cNvSpPr txBox="1"/>
          <p:nvPr/>
        </p:nvSpPr>
        <p:spPr>
          <a:xfrm>
            <a:off x="838199" y="1150089"/>
            <a:ext cx="9318617" cy="461665"/>
          </a:xfrm>
          <a:prstGeom prst="rect">
            <a:avLst/>
          </a:prstGeom>
          <a:noFill/>
        </p:spPr>
        <p:txBody>
          <a:bodyPr wrap="square" rtlCol="0">
            <a:spAutoFit/>
          </a:bodyPr>
          <a:lstStyle/>
          <a:p>
            <a:pPr indent="95250"/>
            <a:r>
              <a:rPr lang="el-GR" sz="2400" dirty="0">
                <a:solidFill>
                  <a:srgbClr val="0070C0"/>
                </a:solidFill>
              </a:rPr>
              <a:t>Χαρακτηριστικά προβλημάτων που λύνονται με τη βοήθεια </a:t>
            </a:r>
            <a:r>
              <a:rPr lang="en-US" sz="2400" dirty="0">
                <a:solidFill>
                  <a:srgbClr val="0070C0"/>
                </a:solidFill>
              </a:rPr>
              <a:t>H/Y</a:t>
            </a:r>
            <a:endParaRPr lang="el-GR" sz="2400" dirty="0">
              <a:solidFill>
                <a:srgbClr val="0070C0"/>
              </a:solidFill>
            </a:endParaRPr>
          </a:p>
        </p:txBody>
      </p:sp>
      <p:sp>
        <p:nvSpPr>
          <p:cNvPr id="10" name="TextBox 9"/>
          <p:cNvSpPr txBox="1"/>
          <p:nvPr/>
        </p:nvSpPr>
        <p:spPr>
          <a:xfrm>
            <a:off x="838199" y="1750044"/>
            <a:ext cx="6122438" cy="1323439"/>
          </a:xfrm>
          <a:prstGeom prst="rect">
            <a:avLst/>
          </a:prstGeom>
          <a:noFill/>
        </p:spPr>
        <p:txBody>
          <a:bodyPr wrap="square" rtlCol="0">
            <a:spAutoFit/>
          </a:bodyPr>
          <a:lstStyle/>
          <a:p>
            <a:pPr marL="803275" indent="-361950">
              <a:buFont typeface="Arial" panose="020B0604020202020204" pitchFamily="34" charset="0"/>
              <a:buChar char="•"/>
              <a:tabLst>
                <a:tab pos="1435100" algn="l"/>
              </a:tabLst>
            </a:pPr>
            <a:r>
              <a:rPr lang="el-GR" sz="2000" dirty="0"/>
              <a:t>Απαίτηση για γρήγορα αποτελέσματα</a:t>
            </a:r>
          </a:p>
          <a:p>
            <a:pPr marL="803275" indent="-361950">
              <a:buFont typeface="Arial" panose="020B0604020202020204" pitchFamily="34" charset="0"/>
              <a:buChar char="•"/>
              <a:tabLst>
                <a:tab pos="1435100" algn="l"/>
              </a:tabLst>
            </a:pPr>
            <a:r>
              <a:rPr lang="el-GR" sz="2000" dirty="0"/>
              <a:t>Επαναληπτικότητα διαδικασιών</a:t>
            </a:r>
          </a:p>
          <a:p>
            <a:pPr marL="803275" indent="-361950">
              <a:buFont typeface="Arial" panose="020B0604020202020204" pitchFamily="34" charset="0"/>
              <a:buChar char="•"/>
              <a:tabLst>
                <a:tab pos="1435100" algn="l"/>
              </a:tabLst>
            </a:pPr>
            <a:r>
              <a:rPr lang="el-GR" sz="2000" dirty="0"/>
              <a:t>Μεγάλος όγκος δεδομένων</a:t>
            </a:r>
          </a:p>
          <a:p>
            <a:pPr marL="803275" indent="-361950">
              <a:buFont typeface="Arial" panose="020B0604020202020204" pitchFamily="34" charset="0"/>
              <a:buChar char="•"/>
              <a:tabLst>
                <a:tab pos="1435100" algn="l"/>
              </a:tabLst>
            </a:pPr>
            <a:r>
              <a:rPr lang="el-GR" sz="2000" dirty="0"/>
              <a:t>Πολυπλοκότητα υπολογισμών</a:t>
            </a:r>
          </a:p>
        </p:txBody>
      </p:sp>
      <p:sp>
        <p:nvSpPr>
          <p:cNvPr id="11" name="TextBox 10"/>
          <p:cNvSpPr txBox="1"/>
          <p:nvPr/>
        </p:nvSpPr>
        <p:spPr>
          <a:xfrm>
            <a:off x="838199" y="3211773"/>
            <a:ext cx="11147416" cy="400110"/>
          </a:xfrm>
          <a:prstGeom prst="rect">
            <a:avLst/>
          </a:prstGeom>
          <a:noFill/>
        </p:spPr>
        <p:txBody>
          <a:bodyPr wrap="square" rtlCol="0">
            <a:spAutoFit/>
          </a:bodyPr>
          <a:lstStyle/>
          <a:p>
            <a:pPr indent="95250" algn="just"/>
            <a:r>
              <a:rPr lang="el-GR" sz="2000" dirty="0"/>
              <a:t>Δώστε παραδείγματα προβλημάτων που </a:t>
            </a:r>
            <a:r>
              <a:rPr lang="el-GR" sz="2000" b="1" dirty="0">
                <a:solidFill>
                  <a:srgbClr val="C00000"/>
                </a:solidFill>
              </a:rPr>
              <a:t>μπορούν</a:t>
            </a:r>
            <a:r>
              <a:rPr lang="el-GR" sz="2000" dirty="0">
                <a:solidFill>
                  <a:srgbClr val="0070C0"/>
                </a:solidFill>
              </a:rPr>
              <a:t> </a:t>
            </a:r>
            <a:r>
              <a:rPr lang="el-GR" sz="2000" dirty="0"/>
              <a:t>να λυθούν με υπολογιστή.</a:t>
            </a:r>
          </a:p>
        </p:txBody>
      </p:sp>
      <p:sp>
        <p:nvSpPr>
          <p:cNvPr id="12" name="TextBox 11"/>
          <p:cNvSpPr txBox="1"/>
          <p:nvPr/>
        </p:nvSpPr>
        <p:spPr>
          <a:xfrm>
            <a:off x="838199" y="3750173"/>
            <a:ext cx="11147416" cy="400110"/>
          </a:xfrm>
          <a:prstGeom prst="rect">
            <a:avLst/>
          </a:prstGeom>
          <a:noFill/>
        </p:spPr>
        <p:txBody>
          <a:bodyPr wrap="square" rtlCol="0">
            <a:spAutoFit/>
          </a:bodyPr>
          <a:lstStyle/>
          <a:p>
            <a:pPr indent="95250" algn="just"/>
            <a:r>
              <a:rPr lang="el-GR" sz="2000" dirty="0"/>
              <a:t>Δώστε παραδείγματα προβλημάτων που </a:t>
            </a:r>
            <a:r>
              <a:rPr lang="el-GR" sz="2000" b="1" dirty="0">
                <a:solidFill>
                  <a:srgbClr val="C00000"/>
                </a:solidFill>
              </a:rPr>
              <a:t>δεν μπορούν </a:t>
            </a:r>
            <a:r>
              <a:rPr lang="el-GR" sz="2000" dirty="0"/>
              <a:t>να λυθούν με υπολογιστή.</a:t>
            </a:r>
          </a:p>
        </p:txBody>
      </p:sp>
    </p:spTree>
    <p:extLst>
      <p:ext uri="{BB962C8B-B14F-4D97-AF65-F5344CB8AC3E}">
        <p14:creationId xmlns:p14="http://schemas.microsoft.com/office/powerpoint/2010/main" val="240490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anim calcmode="lin" valueType="num">
                                      <p:cBhvr additive="base">
                                        <p:cTn id="19" dur="5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
                                            <p:txEl>
                                              <p:pRg st="2" end="2"/>
                                            </p:txEl>
                                          </p:spTgt>
                                        </p:tgtEl>
                                        <p:attrNameLst>
                                          <p:attrName>style.visibility</p:attrName>
                                        </p:attrNameLst>
                                      </p:cBhvr>
                                      <p:to>
                                        <p:strVal val="visible"/>
                                      </p:to>
                                    </p:set>
                                    <p:anim calcmode="lin" valueType="num">
                                      <p:cBhvr additive="base">
                                        <p:cTn id="25" dur="5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
                                            <p:txEl>
                                              <p:pRg st="3" end="3"/>
                                            </p:txEl>
                                          </p:spTgt>
                                        </p:tgtEl>
                                        <p:attrNameLst>
                                          <p:attrName>style.visibility</p:attrName>
                                        </p:attrNameLst>
                                      </p:cBhvr>
                                      <p:to>
                                        <p:strVal val="visible"/>
                                      </p:to>
                                    </p:set>
                                    <p:anim calcmode="lin" valueType="num">
                                      <p:cBhvr additive="base">
                                        <p:cTn id="31" dur="500" fill="hold"/>
                                        <p:tgtEl>
                                          <p:spTgt spid="10">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0-#ppt_w/2"/>
                                          </p:val>
                                        </p:tav>
                                        <p:tav tm="100000">
                                          <p:val>
                                            <p:strVal val="#ppt_x"/>
                                          </p:val>
                                        </p:tav>
                                      </p:tavLst>
                                    </p:anim>
                                    <p:anim calcmode="lin" valueType="num">
                                      <p:cBhvr additive="base">
                                        <p:cTn id="3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0-#ppt_w/2"/>
                                          </p:val>
                                        </p:tav>
                                        <p:tav tm="100000">
                                          <p:val>
                                            <p:strVal val="#ppt_x"/>
                                          </p:val>
                                        </p:tav>
                                      </p:tavLst>
                                    </p:anim>
                                    <p:anim calcmode="lin" valueType="num">
                                      <p:cBhvr additive="base">
                                        <p:cTn id="44"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normAutofit/>
          </a:bodyPr>
          <a:lstStyle/>
          <a:p>
            <a:r>
              <a:rPr lang="el-GR" dirty="0">
                <a:solidFill>
                  <a:srgbClr val="0070C0"/>
                </a:solidFill>
              </a:rPr>
              <a:t>Στάδια αντιμετώπισης προβλημάτων</a:t>
            </a:r>
            <a:endParaRPr lang="en-US" dirty="0">
              <a:solidFill>
                <a:srgbClr val="0070C0"/>
              </a:solidFill>
            </a:endParaRPr>
          </a:p>
        </p:txBody>
      </p:sp>
      <p:graphicFrame>
        <p:nvGraphicFramePr>
          <p:cNvPr id="8" name="Διάγραμμα 7"/>
          <p:cNvGraphicFramePr/>
          <p:nvPr>
            <p:extLst>
              <p:ext uri="{D42A27DB-BD31-4B8C-83A1-F6EECF244321}">
                <p14:modId xmlns:p14="http://schemas.microsoft.com/office/powerpoint/2010/main" val="2626547529"/>
              </p:ext>
            </p:extLst>
          </p:nvPr>
        </p:nvGraphicFramePr>
        <p:xfrm>
          <a:off x="1528618" y="1374558"/>
          <a:ext cx="8128000" cy="16869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838199" y="3059861"/>
            <a:ext cx="10501746" cy="646331"/>
          </a:xfrm>
          <a:prstGeom prst="rect">
            <a:avLst/>
          </a:prstGeom>
          <a:noFill/>
        </p:spPr>
        <p:txBody>
          <a:bodyPr wrap="square" rtlCol="0">
            <a:spAutoFit/>
          </a:bodyPr>
          <a:lstStyle/>
          <a:p>
            <a:r>
              <a:rPr lang="el-GR" b="1" dirty="0">
                <a:solidFill>
                  <a:srgbClr val="0070C0"/>
                </a:solidFill>
              </a:rPr>
              <a:t>Κατανόηση</a:t>
            </a:r>
          </a:p>
          <a:p>
            <a:r>
              <a:rPr lang="el-GR" dirty="0"/>
              <a:t>Αποσαφήνιση περιεχομένου και παρερμηνειών, Εντοπισμός δεδομένων – ζητουμένων. </a:t>
            </a:r>
          </a:p>
        </p:txBody>
      </p:sp>
      <p:sp>
        <p:nvSpPr>
          <p:cNvPr id="11" name="TextBox 10"/>
          <p:cNvSpPr txBox="1"/>
          <p:nvPr/>
        </p:nvSpPr>
        <p:spPr>
          <a:xfrm>
            <a:off x="838199" y="3901736"/>
            <a:ext cx="8818419" cy="1754326"/>
          </a:xfrm>
          <a:prstGeom prst="rect">
            <a:avLst/>
          </a:prstGeom>
          <a:noFill/>
        </p:spPr>
        <p:txBody>
          <a:bodyPr wrap="square" rtlCol="0">
            <a:spAutoFit/>
          </a:bodyPr>
          <a:lstStyle/>
          <a:p>
            <a:r>
              <a:rPr lang="el-GR" b="1" dirty="0">
                <a:solidFill>
                  <a:srgbClr val="0070C0"/>
                </a:solidFill>
              </a:rPr>
              <a:t>Ανάλυση</a:t>
            </a:r>
          </a:p>
          <a:p>
            <a:pPr algn="just"/>
            <a:r>
              <a:rPr lang="el-GR" dirty="0"/>
              <a:t>Η εργασία ανάλυσης ενός προβλήματος σε άλλα  απλούστερα, καθώς  και η περιγραφή του τρόπου σύνδεσης αυτών, ώστε η σύνθεση τους να επιλύει το όλο πρόβλημα, καλείται ανάλυση της δομής του προβλήματος.</a:t>
            </a:r>
          </a:p>
          <a:p>
            <a:pPr algn="just"/>
            <a:endParaRPr lang="en-US" dirty="0"/>
          </a:p>
          <a:p>
            <a:pPr algn="just"/>
            <a:r>
              <a:rPr lang="el-GR" dirty="0">
                <a:solidFill>
                  <a:srgbClr val="C00000"/>
                </a:solidFill>
              </a:rPr>
              <a:t>Η διαδικασία αυτή είναι προσωπική, προαιρετική, ευέλικτη και οικεία σε όλους μας.</a:t>
            </a:r>
          </a:p>
        </p:txBody>
      </p:sp>
    </p:spTree>
    <p:extLst>
      <p:ext uri="{BB962C8B-B14F-4D97-AF65-F5344CB8AC3E}">
        <p14:creationId xmlns:p14="http://schemas.microsoft.com/office/powerpoint/2010/main" val="1586629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graphicEl>
                                              <a:dgm id="{988A3BE0-562B-455A-99CB-7889081EC0EA}"/>
                                            </p:graphicEl>
                                          </p:spTgt>
                                        </p:tgtEl>
                                        <p:attrNameLst>
                                          <p:attrName>style.visibility</p:attrName>
                                        </p:attrNameLst>
                                      </p:cBhvr>
                                      <p:to>
                                        <p:strVal val="visible"/>
                                      </p:to>
                                    </p:set>
                                    <p:anim calcmode="lin" valueType="num">
                                      <p:cBhvr additive="base">
                                        <p:cTn id="7" dur="500" fill="hold"/>
                                        <p:tgtEl>
                                          <p:spTgt spid="8">
                                            <p:graphicEl>
                                              <a:dgm id="{988A3BE0-562B-455A-99CB-7889081EC0EA}"/>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graphicEl>
                                              <a:dgm id="{988A3BE0-562B-455A-99CB-7889081EC0EA}"/>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graphicEl>
                                              <a:dgm id="{2DEBC29C-7120-4C52-8FF7-EA45C38753B7}"/>
                                            </p:graphicEl>
                                          </p:spTgt>
                                        </p:tgtEl>
                                        <p:attrNameLst>
                                          <p:attrName>style.visibility</p:attrName>
                                        </p:attrNameLst>
                                      </p:cBhvr>
                                      <p:to>
                                        <p:strVal val="visible"/>
                                      </p:to>
                                    </p:set>
                                    <p:anim calcmode="lin" valueType="num">
                                      <p:cBhvr additive="base">
                                        <p:cTn id="13" dur="500" fill="hold"/>
                                        <p:tgtEl>
                                          <p:spTgt spid="8">
                                            <p:graphicEl>
                                              <a:dgm id="{2DEBC29C-7120-4C52-8FF7-EA45C38753B7}"/>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
                                            <p:graphicEl>
                                              <a:dgm id="{2DEBC29C-7120-4C52-8FF7-EA45C38753B7}"/>
                                            </p:graphic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8">
                                            <p:graphicEl>
                                              <a:dgm id="{F8CC05EC-BCB7-457E-B324-FFCAF0E3D3AE}"/>
                                            </p:graphicEl>
                                          </p:spTgt>
                                        </p:tgtEl>
                                        <p:attrNameLst>
                                          <p:attrName>style.visibility</p:attrName>
                                        </p:attrNameLst>
                                      </p:cBhvr>
                                      <p:to>
                                        <p:strVal val="visible"/>
                                      </p:to>
                                    </p:set>
                                    <p:anim calcmode="lin" valueType="num">
                                      <p:cBhvr additive="base">
                                        <p:cTn id="17" dur="500" fill="hold"/>
                                        <p:tgtEl>
                                          <p:spTgt spid="8">
                                            <p:graphicEl>
                                              <a:dgm id="{F8CC05EC-BCB7-457E-B324-FFCAF0E3D3AE}"/>
                                            </p:graphic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
                                            <p:graphicEl>
                                              <a:dgm id="{F8CC05EC-BCB7-457E-B324-FFCAF0E3D3AE}"/>
                                            </p:graphic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8">
                                            <p:graphicEl>
                                              <a:dgm id="{0A62D5A4-47B1-4396-97B9-1D22FAD5C41F}"/>
                                            </p:graphicEl>
                                          </p:spTgt>
                                        </p:tgtEl>
                                        <p:attrNameLst>
                                          <p:attrName>style.visibility</p:attrName>
                                        </p:attrNameLst>
                                      </p:cBhvr>
                                      <p:to>
                                        <p:strVal val="visible"/>
                                      </p:to>
                                    </p:set>
                                    <p:anim calcmode="lin" valueType="num">
                                      <p:cBhvr additive="base">
                                        <p:cTn id="23" dur="500" fill="hold"/>
                                        <p:tgtEl>
                                          <p:spTgt spid="8">
                                            <p:graphicEl>
                                              <a:dgm id="{0A62D5A4-47B1-4396-97B9-1D22FAD5C41F}"/>
                                            </p:graphic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8">
                                            <p:graphicEl>
                                              <a:dgm id="{0A62D5A4-47B1-4396-97B9-1D22FAD5C41F}"/>
                                            </p:graphic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8">
                                            <p:graphicEl>
                                              <a:dgm id="{DE619F1B-387E-4B2E-9861-84348B4A2339}"/>
                                            </p:graphicEl>
                                          </p:spTgt>
                                        </p:tgtEl>
                                        <p:attrNameLst>
                                          <p:attrName>style.visibility</p:attrName>
                                        </p:attrNameLst>
                                      </p:cBhvr>
                                      <p:to>
                                        <p:strVal val="visible"/>
                                      </p:to>
                                    </p:set>
                                    <p:anim calcmode="lin" valueType="num">
                                      <p:cBhvr additive="base">
                                        <p:cTn id="27" dur="500" fill="hold"/>
                                        <p:tgtEl>
                                          <p:spTgt spid="8">
                                            <p:graphicEl>
                                              <a:dgm id="{DE619F1B-387E-4B2E-9861-84348B4A2339}"/>
                                            </p:graphic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8">
                                            <p:graphicEl>
                                              <a:dgm id="{DE619F1B-387E-4B2E-9861-84348B4A2339}"/>
                                            </p:graphic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 calcmode="lin" valueType="num">
                                      <p:cBhvr additive="base">
                                        <p:cTn id="33"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anim calcmode="lin" valueType="num">
                                      <p:cBhvr additive="base">
                                        <p:cTn id="39"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11">
                                            <p:txEl>
                                              <p:pRg st="0" end="0"/>
                                            </p:txEl>
                                          </p:spTgt>
                                        </p:tgtEl>
                                        <p:attrNameLst>
                                          <p:attrName>style.visibility</p:attrName>
                                        </p:attrNameLst>
                                      </p:cBhvr>
                                      <p:to>
                                        <p:strVal val="visible"/>
                                      </p:to>
                                    </p:set>
                                    <p:anim calcmode="lin" valueType="num">
                                      <p:cBhvr additive="base">
                                        <p:cTn id="45"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11">
                                            <p:txEl>
                                              <p:pRg st="1" end="1"/>
                                            </p:txEl>
                                          </p:spTgt>
                                        </p:tgtEl>
                                        <p:attrNameLst>
                                          <p:attrName>style.visibility</p:attrName>
                                        </p:attrNameLst>
                                      </p:cBhvr>
                                      <p:to>
                                        <p:strVal val="visible"/>
                                      </p:to>
                                    </p:set>
                                    <p:anim calcmode="lin" valueType="num">
                                      <p:cBhvr additive="base">
                                        <p:cTn id="51" dur="500" fill="hold"/>
                                        <p:tgtEl>
                                          <p:spTgt spid="11">
                                            <p:txEl>
                                              <p:pRg st="1" end="1"/>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11">
                                            <p:txEl>
                                              <p:pRg st="3" end="3"/>
                                            </p:txEl>
                                          </p:spTgt>
                                        </p:tgtEl>
                                        <p:attrNameLst>
                                          <p:attrName>style.visibility</p:attrName>
                                        </p:attrNameLst>
                                      </p:cBhvr>
                                      <p:to>
                                        <p:strVal val="visible"/>
                                      </p:to>
                                    </p:set>
                                    <p:anim calcmode="lin" valueType="num">
                                      <p:cBhvr additive="base">
                                        <p:cTn id="57" dur="500" fill="hold"/>
                                        <p:tgtEl>
                                          <p:spTgt spid="11">
                                            <p:txEl>
                                              <p:pRg st="3" end="3"/>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P spid="4" grpId="0" build="p"/>
      <p:bldP spid="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10" y="228907"/>
            <a:ext cx="11734800" cy="699349"/>
          </a:xfrm>
        </p:spPr>
        <p:txBody>
          <a:bodyPr>
            <a:normAutofit/>
          </a:bodyPr>
          <a:lstStyle/>
          <a:p>
            <a:r>
              <a:rPr lang="el-GR" sz="2800" dirty="0">
                <a:solidFill>
                  <a:srgbClr val="0070C0"/>
                </a:solidFill>
              </a:rPr>
              <a:t>Από πάνω προς τα κάτω – </a:t>
            </a:r>
            <a:r>
              <a:rPr lang="en-US" sz="2800" dirty="0">
                <a:solidFill>
                  <a:srgbClr val="0070C0"/>
                </a:solidFill>
              </a:rPr>
              <a:t>Top down – </a:t>
            </a:r>
            <a:r>
              <a:rPr lang="el-GR" sz="2800" dirty="0">
                <a:solidFill>
                  <a:srgbClr val="0070C0"/>
                </a:solidFill>
              </a:rPr>
              <a:t>Αναλυτική μέθοδος</a:t>
            </a:r>
            <a:endParaRPr lang="en-US" sz="2800" dirty="0">
              <a:solidFill>
                <a:srgbClr val="0070C0"/>
              </a:solidFill>
            </a:endParaRPr>
          </a:p>
        </p:txBody>
      </p:sp>
      <p:graphicFrame>
        <p:nvGraphicFramePr>
          <p:cNvPr id="9" name="Διάγραμμα 8"/>
          <p:cNvGraphicFramePr/>
          <p:nvPr>
            <p:extLst>
              <p:ext uri="{D42A27DB-BD31-4B8C-83A1-F6EECF244321}">
                <p14:modId xmlns:p14="http://schemas.microsoft.com/office/powerpoint/2010/main" val="3176383234"/>
              </p:ext>
            </p:extLst>
          </p:nvPr>
        </p:nvGraphicFramePr>
        <p:xfrm>
          <a:off x="1918614" y="790045"/>
          <a:ext cx="7543801" cy="29648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874195" y="4016817"/>
            <a:ext cx="8214387" cy="923330"/>
          </a:xfrm>
          <a:prstGeom prst="rect">
            <a:avLst/>
          </a:prstGeom>
          <a:noFill/>
        </p:spPr>
        <p:txBody>
          <a:bodyPr wrap="square" rtlCol="0">
            <a:spAutoFit/>
          </a:bodyPr>
          <a:lstStyle/>
          <a:p>
            <a:pPr algn="just"/>
            <a:r>
              <a:rPr lang="el-GR" i="1" dirty="0"/>
              <a:t>Με τον όρο δομή προβλήματος εννοούμε τα επιμέρους στοιχεία (τμήματα) που αποτελούν το πρόβλημα καθώς και τον τρόπο με τον οποίο αυτά συνδέονται και αλληλοεπιδρούν.</a:t>
            </a:r>
          </a:p>
        </p:txBody>
      </p:sp>
      <p:sp>
        <p:nvSpPr>
          <p:cNvPr id="12" name="TextBox 11"/>
          <p:cNvSpPr txBox="1"/>
          <p:nvPr/>
        </p:nvSpPr>
        <p:spPr>
          <a:xfrm>
            <a:off x="874195" y="3616707"/>
            <a:ext cx="3454792" cy="400110"/>
          </a:xfrm>
          <a:prstGeom prst="rect">
            <a:avLst/>
          </a:prstGeom>
          <a:noFill/>
        </p:spPr>
        <p:txBody>
          <a:bodyPr wrap="none" rtlCol="0">
            <a:spAutoFit/>
          </a:bodyPr>
          <a:lstStyle/>
          <a:p>
            <a:r>
              <a:rPr lang="el-GR" sz="2000" dirty="0">
                <a:solidFill>
                  <a:srgbClr val="0070C0"/>
                </a:solidFill>
              </a:rPr>
              <a:t>Δομή προβλήματος- Ορισμός</a:t>
            </a:r>
          </a:p>
        </p:txBody>
      </p:sp>
      <p:sp>
        <p:nvSpPr>
          <p:cNvPr id="13" name="TextBox 12"/>
          <p:cNvSpPr txBox="1"/>
          <p:nvPr/>
        </p:nvSpPr>
        <p:spPr>
          <a:xfrm>
            <a:off x="874195" y="5158830"/>
            <a:ext cx="8311369" cy="1754326"/>
          </a:xfrm>
          <a:prstGeom prst="rect">
            <a:avLst/>
          </a:prstGeom>
          <a:noFill/>
        </p:spPr>
        <p:txBody>
          <a:bodyPr wrap="square" rtlCol="0">
            <a:spAutoFit/>
          </a:bodyPr>
          <a:lstStyle/>
          <a:p>
            <a:pPr algn="just"/>
            <a:r>
              <a:rPr lang="el-GR" i="1" dirty="0"/>
              <a:t>Με τον όρο αφαίρεση εννοούμε την διαδικασία εντοπισμού των κύριων σημείων ενός προβλήματος και την απαλλαγή του από περιττές λεπτομέρειες που αυξάνουν χωρίς λόγο τον όγκο των στοιχείων που πρέπει  να διαχειριστούμε. </a:t>
            </a:r>
            <a:endParaRPr lang="en-US" i="1" dirty="0"/>
          </a:p>
          <a:p>
            <a:pPr algn="just"/>
            <a:endParaRPr lang="en-US" i="1" dirty="0"/>
          </a:p>
          <a:p>
            <a:pPr algn="just"/>
            <a:r>
              <a:rPr lang="el-GR" i="1" dirty="0">
                <a:solidFill>
                  <a:srgbClr val="C00000"/>
                </a:solidFill>
              </a:rPr>
              <a:t>Για παράδειγμα για τον υπολογισμό της διαδρομής ενός οχήματος είναι σημαντικό στοιχείο το χρώμα του;</a:t>
            </a:r>
          </a:p>
        </p:txBody>
      </p:sp>
      <p:sp>
        <p:nvSpPr>
          <p:cNvPr id="14" name="TextBox 13"/>
          <p:cNvSpPr txBox="1"/>
          <p:nvPr/>
        </p:nvSpPr>
        <p:spPr>
          <a:xfrm>
            <a:off x="874195" y="4838549"/>
            <a:ext cx="2468946" cy="400110"/>
          </a:xfrm>
          <a:prstGeom prst="rect">
            <a:avLst/>
          </a:prstGeom>
          <a:noFill/>
        </p:spPr>
        <p:txBody>
          <a:bodyPr wrap="none" rtlCol="0">
            <a:spAutoFit/>
          </a:bodyPr>
          <a:lstStyle/>
          <a:p>
            <a:r>
              <a:rPr lang="el-GR" sz="2000" dirty="0">
                <a:solidFill>
                  <a:srgbClr val="0070C0"/>
                </a:solidFill>
              </a:rPr>
              <a:t>Αφαίρεση - Ορισμός</a:t>
            </a:r>
          </a:p>
        </p:txBody>
      </p:sp>
      <p:sp>
        <p:nvSpPr>
          <p:cNvPr id="3" name="Βέλος προς τα κάτω 2"/>
          <p:cNvSpPr/>
          <p:nvPr/>
        </p:nvSpPr>
        <p:spPr>
          <a:xfrm>
            <a:off x="1162864" y="1166889"/>
            <a:ext cx="304800" cy="2440087"/>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l-GR"/>
          </a:p>
        </p:txBody>
      </p:sp>
      <p:sp>
        <p:nvSpPr>
          <p:cNvPr id="5" name="Βέλος προς τα επάνω 4"/>
          <p:cNvSpPr/>
          <p:nvPr/>
        </p:nvSpPr>
        <p:spPr>
          <a:xfrm>
            <a:off x="9913365" y="1186540"/>
            <a:ext cx="277090" cy="2420436"/>
          </a:xfrm>
          <a:prstGeom prst="up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10620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500" fill="hold"/>
                                        <p:tgtEl>
                                          <p:spTgt spid="12"/>
                                        </p:tgtEl>
                                        <p:attrNameLst>
                                          <p:attrName>ppt_x</p:attrName>
                                        </p:attrNameLst>
                                      </p:cBhvr>
                                      <p:tavLst>
                                        <p:tav tm="0">
                                          <p:val>
                                            <p:strVal val="0-#ppt_w/2"/>
                                          </p:val>
                                        </p:tav>
                                        <p:tav tm="100000">
                                          <p:val>
                                            <p:strVal val="#ppt_x"/>
                                          </p:val>
                                        </p:tav>
                                      </p:tavLst>
                                    </p:anim>
                                    <p:anim calcmode="lin" valueType="num">
                                      <p:cBhvr additive="base">
                                        <p:cTn id="15"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0-#ppt_w/2"/>
                                          </p:val>
                                        </p:tav>
                                        <p:tav tm="100000">
                                          <p:val>
                                            <p:strVal val="#ppt_x"/>
                                          </p:val>
                                        </p:tav>
                                      </p:tavLst>
                                    </p:anim>
                                    <p:anim calcmode="lin" valueType="num">
                                      <p:cBhvr additive="base">
                                        <p:cTn id="21"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0-#ppt_w/2"/>
                                          </p:val>
                                        </p:tav>
                                        <p:tav tm="100000">
                                          <p:val>
                                            <p:strVal val="#ppt_x"/>
                                          </p:val>
                                        </p:tav>
                                      </p:tavLst>
                                    </p:anim>
                                    <p:anim calcmode="lin" valueType="num">
                                      <p:cBhvr additive="base">
                                        <p:cTn id="27"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13">
                                            <p:txEl>
                                              <p:pRg st="0" end="0"/>
                                            </p:txEl>
                                          </p:spTgt>
                                        </p:tgtEl>
                                        <p:attrNameLst>
                                          <p:attrName>style.visibility</p:attrName>
                                        </p:attrNameLst>
                                      </p:cBhvr>
                                      <p:to>
                                        <p:strVal val="visible"/>
                                      </p:to>
                                    </p:set>
                                    <p:anim calcmode="lin" valueType="num">
                                      <p:cBhvr additive="base">
                                        <p:cTn id="32" dur="500" fill="hold"/>
                                        <p:tgtEl>
                                          <p:spTgt spid="13">
                                            <p:txEl>
                                              <p:pRg st="0" end="0"/>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13">
                                            <p:txEl>
                                              <p:pRg st="2" end="2"/>
                                            </p:txEl>
                                          </p:spTgt>
                                        </p:tgtEl>
                                        <p:attrNameLst>
                                          <p:attrName>style.visibility</p:attrName>
                                        </p:attrNameLst>
                                      </p:cBhvr>
                                      <p:to>
                                        <p:strVal val="visible"/>
                                      </p:to>
                                    </p:set>
                                    <p:anim calcmode="lin" valueType="num">
                                      <p:cBhvr additive="base">
                                        <p:cTn id="38" dur="500" fill="hold"/>
                                        <p:tgtEl>
                                          <p:spTgt spid="13">
                                            <p:txEl>
                                              <p:pRg st="2" end="2"/>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1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1" fill="hold" grpId="0" nodeType="clickEffect">
                                  <p:stCondLst>
                                    <p:cond delay="0"/>
                                  </p:stCondLst>
                                  <p:childTnLst>
                                    <p:set>
                                      <p:cBhvr>
                                        <p:cTn id="43" dur="1" fill="hold">
                                          <p:stCondLst>
                                            <p:cond delay="0"/>
                                          </p:stCondLst>
                                        </p:cTn>
                                        <p:tgtEl>
                                          <p:spTgt spid="3"/>
                                        </p:tgtEl>
                                        <p:attrNameLst>
                                          <p:attrName>style.visibility</p:attrName>
                                        </p:attrNameLst>
                                      </p:cBhvr>
                                      <p:to>
                                        <p:strVal val="visible"/>
                                      </p:to>
                                    </p:set>
                                    <p:anim calcmode="lin" valueType="num">
                                      <p:cBhvr additive="base">
                                        <p:cTn id="44" dur="500" fill="hold"/>
                                        <p:tgtEl>
                                          <p:spTgt spid="3"/>
                                        </p:tgtEl>
                                        <p:attrNameLst>
                                          <p:attrName>ppt_x</p:attrName>
                                        </p:attrNameLst>
                                      </p:cBhvr>
                                      <p:tavLst>
                                        <p:tav tm="0">
                                          <p:val>
                                            <p:strVal val="#ppt_x"/>
                                          </p:val>
                                        </p:tav>
                                        <p:tav tm="100000">
                                          <p:val>
                                            <p:strVal val="#ppt_x"/>
                                          </p:val>
                                        </p:tav>
                                      </p:tavLst>
                                    </p:anim>
                                    <p:anim calcmode="lin" valueType="num">
                                      <p:cBhvr additive="base">
                                        <p:cTn id="45"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5"/>
                                        </p:tgtEl>
                                        <p:attrNameLst>
                                          <p:attrName>style.visibility</p:attrName>
                                        </p:attrNameLst>
                                      </p:cBhvr>
                                      <p:to>
                                        <p:strVal val="visible"/>
                                      </p:to>
                                    </p:set>
                                    <p:anim calcmode="lin" valueType="num">
                                      <p:cBhvr additive="base">
                                        <p:cTn id="50" dur="500" fill="hold"/>
                                        <p:tgtEl>
                                          <p:spTgt spid="5"/>
                                        </p:tgtEl>
                                        <p:attrNameLst>
                                          <p:attrName>ppt_x</p:attrName>
                                        </p:attrNameLst>
                                      </p:cBhvr>
                                      <p:tavLst>
                                        <p:tav tm="0">
                                          <p:val>
                                            <p:strVal val="#ppt_x"/>
                                          </p:val>
                                        </p:tav>
                                        <p:tav tm="100000">
                                          <p:val>
                                            <p:strVal val="#ppt_x"/>
                                          </p:val>
                                        </p:tav>
                                      </p:tavLst>
                                    </p:anim>
                                    <p:anim calcmode="lin" valueType="num">
                                      <p:cBhvr additive="base">
                                        <p:cTn id="5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10" grpId="0"/>
      <p:bldP spid="12" grpId="0"/>
      <p:bldP spid="13" grpId="0" build="p"/>
      <p:bldP spid="14" grpId="0"/>
      <p:bldP spid="3" grpId="0" animBg="1"/>
      <p:bldP spid="5" grpId="0" animBg="1"/>
    </p:bldLst>
  </p:timing>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2506</TotalTime>
  <Words>1349</Words>
  <Application>Microsoft Office PowerPoint</Application>
  <PresentationFormat>Ευρεία οθόνη</PresentationFormat>
  <Paragraphs>166</Paragraphs>
  <Slides>17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17</vt:i4>
      </vt:variant>
    </vt:vector>
  </HeadingPairs>
  <TitlesOfParts>
    <vt:vector size="22" baseType="lpstr">
      <vt:lpstr>Arial</vt:lpstr>
      <vt:lpstr>Calibri</vt:lpstr>
      <vt:lpstr>Trebuchet MS</vt:lpstr>
      <vt:lpstr>Wingdings 3</vt:lpstr>
      <vt:lpstr>Όψη</vt:lpstr>
      <vt:lpstr>Από το πρόβλημα στην ανάπτυξη αλγορίθμου</vt:lpstr>
      <vt:lpstr>Η έννοια του προβλήματος</vt:lpstr>
      <vt:lpstr>Κατηγορίες προβλημάτων</vt:lpstr>
      <vt:lpstr>Κατηγορίες προβλημάτων</vt:lpstr>
      <vt:lpstr>Κατηγορίες προβλημάτων</vt:lpstr>
      <vt:lpstr>Κατηγορίες προβλημάτων</vt:lpstr>
      <vt:lpstr>Αντιμετώπιση προβλημάτων με Η/Υ</vt:lpstr>
      <vt:lpstr>Στάδια αντιμετώπισης προβλημάτων</vt:lpstr>
      <vt:lpstr>Από πάνω προς τα κάτω – Top down – Αναλυτική μέθοδος</vt:lpstr>
      <vt:lpstr>Κανόνες διαγραμματικής αναπαράστασης</vt:lpstr>
      <vt:lpstr>Διαδικασία επίλυσης προβλημάτων</vt:lpstr>
      <vt:lpstr>Διαδικασία επίλυσης προβλημάτων</vt:lpstr>
      <vt:lpstr>Αξιολόγηση λύσης - αλγορίθμων</vt:lpstr>
      <vt:lpstr>Περί αλγορίθμων</vt:lpstr>
      <vt:lpstr>Πρόβλημα 1</vt:lpstr>
      <vt:lpstr>Πρόβλημα 2</vt:lpstr>
      <vt:lpstr>Πρόβλημα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dc:title>
  <dc:creator>user</dc:creator>
  <cp:lastModifiedBy>John Keros</cp:lastModifiedBy>
  <cp:revision>509</cp:revision>
  <dcterms:created xsi:type="dcterms:W3CDTF">2015-02-19T08:19:29Z</dcterms:created>
  <dcterms:modified xsi:type="dcterms:W3CDTF">2018-02-19T07:59:54Z</dcterms:modified>
</cp:coreProperties>
</file>