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notesMasterIdLst>
    <p:notesMasterId r:id="rId17"/>
  </p:notesMasterIdLst>
  <p:sldIdLst>
    <p:sldId id="256" r:id="rId2"/>
    <p:sldId id="354" r:id="rId3"/>
    <p:sldId id="355" r:id="rId4"/>
    <p:sldId id="358" r:id="rId5"/>
    <p:sldId id="356" r:id="rId6"/>
    <p:sldId id="359" r:id="rId7"/>
    <p:sldId id="357" r:id="rId8"/>
    <p:sldId id="361" r:id="rId9"/>
    <p:sldId id="362" r:id="rId10"/>
    <p:sldId id="363" r:id="rId11"/>
    <p:sldId id="364" r:id="rId12"/>
    <p:sldId id="365" r:id="rId13"/>
    <p:sldId id="366" r:id="rId14"/>
    <p:sldId id="367" r:id="rId15"/>
    <p:sldId id="3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B530"/>
    <a:srgbClr val="55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131" autoAdjust="0"/>
  </p:normalViewPr>
  <p:slideViewPr>
    <p:cSldViewPr snapToGrid="0">
      <p:cViewPr varScale="1">
        <p:scale>
          <a:sx n="52" d="100"/>
          <a:sy n="52" d="100"/>
        </p:scale>
        <p:origin x="13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2CC242-B80D-4679-95B3-1F4AF843AA00}"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el-GR"/>
        </a:p>
      </dgm:t>
    </dgm:pt>
    <dgm:pt modelId="{BFD990FB-C752-4D99-8F22-4D4FB17E825A}">
      <dgm:prSet phldrT="[Κείμενο]"/>
      <dgm:spPr/>
      <dgm:t>
        <a:bodyPr/>
        <a:lstStyle/>
        <a:p>
          <a:r>
            <a:rPr lang="el-GR" dirty="0"/>
            <a:t>Ανάλυση απαιτήσεων</a:t>
          </a:r>
        </a:p>
      </dgm:t>
    </dgm:pt>
    <dgm:pt modelId="{1EB51BC5-F110-444B-8E8B-241BA554BEE9}" type="parTrans" cxnId="{D7FA4424-2CDF-4B10-9D11-98AD1C4F1137}">
      <dgm:prSet/>
      <dgm:spPr/>
      <dgm:t>
        <a:bodyPr/>
        <a:lstStyle/>
        <a:p>
          <a:endParaRPr lang="el-GR"/>
        </a:p>
      </dgm:t>
    </dgm:pt>
    <dgm:pt modelId="{BA560D61-4ACB-48C1-AF3E-7B6BCBB26736}" type="sibTrans" cxnId="{D7FA4424-2CDF-4B10-9D11-98AD1C4F1137}">
      <dgm:prSet/>
      <dgm:spPr/>
      <dgm:t>
        <a:bodyPr/>
        <a:lstStyle/>
        <a:p>
          <a:endParaRPr lang="el-GR"/>
        </a:p>
      </dgm:t>
    </dgm:pt>
    <dgm:pt modelId="{208CF56B-584B-4E42-9426-2C3A0B1802FA}">
      <dgm:prSet phldrT="[Κείμενο]"/>
      <dgm:spPr/>
      <dgm:t>
        <a:bodyPr/>
        <a:lstStyle/>
        <a:p>
          <a:r>
            <a:rPr lang="el-GR" dirty="0"/>
            <a:t>Σχεδίαση</a:t>
          </a:r>
        </a:p>
      </dgm:t>
    </dgm:pt>
    <dgm:pt modelId="{0C88EEC1-2605-4712-A58C-2C827E473FEA}" type="parTrans" cxnId="{CE92AC1C-3358-4500-84FB-E4E73F342928}">
      <dgm:prSet/>
      <dgm:spPr/>
      <dgm:t>
        <a:bodyPr/>
        <a:lstStyle/>
        <a:p>
          <a:endParaRPr lang="el-GR"/>
        </a:p>
      </dgm:t>
    </dgm:pt>
    <dgm:pt modelId="{A0ADF148-DF31-4CDA-8EF5-3CF66C821C3E}" type="sibTrans" cxnId="{CE92AC1C-3358-4500-84FB-E4E73F342928}">
      <dgm:prSet/>
      <dgm:spPr/>
      <dgm:t>
        <a:bodyPr/>
        <a:lstStyle/>
        <a:p>
          <a:endParaRPr lang="el-GR"/>
        </a:p>
      </dgm:t>
    </dgm:pt>
    <dgm:pt modelId="{11E6583A-F2E7-44C9-81E8-99CA56294817}">
      <dgm:prSet phldrT="[Κείμενο]"/>
      <dgm:spPr/>
      <dgm:t>
        <a:bodyPr/>
        <a:lstStyle/>
        <a:p>
          <a:r>
            <a:rPr lang="el-GR" dirty="0"/>
            <a:t>Υλοποίηση</a:t>
          </a:r>
        </a:p>
      </dgm:t>
    </dgm:pt>
    <dgm:pt modelId="{FD1927A7-990D-4813-94F1-F19C2C9E9705}" type="parTrans" cxnId="{AF35A037-EE79-4F94-BE2B-F3F2384BE828}">
      <dgm:prSet/>
      <dgm:spPr/>
      <dgm:t>
        <a:bodyPr/>
        <a:lstStyle/>
        <a:p>
          <a:endParaRPr lang="el-GR"/>
        </a:p>
      </dgm:t>
    </dgm:pt>
    <dgm:pt modelId="{E45E0E82-0BF8-4B19-9DF5-8DF742763E47}" type="sibTrans" cxnId="{AF35A037-EE79-4F94-BE2B-F3F2384BE828}">
      <dgm:prSet/>
      <dgm:spPr/>
      <dgm:t>
        <a:bodyPr/>
        <a:lstStyle/>
        <a:p>
          <a:endParaRPr lang="el-GR"/>
        </a:p>
      </dgm:t>
    </dgm:pt>
    <dgm:pt modelId="{8E993340-AAA7-440D-B8F7-BEE6503E5801}">
      <dgm:prSet phldrT="[Κείμενο]"/>
      <dgm:spPr/>
      <dgm:t>
        <a:bodyPr/>
        <a:lstStyle/>
        <a:p>
          <a:r>
            <a:rPr lang="el-GR" dirty="0"/>
            <a:t>Λειτουργία και συντήρηση</a:t>
          </a:r>
        </a:p>
      </dgm:t>
    </dgm:pt>
    <dgm:pt modelId="{2E318F26-72A8-4A2C-B444-70BBC75D6E20}" type="parTrans" cxnId="{C5FBCD7D-DE6E-4D9D-AB28-0F4273C39563}">
      <dgm:prSet/>
      <dgm:spPr/>
      <dgm:t>
        <a:bodyPr/>
        <a:lstStyle/>
        <a:p>
          <a:endParaRPr lang="el-GR"/>
        </a:p>
      </dgm:t>
    </dgm:pt>
    <dgm:pt modelId="{BB781DC9-4E4D-4422-AE31-F82EA1D456AA}" type="sibTrans" cxnId="{C5FBCD7D-DE6E-4D9D-AB28-0F4273C39563}">
      <dgm:prSet/>
      <dgm:spPr/>
      <dgm:t>
        <a:bodyPr/>
        <a:lstStyle/>
        <a:p>
          <a:endParaRPr lang="el-GR"/>
        </a:p>
      </dgm:t>
    </dgm:pt>
    <dgm:pt modelId="{785745EB-50FF-4549-BC6A-5B9AB8A8EC9C}">
      <dgm:prSet phldrT="[Κείμενο]"/>
      <dgm:spPr/>
      <dgm:t>
        <a:bodyPr/>
        <a:lstStyle/>
        <a:p>
          <a:r>
            <a:rPr lang="el-GR" dirty="0"/>
            <a:t>Ολοκλήρωση</a:t>
          </a:r>
        </a:p>
      </dgm:t>
    </dgm:pt>
    <dgm:pt modelId="{985B0209-9847-454C-9750-EDA76DB6C9BD}" type="parTrans" cxnId="{9B1B3EF3-FCBC-4623-8755-D3B912FD6625}">
      <dgm:prSet/>
      <dgm:spPr/>
      <dgm:t>
        <a:bodyPr/>
        <a:lstStyle/>
        <a:p>
          <a:endParaRPr lang="el-GR"/>
        </a:p>
      </dgm:t>
    </dgm:pt>
    <dgm:pt modelId="{AE9808CA-7C66-46C7-A94A-AAF05A22D0F0}" type="sibTrans" cxnId="{9B1B3EF3-FCBC-4623-8755-D3B912FD6625}">
      <dgm:prSet/>
      <dgm:spPr/>
      <dgm:t>
        <a:bodyPr/>
        <a:lstStyle/>
        <a:p>
          <a:endParaRPr lang="el-GR"/>
        </a:p>
      </dgm:t>
    </dgm:pt>
    <dgm:pt modelId="{D6589B18-8819-4841-8947-7FF867886C2C}" type="pres">
      <dgm:prSet presAssocID="{762CC242-B80D-4679-95B3-1F4AF843AA00}" presName="rootnode" presStyleCnt="0">
        <dgm:presLayoutVars>
          <dgm:chMax/>
          <dgm:chPref/>
          <dgm:dir/>
          <dgm:animLvl val="lvl"/>
        </dgm:presLayoutVars>
      </dgm:prSet>
      <dgm:spPr/>
    </dgm:pt>
    <dgm:pt modelId="{54386FC3-F7D8-42DD-9B6B-FC2E36CEC00B}" type="pres">
      <dgm:prSet presAssocID="{BFD990FB-C752-4D99-8F22-4D4FB17E825A}" presName="composite" presStyleCnt="0"/>
      <dgm:spPr/>
    </dgm:pt>
    <dgm:pt modelId="{6A5E0F09-40D2-4790-8771-D2FC28AF4B94}" type="pres">
      <dgm:prSet presAssocID="{BFD990FB-C752-4D99-8F22-4D4FB17E825A}" presName="bentUpArrow1" presStyleLbl="alignImgPlace1" presStyleIdx="0" presStyleCnt="4"/>
      <dgm:spPr/>
    </dgm:pt>
    <dgm:pt modelId="{9F11500E-4541-4E7D-9D1D-B647747FD261}" type="pres">
      <dgm:prSet presAssocID="{BFD990FB-C752-4D99-8F22-4D4FB17E825A}" presName="ParentText" presStyleLbl="node1" presStyleIdx="0" presStyleCnt="5">
        <dgm:presLayoutVars>
          <dgm:chMax val="1"/>
          <dgm:chPref val="1"/>
          <dgm:bulletEnabled val="1"/>
        </dgm:presLayoutVars>
      </dgm:prSet>
      <dgm:spPr/>
    </dgm:pt>
    <dgm:pt modelId="{68EA6199-0B75-4A05-97ED-CB40EF4388E0}" type="pres">
      <dgm:prSet presAssocID="{BFD990FB-C752-4D99-8F22-4D4FB17E825A}" presName="ChildText" presStyleLbl="revTx" presStyleIdx="0" presStyleCnt="4">
        <dgm:presLayoutVars>
          <dgm:chMax val="0"/>
          <dgm:chPref val="0"/>
          <dgm:bulletEnabled val="1"/>
        </dgm:presLayoutVars>
      </dgm:prSet>
      <dgm:spPr/>
    </dgm:pt>
    <dgm:pt modelId="{A9231BD2-6453-4D71-B7FA-C8AEEF0023DF}" type="pres">
      <dgm:prSet presAssocID="{BA560D61-4ACB-48C1-AF3E-7B6BCBB26736}" presName="sibTrans" presStyleCnt="0"/>
      <dgm:spPr/>
    </dgm:pt>
    <dgm:pt modelId="{E19CE84B-6C4E-425A-9BFA-19F30B112802}" type="pres">
      <dgm:prSet presAssocID="{208CF56B-584B-4E42-9426-2C3A0B1802FA}" presName="composite" presStyleCnt="0"/>
      <dgm:spPr/>
    </dgm:pt>
    <dgm:pt modelId="{55BBD400-E877-40FF-9640-0EF80B384AE3}" type="pres">
      <dgm:prSet presAssocID="{208CF56B-584B-4E42-9426-2C3A0B1802FA}" presName="bentUpArrow1" presStyleLbl="alignImgPlace1" presStyleIdx="1" presStyleCnt="4"/>
      <dgm:spPr/>
    </dgm:pt>
    <dgm:pt modelId="{84FF9EC5-F97A-48A9-B139-52949E3C7EF2}" type="pres">
      <dgm:prSet presAssocID="{208CF56B-584B-4E42-9426-2C3A0B1802FA}" presName="ParentText" presStyleLbl="node1" presStyleIdx="1" presStyleCnt="5">
        <dgm:presLayoutVars>
          <dgm:chMax val="1"/>
          <dgm:chPref val="1"/>
          <dgm:bulletEnabled val="1"/>
        </dgm:presLayoutVars>
      </dgm:prSet>
      <dgm:spPr/>
    </dgm:pt>
    <dgm:pt modelId="{89118887-EDD2-4D45-82B5-D0E80B5FDFF8}" type="pres">
      <dgm:prSet presAssocID="{208CF56B-584B-4E42-9426-2C3A0B1802FA}" presName="ChildText" presStyleLbl="revTx" presStyleIdx="1" presStyleCnt="4">
        <dgm:presLayoutVars>
          <dgm:chMax val="0"/>
          <dgm:chPref val="0"/>
          <dgm:bulletEnabled val="1"/>
        </dgm:presLayoutVars>
      </dgm:prSet>
      <dgm:spPr/>
    </dgm:pt>
    <dgm:pt modelId="{887F29CA-62D4-487B-A915-85CA06EF16F0}" type="pres">
      <dgm:prSet presAssocID="{A0ADF148-DF31-4CDA-8EF5-3CF66C821C3E}" presName="sibTrans" presStyleCnt="0"/>
      <dgm:spPr/>
    </dgm:pt>
    <dgm:pt modelId="{31D84784-8EF2-48EF-9FDE-588EED0BDC27}" type="pres">
      <dgm:prSet presAssocID="{11E6583A-F2E7-44C9-81E8-99CA56294817}" presName="composite" presStyleCnt="0"/>
      <dgm:spPr/>
    </dgm:pt>
    <dgm:pt modelId="{67B69886-5D84-498E-8204-E0E46C44E376}" type="pres">
      <dgm:prSet presAssocID="{11E6583A-F2E7-44C9-81E8-99CA56294817}" presName="bentUpArrow1" presStyleLbl="alignImgPlace1" presStyleIdx="2" presStyleCnt="4"/>
      <dgm:spPr/>
    </dgm:pt>
    <dgm:pt modelId="{831B1F3F-DB72-4969-B7F2-C3DA8B9CDCB5}" type="pres">
      <dgm:prSet presAssocID="{11E6583A-F2E7-44C9-81E8-99CA56294817}" presName="ParentText" presStyleLbl="node1" presStyleIdx="2" presStyleCnt="5">
        <dgm:presLayoutVars>
          <dgm:chMax val="1"/>
          <dgm:chPref val="1"/>
          <dgm:bulletEnabled val="1"/>
        </dgm:presLayoutVars>
      </dgm:prSet>
      <dgm:spPr/>
    </dgm:pt>
    <dgm:pt modelId="{D9003A61-0675-47D3-97EA-F41F16D0F40C}" type="pres">
      <dgm:prSet presAssocID="{11E6583A-F2E7-44C9-81E8-99CA56294817}" presName="ChildText" presStyleLbl="revTx" presStyleIdx="2" presStyleCnt="4">
        <dgm:presLayoutVars>
          <dgm:chMax val="0"/>
          <dgm:chPref val="0"/>
          <dgm:bulletEnabled val="1"/>
        </dgm:presLayoutVars>
      </dgm:prSet>
      <dgm:spPr/>
    </dgm:pt>
    <dgm:pt modelId="{E02836C4-FE93-48EB-A330-6A0D1C930402}" type="pres">
      <dgm:prSet presAssocID="{E45E0E82-0BF8-4B19-9DF5-8DF742763E47}" presName="sibTrans" presStyleCnt="0"/>
      <dgm:spPr/>
    </dgm:pt>
    <dgm:pt modelId="{42D6C546-8B77-48B0-9E25-276105767CAA}" type="pres">
      <dgm:prSet presAssocID="{785745EB-50FF-4549-BC6A-5B9AB8A8EC9C}" presName="composite" presStyleCnt="0"/>
      <dgm:spPr/>
    </dgm:pt>
    <dgm:pt modelId="{D34ACF03-183D-4BF6-9E65-40EAB7C9E44B}" type="pres">
      <dgm:prSet presAssocID="{785745EB-50FF-4549-BC6A-5B9AB8A8EC9C}" presName="bentUpArrow1" presStyleLbl="alignImgPlace1" presStyleIdx="3" presStyleCnt="4"/>
      <dgm:spPr/>
    </dgm:pt>
    <dgm:pt modelId="{6C92B828-FDF9-4CCA-BFF0-D588DA269FEC}" type="pres">
      <dgm:prSet presAssocID="{785745EB-50FF-4549-BC6A-5B9AB8A8EC9C}" presName="ParentText" presStyleLbl="node1" presStyleIdx="3" presStyleCnt="5">
        <dgm:presLayoutVars>
          <dgm:chMax val="1"/>
          <dgm:chPref val="1"/>
          <dgm:bulletEnabled val="1"/>
        </dgm:presLayoutVars>
      </dgm:prSet>
      <dgm:spPr/>
    </dgm:pt>
    <dgm:pt modelId="{2C80C1CC-065C-4B42-9254-10C4C5827DD7}" type="pres">
      <dgm:prSet presAssocID="{785745EB-50FF-4549-BC6A-5B9AB8A8EC9C}" presName="ChildText" presStyleLbl="revTx" presStyleIdx="3" presStyleCnt="4">
        <dgm:presLayoutVars>
          <dgm:chMax val="0"/>
          <dgm:chPref val="0"/>
          <dgm:bulletEnabled val="1"/>
        </dgm:presLayoutVars>
      </dgm:prSet>
      <dgm:spPr/>
    </dgm:pt>
    <dgm:pt modelId="{6DFF73BA-B23F-4499-ABC0-48C0F679F2EC}" type="pres">
      <dgm:prSet presAssocID="{AE9808CA-7C66-46C7-A94A-AAF05A22D0F0}" presName="sibTrans" presStyleCnt="0"/>
      <dgm:spPr/>
    </dgm:pt>
    <dgm:pt modelId="{271A2BA7-C7BC-4F80-B21B-D630C60A6DC4}" type="pres">
      <dgm:prSet presAssocID="{8E993340-AAA7-440D-B8F7-BEE6503E5801}" presName="composite" presStyleCnt="0"/>
      <dgm:spPr/>
    </dgm:pt>
    <dgm:pt modelId="{C67E1F92-6FD3-4E16-8729-72447997E657}" type="pres">
      <dgm:prSet presAssocID="{8E993340-AAA7-440D-B8F7-BEE6503E5801}" presName="ParentText" presStyleLbl="node1" presStyleIdx="4" presStyleCnt="5">
        <dgm:presLayoutVars>
          <dgm:chMax val="1"/>
          <dgm:chPref val="1"/>
          <dgm:bulletEnabled val="1"/>
        </dgm:presLayoutVars>
      </dgm:prSet>
      <dgm:spPr/>
    </dgm:pt>
  </dgm:ptLst>
  <dgm:cxnLst>
    <dgm:cxn modelId="{CE92AC1C-3358-4500-84FB-E4E73F342928}" srcId="{762CC242-B80D-4679-95B3-1F4AF843AA00}" destId="{208CF56B-584B-4E42-9426-2C3A0B1802FA}" srcOrd="1" destOrd="0" parTransId="{0C88EEC1-2605-4712-A58C-2C827E473FEA}" sibTransId="{A0ADF148-DF31-4CDA-8EF5-3CF66C821C3E}"/>
    <dgm:cxn modelId="{D7FA4424-2CDF-4B10-9D11-98AD1C4F1137}" srcId="{762CC242-B80D-4679-95B3-1F4AF843AA00}" destId="{BFD990FB-C752-4D99-8F22-4D4FB17E825A}" srcOrd="0" destOrd="0" parTransId="{1EB51BC5-F110-444B-8E8B-241BA554BEE9}" sibTransId="{BA560D61-4ACB-48C1-AF3E-7B6BCBB26736}"/>
    <dgm:cxn modelId="{3B25292A-4F34-4C50-9832-4D6DBCD321F6}" type="presOf" srcId="{11E6583A-F2E7-44C9-81E8-99CA56294817}" destId="{831B1F3F-DB72-4969-B7F2-C3DA8B9CDCB5}" srcOrd="0" destOrd="0" presId="urn:microsoft.com/office/officeart/2005/8/layout/StepDownProcess"/>
    <dgm:cxn modelId="{AF35A037-EE79-4F94-BE2B-F3F2384BE828}" srcId="{762CC242-B80D-4679-95B3-1F4AF843AA00}" destId="{11E6583A-F2E7-44C9-81E8-99CA56294817}" srcOrd="2" destOrd="0" parTransId="{FD1927A7-990D-4813-94F1-F19C2C9E9705}" sibTransId="{E45E0E82-0BF8-4B19-9DF5-8DF742763E47}"/>
    <dgm:cxn modelId="{A2DD5845-F4E6-4BAB-8131-ABFAB79FB899}" type="presOf" srcId="{8E993340-AAA7-440D-B8F7-BEE6503E5801}" destId="{C67E1F92-6FD3-4E16-8729-72447997E657}" srcOrd="0" destOrd="0" presId="urn:microsoft.com/office/officeart/2005/8/layout/StepDownProcess"/>
    <dgm:cxn modelId="{7E9B1E71-170C-437A-B2C3-3664FE2DA289}" type="presOf" srcId="{785745EB-50FF-4549-BC6A-5B9AB8A8EC9C}" destId="{6C92B828-FDF9-4CCA-BFF0-D588DA269FEC}" srcOrd="0" destOrd="0" presId="urn:microsoft.com/office/officeart/2005/8/layout/StepDownProcess"/>
    <dgm:cxn modelId="{C5FBCD7D-DE6E-4D9D-AB28-0F4273C39563}" srcId="{762CC242-B80D-4679-95B3-1F4AF843AA00}" destId="{8E993340-AAA7-440D-B8F7-BEE6503E5801}" srcOrd="4" destOrd="0" parTransId="{2E318F26-72A8-4A2C-B444-70BBC75D6E20}" sibTransId="{BB781DC9-4E4D-4422-AE31-F82EA1D456AA}"/>
    <dgm:cxn modelId="{04BCDB96-2A19-44D7-98A8-34FF95CC5E25}" type="presOf" srcId="{208CF56B-584B-4E42-9426-2C3A0B1802FA}" destId="{84FF9EC5-F97A-48A9-B139-52949E3C7EF2}" srcOrd="0" destOrd="0" presId="urn:microsoft.com/office/officeart/2005/8/layout/StepDownProcess"/>
    <dgm:cxn modelId="{4E54ACAF-5C34-4BF4-AD49-1C4BF866A6E6}" type="presOf" srcId="{BFD990FB-C752-4D99-8F22-4D4FB17E825A}" destId="{9F11500E-4541-4E7D-9D1D-B647747FD261}" srcOrd="0" destOrd="0" presId="urn:microsoft.com/office/officeart/2005/8/layout/StepDownProcess"/>
    <dgm:cxn modelId="{C5634FE1-F5D5-4B36-8AE1-4BA9B1829788}" type="presOf" srcId="{762CC242-B80D-4679-95B3-1F4AF843AA00}" destId="{D6589B18-8819-4841-8947-7FF867886C2C}" srcOrd="0" destOrd="0" presId="urn:microsoft.com/office/officeart/2005/8/layout/StepDownProcess"/>
    <dgm:cxn modelId="{9B1B3EF3-FCBC-4623-8755-D3B912FD6625}" srcId="{762CC242-B80D-4679-95B3-1F4AF843AA00}" destId="{785745EB-50FF-4549-BC6A-5B9AB8A8EC9C}" srcOrd="3" destOrd="0" parTransId="{985B0209-9847-454C-9750-EDA76DB6C9BD}" sibTransId="{AE9808CA-7C66-46C7-A94A-AAF05A22D0F0}"/>
    <dgm:cxn modelId="{82B6DFF8-1F3A-40CC-86B6-F75FD6F2162B}" type="presParOf" srcId="{D6589B18-8819-4841-8947-7FF867886C2C}" destId="{54386FC3-F7D8-42DD-9B6B-FC2E36CEC00B}" srcOrd="0" destOrd="0" presId="urn:microsoft.com/office/officeart/2005/8/layout/StepDownProcess"/>
    <dgm:cxn modelId="{6F35755E-90D5-4E3B-8378-7E6C89E5AAB1}" type="presParOf" srcId="{54386FC3-F7D8-42DD-9B6B-FC2E36CEC00B}" destId="{6A5E0F09-40D2-4790-8771-D2FC28AF4B94}" srcOrd="0" destOrd="0" presId="urn:microsoft.com/office/officeart/2005/8/layout/StepDownProcess"/>
    <dgm:cxn modelId="{C95AA395-6889-4B3C-A39B-88F3D1560E25}" type="presParOf" srcId="{54386FC3-F7D8-42DD-9B6B-FC2E36CEC00B}" destId="{9F11500E-4541-4E7D-9D1D-B647747FD261}" srcOrd="1" destOrd="0" presId="urn:microsoft.com/office/officeart/2005/8/layout/StepDownProcess"/>
    <dgm:cxn modelId="{2DE5FB8C-D011-4A46-9FBD-DB783DD883AD}" type="presParOf" srcId="{54386FC3-F7D8-42DD-9B6B-FC2E36CEC00B}" destId="{68EA6199-0B75-4A05-97ED-CB40EF4388E0}" srcOrd="2" destOrd="0" presId="urn:microsoft.com/office/officeart/2005/8/layout/StepDownProcess"/>
    <dgm:cxn modelId="{970694AA-A389-42B8-8026-06D8FC8D72DE}" type="presParOf" srcId="{D6589B18-8819-4841-8947-7FF867886C2C}" destId="{A9231BD2-6453-4D71-B7FA-C8AEEF0023DF}" srcOrd="1" destOrd="0" presId="urn:microsoft.com/office/officeart/2005/8/layout/StepDownProcess"/>
    <dgm:cxn modelId="{001DECF5-0F49-45EE-B4CB-6AE6C3DDA58F}" type="presParOf" srcId="{D6589B18-8819-4841-8947-7FF867886C2C}" destId="{E19CE84B-6C4E-425A-9BFA-19F30B112802}" srcOrd="2" destOrd="0" presId="urn:microsoft.com/office/officeart/2005/8/layout/StepDownProcess"/>
    <dgm:cxn modelId="{00962F96-88D9-4CC4-9FCF-97B0D04DB1C5}" type="presParOf" srcId="{E19CE84B-6C4E-425A-9BFA-19F30B112802}" destId="{55BBD400-E877-40FF-9640-0EF80B384AE3}" srcOrd="0" destOrd="0" presId="urn:microsoft.com/office/officeart/2005/8/layout/StepDownProcess"/>
    <dgm:cxn modelId="{430B8162-4D44-47F1-B784-8E5BF6091C2B}" type="presParOf" srcId="{E19CE84B-6C4E-425A-9BFA-19F30B112802}" destId="{84FF9EC5-F97A-48A9-B139-52949E3C7EF2}" srcOrd="1" destOrd="0" presId="urn:microsoft.com/office/officeart/2005/8/layout/StepDownProcess"/>
    <dgm:cxn modelId="{FB5871D8-6BEF-48D3-8555-F35146461438}" type="presParOf" srcId="{E19CE84B-6C4E-425A-9BFA-19F30B112802}" destId="{89118887-EDD2-4D45-82B5-D0E80B5FDFF8}" srcOrd="2" destOrd="0" presId="urn:microsoft.com/office/officeart/2005/8/layout/StepDownProcess"/>
    <dgm:cxn modelId="{F6C42F5F-7770-4587-9DD3-278E67E7E14E}" type="presParOf" srcId="{D6589B18-8819-4841-8947-7FF867886C2C}" destId="{887F29CA-62D4-487B-A915-85CA06EF16F0}" srcOrd="3" destOrd="0" presId="urn:microsoft.com/office/officeart/2005/8/layout/StepDownProcess"/>
    <dgm:cxn modelId="{033E29AC-02C8-443B-BF36-D276D7A4BBD1}" type="presParOf" srcId="{D6589B18-8819-4841-8947-7FF867886C2C}" destId="{31D84784-8EF2-48EF-9FDE-588EED0BDC27}" srcOrd="4" destOrd="0" presId="urn:microsoft.com/office/officeart/2005/8/layout/StepDownProcess"/>
    <dgm:cxn modelId="{BAA18CE3-6B8D-4EF5-9711-1379F5E2AD26}" type="presParOf" srcId="{31D84784-8EF2-48EF-9FDE-588EED0BDC27}" destId="{67B69886-5D84-498E-8204-E0E46C44E376}" srcOrd="0" destOrd="0" presId="urn:microsoft.com/office/officeart/2005/8/layout/StepDownProcess"/>
    <dgm:cxn modelId="{B248EFB8-6271-4193-BE81-E3B0F1BBECF6}" type="presParOf" srcId="{31D84784-8EF2-48EF-9FDE-588EED0BDC27}" destId="{831B1F3F-DB72-4969-B7F2-C3DA8B9CDCB5}" srcOrd="1" destOrd="0" presId="urn:microsoft.com/office/officeart/2005/8/layout/StepDownProcess"/>
    <dgm:cxn modelId="{D0897AB5-713C-482A-B85E-DA8AFF7AA337}" type="presParOf" srcId="{31D84784-8EF2-48EF-9FDE-588EED0BDC27}" destId="{D9003A61-0675-47D3-97EA-F41F16D0F40C}" srcOrd="2" destOrd="0" presId="urn:microsoft.com/office/officeart/2005/8/layout/StepDownProcess"/>
    <dgm:cxn modelId="{E18823A3-595E-4BF4-A566-2534D9084D06}" type="presParOf" srcId="{D6589B18-8819-4841-8947-7FF867886C2C}" destId="{E02836C4-FE93-48EB-A330-6A0D1C930402}" srcOrd="5" destOrd="0" presId="urn:microsoft.com/office/officeart/2005/8/layout/StepDownProcess"/>
    <dgm:cxn modelId="{E53DE9A9-A2A5-4D6A-A540-11D0B865D019}" type="presParOf" srcId="{D6589B18-8819-4841-8947-7FF867886C2C}" destId="{42D6C546-8B77-48B0-9E25-276105767CAA}" srcOrd="6" destOrd="0" presId="urn:microsoft.com/office/officeart/2005/8/layout/StepDownProcess"/>
    <dgm:cxn modelId="{13A11CD1-5947-4134-8CD2-0420056B511D}" type="presParOf" srcId="{42D6C546-8B77-48B0-9E25-276105767CAA}" destId="{D34ACF03-183D-4BF6-9E65-40EAB7C9E44B}" srcOrd="0" destOrd="0" presId="urn:microsoft.com/office/officeart/2005/8/layout/StepDownProcess"/>
    <dgm:cxn modelId="{6C4B7F6B-9E05-4097-A1AC-B40B175AD6B4}" type="presParOf" srcId="{42D6C546-8B77-48B0-9E25-276105767CAA}" destId="{6C92B828-FDF9-4CCA-BFF0-D588DA269FEC}" srcOrd="1" destOrd="0" presId="urn:microsoft.com/office/officeart/2005/8/layout/StepDownProcess"/>
    <dgm:cxn modelId="{3C646EAA-8B68-450F-8190-D32E28F3E331}" type="presParOf" srcId="{42D6C546-8B77-48B0-9E25-276105767CAA}" destId="{2C80C1CC-065C-4B42-9254-10C4C5827DD7}" srcOrd="2" destOrd="0" presId="urn:microsoft.com/office/officeart/2005/8/layout/StepDownProcess"/>
    <dgm:cxn modelId="{7D05A1C9-0C08-4D30-BA08-4C9051A67925}" type="presParOf" srcId="{D6589B18-8819-4841-8947-7FF867886C2C}" destId="{6DFF73BA-B23F-4499-ABC0-48C0F679F2EC}" srcOrd="7" destOrd="0" presId="urn:microsoft.com/office/officeart/2005/8/layout/StepDownProcess"/>
    <dgm:cxn modelId="{B6DC1E4D-7617-478F-9211-DF0D43C2D155}" type="presParOf" srcId="{D6589B18-8819-4841-8947-7FF867886C2C}" destId="{271A2BA7-C7BC-4F80-B21B-D630C60A6DC4}" srcOrd="8" destOrd="0" presId="urn:microsoft.com/office/officeart/2005/8/layout/StepDownProcess"/>
    <dgm:cxn modelId="{A6E3CA27-84F6-4F83-83AE-8F057B62AD42}" type="presParOf" srcId="{271A2BA7-C7BC-4F80-B21B-D630C60A6DC4}" destId="{C67E1F92-6FD3-4E16-8729-72447997E657}"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7C7981-C6F7-44DD-9BA7-DEFB6A6CD16E}"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l-GR"/>
        </a:p>
      </dgm:t>
    </dgm:pt>
    <dgm:pt modelId="{B3C225F3-C31D-419D-9456-71DD61AE7939}">
      <dgm:prSet phldrT="[Κείμενο]"/>
      <dgm:spPr/>
      <dgm:t>
        <a:bodyPr/>
        <a:lstStyle/>
        <a:p>
          <a:r>
            <a:rPr lang="el-GR" dirty="0"/>
            <a:t>Ανάλυση</a:t>
          </a:r>
        </a:p>
      </dgm:t>
    </dgm:pt>
    <dgm:pt modelId="{CC77588C-938F-4CAE-B6CD-15B5CCBEDB23}" type="parTrans" cxnId="{992E5851-984F-4F6C-B1C0-ADB25024B71C}">
      <dgm:prSet/>
      <dgm:spPr/>
      <dgm:t>
        <a:bodyPr/>
        <a:lstStyle/>
        <a:p>
          <a:endParaRPr lang="el-GR"/>
        </a:p>
      </dgm:t>
    </dgm:pt>
    <dgm:pt modelId="{1E31E4AD-A13A-4F1C-B681-AD1BC81C2C1A}" type="sibTrans" cxnId="{992E5851-984F-4F6C-B1C0-ADB25024B71C}">
      <dgm:prSet/>
      <dgm:spPr/>
      <dgm:t>
        <a:bodyPr/>
        <a:lstStyle/>
        <a:p>
          <a:endParaRPr lang="el-GR"/>
        </a:p>
      </dgm:t>
    </dgm:pt>
    <dgm:pt modelId="{8A26E841-7B50-40DC-8E85-19C588A685EA}">
      <dgm:prSet phldrT="[Κείμενο]"/>
      <dgm:spPr/>
      <dgm:t>
        <a:bodyPr/>
        <a:lstStyle/>
        <a:p>
          <a:r>
            <a:rPr lang="el-GR" dirty="0"/>
            <a:t>Σχεδίαση</a:t>
          </a:r>
        </a:p>
      </dgm:t>
    </dgm:pt>
    <dgm:pt modelId="{14FB4CAF-6DE1-45A8-A6E8-D52568A90621}" type="parTrans" cxnId="{70937168-9006-4123-89B1-0CABB45EB197}">
      <dgm:prSet/>
      <dgm:spPr/>
      <dgm:t>
        <a:bodyPr/>
        <a:lstStyle/>
        <a:p>
          <a:endParaRPr lang="el-GR"/>
        </a:p>
      </dgm:t>
    </dgm:pt>
    <dgm:pt modelId="{0A609AF9-F2BD-49C4-872A-CB4B3BB84B6D}" type="sibTrans" cxnId="{70937168-9006-4123-89B1-0CABB45EB197}">
      <dgm:prSet/>
      <dgm:spPr/>
      <dgm:t>
        <a:bodyPr/>
        <a:lstStyle/>
        <a:p>
          <a:endParaRPr lang="el-GR"/>
        </a:p>
      </dgm:t>
    </dgm:pt>
    <dgm:pt modelId="{4695985C-AD78-46D1-9D57-95700A9D9D92}">
      <dgm:prSet phldrT="[Κείμενο]"/>
      <dgm:spPr/>
      <dgm:t>
        <a:bodyPr/>
        <a:lstStyle/>
        <a:p>
          <a:r>
            <a:rPr lang="el-GR" dirty="0"/>
            <a:t>Ανάπτυξη</a:t>
          </a:r>
        </a:p>
      </dgm:t>
    </dgm:pt>
    <dgm:pt modelId="{334B2467-42D6-414D-BC2A-840CE1DC705F}" type="parTrans" cxnId="{A22FDB77-058A-4792-A759-74F8E10A38B7}">
      <dgm:prSet/>
      <dgm:spPr/>
      <dgm:t>
        <a:bodyPr/>
        <a:lstStyle/>
        <a:p>
          <a:endParaRPr lang="el-GR"/>
        </a:p>
      </dgm:t>
    </dgm:pt>
    <dgm:pt modelId="{A612203F-E5FA-42A8-98BE-C75C7DF8C5AA}" type="sibTrans" cxnId="{A22FDB77-058A-4792-A759-74F8E10A38B7}">
      <dgm:prSet/>
      <dgm:spPr/>
      <dgm:t>
        <a:bodyPr/>
        <a:lstStyle/>
        <a:p>
          <a:endParaRPr lang="el-GR"/>
        </a:p>
      </dgm:t>
    </dgm:pt>
    <dgm:pt modelId="{FBCA0E06-0AEE-41B2-A255-6F9B066AF30C}">
      <dgm:prSet phldrT="[Κείμενο]"/>
      <dgm:spPr/>
      <dgm:t>
        <a:bodyPr/>
        <a:lstStyle/>
        <a:p>
          <a:r>
            <a:rPr lang="el-GR" dirty="0"/>
            <a:t>Αξιολόγηση</a:t>
          </a:r>
        </a:p>
      </dgm:t>
    </dgm:pt>
    <dgm:pt modelId="{B8BE9A37-672B-468E-89E7-F308FC59D052}" type="parTrans" cxnId="{B1A31980-0413-4DEA-9DD5-22D8AC62009E}">
      <dgm:prSet/>
      <dgm:spPr/>
      <dgm:t>
        <a:bodyPr/>
        <a:lstStyle/>
        <a:p>
          <a:endParaRPr lang="el-GR"/>
        </a:p>
      </dgm:t>
    </dgm:pt>
    <dgm:pt modelId="{C39E1C92-2DFA-4125-88F5-67AE71832CF8}" type="sibTrans" cxnId="{B1A31980-0413-4DEA-9DD5-22D8AC62009E}">
      <dgm:prSet/>
      <dgm:spPr/>
      <dgm:t>
        <a:bodyPr/>
        <a:lstStyle/>
        <a:p>
          <a:endParaRPr lang="el-GR"/>
        </a:p>
      </dgm:t>
    </dgm:pt>
    <dgm:pt modelId="{3644F57E-C613-45D8-886B-DC24AA126835}" type="pres">
      <dgm:prSet presAssocID="{557C7981-C6F7-44DD-9BA7-DEFB6A6CD16E}" presName="cycle" presStyleCnt="0">
        <dgm:presLayoutVars>
          <dgm:dir/>
          <dgm:resizeHandles val="exact"/>
        </dgm:presLayoutVars>
      </dgm:prSet>
      <dgm:spPr/>
    </dgm:pt>
    <dgm:pt modelId="{F70A532B-3091-4526-A28D-70640169983C}" type="pres">
      <dgm:prSet presAssocID="{B3C225F3-C31D-419D-9456-71DD61AE7939}" presName="node" presStyleLbl="node1" presStyleIdx="0" presStyleCnt="4">
        <dgm:presLayoutVars>
          <dgm:bulletEnabled val="1"/>
        </dgm:presLayoutVars>
      </dgm:prSet>
      <dgm:spPr/>
    </dgm:pt>
    <dgm:pt modelId="{7582353B-2E7A-41B1-8D89-5364EC695C35}" type="pres">
      <dgm:prSet presAssocID="{1E31E4AD-A13A-4F1C-B681-AD1BC81C2C1A}" presName="sibTrans" presStyleLbl="sibTrans2D1" presStyleIdx="0" presStyleCnt="4"/>
      <dgm:spPr/>
    </dgm:pt>
    <dgm:pt modelId="{0EE87A1F-AA1E-4FC8-8077-835A18D185E1}" type="pres">
      <dgm:prSet presAssocID="{1E31E4AD-A13A-4F1C-B681-AD1BC81C2C1A}" presName="connectorText" presStyleLbl="sibTrans2D1" presStyleIdx="0" presStyleCnt="4"/>
      <dgm:spPr/>
    </dgm:pt>
    <dgm:pt modelId="{382CA08C-0991-4C5D-9742-5972938CB484}" type="pres">
      <dgm:prSet presAssocID="{8A26E841-7B50-40DC-8E85-19C588A685EA}" presName="node" presStyleLbl="node1" presStyleIdx="1" presStyleCnt="4" custRadScaleRad="141125" custRadScaleInc="3257">
        <dgm:presLayoutVars>
          <dgm:bulletEnabled val="1"/>
        </dgm:presLayoutVars>
      </dgm:prSet>
      <dgm:spPr/>
    </dgm:pt>
    <dgm:pt modelId="{134E35E2-584F-4F11-90E7-D88ED1AB9ACA}" type="pres">
      <dgm:prSet presAssocID="{0A609AF9-F2BD-49C4-872A-CB4B3BB84B6D}" presName="sibTrans" presStyleLbl="sibTrans2D1" presStyleIdx="1" presStyleCnt="4"/>
      <dgm:spPr/>
    </dgm:pt>
    <dgm:pt modelId="{68E00155-2DE4-484D-AC1B-F8DB687F1ACC}" type="pres">
      <dgm:prSet presAssocID="{0A609AF9-F2BD-49C4-872A-CB4B3BB84B6D}" presName="connectorText" presStyleLbl="sibTrans2D1" presStyleIdx="1" presStyleCnt="4"/>
      <dgm:spPr/>
    </dgm:pt>
    <dgm:pt modelId="{0B4F5297-5D4E-4EB8-95E4-98DC175065E7}" type="pres">
      <dgm:prSet presAssocID="{4695985C-AD78-46D1-9D57-95700A9D9D92}" presName="node" presStyleLbl="node1" presStyleIdx="2" presStyleCnt="4">
        <dgm:presLayoutVars>
          <dgm:bulletEnabled val="1"/>
        </dgm:presLayoutVars>
      </dgm:prSet>
      <dgm:spPr/>
    </dgm:pt>
    <dgm:pt modelId="{8797E221-E024-40C0-8139-4097473F5E94}" type="pres">
      <dgm:prSet presAssocID="{A612203F-E5FA-42A8-98BE-C75C7DF8C5AA}" presName="sibTrans" presStyleLbl="sibTrans2D1" presStyleIdx="2" presStyleCnt="4"/>
      <dgm:spPr/>
    </dgm:pt>
    <dgm:pt modelId="{37797A9E-15C9-4339-9F93-98DB040A6F22}" type="pres">
      <dgm:prSet presAssocID="{A612203F-E5FA-42A8-98BE-C75C7DF8C5AA}" presName="connectorText" presStyleLbl="sibTrans2D1" presStyleIdx="2" presStyleCnt="4"/>
      <dgm:spPr/>
    </dgm:pt>
    <dgm:pt modelId="{5A087FF3-76CE-498E-97EC-D7934A782424}" type="pres">
      <dgm:prSet presAssocID="{FBCA0E06-0AEE-41B2-A255-6F9B066AF30C}" presName="node" presStyleLbl="node1" presStyleIdx="3" presStyleCnt="4" custRadScaleRad="146423" custRadScaleInc="987">
        <dgm:presLayoutVars>
          <dgm:bulletEnabled val="1"/>
        </dgm:presLayoutVars>
      </dgm:prSet>
      <dgm:spPr/>
    </dgm:pt>
    <dgm:pt modelId="{729F4D7F-4FBD-4F25-85F7-4CBBE705114C}" type="pres">
      <dgm:prSet presAssocID="{C39E1C92-2DFA-4125-88F5-67AE71832CF8}" presName="sibTrans" presStyleLbl="sibTrans2D1" presStyleIdx="3" presStyleCnt="4"/>
      <dgm:spPr/>
    </dgm:pt>
    <dgm:pt modelId="{581A2C2E-A58D-445F-90EC-696FB604C942}" type="pres">
      <dgm:prSet presAssocID="{C39E1C92-2DFA-4125-88F5-67AE71832CF8}" presName="connectorText" presStyleLbl="sibTrans2D1" presStyleIdx="3" presStyleCnt="4"/>
      <dgm:spPr/>
    </dgm:pt>
  </dgm:ptLst>
  <dgm:cxnLst>
    <dgm:cxn modelId="{9161AA35-88E4-49E7-B347-BAA669254A93}" type="presOf" srcId="{4695985C-AD78-46D1-9D57-95700A9D9D92}" destId="{0B4F5297-5D4E-4EB8-95E4-98DC175065E7}" srcOrd="0" destOrd="0" presId="urn:microsoft.com/office/officeart/2005/8/layout/cycle2"/>
    <dgm:cxn modelId="{89A2783C-3E92-4D12-A663-8C67370284FD}" type="presOf" srcId="{0A609AF9-F2BD-49C4-872A-CB4B3BB84B6D}" destId="{68E00155-2DE4-484D-AC1B-F8DB687F1ACC}" srcOrd="1" destOrd="0" presId="urn:microsoft.com/office/officeart/2005/8/layout/cycle2"/>
    <dgm:cxn modelId="{85A89C3E-61AF-4A2B-8111-F7ACA18F394C}" type="presOf" srcId="{0A609AF9-F2BD-49C4-872A-CB4B3BB84B6D}" destId="{134E35E2-584F-4F11-90E7-D88ED1AB9ACA}" srcOrd="0" destOrd="0" presId="urn:microsoft.com/office/officeart/2005/8/layout/cycle2"/>
    <dgm:cxn modelId="{A7B04C67-7251-42F0-B8EE-67469AD41629}" type="presOf" srcId="{557C7981-C6F7-44DD-9BA7-DEFB6A6CD16E}" destId="{3644F57E-C613-45D8-886B-DC24AA126835}" srcOrd="0" destOrd="0" presId="urn:microsoft.com/office/officeart/2005/8/layout/cycle2"/>
    <dgm:cxn modelId="{70937168-9006-4123-89B1-0CABB45EB197}" srcId="{557C7981-C6F7-44DD-9BA7-DEFB6A6CD16E}" destId="{8A26E841-7B50-40DC-8E85-19C588A685EA}" srcOrd="1" destOrd="0" parTransId="{14FB4CAF-6DE1-45A8-A6E8-D52568A90621}" sibTransId="{0A609AF9-F2BD-49C4-872A-CB4B3BB84B6D}"/>
    <dgm:cxn modelId="{992E5851-984F-4F6C-B1C0-ADB25024B71C}" srcId="{557C7981-C6F7-44DD-9BA7-DEFB6A6CD16E}" destId="{B3C225F3-C31D-419D-9456-71DD61AE7939}" srcOrd="0" destOrd="0" parTransId="{CC77588C-938F-4CAE-B6CD-15B5CCBEDB23}" sibTransId="{1E31E4AD-A13A-4F1C-B681-AD1BC81C2C1A}"/>
    <dgm:cxn modelId="{A22FDB77-058A-4792-A759-74F8E10A38B7}" srcId="{557C7981-C6F7-44DD-9BA7-DEFB6A6CD16E}" destId="{4695985C-AD78-46D1-9D57-95700A9D9D92}" srcOrd="2" destOrd="0" parTransId="{334B2467-42D6-414D-BC2A-840CE1DC705F}" sibTransId="{A612203F-E5FA-42A8-98BE-C75C7DF8C5AA}"/>
    <dgm:cxn modelId="{04286D79-D726-4987-A18E-38805E504D1D}" type="presOf" srcId="{8A26E841-7B50-40DC-8E85-19C588A685EA}" destId="{382CA08C-0991-4C5D-9742-5972938CB484}" srcOrd="0" destOrd="0" presId="urn:microsoft.com/office/officeart/2005/8/layout/cycle2"/>
    <dgm:cxn modelId="{B1A31980-0413-4DEA-9DD5-22D8AC62009E}" srcId="{557C7981-C6F7-44DD-9BA7-DEFB6A6CD16E}" destId="{FBCA0E06-0AEE-41B2-A255-6F9B066AF30C}" srcOrd="3" destOrd="0" parTransId="{B8BE9A37-672B-468E-89E7-F308FC59D052}" sibTransId="{C39E1C92-2DFA-4125-88F5-67AE71832CF8}"/>
    <dgm:cxn modelId="{40766A9E-1200-46CB-B7E8-5CD6AD36445D}" type="presOf" srcId="{FBCA0E06-0AEE-41B2-A255-6F9B066AF30C}" destId="{5A087FF3-76CE-498E-97EC-D7934A782424}" srcOrd="0" destOrd="0" presId="urn:microsoft.com/office/officeart/2005/8/layout/cycle2"/>
    <dgm:cxn modelId="{D2CB3EA3-8E5F-432F-BB17-4B695D45EE0B}" type="presOf" srcId="{C39E1C92-2DFA-4125-88F5-67AE71832CF8}" destId="{581A2C2E-A58D-445F-90EC-696FB604C942}" srcOrd="1" destOrd="0" presId="urn:microsoft.com/office/officeart/2005/8/layout/cycle2"/>
    <dgm:cxn modelId="{D2EBA6A5-1970-4E81-A69C-0E17B45D613A}" type="presOf" srcId="{1E31E4AD-A13A-4F1C-B681-AD1BC81C2C1A}" destId="{0EE87A1F-AA1E-4FC8-8077-835A18D185E1}" srcOrd="1" destOrd="0" presId="urn:microsoft.com/office/officeart/2005/8/layout/cycle2"/>
    <dgm:cxn modelId="{3794CEB5-DE16-4FAF-BB33-F0295794D24D}" type="presOf" srcId="{A612203F-E5FA-42A8-98BE-C75C7DF8C5AA}" destId="{37797A9E-15C9-4339-9F93-98DB040A6F22}" srcOrd="1" destOrd="0" presId="urn:microsoft.com/office/officeart/2005/8/layout/cycle2"/>
    <dgm:cxn modelId="{218713D6-A572-4483-B7FF-3445411B7365}" type="presOf" srcId="{B3C225F3-C31D-419D-9456-71DD61AE7939}" destId="{F70A532B-3091-4526-A28D-70640169983C}" srcOrd="0" destOrd="0" presId="urn:microsoft.com/office/officeart/2005/8/layout/cycle2"/>
    <dgm:cxn modelId="{BE4C4BE9-8708-4634-BBD8-4A61379DBB23}" type="presOf" srcId="{C39E1C92-2DFA-4125-88F5-67AE71832CF8}" destId="{729F4D7F-4FBD-4F25-85F7-4CBBE705114C}" srcOrd="0" destOrd="0" presId="urn:microsoft.com/office/officeart/2005/8/layout/cycle2"/>
    <dgm:cxn modelId="{EEF8E4F6-F96F-4DF1-9EA0-C26FF5D093A5}" type="presOf" srcId="{1E31E4AD-A13A-4F1C-B681-AD1BC81C2C1A}" destId="{7582353B-2E7A-41B1-8D89-5364EC695C35}" srcOrd="0" destOrd="0" presId="urn:microsoft.com/office/officeart/2005/8/layout/cycle2"/>
    <dgm:cxn modelId="{2FFD0CFE-237C-4FC7-8EB2-161CF5B4B890}" type="presOf" srcId="{A612203F-E5FA-42A8-98BE-C75C7DF8C5AA}" destId="{8797E221-E024-40C0-8139-4097473F5E94}" srcOrd="0" destOrd="0" presId="urn:microsoft.com/office/officeart/2005/8/layout/cycle2"/>
    <dgm:cxn modelId="{434F2D76-0236-494F-BE4F-59378F1B490C}" type="presParOf" srcId="{3644F57E-C613-45D8-886B-DC24AA126835}" destId="{F70A532B-3091-4526-A28D-70640169983C}" srcOrd="0" destOrd="0" presId="urn:microsoft.com/office/officeart/2005/8/layout/cycle2"/>
    <dgm:cxn modelId="{D6460D2A-C10C-4632-B677-E877FE55D676}" type="presParOf" srcId="{3644F57E-C613-45D8-886B-DC24AA126835}" destId="{7582353B-2E7A-41B1-8D89-5364EC695C35}" srcOrd="1" destOrd="0" presId="urn:microsoft.com/office/officeart/2005/8/layout/cycle2"/>
    <dgm:cxn modelId="{79EBA660-8CCB-494D-A01E-40AAFE046186}" type="presParOf" srcId="{7582353B-2E7A-41B1-8D89-5364EC695C35}" destId="{0EE87A1F-AA1E-4FC8-8077-835A18D185E1}" srcOrd="0" destOrd="0" presId="urn:microsoft.com/office/officeart/2005/8/layout/cycle2"/>
    <dgm:cxn modelId="{EBAE5323-F735-4766-BAE4-25259CB5E123}" type="presParOf" srcId="{3644F57E-C613-45D8-886B-DC24AA126835}" destId="{382CA08C-0991-4C5D-9742-5972938CB484}" srcOrd="2" destOrd="0" presId="urn:microsoft.com/office/officeart/2005/8/layout/cycle2"/>
    <dgm:cxn modelId="{A33CCCAE-771E-42DD-A905-6D318C634424}" type="presParOf" srcId="{3644F57E-C613-45D8-886B-DC24AA126835}" destId="{134E35E2-584F-4F11-90E7-D88ED1AB9ACA}" srcOrd="3" destOrd="0" presId="urn:microsoft.com/office/officeart/2005/8/layout/cycle2"/>
    <dgm:cxn modelId="{4EAFA349-E710-4BF0-91B9-7F9B56CF1EA2}" type="presParOf" srcId="{134E35E2-584F-4F11-90E7-D88ED1AB9ACA}" destId="{68E00155-2DE4-484D-AC1B-F8DB687F1ACC}" srcOrd="0" destOrd="0" presId="urn:microsoft.com/office/officeart/2005/8/layout/cycle2"/>
    <dgm:cxn modelId="{66060CF8-15FC-471C-8805-E54F76EA5242}" type="presParOf" srcId="{3644F57E-C613-45D8-886B-DC24AA126835}" destId="{0B4F5297-5D4E-4EB8-95E4-98DC175065E7}" srcOrd="4" destOrd="0" presId="urn:microsoft.com/office/officeart/2005/8/layout/cycle2"/>
    <dgm:cxn modelId="{80F72011-77B8-42DA-94F1-F435EB6810D2}" type="presParOf" srcId="{3644F57E-C613-45D8-886B-DC24AA126835}" destId="{8797E221-E024-40C0-8139-4097473F5E94}" srcOrd="5" destOrd="0" presId="urn:microsoft.com/office/officeart/2005/8/layout/cycle2"/>
    <dgm:cxn modelId="{C27C8CDA-13C0-4E2E-9D76-F95A33232CF8}" type="presParOf" srcId="{8797E221-E024-40C0-8139-4097473F5E94}" destId="{37797A9E-15C9-4339-9F93-98DB040A6F22}" srcOrd="0" destOrd="0" presId="urn:microsoft.com/office/officeart/2005/8/layout/cycle2"/>
    <dgm:cxn modelId="{696A31DD-059F-4D56-9FD7-0F746D2BFFCA}" type="presParOf" srcId="{3644F57E-C613-45D8-886B-DC24AA126835}" destId="{5A087FF3-76CE-498E-97EC-D7934A782424}" srcOrd="6" destOrd="0" presId="urn:microsoft.com/office/officeart/2005/8/layout/cycle2"/>
    <dgm:cxn modelId="{2D3C9B8F-4B38-4889-973B-6C9BF598711E}" type="presParOf" srcId="{3644F57E-C613-45D8-886B-DC24AA126835}" destId="{729F4D7F-4FBD-4F25-85F7-4CBBE705114C}" srcOrd="7" destOrd="0" presId="urn:microsoft.com/office/officeart/2005/8/layout/cycle2"/>
    <dgm:cxn modelId="{B4AEDB75-3C7B-452D-8C4C-8CE47B2FCEBA}" type="presParOf" srcId="{729F4D7F-4FBD-4F25-85F7-4CBBE705114C}" destId="{581A2C2E-A58D-445F-90EC-696FB604C942}"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E0F09-40D2-4790-8771-D2FC28AF4B94}">
      <dsp:nvSpPr>
        <dsp:cNvPr id="0" name=""/>
        <dsp:cNvSpPr/>
      </dsp:nvSpPr>
      <dsp:spPr>
        <a:xfrm rot="5400000">
          <a:off x="1665828" y="890775"/>
          <a:ext cx="775228" cy="882570"/>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11500E-4541-4E7D-9D1D-B647747FD261}">
      <dsp:nvSpPr>
        <dsp:cNvPr id="0" name=""/>
        <dsp:cNvSpPr/>
      </dsp:nvSpPr>
      <dsp:spPr>
        <a:xfrm>
          <a:off x="1460439" y="31419"/>
          <a:ext cx="1305028" cy="913477"/>
        </a:xfrm>
        <a:prstGeom prst="roundRect">
          <a:avLst>
            <a:gd name="adj" fmla="val 1667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kern="1200" dirty="0"/>
            <a:t>Ανάλυση απαιτήσεων</a:t>
          </a:r>
        </a:p>
      </dsp:txBody>
      <dsp:txXfrm>
        <a:off x="1505039" y="76019"/>
        <a:ext cx="1215828" cy="824277"/>
      </dsp:txXfrm>
    </dsp:sp>
    <dsp:sp modelId="{68EA6199-0B75-4A05-97ED-CB40EF4388E0}">
      <dsp:nvSpPr>
        <dsp:cNvPr id="0" name=""/>
        <dsp:cNvSpPr/>
      </dsp:nvSpPr>
      <dsp:spPr>
        <a:xfrm>
          <a:off x="2765468" y="118540"/>
          <a:ext cx="949153" cy="738313"/>
        </a:xfrm>
        <a:prstGeom prst="rect">
          <a:avLst/>
        </a:prstGeom>
        <a:noFill/>
        <a:ln>
          <a:noFill/>
        </a:ln>
        <a:effectLst/>
      </dsp:spPr>
      <dsp:style>
        <a:lnRef idx="0">
          <a:scrgbClr r="0" g="0" b="0"/>
        </a:lnRef>
        <a:fillRef idx="0">
          <a:scrgbClr r="0" g="0" b="0"/>
        </a:fillRef>
        <a:effectRef idx="0">
          <a:scrgbClr r="0" g="0" b="0"/>
        </a:effectRef>
        <a:fontRef idx="minor"/>
      </dsp:style>
    </dsp:sp>
    <dsp:sp modelId="{55BBD400-E877-40FF-9640-0EF80B384AE3}">
      <dsp:nvSpPr>
        <dsp:cNvPr id="0" name=""/>
        <dsp:cNvSpPr/>
      </dsp:nvSpPr>
      <dsp:spPr>
        <a:xfrm rot="5400000">
          <a:off x="2747835" y="1916912"/>
          <a:ext cx="775228" cy="882570"/>
        </a:xfrm>
        <a:prstGeom prst="bentUpArrow">
          <a:avLst>
            <a:gd name="adj1" fmla="val 32840"/>
            <a:gd name="adj2" fmla="val 25000"/>
            <a:gd name="adj3" fmla="val 35780"/>
          </a:avLst>
        </a:prstGeom>
        <a:solidFill>
          <a:schemeClr val="accent1">
            <a:tint val="50000"/>
            <a:hueOff val="340774"/>
            <a:satOff val="-12828"/>
            <a:lumOff val="211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FF9EC5-F97A-48A9-B139-52949E3C7EF2}">
      <dsp:nvSpPr>
        <dsp:cNvPr id="0" name=""/>
        <dsp:cNvSpPr/>
      </dsp:nvSpPr>
      <dsp:spPr>
        <a:xfrm>
          <a:off x="2542447" y="1057556"/>
          <a:ext cx="1305028" cy="913477"/>
        </a:xfrm>
        <a:prstGeom prst="roundRect">
          <a:avLst>
            <a:gd name="adj" fmla="val 1667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kern="1200" dirty="0"/>
            <a:t>Σχεδίαση</a:t>
          </a:r>
        </a:p>
      </dsp:txBody>
      <dsp:txXfrm>
        <a:off x="2587047" y="1102156"/>
        <a:ext cx="1215828" cy="824277"/>
      </dsp:txXfrm>
    </dsp:sp>
    <dsp:sp modelId="{89118887-EDD2-4D45-82B5-D0E80B5FDFF8}">
      <dsp:nvSpPr>
        <dsp:cNvPr id="0" name=""/>
        <dsp:cNvSpPr/>
      </dsp:nvSpPr>
      <dsp:spPr>
        <a:xfrm>
          <a:off x="3847475" y="1144677"/>
          <a:ext cx="949153" cy="738313"/>
        </a:xfrm>
        <a:prstGeom prst="rect">
          <a:avLst/>
        </a:prstGeom>
        <a:noFill/>
        <a:ln>
          <a:noFill/>
        </a:ln>
        <a:effectLst/>
      </dsp:spPr>
      <dsp:style>
        <a:lnRef idx="0">
          <a:scrgbClr r="0" g="0" b="0"/>
        </a:lnRef>
        <a:fillRef idx="0">
          <a:scrgbClr r="0" g="0" b="0"/>
        </a:fillRef>
        <a:effectRef idx="0">
          <a:scrgbClr r="0" g="0" b="0"/>
        </a:effectRef>
        <a:fontRef idx="minor"/>
      </dsp:style>
    </dsp:sp>
    <dsp:sp modelId="{67B69886-5D84-498E-8204-E0E46C44E376}">
      <dsp:nvSpPr>
        <dsp:cNvPr id="0" name=""/>
        <dsp:cNvSpPr/>
      </dsp:nvSpPr>
      <dsp:spPr>
        <a:xfrm rot="5400000">
          <a:off x="3829843" y="2943049"/>
          <a:ext cx="775228" cy="882570"/>
        </a:xfrm>
        <a:prstGeom prst="bentUpArrow">
          <a:avLst>
            <a:gd name="adj1" fmla="val 32840"/>
            <a:gd name="adj2" fmla="val 25000"/>
            <a:gd name="adj3" fmla="val 35780"/>
          </a:avLst>
        </a:prstGeom>
        <a:solidFill>
          <a:schemeClr val="accent1">
            <a:tint val="50000"/>
            <a:hueOff val="681548"/>
            <a:satOff val="-25657"/>
            <a:lumOff val="422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1B1F3F-DB72-4969-B7F2-C3DA8B9CDCB5}">
      <dsp:nvSpPr>
        <dsp:cNvPr id="0" name=""/>
        <dsp:cNvSpPr/>
      </dsp:nvSpPr>
      <dsp:spPr>
        <a:xfrm>
          <a:off x="3624454" y="2083693"/>
          <a:ext cx="1305028" cy="913477"/>
        </a:xfrm>
        <a:prstGeom prst="roundRect">
          <a:avLst>
            <a:gd name="adj" fmla="val 1667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kern="1200" dirty="0"/>
            <a:t>Υλοποίηση</a:t>
          </a:r>
        </a:p>
      </dsp:txBody>
      <dsp:txXfrm>
        <a:off x="3669054" y="2128293"/>
        <a:ext cx="1215828" cy="824277"/>
      </dsp:txXfrm>
    </dsp:sp>
    <dsp:sp modelId="{D9003A61-0675-47D3-97EA-F41F16D0F40C}">
      <dsp:nvSpPr>
        <dsp:cNvPr id="0" name=""/>
        <dsp:cNvSpPr/>
      </dsp:nvSpPr>
      <dsp:spPr>
        <a:xfrm>
          <a:off x="4929483" y="2170814"/>
          <a:ext cx="949153" cy="738313"/>
        </a:xfrm>
        <a:prstGeom prst="rect">
          <a:avLst/>
        </a:prstGeom>
        <a:noFill/>
        <a:ln>
          <a:noFill/>
        </a:ln>
        <a:effectLst/>
      </dsp:spPr>
      <dsp:style>
        <a:lnRef idx="0">
          <a:scrgbClr r="0" g="0" b="0"/>
        </a:lnRef>
        <a:fillRef idx="0">
          <a:scrgbClr r="0" g="0" b="0"/>
        </a:fillRef>
        <a:effectRef idx="0">
          <a:scrgbClr r="0" g="0" b="0"/>
        </a:effectRef>
        <a:fontRef idx="minor"/>
      </dsp:style>
    </dsp:sp>
    <dsp:sp modelId="{D34ACF03-183D-4BF6-9E65-40EAB7C9E44B}">
      <dsp:nvSpPr>
        <dsp:cNvPr id="0" name=""/>
        <dsp:cNvSpPr/>
      </dsp:nvSpPr>
      <dsp:spPr>
        <a:xfrm rot="5400000">
          <a:off x="4911850" y="3969186"/>
          <a:ext cx="775228" cy="882570"/>
        </a:xfrm>
        <a:prstGeom prst="bentUpArrow">
          <a:avLst>
            <a:gd name="adj1" fmla="val 32840"/>
            <a:gd name="adj2" fmla="val 25000"/>
            <a:gd name="adj3" fmla="val 35780"/>
          </a:avLst>
        </a:prstGeom>
        <a:solidFill>
          <a:schemeClr val="accent1">
            <a:tint val="50000"/>
            <a:hueOff val="1022322"/>
            <a:satOff val="-38485"/>
            <a:lumOff val="63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92B828-FDF9-4CCA-BFF0-D588DA269FEC}">
      <dsp:nvSpPr>
        <dsp:cNvPr id="0" name=""/>
        <dsp:cNvSpPr/>
      </dsp:nvSpPr>
      <dsp:spPr>
        <a:xfrm>
          <a:off x="4706462" y="3109830"/>
          <a:ext cx="1305028" cy="913477"/>
        </a:xfrm>
        <a:prstGeom prst="roundRect">
          <a:avLst>
            <a:gd name="adj" fmla="val 1667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kern="1200" dirty="0"/>
            <a:t>Ολοκλήρωση</a:t>
          </a:r>
        </a:p>
      </dsp:txBody>
      <dsp:txXfrm>
        <a:off x="4751062" y="3154430"/>
        <a:ext cx="1215828" cy="824277"/>
      </dsp:txXfrm>
    </dsp:sp>
    <dsp:sp modelId="{2C80C1CC-065C-4B42-9254-10C4C5827DD7}">
      <dsp:nvSpPr>
        <dsp:cNvPr id="0" name=""/>
        <dsp:cNvSpPr/>
      </dsp:nvSpPr>
      <dsp:spPr>
        <a:xfrm>
          <a:off x="6011490" y="3196951"/>
          <a:ext cx="949153" cy="738313"/>
        </a:xfrm>
        <a:prstGeom prst="rect">
          <a:avLst/>
        </a:prstGeom>
        <a:noFill/>
        <a:ln>
          <a:noFill/>
        </a:ln>
        <a:effectLst/>
      </dsp:spPr>
      <dsp:style>
        <a:lnRef idx="0">
          <a:scrgbClr r="0" g="0" b="0"/>
        </a:lnRef>
        <a:fillRef idx="0">
          <a:scrgbClr r="0" g="0" b="0"/>
        </a:fillRef>
        <a:effectRef idx="0">
          <a:scrgbClr r="0" g="0" b="0"/>
        </a:effectRef>
        <a:fontRef idx="minor"/>
      </dsp:style>
    </dsp:sp>
    <dsp:sp modelId="{C67E1F92-6FD3-4E16-8729-72447997E657}">
      <dsp:nvSpPr>
        <dsp:cNvPr id="0" name=""/>
        <dsp:cNvSpPr/>
      </dsp:nvSpPr>
      <dsp:spPr>
        <a:xfrm>
          <a:off x="5788469" y="4135967"/>
          <a:ext cx="1305028" cy="913477"/>
        </a:xfrm>
        <a:prstGeom prst="roundRect">
          <a:avLst>
            <a:gd name="adj" fmla="val 1667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kern="1200" dirty="0"/>
            <a:t>Λειτουργία και συντήρηση</a:t>
          </a:r>
        </a:p>
      </dsp:txBody>
      <dsp:txXfrm>
        <a:off x="5833069" y="4180567"/>
        <a:ext cx="1215828" cy="8242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0A532B-3091-4526-A28D-70640169983C}">
      <dsp:nvSpPr>
        <dsp:cNvPr id="0" name=""/>
        <dsp:cNvSpPr/>
      </dsp:nvSpPr>
      <dsp:spPr>
        <a:xfrm>
          <a:off x="2845865" y="1822"/>
          <a:ext cx="1614232" cy="1614232"/>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l-GR" sz="1600" kern="1200" dirty="0"/>
            <a:t>Ανάλυση</a:t>
          </a:r>
        </a:p>
      </dsp:txBody>
      <dsp:txXfrm>
        <a:off x="3082264" y="238221"/>
        <a:ext cx="1141434" cy="1141434"/>
      </dsp:txXfrm>
    </dsp:sp>
    <dsp:sp modelId="{7582353B-2E7A-41B1-8D89-5364EC695C35}">
      <dsp:nvSpPr>
        <dsp:cNvPr id="0" name=""/>
        <dsp:cNvSpPr/>
      </dsp:nvSpPr>
      <dsp:spPr>
        <a:xfrm rot="2177635">
          <a:off x="4477748" y="1411582"/>
          <a:ext cx="733455" cy="54480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l-GR" sz="1300" kern="1200"/>
        </a:p>
      </dsp:txBody>
      <dsp:txXfrm>
        <a:off x="4493603" y="1472170"/>
        <a:ext cx="570014" cy="326881"/>
      </dsp:txXfrm>
    </dsp:sp>
    <dsp:sp modelId="{382CA08C-0991-4C5D-9742-5972938CB484}">
      <dsp:nvSpPr>
        <dsp:cNvPr id="0" name=""/>
        <dsp:cNvSpPr/>
      </dsp:nvSpPr>
      <dsp:spPr>
        <a:xfrm>
          <a:off x="5262317" y="1776487"/>
          <a:ext cx="1614232" cy="1614232"/>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l-GR" sz="1600" kern="1200" dirty="0"/>
            <a:t>Σχεδίαση</a:t>
          </a:r>
        </a:p>
      </dsp:txBody>
      <dsp:txXfrm>
        <a:off x="5498716" y="2012886"/>
        <a:ext cx="1141434" cy="1141434"/>
      </dsp:txXfrm>
    </dsp:sp>
    <dsp:sp modelId="{134E35E2-584F-4F11-90E7-D88ED1AB9ACA}">
      <dsp:nvSpPr>
        <dsp:cNvPr id="0" name=""/>
        <dsp:cNvSpPr/>
      </dsp:nvSpPr>
      <dsp:spPr>
        <a:xfrm rot="8739459">
          <a:off x="4529680" y="3125601"/>
          <a:ext cx="695562" cy="54480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l-GR" sz="1300" kern="1200"/>
        </a:p>
      </dsp:txBody>
      <dsp:txXfrm rot="10800000">
        <a:off x="4678876" y="3188460"/>
        <a:ext cx="532121" cy="326881"/>
      </dsp:txXfrm>
    </dsp:sp>
    <dsp:sp modelId="{0B4F5297-5D4E-4EB8-95E4-98DC175065E7}">
      <dsp:nvSpPr>
        <dsp:cNvPr id="0" name=""/>
        <dsp:cNvSpPr/>
      </dsp:nvSpPr>
      <dsp:spPr>
        <a:xfrm>
          <a:off x="2845865" y="3427497"/>
          <a:ext cx="1614232" cy="1614232"/>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l-GR" sz="1600" kern="1200" dirty="0"/>
            <a:t>Ανάπτυξη</a:t>
          </a:r>
        </a:p>
      </dsp:txBody>
      <dsp:txXfrm>
        <a:off x="3082264" y="3663896"/>
        <a:ext cx="1141434" cy="1141434"/>
      </dsp:txXfrm>
    </dsp:sp>
    <dsp:sp modelId="{8797E221-E024-40C0-8139-4097473F5E94}">
      <dsp:nvSpPr>
        <dsp:cNvPr id="0" name=""/>
        <dsp:cNvSpPr/>
      </dsp:nvSpPr>
      <dsp:spPr>
        <a:xfrm rot="12878029">
          <a:off x="2036767" y="3108295"/>
          <a:ext cx="759906" cy="54480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l-GR" sz="1300" kern="1200"/>
        </a:p>
      </dsp:txBody>
      <dsp:txXfrm rot="10800000">
        <a:off x="2185727" y="3263700"/>
        <a:ext cx="596465" cy="326881"/>
      </dsp:txXfrm>
    </dsp:sp>
    <dsp:sp modelId="{5A087FF3-76CE-498E-97EC-D7934A782424}">
      <dsp:nvSpPr>
        <dsp:cNvPr id="0" name=""/>
        <dsp:cNvSpPr/>
      </dsp:nvSpPr>
      <dsp:spPr>
        <a:xfrm>
          <a:off x="337952" y="1695218"/>
          <a:ext cx="1614232" cy="1614232"/>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l-GR" sz="1600" kern="1200" dirty="0"/>
            <a:t>Αξιολόγηση</a:t>
          </a:r>
        </a:p>
      </dsp:txBody>
      <dsp:txXfrm>
        <a:off x="574351" y="1931617"/>
        <a:ext cx="1141434" cy="1141434"/>
      </dsp:txXfrm>
    </dsp:sp>
    <dsp:sp modelId="{729F4D7F-4FBD-4F25-85F7-4CBBE705114C}">
      <dsp:nvSpPr>
        <dsp:cNvPr id="0" name=""/>
        <dsp:cNvSpPr/>
      </dsp:nvSpPr>
      <dsp:spPr>
        <a:xfrm rot="19558316">
          <a:off x="2007331" y="1395086"/>
          <a:ext cx="748284" cy="544803"/>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l-GR" sz="1300" kern="1200"/>
        </a:p>
      </dsp:txBody>
      <dsp:txXfrm>
        <a:off x="2021325" y="1549778"/>
        <a:ext cx="584843" cy="326881"/>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C788E7-2211-48AA-BA39-D94F7232ECAC}"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6C1C4-F56F-46B1-B796-B9F0977DB308}" type="slidenum">
              <a:rPr lang="en-US" smtClean="0"/>
              <a:t>‹#›</a:t>
            </a:fld>
            <a:endParaRPr lang="en-US"/>
          </a:p>
        </p:txBody>
      </p:sp>
    </p:spTree>
    <p:extLst>
      <p:ext uri="{BB962C8B-B14F-4D97-AF65-F5344CB8AC3E}">
        <p14:creationId xmlns:p14="http://schemas.microsoft.com/office/powerpoint/2010/main" val="298680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4</a:t>
            </a:fld>
            <a:endParaRPr lang="en-US"/>
          </a:p>
        </p:txBody>
      </p:sp>
    </p:spTree>
    <p:extLst>
      <p:ext uri="{BB962C8B-B14F-4D97-AF65-F5344CB8AC3E}">
        <p14:creationId xmlns:p14="http://schemas.microsoft.com/office/powerpoint/2010/main" val="596213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15</a:t>
            </a:fld>
            <a:endParaRPr lang="en-US"/>
          </a:p>
        </p:txBody>
      </p:sp>
    </p:spTree>
    <p:extLst>
      <p:ext uri="{BB962C8B-B14F-4D97-AF65-F5344CB8AC3E}">
        <p14:creationId xmlns:p14="http://schemas.microsoft.com/office/powerpoint/2010/main" val="2776713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7</a:t>
            </a:fld>
            <a:endParaRPr lang="en-US"/>
          </a:p>
        </p:txBody>
      </p:sp>
    </p:spTree>
    <p:extLst>
      <p:ext uri="{BB962C8B-B14F-4D97-AF65-F5344CB8AC3E}">
        <p14:creationId xmlns:p14="http://schemas.microsoft.com/office/powerpoint/2010/main" val="2842963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8</a:t>
            </a:fld>
            <a:endParaRPr lang="en-US"/>
          </a:p>
        </p:txBody>
      </p:sp>
    </p:spTree>
    <p:extLst>
      <p:ext uri="{BB962C8B-B14F-4D97-AF65-F5344CB8AC3E}">
        <p14:creationId xmlns:p14="http://schemas.microsoft.com/office/powerpoint/2010/main" val="4254001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9</a:t>
            </a:fld>
            <a:endParaRPr lang="en-US"/>
          </a:p>
        </p:txBody>
      </p:sp>
    </p:spTree>
    <p:extLst>
      <p:ext uri="{BB962C8B-B14F-4D97-AF65-F5344CB8AC3E}">
        <p14:creationId xmlns:p14="http://schemas.microsoft.com/office/powerpoint/2010/main" val="1188026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10</a:t>
            </a:fld>
            <a:endParaRPr lang="en-US"/>
          </a:p>
        </p:txBody>
      </p:sp>
    </p:spTree>
    <p:extLst>
      <p:ext uri="{BB962C8B-B14F-4D97-AF65-F5344CB8AC3E}">
        <p14:creationId xmlns:p14="http://schemas.microsoft.com/office/powerpoint/2010/main" val="2528380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11</a:t>
            </a:fld>
            <a:endParaRPr lang="en-US"/>
          </a:p>
        </p:txBody>
      </p:sp>
    </p:spTree>
    <p:extLst>
      <p:ext uri="{BB962C8B-B14F-4D97-AF65-F5344CB8AC3E}">
        <p14:creationId xmlns:p14="http://schemas.microsoft.com/office/powerpoint/2010/main" val="2839686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12</a:t>
            </a:fld>
            <a:endParaRPr lang="en-US"/>
          </a:p>
        </p:txBody>
      </p:sp>
    </p:spTree>
    <p:extLst>
      <p:ext uri="{BB962C8B-B14F-4D97-AF65-F5344CB8AC3E}">
        <p14:creationId xmlns:p14="http://schemas.microsoft.com/office/powerpoint/2010/main" val="2912679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13</a:t>
            </a:fld>
            <a:endParaRPr lang="en-US"/>
          </a:p>
        </p:txBody>
      </p:sp>
    </p:spTree>
    <p:extLst>
      <p:ext uri="{BB962C8B-B14F-4D97-AF65-F5344CB8AC3E}">
        <p14:creationId xmlns:p14="http://schemas.microsoft.com/office/powerpoint/2010/main" val="1796692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14</a:t>
            </a:fld>
            <a:endParaRPr lang="en-US"/>
          </a:p>
        </p:txBody>
      </p:sp>
    </p:spTree>
    <p:extLst>
      <p:ext uri="{BB962C8B-B14F-4D97-AF65-F5344CB8AC3E}">
        <p14:creationId xmlns:p14="http://schemas.microsoft.com/office/powerpoint/2010/main" val="2691823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198536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974483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27025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574733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99600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66877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713866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61947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639184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38615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8DF3C839-2365-46F2-818D-9E676149DB34}"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75057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8DF3C839-2365-46F2-818D-9E676149DB34}"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53631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DF3C839-2365-46F2-818D-9E676149DB34}"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205404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3C839-2365-46F2-818D-9E676149DB34}"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87317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DF3C839-2365-46F2-818D-9E676149DB34}"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044800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
        <p:nvSpPr>
          <p:cNvPr id="5" name="Date Placeholder 4"/>
          <p:cNvSpPr>
            <a:spLocks noGrp="1"/>
          </p:cNvSpPr>
          <p:nvPr>
            <p:ph type="dt" sz="half" idx="10"/>
          </p:nvPr>
        </p:nvSpPr>
        <p:spPr/>
        <p:txBody>
          <a:bodyPr/>
          <a:lstStyle/>
          <a:p>
            <a:fld id="{8DF3C839-2365-46F2-818D-9E676149DB34}" type="datetimeFigureOut">
              <a:rPr lang="en-US" smtClean="0"/>
              <a:t>2/19/2018</a:t>
            </a:fld>
            <a:endParaRPr lang="en-US"/>
          </a:p>
        </p:txBody>
      </p:sp>
    </p:spTree>
    <p:extLst>
      <p:ext uri="{BB962C8B-B14F-4D97-AF65-F5344CB8AC3E}">
        <p14:creationId xmlns:p14="http://schemas.microsoft.com/office/powerpoint/2010/main" val="2349802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F3C839-2365-46F2-818D-9E676149DB34}" type="datetimeFigureOut">
              <a:rPr lang="en-US" smtClean="0"/>
              <a:t>2/19/2018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FC18C9-39E4-4357-AC35-0B0D68236D34}" type="slidenum">
              <a:rPr lang="en-US" smtClean="0"/>
              <a:t>‹#›</a:t>
            </a:fld>
            <a:endParaRPr lang="en-US"/>
          </a:p>
        </p:txBody>
      </p:sp>
    </p:spTree>
    <p:extLst>
      <p:ext uri="{BB962C8B-B14F-4D97-AF65-F5344CB8AC3E}">
        <p14:creationId xmlns:p14="http://schemas.microsoft.com/office/powerpoint/2010/main" val="513145545"/>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iobe.com/tiobe-inde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055" y="725214"/>
            <a:ext cx="9144000" cy="1753588"/>
          </a:xfrm>
        </p:spPr>
        <p:txBody>
          <a:bodyPr>
            <a:noAutofit/>
          </a:bodyPr>
          <a:lstStyle/>
          <a:p>
            <a:pPr algn="ctr"/>
            <a:r>
              <a:rPr lang="el-GR" sz="4800" dirty="0">
                <a:solidFill>
                  <a:srgbClr val="0070C0"/>
                </a:solidFill>
              </a:rPr>
              <a:t>Από τον αλγόριθμο στην ανάπτυξη προγράμματος</a:t>
            </a:r>
            <a:endParaRPr lang="en-US" sz="4800" dirty="0">
              <a:solidFill>
                <a:srgbClr val="0070C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919627" y="2981236"/>
            <a:ext cx="2198856" cy="2198856"/>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1447055" y="5344509"/>
            <a:ext cx="9144000" cy="103581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2400" dirty="0">
                <a:solidFill>
                  <a:srgbClr val="0070C0"/>
                </a:solidFill>
              </a:rPr>
              <a:t>Κέρος Α. Ιωάννης</a:t>
            </a:r>
          </a:p>
          <a:p>
            <a:r>
              <a:rPr lang="el-GR" sz="2400" dirty="0">
                <a:solidFill>
                  <a:srgbClr val="0070C0"/>
                </a:solidFill>
              </a:rPr>
              <a:t>Καθηγητής Πληροφορικής ΠΕ19</a:t>
            </a:r>
          </a:p>
          <a:p>
            <a:r>
              <a:rPr lang="el-GR" sz="2400" dirty="0">
                <a:solidFill>
                  <a:srgbClr val="0070C0"/>
                </a:solidFill>
              </a:rPr>
              <a:t>1</a:t>
            </a:r>
            <a:r>
              <a:rPr lang="el-GR" sz="2400" baseline="30000" dirty="0">
                <a:solidFill>
                  <a:srgbClr val="0070C0"/>
                </a:solidFill>
              </a:rPr>
              <a:t>ο</a:t>
            </a:r>
            <a:r>
              <a:rPr lang="el-GR" sz="2400" dirty="0">
                <a:solidFill>
                  <a:srgbClr val="0070C0"/>
                </a:solidFill>
              </a:rPr>
              <a:t> ΕΠΑΛ Κιλκίς</a:t>
            </a:r>
            <a:endParaRPr lang="en-US" sz="2400" dirty="0">
              <a:solidFill>
                <a:srgbClr val="0070C0"/>
              </a:solidFill>
            </a:endParaRPr>
          </a:p>
        </p:txBody>
      </p:sp>
    </p:spTree>
    <p:extLst>
      <p:ext uri="{BB962C8B-B14F-4D97-AF65-F5344CB8AC3E}">
        <p14:creationId xmlns:p14="http://schemas.microsoft.com/office/powerpoint/2010/main" val="681288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l-GR" dirty="0">
                <a:solidFill>
                  <a:srgbClr val="0070C0"/>
                </a:solidFill>
              </a:rPr>
              <a:t>Προγραμματιστικά υποδείγματα</a:t>
            </a:r>
            <a:endParaRPr lang="en-US" dirty="0">
              <a:solidFill>
                <a:srgbClr val="0070C0"/>
              </a:solidFill>
            </a:endParaRPr>
          </a:p>
        </p:txBody>
      </p:sp>
      <p:sp>
        <p:nvSpPr>
          <p:cNvPr id="3" name="Rectangle 22"/>
          <p:cNvSpPr>
            <a:spLocks noChangeArrowheads="1"/>
          </p:cNvSpPr>
          <p:nvPr/>
        </p:nvSpPr>
        <p:spPr bwMode="auto">
          <a:xfrm>
            <a:off x="3157550" y="2316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8" name="TextBox 27"/>
          <p:cNvSpPr txBox="1"/>
          <p:nvPr/>
        </p:nvSpPr>
        <p:spPr>
          <a:xfrm>
            <a:off x="838199" y="1159943"/>
            <a:ext cx="8610601" cy="1631216"/>
          </a:xfrm>
          <a:prstGeom prst="rect">
            <a:avLst/>
          </a:prstGeom>
          <a:noFill/>
        </p:spPr>
        <p:txBody>
          <a:bodyPr wrap="square" rtlCol="0">
            <a:spAutoFit/>
          </a:bodyPr>
          <a:lstStyle/>
          <a:p>
            <a:pPr algn="just"/>
            <a:r>
              <a:rPr lang="el-GR" sz="2000" dirty="0"/>
              <a:t>Τα διάφορα είδη προγραμματισμού που υπάρχουν από την δεκαετία του 60 μέχρι σήμερα μπορούν να καταταγούν σε δύο κατευθύνσεις:</a:t>
            </a:r>
          </a:p>
          <a:p>
            <a:pPr marL="342900" indent="-342900" algn="just">
              <a:buFont typeface="Arial" panose="020B0604020202020204" pitchFamily="34" charset="0"/>
              <a:buChar char="•"/>
            </a:pPr>
            <a:endParaRPr lang="en-US" sz="2000" dirty="0"/>
          </a:p>
          <a:p>
            <a:pPr marL="720725" indent="-368300" algn="just">
              <a:buFont typeface="Arial" panose="020B0604020202020204" pitchFamily="34" charset="0"/>
              <a:buChar char="•"/>
              <a:tabLst>
                <a:tab pos="1247775" algn="l"/>
              </a:tabLst>
            </a:pPr>
            <a:r>
              <a:rPr lang="el-GR" sz="2000" dirty="0">
                <a:solidFill>
                  <a:srgbClr val="0070C0"/>
                </a:solidFill>
              </a:rPr>
              <a:t>Προστακτικός προγραμματισμός (</a:t>
            </a:r>
            <a:r>
              <a:rPr lang="en-US" sz="2000" dirty="0">
                <a:solidFill>
                  <a:srgbClr val="0070C0"/>
                </a:solidFill>
              </a:rPr>
              <a:t>imperative programming)</a:t>
            </a:r>
          </a:p>
          <a:p>
            <a:pPr marL="720725" indent="-368300" algn="just">
              <a:buFont typeface="Arial" panose="020B0604020202020204" pitchFamily="34" charset="0"/>
              <a:buChar char="•"/>
              <a:tabLst>
                <a:tab pos="1247775" algn="l"/>
              </a:tabLst>
            </a:pPr>
            <a:r>
              <a:rPr lang="el-GR" sz="2000" dirty="0">
                <a:solidFill>
                  <a:srgbClr val="0070C0"/>
                </a:solidFill>
              </a:rPr>
              <a:t>Δηλωτικός προγραμματισμός (</a:t>
            </a:r>
            <a:r>
              <a:rPr lang="en-US" sz="2000" dirty="0">
                <a:solidFill>
                  <a:srgbClr val="0070C0"/>
                </a:solidFill>
              </a:rPr>
              <a:t>declarative programming)</a:t>
            </a:r>
            <a:endParaRPr lang="el-GR" sz="2000" dirty="0">
              <a:solidFill>
                <a:srgbClr val="0070C0"/>
              </a:solidFill>
            </a:endParaRPr>
          </a:p>
        </p:txBody>
      </p:sp>
      <p:sp>
        <p:nvSpPr>
          <p:cNvPr id="7" name="TextBox 6"/>
          <p:cNvSpPr txBox="1"/>
          <p:nvPr/>
        </p:nvSpPr>
        <p:spPr>
          <a:xfrm>
            <a:off x="838199" y="2916631"/>
            <a:ext cx="5070232" cy="461665"/>
          </a:xfrm>
          <a:prstGeom prst="rect">
            <a:avLst/>
          </a:prstGeom>
          <a:noFill/>
        </p:spPr>
        <p:txBody>
          <a:bodyPr wrap="square" rtlCol="0">
            <a:spAutoFit/>
          </a:bodyPr>
          <a:lstStyle/>
          <a:p>
            <a:pPr algn="just"/>
            <a:r>
              <a:rPr lang="el-GR" sz="2400" b="1" dirty="0">
                <a:solidFill>
                  <a:srgbClr val="0070C0"/>
                </a:solidFill>
              </a:rPr>
              <a:t>Προστακτικός</a:t>
            </a:r>
            <a:r>
              <a:rPr lang="el-GR" sz="2000" b="1" dirty="0">
                <a:solidFill>
                  <a:srgbClr val="0070C0"/>
                </a:solidFill>
              </a:rPr>
              <a:t> </a:t>
            </a:r>
            <a:r>
              <a:rPr lang="el-GR" sz="2400" b="1" dirty="0">
                <a:solidFill>
                  <a:srgbClr val="0070C0"/>
                </a:solidFill>
              </a:rPr>
              <a:t>προγραμματισμός</a:t>
            </a:r>
            <a:endParaRPr lang="el-GR" sz="2000" b="1" dirty="0">
              <a:solidFill>
                <a:srgbClr val="0070C0"/>
              </a:solidFill>
            </a:endParaRPr>
          </a:p>
        </p:txBody>
      </p:sp>
      <p:sp>
        <p:nvSpPr>
          <p:cNvPr id="4" name="TextBox 3"/>
          <p:cNvSpPr txBox="1"/>
          <p:nvPr/>
        </p:nvSpPr>
        <p:spPr>
          <a:xfrm>
            <a:off x="1154722" y="3392839"/>
            <a:ext cx="8294078" cy="1631216"/>
          </a:xfrm>
          <a:prstGeom prst="rect">
            <a:avLst/>
          </a:prstGeom>
          <a:noFill/>
        </p:spPr>
        <p:txBody>
          <a:bodyPr wrap="square" rtlCol="0">
            <a:spAutoFit/>
          </a:bodyPr>
          <a:lstStyle/>
          <a:p>
            <a:pPr marL="285750" indent="-285750">
              <a:buFont typeface="Arial" panose="020B0604020202020204" pitchFamily="34" charset="0"/>
              <a:buChar char="•"/>
            </a:pPr>
            <a:r>
              <a:rPr lang="el-GR" sz="2000" dirty="0"/>
              <a:t>Εντολές που υλοποιούν τα βήματα ενός αλγόριθμου,</a:t>
            </a:r>
          </a:p>
          <a:p>
            <a:pPr marL="285750" indent="-285750">
              <a:buFont typeface="Arial" panose="020B0604020202020204" pitchFamily="34" charset="0"/>
              <a:buChar char="•"/>
            </a:pPr>
            <a:r>
              <a:rPr lang="el-GR" sz="2000" dirty="0"/>
              <a:t>Βρίσκεται πιο κοντά στη λογική λειτουργίας του υπολογιστή,</a:t>
            </a:r>
          </a:p>
          <a:p>
            <a:pPr marL="285750" indent="-285750">
              <a:buFont typeface="Arial" panose="020B0604020202020204" pitchFamily="34" charset="0"/>
              <a:buChar char="•"/>
            </a:pPr>
            <a:r>
              <a:rPr lang="el-GR" sz="2000" dirty="0"/>
              <a:t>Γλώσσες που ακολούθησαν το είδος αυτό είναι οι κλασικές γλώσσες προγραμματισμού, όπως </a:t>
            </a:r>
            <a:r>
              <a:rPr lang="el-GR" sz="2000" dirty="0" err="1"/>
              <a:t>Cobol</a:t>
            </a:r>
            <a:r>
              <a:rPr lang="el-GR" sz="2000" dirty="0"/>
              <a:t>, </a:t>
            </a:r>
            <a:r>
              <a:rPr lang="el-GR" sz="2000" dirty="0" err="1"/>
              <a:t>Fortran</a:t>
            </a:r>
            <a:r>
              <a:rPr lang="el-GR" sz="2000" dirty="0"/>
              <a:t>, Pascal, C κ.ά. </a:t>
            </a:r>
          </a:p>
          <a:p>
            <a:pPr marL="285750" indent="-285750">
              <a:buFont typeface="Arial" panose="020B0604020202020204" pitchFamily="34" charset="0"/>
              <a:buChar char="•"/>
            </a:pPr>
            <a:r>
              <a:rPr lang="el-GR" sz="2000" b="1" dirty="0">
                <a:solidFill>
                  <a:srgbClr val="C00000"/>
                </a:solidFill>
              </a:rPr>
              <a:t>Περιγράφουν τα βήματα για την υλοποίηση του σκοπού.</a:t>
            </a:r>
          </a:p>
        </p:txBody>
      </p:sp>
      <p:sp>
        <p:nvSpPr>
          <p:cNvPr id="9" name="TextBox 8"/>
          <p:cNvSpPr txBox="1"/>
          <p:nvPr/>
        </p:nvSpPr>
        <p:spPr>
          <a:xfrm>
            <a:off x="838199" y="5224704"/>
            <a:ext cx="5070232" cy="461665"/>
          </a:xfrm>
          <a:prstGeom prst="rect">
            <a:avLst/>
          </a:prstGeom>
          <a:noFill/>
        </p:spPr>
        <p:txBody>
          <a:bodyPr wrap="square" rtlCol="0">
            <a:spAutoFit/>
          </a:bodyPr>
          <a:lstStyle/>
          <a:p>
            <a:pPr algn="just"/>
            <a:r>
              <a:rPr lang="el-GR" sz="2400" b="1" dirty="0">
                <a:solidFill>
                  <a:srgbClr val="0070C0"/>
                </a:solidFill>
              </a:rPr>
              <a:t>Δηλωτικός</a:t>
            </a:r>
            <a:r>
              <a:rPr lang="el-GR" sz="2400" b="1" dirty="0">
                <a:solidFill>
                  <a:srgbClr val="FF0000"/>
                </a:solidFill>
              </a:rPr>
              <a:t> </a:t>
            </a:r>
            <a:r>
              <a:rPr lang="el-GR" sz="2400" b="1" dirty="0">
                <a:solidFill>
                  <a:srgbClr val="0070C0"/>
                </a:solidFill>
              </a:rPr>
              <a:t>προγραμματισμός</a:t>
            </a:r>
          </a:p>
        </p:txBody>
      </p:sp>
      <p:sp>
        <p:nvSpPr>
          <p:cNvPr id="10" name="TextBox 9"/>
          <p:cNvSpPr txBox="1"/>
          <p:nvPr/>
        </p:nvSpPr>
        <p:spPr>
          <a:xfrm>
            <a:off x="1154722" y="5686369"/>
            <a:ext cx="11213124" cy="400110"/>
          </a:xfrm>
          <a:prstGeom prst="rect">
            <a:avLst/>
          </a:prstGeom>
          <a:noFill/>
        </p:spPr>
        <p:txBody>
          <a:bodyPr wrap="square" rtlCol="0">
            <a:spAutoFit/>
          </a:bodyPr>
          <a:lstStyle/>
          <a:p>
            <a:pPr marL="285750" indent="-285750">
              <a:buFont typeface="Arial" panose="020B0604020202020204" pitchFamily="34" charset="0"/>
              <a:buChar char="•"/>
            </a:pPr>
            <a:r>
              <a:rPr lang="el-GR" sz="2000" b="1" dirty="0">
                <a:solidFill>
                  <a:srgbClr val="C00000"/>
                </a:solidFill>
              </a:rPr>
              <a:t>Περιγραφή του σκοπού του προγράμματος.</a:t>
            </a:r>
          </a:p>
        </p:txBody>
      </p:sp>
    </p:spTree>
    <p:extLst>
      <p:ext uri="{BB962C8B-B14F-4D97-AF65-F5344CB8AC3E}">
        <p14:creationId xmlns:p14="http://schemas.microsoft.com/office/powerpoint/2010/main" val="168653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 calcmode="lin" valueType="num">
                                      <p:cBhvr additive="base">
                                        <p:cTn id="7" dur="500" fill="hold"/>
                                        <p:tgtEl>
                                          <p:spTgt spid="2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
                                            <p:txEl>
                                              <p:pRg st="2" end="2"/>
                                            </p:txEl>
                                          </p:spTgt>
                                        </p:tgtEl>
                                        <p:attrNameLst>
                                          <p:attrName>style.visibility</p:attrName>
                                        </p:attrNameLst>
                                      </p:cBhvr>
                                      <p:to>
                                        <p:strVal val="visible"/>
                                      </p:to>
                                    </p:set>
                                    <p:anim calcmode="lin" valueType="num">
                                      <p:cBhvr additive="base">
                                        <p:cTn id="13" dur="500" fill="hold"/>
                                        <p:tgtEl>
                                          <p:spTgt spid="28">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
                                            <p:txEl>
                                              <p:pRg st="3" end="3"/>
                                            </p:txEl>
                                          </p:spTgt>
                                        </p:tgtEl>
                                        <p:attrNameLst>
                                          <p:attrName>style.visibility</p:attrName>
                                        </p:attrNameLst>
                                      </p:cBhvr>
                                      <p:to>
                                        <p:strVal val="visible"/>
                                      </p:to>
                                    </p:set>
                                    <p:anim calcmode="lin" valueType="num">
                                      <p:cBhvr additive="base">
                                        <p:cTn id="19" dur="500" fill="hold"/>
                                        <p:tgtEl>
                                          <p:spTgt spid="28">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additive="base">
                                        <p:cTn id="43"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9">
                                            <p:txEl>
                                              <p:pRg st="0" end="0"/>
                                            </p:txEl>
                                          </p:spTgt>
                                        </p:tgtEl>
                                        <p:attrNameLst>
                                          <p:attrName>style.visibility</p:attrName>
                                        </p:attrNameLst>
                                      </p:cBhvr>
                                      <p:to>
                                        <p:strVal val="visible"/>
                                      </p:to>
                                    </p:set>
                                    <p:anim calcmode="lin" valueType="num">
                                      <p:cBhvr additive="base">
                                        <p:cTn id="55"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0">
                                            <p:txEl>
                                              <p:pRg st="0" end="0"/>
                                            </p:txEl>
                                          </p:spTgt>
                                        </p:tgtEl>
                                        <p:attrNameLst>
                                          <p:attrName>style.visibility</p:attrName>
                                        </p:attrNameLst>
                                      </p:cBhvr>
                                      <p:to>
                                        <p:strVal val="visible"/>
                                      </p:to>
                                    </p:set>
                                    <p:anim calcmode="lin" valueType="num">
                                      <p:cBhvr additive="base">
                                        <p:cTn id="61"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uild="p"/>
      <p:bldP spid="7" grpId="0" build="p"/>
      <p:bldP spid="4" grpId="0" build="p"/>
      <p:bldP spid="9" grpId="0" build="p"/>
      <p:bldP spid="1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l-GR" dirty="0">
                <a:solidFill>
                  <a:srgbClr val="0070C0"/>
                </a:solidFill>
              </a:rPr>
              <a:t>Προστακτικός προγραμματισμός</a:t>
            </a:r>
            <a:endParaRPr lang="en-US" dirty="0">
              <a:solidFill>
                <a:srgbClr val="0070C0"/>
              </a:solidFill>
            </a:endParaRPr>
          </a:p>
        </p:txBody>
      </p:sp>
      <p:sp>
        <p:nvSpPr>
          <p:cNvPr id="3" name="Rectangle 22"/>
          <p:cNvSpPr>
            <a:spLocks noChangeArrowheads="1"/>
          </p:cNvSpPr>
          <p:nvPr/>
        </p:nvSpPr>
        <p:spPr bwMode="auto">
          <a:xfrm>
            <a:off x="3157550" y="2316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4" name="TextBox 3"/>
          <p:cNvSpPr txBox="1"/>
          <p:nvPr/>
        </p:nvSpPr>
        <p:spPr>
          <a:xfrm>
            <a:off x="838199" y="1350320"/>
            <a:ext cx="8873837" cy="4339650"/>
          </a:xfrm>
          <a:prstGeom prst="rect">
            <a:avLst/>
          </a:prstGeom>
          <a:noFill/>
        </p:spPr>
        <p:txBody>
          <a:bodyPr wrap="square" rtlCol="0">
            <a:spAutoFit/>
          </a:bodyPr>
          <a:lstStyle/>
          <a:p>
            <a:pPr marL="285750" indent="-285750" algn="just">
              <a:buFont typeface="Arial" panose="020B0604020202020204" pitchFamily="34" charset="0"/>
              <a:buChar char="•"/>
            </a:pPr>
            <a:r>
              <a:rPr lang="el-GR" sz="2400" b="1" dirty="0">
                <a:solidFill>
                  <a:srgbClr val="0070C0"/>
                </a:solidFill>
              </a:rPr>
              <a:t>Μη δομημένος</a:t>
            </a:r>
          </a:p>
          <a:p>
            <a:pPr marL="606425" indent="-342900" algn="just">
              <a:buFont typeface="Wingdings" panose="05000000000000000000" pitchFamily="2" charset="2"/>
              <a:buChar char="ü"/>
            </a:pPr>
            <a:r>
              <a:rPr lang="el-GR" sz="2000" dirty="0"/>
              <a:t>η διακλάδωση της ροής γίνονταν με την εντολή </a:t>
            </a:r>
            <a:r>
              <a:rPr lang="el-GR" sz="2000" dirty="0" err="1"/>
              <a:t>goto</a:t>
            </a:r>
            <a:r>
              <a:rPr lang="en-US" sz="2000" dirty="0"/>
              <a:t>.</a:t>
            </a:r>
            <a:endParaRPr lang="el-GR" sz="2000" dirty="0"/>
          </a:p>
          <a:p>
            <a:pPr marL="285750" indent="-285750" algn="just">
              <a:buFont typeface="Arial" panose="020B0604020202020204" pitchFamily="34" charset="0"/>
              <a:buChar char="•"/>
            </a:pPr>
            <a:r>
              <a:rPr lang="el-GR" sz="2400" b="1" dirty="0">
                <a:solidFill>
                  <a:srgbClr val="0070C0"/>
                </a:solidFill>
              </a:rPr>
              <a:t>Δομημένος</a:t>
            </a:r>
          </a:p>
          <a:p>
            <a:pPr marL="606425" indent="-342900" algn="just">
              <a:buFont typeface="Wingdings" panose="05000000000000000000" pitchFamily="2" charset="2"/>
              <a:buChar char="ü"/>
            </a:pPr>
            <a:r>
              <a:rPr lang="el-GR" sz="2000" dirty="0"/>
              <a:t>Οι εντολές σε ομάδες (</a:t>
            </a:r>
            <a:r>
              <a:rPr lang="el-GR" sz="2000" dirty="0" err="1"/>
              <a:t>blocks</a:t>
            </a:r>
            <a:r>
              <a:rPr lang="el-GR" sz="2000" dirty="0"/>
              <a:t>) ακολουθούν την ιεραρχική</a:t>
            </a:r>
            <a:r>
              <a:rPr lang="el-GR" sz="2000" b="1" dirty="0"/>
              <a:t> </a:t>
            </a:r>
            <a:r>
              <a:rPr lang="el-GR" sz="2000" dirty="0"/>
              <a:t>λογική ροής και τη δυνατότητα χρήσης </a:t>
            </a:r>
            <a:r>
              <a:rPr lang="el-GR" sz="2000" dirty="0" err="1"/>
              <a:t>υπορουτινών</a:t>
            </a:r>
            <a:r>
              <a:rPr lang="el-GR" sz="2000" dirty="0"/>
              <a:t> και διάφορων άλλων δομών, όπως η </a:t>
            </a:r>
            <a:r>
              <a:rPr lang="el-GR" sz="2000" dirty="0" err="1"/>
              <a:t>if</a:t>
            </a:r>
            <a:r>
              <a:rPr lang="el-GR" sz="2000" dirty="0"/>
              <a:t> – </a:t>
            </a:r>
            <a:r>
              <a:rPr lang="el-GR" sz="2000" dirty="0" err="1"/>
              <a:t>then</a:t>
            </a:r>
            <a:r>
              <a:rPr lang="el-GR" sz="2000" dirty="0"/>
              <a:t> - </a:t>
            </a:r>
            <a:r>
              <a:rPr lang="el-GR" sz="2000" dirty="0" err="1"/>
              <a:t>else</a:t>
            </a:r>
            <a:r>
              <a:rPr lang="el-GR" sz="2000" dirty="0"/>
              <a:t>.</a:t>
            </a:r>
          </a:p>
          <a:p>
            <a:pPr marL="285750" indent="-285750" algn="just">
              <a:buFont typeface="Arial" panose="020B0604020202020204" pitchFamily="34" charset="0"/>
              <a:buChar char="•"/>
            </a:pPr>
            <a:r>
              <a:rPr lang="el-GR" sz="2400" b="1" dirty="0">
                <a:solidFill>
                  <a:srgbClr val="0070C0"/>
                </a:solidFill>
              </a:rPr>
              <a:t>Διαδικαστικός</a:t>
            </a:r>
          </a:p>
          <a:p>
            <a:pPr marL="606425" indent="-342900" algn="just">
              <a:buFont typeface="Wingdings" panose="05000000000000000000" pitchFamily="2" charset="2"/>
              <a:buChar char="ü"/>
            </a:pPr>
            <a:r>
              <a:rPr lang="el-GR" sz="2000" dirty="0"/>
              <a:t>το πρόγραμμα αποτελείται από αυτοτελείς ομάδες εντολών, τις διαδικασίες</a:t>
            </a:r>
            <a:r>
              <a:rPr lang="el-GR" sz="2000" b="1" dirty="0"/>
              <a:t> </a:t>
            </a:r>
            <a:r>
              <a:rPr lang="el-GR" sz="2000" dirty="0"/>
              <a:t>(</a:t>
            </a:r>
            <a:r>
              <a:rPr lang="el-GR" sz="2000" dirty="0" err="1"/>
              <a:t>procedures</a:t>
            </a:r>
            <a:r>
              <a:rPr lang="el-GR" sz="2000" dirty="0"/>
              <a:t>).  Χαρακτηριστική γλώσσα η </a:t>
            </a:r>
            <a:r>
              <a:rPr lang="en-US" sz="2000" dirty="0"/>
              <a:t>Pascal.</a:t>
            </a:r>
            <a:endParaRPr lang="el-GR" sz="2000" dirty="0"/>
          </a:p>
          <a:p>
            <a:pPr marL="285750" indent="-285750" algn="just">
              <a:buFont typeface="Arial" panose="020B0604020202020204" pitchFamily="34" charset="0"/>
              <a:buChar char="•"/>
            </a:pPr>
            <a:r>
              <a:rPr lang="el-GR" sz="2400" b="1" dirty="0">
                <a:solidFill>
                  <a:srgbClr val="0070C0"/>
                </a:solidFill>
              </a:rPr>
              <a:t>Αντικειμενοστραφής</a:t>
            </a:r>
          </a:p>
          <a:p>
            <a:pPr marL="606425" indent="-342900" algn="just">
              <a:buFont typeface="Wingdings" panose="05000000000000000000" pitchFamily="2" charset="2"/>
              <a:buChar char="ü"/>
            </a:pPr>
            <a:r>
              <a:rPr lang="el-GR" sz="2000" dirty="0"/>
              <a:t>το πρόγραμμα βασίζεται σε αντικείμενα που αλληλοεπιδρούν μεταξύ τους, αποτελώντας ένα πρότυπο που ταιριάζει περισσότερο στη λογική οργάνωσης και λειτουργίας του πραγματικού κόσμου.</a:t>
            </a:r>
          </a:p>
        </p:txBody>
      </p:sp>
    </p:spTree>
    <p:extLst>
      <p:ext uri="{BB962C8B-B14F-4D97-AF65-F5344CB8AC3E}">
        <p14:creationId xmlns:p14="http://schemas.microsoft.com/office/powerpoint/2010/main" val="111413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l-GR" dirty="0">
                <a:solidFill>
                  <a:srgbClr val="0070C0"/>
                </a:solidFill>
              </a:rPr>
              <a:t>Δηλωτικός προγραμματισμός</a:t>
            </a:r>
            <a:endParaRPr lang="en-US" dirty="0">
              <a:solidFill>
                <a:srgbClr val="0070C0"/>
              </a:solidFill>
            </a:endParaRPr>
          </a:p>
        </p:txBody>
      </p:sp>
      <p:sp>
        <p:nvSpPr>
          <p:cNvPr id="3" name="Rectangle 22"/>
          <p:cNvSpPr>
            <a:spLocks noChangeArrowheads="1"/>
          </p:cNvSpPr>
          <p:nvPr/>
        </p:nvSpPr>
        <p:spPr bwMode="auto">
          <a:xfrm>
            <a:off x="3157550" y="2316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4" name="TextBox 3"/>
          <p:cNvSpPr txBox="1"/>
          <p:nvPr/>
        </p:nvSpPr>
        <p:spPr>
          <a:xfrm>
            <a:off x="838199" y="1350320"/>
            <a:ext cx="8749146" cy="2862322"/>
          </a:xfrm>
          <a:prstGeom prst="rect">
            <a:avLst/>
          </a:prstGeom>
          <a:noFill/>
        </p:spPr>
        <p:txBody>
          <a:bodyPr wrap="square" rtlCol="0">
            <a:spAutoFit/>
          </a:bodyPr>
          <a:lstStyle/>
          <a:p>
            <a:pPr marL="285750" indent="-285750" algn="just">
              <a:buFont typeface="Arial" panose="020B0604020202020204" pitchFamily="34" charset="0"/>
              <a:buChar char="•"/>
            </a:pPr>
            <a:r>
              <a:rPr lang="el-GR" sz="2400" b="1" dirty="0">
                <a:solidFill>
                  <a:srgbClr val="0070C0"/>
                </a:solidFill>
              </a:rPr>
              <a:t>Συναρτησιακός</a:t>
            </a:r>
          </a:p>
          <a:p>
            <a:pPr marL="606425" indent="-342900" algn="just">
              <a:buFont typeface="Wingdings" panose="05000000000000000000" pitchFamily="2" charset="2"/>
              <a:buChar char="ü"/>
            </a:pPr>
            <a:r>
              <a:rPr lang="el-GR" sz="2000" dirty="0"/>
              <a:t>Βασίζεται σε μαθηματικές συναρτήσεις (</a:t>
            </a:r>
            <a:r>
              <a:rPr lang="en-US" sz="2000" dirty="0"/>
              <a:t>Lisp, LOGO).</a:t>
            </a:r>
            <a:endParaRPr lang="el-GR" sz="2000" dirty="0"/>
          </a:p>
          <a:p>
            <a:pPr marL="285750" indent="-285750" algn="just">
              <a:buFont typeface="Arial" panose="020B0604020202020204" pitchFamily="34" charset="0"/>
              <a:buChar char="•"/>
            </a:pPr>
            <a:r>
              <a:rPr lang="el-GR" sz="2400" b="1" dirty="0">
                <a:solidFill>
                  <a:srgbClr val="0070C0"/>
                </a:solidFill>
              </a:rPr>
              <a:t>Λογικός</a:t>
            </a:r>
          </a:p>
          <a:p>
            <a:pPr marL="606425" indent="-342900" algn="just">
              <a:buFont typeface="Wingdings" panose="05000000000000000000" pitchFamily="2" charset="2"/>
              <a:buChar char="ü"/>
            </a:pPr>
            <a:r>
              <a:rPr lang="el-GR" sz="2000" dirty="0"/>
              <a:t>Το πρόγραμμα είναι ένα σύνολο από κανόνες που καθορίζουν τις σχέσεις ανάμεσα σε αντικείμενα.</a:t>
            </a:r>
          </a:p>
          <a:p>
            <a:pPr marL="285750" indent="-285750" algn="just">
              <a:buFont typeface="Arial" panose="020B0604020202020204" pitchFamily="34" charset="0"/>
              <a:buChar char="•"/>
            </a:pPr>
            <a:r>
              <a:rPr lang="en-US" sz="2400" b="1" dirty="0">
                <a:solidFill>
                  <a:srgbClr val="0070C0"/>
                </a:solidFill>
              </a:rPr>
              <a:t>HTML (</a:t>
            </a:r>
            <a:r>
              <a:rPr lang="en-US" sz="2400" b="1" dirty="0" err="1">
                <a:solidFill>
                  <a:srgbClr val="0070C0"/>
                </a:solidFill>
              </a:rPr>
              <a:t>HyperText</a:t>
            </a:r>
            <a:r>
              <a:rPr lang="en-US" sz="2400" b="1" dirty="0">
                <a:solidFill>
                  <a:srgbClr val="0070C0"/>
                </a:solidFill>
              </a:rPr>
              <a:t> Markup Language)</a:t>
            </a:r>
            <a:endParaRPr lang="el-GR" sz="2400" dirty="0">
              <a:solidFill>
                <a:srgbClr val="0070C0"/>
              </a:solidFill>
            </a:endParaRPr>
          </a:p>
          <a:p>
            <a:pPr marL="285750" indent="-285750" algn="just">
              <a:buFont typeface="Arial" panose="020B0604020202020204" pitchFamily="34" charset="0"/>
              <a:buChar char="•"/>
            </a:pPr>
            <a:r>
              <a:rPr lang="en-US" sz="2400" b="1" dirty="0">
                <a:solidFill>
                  <a:srgbClr val="0070C0"/>
                </a:solidFill>
              </a:rPr>
              <a:t>SQL (Structured Query Language)</a:t>
            </a:r>
            <a:endParaRPr lang="el-GR" sz="2400" b="1" dirty="0">
              <a:solidFill>
                <a:srgbClr val="0070C0"/>
              </a:solidFill>
            </a:endParaRPr>
          </a:p>
          <a:p>
            <a:pPr marL="606425" indent="-342900" algn="just">
              <a:buFont typeface="Wingdings" panose="05000000000000000000" pitchFamily="2" charset="2"/>
              <a:buChar char="ü"/>
            </a:pPr>
            <a:endParaRPr lang="el-GR" sz="2400" dirty="0"/>
          </a:p>
        </p:txBody>
      </p:sp>
    </p:spTree>
    <p:extLst>
      <p:ext uri="{BB962C8B-B14F-4D97-AF65-F5344CB8AC3E}">
        <p14:creationId xmlns:p14="http://schemas.microsoft.com/office/powerpoint/2010/main" val="63950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l-GR" dirty="0">
                <a:solidFill>
                  <a:srgbClr val="0070C0"/>
                </a:solidFill>
              </a:rPr>
              <a:t>Λοιπά προγραμματιστικά πρότυπα</a:t>
            </a:r>
            <a:endParaRPr lang="en-US" dirty="0">
              <a:solidFill>
                <a:srgbClr val="0070C0"/>
              </a:solidFill>
            </a:endParaRPr>
          </a:p>
        </p:txBody>
      </p:sp>
      <p:sp>
        <p:nvSpPr>
          <p:cNvPr id="3" name="Rectangle 22"/>
          <p:cNvSpPr>
            <a:spLocks noChangeArrowheads="1"/>
          </p:cNvSpPr>
          <p:nvPr/>
        </p:nvSpPr>
        <p:spPr bwMode="auto">
          <a:xfrm>
            <a:off x="3157550" y="2316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4" name="TextBox 3"/>
          <p:cNvSpPr txBox="1"/>
          <p:nvPr/>
        </p:nvSpPr>
        <p:spPr>
          <a:xfrm>
            <a:off x="838199" y="1350320"/>
            <a:ext cx="8693728" cy="5016758"/>
          </a:xfrm>
          <a:prstGeom prst="rect">
            <a:avLst/>
          </a:prstGeom>
          <a:noFill/>
        </p:spPr>
        <p:txBody>
          <a:bodyPr wrap="square" rtlCol="0">
            <a:spAutoFit/>
          </a:bodyPr>
          <a:lstStyle/>
          <a:p>
            <a:pPr marL="285750" indent="-285750" algn="just">
              <a:buFont typeface="Arial" panose="020B0604020202020204" pitchFamily="34" charset="0"/>
              <a:buChar char="•"/>
            </a:pPr>
            <a:r>
              <a:rPr lang="el-GR" sz="2400" b="1" dirty="0">
                <a:solidFill>
                  <a:srgbClr val="0070C0"/>
                </a:solidFill>
              </a:rPr>
              <a:t>Παράλληλος προγραμματισμός (</a:t>
            </a:r>
            <a:r>
              <a:rPr lang="en-US" sz="2400" b="1" dirty="0">
                <a:solidFill>
                  <a:srgbClr val="0070C0"/>
                </a:solidFill>
              </a:rPr>
              <a:t>parallel programming)</a:t>
            </a:r>
            <a:endParaRPr lang="el-GR" sz="2400" b="1" dirty="0">
              <a:solidFill>
                <a:srgbClr val="0070C0"/>
              </a:solidFill>
            </a:endParaRPr>
          </a:p>
          <a:p>
            <a:pPr marL="606425" indent="-342900" algn="just">
              <a:buFont typeface="Wingdings" panose="05000000000000000000" pitchFamily="2" charset="2"/>
              <a:buChar char="ü"/>
            </a:pPr>
            <a:r>
              <a:rPr lang="el-GR" sz="2000" dirty="0"/>
              <a:t>Επιτρέπει την ταυτόχρονη εκτέλεση διαδικασιών από διαφορετικούς επεξεργαστές.</a:t>
            </a:r>
          </a:p>
          <a:p>
            <a:pPr marL="285750" indent="-285750" algn="just">
              <a:buFont typeface="Arial" panose="020B0604020202020204" pitchFamily="34" charset="0"/>
              <a:buChar char="•"/>
            </a:pPr>
            <a:r>
              <a:rPr lang="el-GR" sz="2400" b="1" dirty="0">
                <a:solidFill>
                  <a:srgbClr val="0070C0"/>
                </a:solidFill>
              </a:rPr>
              <a:t>Προγραμματισμός οδηγούμενος από γεγονότα </a:t>
            </a:r>
            <a:r>
              <a:rPr lang="en-US" sz="2400" b="1" dirty="0">
                <a:solidFill>
                  <a:srgbClr val="0070C0"/>
                </a:solidFill>
              </a:rPr>
              <a:t>(event-driven programming)</a:t>
            </a:r>
            <a:endParaRPr lang="el-GR" sz="2400" b="1" dirty="0">
              <a:solidFill>
                <a:srgbClr val="0070C0"/>
              </a:solidFill>
            </a:endParaRPr>
          </a:p>
          <a:p>
            <a:pPr marL="606425" indent="-342900" algn="just">
              <a:buFont typeface="Wingdings" panose="05000000000000000000" pitchFamily="2" charset="2"/>
              <a:buChar char="ü"/>
            </a:pPr>
            <a:r>
              <a:rPr lang="el-GR" sz="2000" dirty="0"/>
              <a:t>Η ροή του προγράμματος εξαρτάται από την ύπαρξη γεγονότων</a:t>
            </a:r>
            <a:r>
              <a:rPr lang="el-GR" sz="2000" b="1" dirty="0"/>
              <a:t> </a:t>
            </a:r>
            <a:r>
              <a:rPr lang="el-GR" sz="2000" dirty="0"/>
              <a:t>(</a:t>
            </a:r>
            <a:r>
              <a:rPr lang="el-GR" sz="2000" dirty="0" err="1"/>
              <a:t>events</a:t>
            </a:r>
            <a:r>
              <a:rPr lang="el-GR" sz="2000" dirty="0"/>
              <a:t>), όπως είναι για παράδειγμα ένα μήνυμα ενός αισθητήρα ή μια ενέργεια του χρήστη με το πάτημα του ποντικιού ή ενός πλήκτρου. (Microsoft Visual-Basic κλπ.)</a:t>
            </a:r>
          </a:p>
          <a:p>
            <a:pPr marL="285750" indent="-285750" algn="just">
              <a:buFont typeface="Arial" panose="020B0604020202020204" pitchFamily="34" charset="0"/>
              <a:buChar char="•"/>
            </a:pPr>
            <a:r>
              <a:rPr lang="el-GR" sz="2400" b="1" dirty="0">
                <a:solidFill>
                  <a:srgbClr val="0070C0"/>
                </a:solidFill>
              </a:rPr>
              <a:t>Οπτικός προγραμματισμός (</a:t>
            </a:r>
            <a:r>
              <a:rPr lang="en-US" sz="2400" b="1" dirty="0">
                <a:solidFill>
                  <a:srgbClr val="0070C0"/>
                </a:solidFill>
              </a:rPr>
              <a:t>visual programming)</a:t>
            </a:r>
            <a:endParaRPr lang="el-GR" sz="2400" b="1" dirty="0">
              <a:solidFill>
                <a:srgbClr val="0070C0"/>
              </a:solidFill>
            </a:endParaRPr>
          </a:p>
          <a:p>
            <a:pPr marL="606425" indent="-342900" algn="just">
              <a:buFont typeface="Wingdings" panose="05000000000000000000" pitchFamily="2" charset="2"/>
              <a:buChar char="ü"/>
            </a:pPr>
            <a:r>
              <a:rPr lang="el-GR" sz="2000" dirty="0"/>
              <a:t>δυνατότητα γλωσσών ή περιβαλλόντων προγραμματισμού να παρέχουν τη δυνατότητα δημιουργίας του προγράμματος μέσω γραφικών αντικειμένων, αντί της πληκτρολόγησης του κειμένου που αντιστοιχεί σε εντολές. (</a:t>
            </a:r>
            <a:r>
              <a:rPr lang="en-US" sz="2000" dirty="0"/>
              <a:t>Kodu, Alice, Scratch </a:t>
            </a:r>
            <a:r>
              <a:rPr lang="el-GR" sz="2000" dirty="0"/>
              <a:t>κλπ.)</a:t>
            </a:r>
          </a:p>
          <a:p>
            <a:pPr marL="606425" indent="-342900" algn="just">
              <a:buFont typeface="Wingdings" panose="05000000000000000000" pitchFamily="2" charset="2"/>
              <a:buChar char="ü"/>
            </a:pPr>
            <a:endParaRPr lang="el-GR" sz="2400" dirty="0"/>
          </a:p>
        </p:txBody>
      </p:sp>
    </p:spTree>
    <p:extLst>
      <p:ext uri="{BB962C8B-B14F-4D97-AF65-F5344CB8AC3E}">
        <p14:creationId xmlns:p14="http://schemas.microsoft.com/office/powerpoint/2010/main" val="3033501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l-GR" dirty="0">
                <a:solidFill>
                  <a:srgbClr val="0070C0"/>
                </a:solidFill>
              </a:rPr>
              <a:t>Λοιπά προγραμματιστικά πρότυπα</a:t>
            </a:r>
            <a:endParaRPr lang="en-US" dirty="0">
              <a:solidFill>
                <a:srgbClr val="0070C0"/>
              </a:solidFill>
            </a:endParaRPr>
          </a:p>
        </p:txBody>
      </p:sp>
      <p:sp>
        <p:nvSpPr>
          <p:cNvPr id="3" name="Rectangle 22"/>
          <p:cNvSpPr>
            <a:spLocks noChangeArrowheads="1"/>
          </p:cNvSpPr>
          <p:nvPr/>
        </p:nvSpPr>
        <p:spPr bwMode="auto">
          <a:xfrm>
            <a:off x="3157550" y="2316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4" name="TextBox 3"/>
          <p:cNvSpPr txBox="1"/>
          <p:nvPr/>
        </p:nvSpPr>
        <p:spPr>
          <a:xfrm>
            <a:off x="838199" y="1350320"/>
            <a:ext cx="8582892" cy="5324535"/>
          </a:xfrm>
          <a:prstGeom prst="rect">
            <a:avLst/>
          </a:prstGeom>
          <a:noFill/>
        </p:spPr>
        <p:txBody>
          <a:bodyPr wrap="square" rtlCol="0">
            <a:spAutoFit/>
          </a:bodyPr>
          <a:lstStyle/>
          <a:p>
            <a:pPr marL="285750" indent="-285750" algn="just">
              <a:buFont typeface="Arial" panose="020B0604020202020204" pitchFamily="34" charset="0"/>
              <a:buChar char="•"/>
            </a:pPr>
            <a:r>
              <a:rPr lang="el-GR" sz="2400" b="1" dirty="0">
                <a:solidFill>
                  <a:srgbClr val="0070C0"/>
                </a:solidFill>
              </a:rPr>
              <a:t>Προγραμματισμός δέσμης ενεργειών (</a:t>
            </a:r>
            <a:r>
              <a:rPr lang="el-GR" sz="2400" b="1" dirty="0" err="1">
                <a:solidFill>
                  <a:srgbClr val="0070C0"/>
                </a:solidFill>
              </a:rPr>
              <a:t>script</a:t>
            </a:r>
            <a:r>
              <a:rPr lang="el-GR" sz="2400" b="1" dirty="0">
                <a:solidFill>
                  <a:srgbClr val="0070C0"/>
                </a:solidFill>
              </a:rPr>
              <a:t> </a:t>
            </a:r>
            <a:r>
              <a:rPr lang="el-GR" sz="2400" b="1" dirty="0" err="1">
                <a:solidFill>
                  <a:srgbClr val="0070C0"/>
                </a:solidFill>
              </a:rPr>
              <a:t>programming</a:t>
            </a:r>
            <a:r>
              <a:rPr lang="el-GR" sz="2400" b="1" dirty="0">
                <a:solidFill>
                  <a:srgbClr val="0070C0"/>
                </a:solidFill>
              </a:rPr>
              <a:t>)</a:t>
            </a:r>
          </a:p>
          <a:p>
            <a:pPr marL="606425" indent="-342900" algn="just">
              <a:buFont typeface="Wingdings" panose="05000000000000000000" pitchFamily="2" charset="2"/>
              <a:buChar char="ü"/>
            </a:pPr>
            <a:r>
              <a:rPr lang="el-GR" sz="2000" dirty="0"/>
              <a:t>υψηλού επιπέδου προγραμματισμός για την δημιουργία μικρών τμημάτων κώδικα και όχι ολοκληρωμένων προγραμμάτων τα οποία διερμηνεύονται κατά την εκτέλεση από ένα άλλο πρόγραμμα, όπως ένας </a:t>
            </a:r>
            <a:r>
              <a:rPr lang="el-GR" sz="2000" dirty="0" err="1"/>
              <a:t>φύλλομετρητής</a:t>
            </a:r>
            <a:r>
              <a:rPr lang="el-GR" sz="2000" dirty="0"/>
              <a:t>.</a:t>
            </a:r>
          </a:p>
          <a:p>
            <a:pPr marL="285750" indent="-285750" algn="just">
              <a:buFont typeface="Arial" panose="020B0604020202020204" pitchFamily="34" charset="0"/>
              <a:buChar char="•"/>
            </a:pPr>
            <a:r>
              <a:rPr lang="el-GR" sz="2400" b="1" dirty="0">
                <a:solidFill>
                  <a:srgbClr val="0070C0"/>
                </a:solidFill>
              </a:rPr>
              <a:t>Αρθρωτός ή Τμηματικός Προγραμματισμός (</a:t>
            </a:r>
            <a:r>
              <a:rPr lang="el-GR" sz="2400" b="1" dirty="0" err="1">
                <a:solidFill>
                  <a:srgbClr val="0070C0"/>
                </a:solidFill>
              </a:rPr>
              <a:t>modular</a:t>
            </a:r>
            <a:r>
              <a:rPr lang="el-GR" sz="2400" b="1" dirty="0">
                <a:solidFill>
                  <a:srgbClr val="0070C0"/>
                </a:solidFill>
              </a:rPr>
              <a:t> </a:t>
            </a:r>
            <a:r>
              <a:rPr lang="el-GR" sz="2400" b="1" dirty="0" err="1">
                <a:solidFill>
                  <a:srgbClr val="0070C0"/>
                </a:solidFill>
              </a:rPr>
              <a:t>programming</a:t>
            </a:r>
            <a:r>
              <a:rPr lang="el-GR" sz="2400" b="1" dirty="0">
                <a:solidFill>
                  <a:srgbClr val="0070C0"/>
                </a:solidFill>
              </a:rPr>
              <a:t>)</a:t>
            </a:r>
          </a:p>
          <a:p>
            <a:pPr marL="606425" indent="-342900" algn="just">
              <a:buFont typeface="Wingdings" panose="05000000000000000000" pitchFamily="2" charset="2"/>
              <a:buChar char="ü"/>
            </a:pPr>
            <a:r>
              <a:rPr lang="el-GR" sz="2000" dirty="0"/>
              <a:t>διαίρεση του προβλήματος σε απλούστερα ΑΝΕΞΑΡΤΗΤΑ τμήματα, αυτά με τη σειρά τους σε επί μέρους μικρότερα και ΑΝΕΞΑΡΤΗΤΑ κλπ. </a:t>
            </a:r>
            <a:endParaRPr lang="el-GR" sz="2400" dirty="0"/>
          </a:p>
          <a:p>
            <a:pPr marL="285750" indent="-285750" algn="just">
              <a:buFont typeface="Arial" panose="020B0604020202020204" pitchFamily="34" charset="0"/>
              <a:buChar char="•"/>
            </a:pPr>
            <a:r>
              <a:rPr lang="el-GR" sz="2400" b="1" dirty="0">
                <a:solidFill>
                  <a:srgbClr val="0070C0"/>
                </a:solidFill>
              </a:rPr>
              <a:t>Ιεραρχικός σχεδιασμός</a:t>
            </a:r>
          </a:p>
          <a:p>
            <a:pPr marL="606425" indent="-342900" algn="just">
              <a:buFont typeface="Wingdings" panose="05000000000000000000" pitchFamily="2" charset="2"/>
              <a:buChar char="ü"/>
            </a:pPr>
            <a:r>
              <a:rPr lang="el-GR" sz="2000" dirty="0"/>
              <a:t>ξεκινάμε από το υψηλότερο επίπεδο και στη συνέχεια το αναλύουμε σε όλο και χαμηλότερα, έως ότου φθάσουμε στο κατώτερο επίπεδο ανάλυσης.</a:t>
            </a:r>
          </a:p>
          <a:p>
            <a:pPr marL="606425" indent="-342900" algn="just">
              <a:buFont typeface="Wingdings" panose="05000000000000000000" pitchFamily="2" charset="2"/>
              <a:buChar char="ü"/>
            </a:pPr>
            <a:endParaRPr lang="el-GR" sz="2000" dirty="0"/>
          </a:p>
        </p:txBody>
      </p:sp>
    </p:spTree>
    <p:extLst>
      <p:ext uri="{BB962C8B-B14F-4D97-AF65-F5344CB8AC3E}">
        <p14:creationId xmlns:p14="http://schemas.microsoft.com/office/powerpoint/2010/main" val="84263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422371"/>
            <a:ext cx="10363201" cy="699349"/>
          </a:xfrm>
        </p:spPr>
        <p:txBody>
          <a:bodyPr/>
          <a:lstStyle/>
          <a:p>
            <a:r>
              <a:rPr lang="el-GR" dirty="0">
                <a:solidFill>
                  <a:srgbClr val="0070C0"/>
                </a:solidFill>
              </a:rPr>
              <a:t>Αντικειμενοστραφής προγραμματισμός</a:t>
            </a:r>
            <a:endParaRPr lang="en-US" dirty="0">
              <a:solidFill>
                <a:srgbClr val="0070C0"/>
              </a:solidFill>
            </a:endParaRPr>
          </a:p>
        </p:txBody>
      </p:sp>
      <p:sp>
        <p:nvSpPr>
          <p:cNvPr id="3" name="Rectangle 22"/>
          <p:cNvSpPr>
            <a:spLocks noChangeArrowheads="1"/>
          </p:cNvSpPr>
          <p:nvPr/>
        </p:nvSpPr>
        <p:spPr bwMode="auto">
          <a:xfrm>
            <a:off x="3157550" y="2316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4" name="TextBox 3"/>
          <p:cNvSpPr txBox="1"/>
          <p:nvPr/>
        </p:nvSpPr>
        <p:spPr>
          <a:xfrm>
            <a:off x="637309" y="1121720"/>
            <a:ext cx="8769928" cy="5940088"/>
          </a:xfrm>
          <a:prstGeom prst="rect">
            <a:avLst/>
          </a:prstGeom>
          <a:noFill/>
        </p:spPr>
        <p:txBody>
          <a:bodyPr wrap="square" rtlCol="0">
            <a:spAutoFit/>
          </a:bodyPr>
          <a:lstStyle/>
          <a:p>
            <a:pPr marL="606425" indent="-342900" algn="just">
              <a:buFont typeface="Arial" panose="020B0604020202020204" pitchFamily="34" charset="0"/>
              <a:buChar char="•"/>
            </a:pPr>
            <a:r>
              <a:rPr lang="el-GR" sz="2000" dirty="0"/>
              <a:t>Ένα αντικειμενοστραφές πρόγραμμα δημιουργεί ένα μοντέλο του κόσμου στον υπολογιστή.</a:t>
            </a:r>
          </a:p>
          <a:p>
            <a:pPr marL="606425" indent="-342900" algn="just">
              <a:buFont typeface="Arial" panose="020B0604020202020204" pitchFamily="34" charset="0"/>
              <a:buChar char="•"/>
            </a:pPr>
            <a:r>
              <a:rPr lang="el-GR" sz="2000" dirty="0"/>
              <a:t>Οι βασικότερες έννοιες είναι αυτή της </a:t>
            </a:r>
            <a:r>
              <a:rPr lang="el-GR" sz="2000" b="1" dirty="0">
                <a:solidFill>
                  <a:srgbClr val="0070C0"/>
                </a:solidFill>
              </a:rPr>
              <a:t>κλάσης</a:t>
            </a:r>
            <a:r>
              <a:rPr lang="el-GR" sz="2000" dirty="0">
                <a:solidFill>
                  <a:srgbClr val="0070C0"/>
                </a:solidFill>
              </a:rPr>
              <a:t> </a:t>
            </a:r>
            <a:r>
              <a:rPr lang="el-GR" sz="2000" dirty="0"/>
              <a:t>και του </a:t>
            </a:r>
            <a:r>
              <a:rPr lang="el-GR" sz="2000" b="1" dirty="0">
                <a:solidFill>
                  <a:srgbClr val="0070C0"/>
                </a:solidFill>
              </a:rPr>
              <a:t>αντικειμένου</a:t>
            </a:r>
            <a:r>
              <a:rPr lang="el-GR" sz="2000" dirty="0"/>
              <a:t>.</a:t>
            </a:r>
          </a:p>
          <a:p>
            <a:pPr marL="606425" indent="-342900" algn="just">
              <a:buFont typeface="Arial" panose="020B0604020202020204" pitchFamily="34" charset="0"/>
              <a:buChar char="•"/>
            </a:pPr>
            <a:r>
              <a:rPr lang="el-GR" sz="2000" dirty="0"/>
              <a:t>Η αναπαράσταση των οντοτήτων / τμημάτων του κόσμου για το οποίο δημιουργούμε ένα μοντέλο στον υπολογιστή γίνεται με τα </a:t>
            </a:r>
            <a:r>
              <a:rPr lang="el-GR" sz="2000" b="1" dirty="0">
                <a:solidFill>
                  <a:srgbClr val="0070C0"/>
                </a:solidFill>
              </a:rPr>
              <a:t>αντικείμενα</a:t>
            </a:r>
            <a:r>
              <a:rPr lang="el-GR" sz="2000" dirty="0"/>
              <a:t>.</a:t>
            </a:r>
          </a:p>
          <a:p>
            <a:pPr marL="606425" indent="-342900" algn="just">
              <a:buFont typeface="Arial" panose="020B0604020202020204" pitchFamily="34" charset="0"/>
              <a:buChar char="•"/>
            </a:pPr>
            <a:r>
              <a:rPr lang="el-GR" sz="2000" dirty="0"/>
              <a:t>Τα αντικείμενα ανάλογα με τις </a:t>
            </a:r>
            <a:r>
              <a:rPr lang="el-GR" sz="2000" b="1" dirty="0">
                <a:solidFill>
                  <a:srgbClr val="0070C0"/>
                </a:solidFill>
              </a:rPr>
              <a:t>ιδιότητες</a:t>
            </a:r>
            <a:r>
              <a:rPr lang="el-GR" sz="2000" dirty="0">
                <a:solidFill>
                  <a:srgbClr val="0070C0"/>
                </a:solidFill>
              </a:rPr>
              <a:t> </a:t>
            </a:r>
            <a:r>
              <a:rPr lang="el-GR" sz="2000" dirty="0"/>
              <a:t>και τις </a:t>
            </a:r>
            <a:r>
              <a:rPr lang="el-GR" sz="2000" b="1" dirty="0">
                <a:solidFill>
                  <a:srgbClr val="0070C0"/>
                </a:solidFill>
              </a:rPr>
              <a:t>μεθόδους</a:t>
            </a:r>
            <a:r>
              <a:rPr lang="el-GR" sz="2000" dirty="0">
                <a:solidFill>
                  <a:srgbClr val="0070C0"/>
                </a:solidFill>
              </a:rPr>
              <a:t> </a:t>
            </a:r>
            <a:r>
              <a:rPr lang="el-GR" sz="2000" dirty="0"/>
              <a:t>(λειτουργίες) τους κατηγοριοποιούνται σε </a:t>
            </a:r>
            <a:r>
              <a:rPr lang="el-GR" sz="2000" b="1" dirty="0">
                <a:solidFill>
                  <a:srgbClr val="0070C0"/>
                </a:solidFill>
              </a:rPr>
              <a:t>κλάσεις</a:t>
            </a:r>
            <a:r>
              <a:rPr lang="el-GR" sz="2000" dirty="0"/>
              <a:t>.</a:t>
            </a:r>
          </a:p>
          <a:p>
            <a:pPr marL="606425" indent="-342900" algn="just">
              <a:buFont typeface="Arial" panose="020B0604020202020204" pitchFamily="34" charset="0"/>
              <a:buChar char="•"/>
            </a:pPr>
            <a:r>
              <a:rPr lang="el-GR" sz="2000" dirty="0"/>
              <a:t>Μία κλάση περιγράφει με γενικό και αφηρημένο τρόπο:</a:t>
            </a:r>
          </a:p>
          <a:p>
            <a:pPr marL="1063625" lvl="1" indent="-342900" algn="just">
              <a:buFont typeface="Arial" panose="020B0604020202020204" pitchFamily="34" charset="0"/>
              <a:buChar char="•"/>
            </a:pPr>
            <a:r>
              <a:rPr lang="el-GR" sz="2000" dirty="0"/>
              <a:t>Τις </a:t>
            </a:r>
            <a:r>
              <a:rPr lang="el-GR" sz="2000" b="1" dirty="0">
                <a:solidFill>
                  <a:srgbClr val="0070C0"/>
                </a:solidFill>
              </a:rPr>
              <a:t>ιδιότητες</a:t>
            </a:r>
            <a:r>
              <a:rPr lang="el-GR" sz="2000" dirty="0">
                <a:solidFill>
                  <a:srgbClr val="0070C0"/>
                </a:solidFill>
              </a:rPr>
              <a:t> </a:t>
            </a:r>
            <a:r>
              <a:rPr lang="el-GR" sz="2000" dirty="0"/>
              <a:t>των αντικειμένων (π.χ. χρώμα, ύψος) που εκφράζουν την κατάσταση τους και</a:t>
            </a:r>
          </a:p>
          <a:p>
            <a:pPr marL="1063625" lvl="1" indent="-342900" algn="just">
              <a:buFont typeface="Arial" panose="020B0604020202020204" pitchFamily="34" charset="0"/>
              <a:buChar char="•"/>
            </a:pPr>
            <a:r>
              <a:rPr lang="el-GR" sz="2000" dirty="0"/>
              <a:t>Τις </a:t>
            </a:r>
            <a:r>
              <a:rPr lang="el-GR" sz="2000" b="1" dirty="0">
                <a:solidFill>
                  <a:srgbClr val="0070C0"/>
                </a:solidFill>
              </a:rPr>
              <a:t>μεθόδους</a:t>
            </a:r>
            <a:r>
              <a:rPr lang="el-GR" sz="2000" dirty="0">
                <a:solidFill>
                  <a:srgbClr val="0070C0"/>
                </a:solidFill>
              </a:rPr>
              <a:t> </a:t>
            </a:r>
            <a:r>
              <a:rPr lang="el-GR" sz="2000" dirty="0"/>
              <a:t>των αντικειμένων (π.χ. στρίψε, πήδα) που χαρακτηρίζουν την συμπεριφορά τους. Λέμε ότι το αντικείμενο απαντά σε ένα </a:t>
            </a:r>
            <a:r>
              <a:rPr lang="el-GR" sz="2000" b="1" dirty="0">
                <a:solidFill>
                  <a:srgbClr val="0070C0"/>
                </a:solidFill>
              </a:rPr>
              <a:t>μήνυμα</a:t>
            </a:r>
            <a:r>
              <a:rPr lang="el-GR" sz="2000" dirty="0">
                <a:solidFill>
                  <a:srgbClr val="0070C0"/>
                </a:solidFill>
              </a:rPr>
              <a:t> </a:t>
            </a:r>
            <a:r>
              <a:rPr lang="el-GR" sz="2000" dirty="0"/>
              <a:t>κατά την εκτέλεση μιας μεθόδου.</a:t>
            </a:r>
          </a:p>
          <a:p>
            <a:pPr marL="606425" lvl="3" indent="-342900" algn="just">
              <a:buFont typeface="Arial" panose="020B0604020202020204" pitchFamily="34" charset="0"/>
              <a:buChar char="•"/>
            </a:pPr>
            <a:r>
              <a:rPr lang="el-GR" sz="2000" dirty="0"/>
              <a:t>Αφού δημιουργηθεί μία κλάση μπορούμε να δημιουργήσουμε όσα αντικείμενα θέλουμε (</a:t>
            </a:r>
            <a:r>
              <a:rPr lang="el-GR" sz="2000" b="1" dirty="0">
                <a:solidFill>
                  <a:srgbClr val="0070C0"/>
                </a:solidFill>
              </a:rPr>
              <a:t>στιγμιότυπα</a:t>
            </a:r>
            <a:r>
              <a:rPr lang="el-GR" sz="2000" dirty="0"/>
              <a:t>) τα οποία </a:t>
            </a:r>
            <a:r>
              <a:rPr lang="el-GR" sz="2000" b="1" dirty="0">
                <a:solidFill>
                  <a:srgbClr val="0070C0"/>
                </a:solidFill>
              </a:rPr>
              <a:t>κληρονομούν</a:t>
            </a:r>
            <a:r>
              <a:rPr lang="el-GR" sz="2000" dirty="0">
                <a:solidFill>
                  <a:srgbClr val="0070C0"/>
                </a:solidFill>
              </a:rPr>
              <a:t> </a:t>
            </a:r>
            <a:r>
              <a:rPr lang="el-GR" sz="2000" dirty="0"/>
              <a:t>τα χαρακτηριστικά της κλάσης και το κάθε ένα έχει ένα ξεχωριστό όνομα για να ξεχωρίζει από τα άλλα.</a:t>
            </a:r>
          </a:p>
          <a:p>
            <a:pPr marL="606425" indent="-342900" algn="just">
              <a:buFont typeface="Wingdings" panose="05000000000000000000" pitchFamily="2" charset="2"/>
              <a:buChar char="ü"/>
            </a:pPr>
            <a:endParaRPr lang="el-GR" sz="2000" dirty="0"/>
          </a:p>
        </p:txBody>
      </p:sp>
    </p:spTree>
    <p:extLst>
      <p:ext uri="{BB962C8B-B14F-4D97-AF65-F5344CB8AC3E}">
        <p14:creationId xmlns:p14="http://schemas.microsoft.com/office/powerpoint/2010/main" val="170324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l-GR" dirty="0">
                <a:solidFill>
                  <a:srgbClr val="0070C0"/>
                </a:solidFill>
              </a:rPr>
              <a:t>Περί προγραμμάτων</a:t>
            </a:r>
            <a:endParaRPr lang="en-US" dirty="0">
              <a:solidFill>
                <a:srgbClr val="0070C0"/>
              </a:solidFill>
            </a:endParaRPr>
          </a:p>
        </p:txBody>
      </p:sp>
      <p:sp>
        <p:nvSpPr>
          <p:cNvPr id="5" name="TextBox 4"/>
          <p:cNvSpPr txBox="1"/>
          <p:nvPr/>
        </p:nvSpPr>
        <p:spPr>
          <a:xfrm>
            <a:off x="838200" y="1743096"/>
            <a:ext cx="8943110" cy="1323439"/>
          </a:xfrm>
          <a:prstGeom prst="rect">
            <a:avLst/>
          </a:prstGeom>
          <a:noFill/>
        </p:spPr>
        <p:txBody>
          <a:bodyPr wrap="square" rtlCol="0">
            <a:spAutoFit/>
          </a:bodyPr>
          <a:lstStyle/>
          <a:p>
            <a:pPr algn="just"/>
            <a:r>
              <a:rPr lang="el-GR" sz="2000" dirty="0"/>
              <a:t>Ένα πρόγραμμα</a:t>
            </a:r>
            <a:r>
              <a:rPr lang="el-GR" sz="2000" b="1" dirty="0"/>
              <a:t> </a:t>
            </a:r>
            <a:r>
              <a:rPr lang="el-GR" sz="2000" dirty="0"/>
              <a:t>αποτελεί έναν αλγόριθμο γραμμένο σε γλώσσα κατανοητή για τον υπολογιστή και περιέχει εντολές (οδηγίες) που κατευθύνουν με κάθε λεπτομέρεια τον υπολογιστή, για να εκτελέσει μια συγκεκριμένη εργασία και να επιλύσει ένα πρόβλημα.</a:t>
            </a:r>
          </a:p>
        </p:txBody>
      </p:sp>
      <p:sp>
        <p:nvSpPr>
          <p:cNvPr id="6" name="TextBox 5"/>
          <p:cNvSpPr txBox="1"/>
          <p:nvPr/>
        </p:nvSpPr>
        <p:spPr>
          <a:xfrm>
            <a:off x="838199" y="1244629"/>
            <a:ext cx="3183885" cy="461665"/>
          </a:xfrm>
          <a:prstGeom prst="rect">
            <a:avLst/>
          </a:prstGeom>
          <a:noFill/>
        </p:spPr>
        <p:txBody>
          <a:bodyPr wrap="none" rtlCol="0">
            <a:spAutoFit/>
          </a:bodyPr>
          <a:lstStyle/>
          <a:p>
            <a:r>
              <a:rPr lang="el-GR" sz="2400" dirty="0">
                <a:solidFill>
                  <a:srgbClr val="0070C0"/>
                </a:solidFill>
              </a:rPr>
              <a:t>Πρόγραμμα - Ορισμός</a:t>
            </a:r>
          </a:p>
        </p:txBody>
      </p:sp>
      <p:sp>
        <p:nvSpPr>
          <p:cNvPr id="11" name="TextBox 10"/>
          <p:cNvSpPr txBox="1"/>
          <p:nvPr/>
        </p:nvSpPr>
        <p:spPr>
          <a:xfrm>
            <a:off x="838198" y="3204034"/>
            <a:ext cx="8943112" cy="2862322"/>
          </a:xfrm>
          <a:prstGeom prst="rect">
            <a:avLst/>
          </a:prstGeom>
          <a:noFill/>
        </p:spPr>
        <p:txBody>
          <a:bodyPr wrap="square" rtlCol="0">
            <a:spAutoFit/>
          </a:bodyPr>
          <a:lstStyle/>
          <a:p>
            <a:pPr algn="just"/>
            <a:r>
              <a:rPr lang="el-GR" sz="2000" dirty="0"/>
              <a:t>Οι εντολές των προγραμμάτων γράφονται από τους προγραμματιστές σε τεχνητές γλώσσες που ονομάζονται </a:t>
            </a:r>
            <a:r>
              <a:rPr lang="el-GR" sz="2000" b="1" dirty="0">
                <a:solidFill>
                  <a:srgbClr val="C00000"/>
                </a:solidFill>
              </a:rPr>
              <a:t>γλώσσες προγραμματισμού</a:t>
            </a:r>
            <a:r>
              <a:rPr lang="el-GR" sz="2000" dirty="0"/>
              <a:t>. Μια γλώσσα προγραμματισμού θα πρέπει να έχει αυστηρά ορισμένη </a:t>
            </a:r>
            <a:r>
              <a:rPr lang="el-GR" sz="2000" b="1" dirty="0">
                <a:solidFill>
                  <a:srgbClr val="C00000"/>
                </a:solidFill>
              </a:rPr>
              <a:t>σύνταξη</a:t>
            </a:r>
            <a:r>
              <a:rPr lang="el-GR" sz="2000" dirty="0">
                <a:solidFill>
                  <a:srgbClr val="0070C0"/>
                </a:solidFill>
              </a:rPr>
              <a:t> </a:t>
            </a:r>
            <a:r>
              <a:rPr lang="el-GR" sz="2000" dirty="0"/>
              <a:t>και </a:t>
            </a:r>
            <a:r>
              <a:rPr lang="el-GR" sz="2000" b="1" dirty="0">
                <a:solidFill>
                  <a:srgbClr val="C00000"/>
                </a:solidFill>
              </a:rPr>
              <a:t>σημασιολογία</a:t>
            </a:r>
            <a:r>
              <a:rPr lang="el-GR" sz="2000" dirty="0"/>
              <a:t>. </a:t>
            </a:r>
          </a:p>
          <a:p>
            <a:pPr algn="just"/>
            <a:endParaRPr lang="el-GR" sz="2000" dirty="0"/>
          </a:p>
          <a:p>
            <a:pPr algn="just"/>
            <a:r>
              <a:rPr lang="el-GR" sz="2000" dirty="0"/>
              <a:t>Η </a:t>
            </a:r>
            <a:r>
              <a:rPr lang="el-GR" sz="2000" b="1" dirty="0">
                <a:solidFill>
                  <a:srgbClr val="C00000"/>
                </a:solidFill>
              </a:rPr>
              <a:t>σύνταξη</a:t>
            </a:r>
            <a:r>
              <a:rPr lang="el-GR" sz="2000" dirty="0">
                <a:solidFill>
                  <a:srgbClr val="0070C0"/>
                </a:solidFill>
              </a:rPr>
              <a:t> </a:t>
            </a:r>
            <a:r>
              <a:rPr lang="el-GR" sz="2000" dirty="0"/>
              <a:t>καθορίζει αν μια σειρά από σύμβολα αποτελούν «νόμιμες» εντολές ενός προγράμματος γραμμένου σε μια συγκεκριμένη γλώσσα προγραμματισμού και η </a:t>
            </a:r>
            <a:r>
              <a:rPr lang="el-GR" sz="2000" b="1" dirty="0">
                <a:solidFill>
                  <a:srgbClr val="C00000"/>
                </a:solidFill>
              </a:rPr>
              <a:t>σημασιολογία</a:t>
            </a:r>
            <a:r>
              <a:rPr lang="el-GR" sz="2000" dirty="0">
                <a:solidFill>
                  <a:srgbClr val="0070C0"/>
                </a:solidFill>
              </a:rPr>
              <a:t> </a:t>
            </a:r>
            <a:r>
              <a:rPr lang="el-GR" sz="2000" dirty="0"/>
              <a:t>καθορίζει τη σημασία του προγράμματος, δηλαδή τις υπολογιστικές διαδικασίες που υλοποιεί.</a:t>
            </a:r>
          </a:p>
        </p:txBody>
      </p:sp>
    </p:spTree>
    <p:extLst>
      <p:ext uri="{BB962C8B-B14F-4D97-AF65-F5344CB8AC3E}">
        <p14:creationId xmlns:p14="http://schemas.microsoft.com/office/powerpoint/2010/main" val="317547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l-GR" dirty="0">
                <a:solidFill>
                  <a:srgbClr val="0070C0"/>
                </a:solidFill>
              </a:rPr>
              <a:t>Περί προγραμμάτων</a:t>
            </a:r>
            <a:endParaRPr lang="en-US" dirty="0">
              <a:solidFill>
                <a:srgbClr val="0070C0"/>
              </a:solidFill>
            </a:endParaRPr>
          </a:p>
        </p:txBody>
      </p:sp>
      <p:sp>
        <p:nvSpPr>
          <p:cNvPr id="11" name="TextBox 10"/>
          <p:cNvSpPr txBox="1"/>
          <p:nvPr/>
        </p:nvSpPr>
        <p:spPr>
          <a:xfrm>
            <a:off x="838199" y="1270130"/>
            <a:ext cx="8729134" cy="5324535"/>
          </a:xfrm>
          <a:prstGeom prst="rect">
            <a:avLst/>
          </a:prstGeom>
          <a:noFill/>
        </p:spPr>
        <p:txBody>
          <a:bodyPr wrap="square" rtlCol="0">
            <a:spAutoFit/>
          </a:bodyPr>
          <a:lstStyle/>
          <a:p>
            <a:pPr algn="just"/>
            <a:r>
              <a:rPr lang="el-GR" sz="2000" dirty="0"/>
              <a:t>Οι γλώσσες προγραμματισμού θα πρέπει να είναι </a:t>
            </a:r>
            <a:r>
              <a:rPr lang="el-GR" sz="2000" b="1" dirty="0">
                <a:solidFill>
                  <a:srgbClr val="C00000"/>
                </a:solidFill>
              </a:rPr>
              <a:t>ταυτόχρονα κατανοητές τόσο από τους ανθρώπους</a:t>
            </a:r>
            <a:r>
              <a:rPr lang="el-GR" sz="2000" dirty="0">
                <a:solidFill>
                  <a:srgbClr val="C00000"/>
                </a:solidFill>
              </a:rPr>
              <a:t> </a:t>
            </a:r>
            <a:r>
              <a:rPr lang="el-GR" sz="2000" dirty="0"/>
              <a:t>που θα πρέπει να διατυπώσουν σε αυτές έναν αλγόριθμο όσο </a:t>
            </a:r>
            <a:r>
              <a:rPr lang="el-GR" sz="2000" b="1" dirty="0">
                <a:solidFill>
                  <a:srgbClr val="C00000"/>
                </a:solidFill>
              </a:rPr>
              <a:t>και από τους υπολογιστές </a:t>
            </a:r>
            <a:r>
              <a:rPr lang="el-GR" sz="2000" dirty="0"/>
              <a:t>που θα πρέπει να εκτελέσουν τις εντολές των προγραμμάτων που είναι γραμμένα σε αυτές. </a:t>
            </a:r>
            <a:endParaRPr lang="en-US" sz="2000" dirty="0"/>
          </a:p>
          <a:p>
            <a:pPr algn="just"/>
            <a:endParaRPr lang="el-GR" sz="2000" dirty="0"/>
          </a:p>
          <a:p>
            <a:pPr marL="725488" algn="just"/>
            <a:r>
              <a:rPr lang="el-GR" sz="2000" dirty="0">
                <a:solidFill>
                  <a:srgbClr val="0070C0"/>
                </a:solidFill>
              </a:rPr>
              <a:t>Αν χρησιμοποιούσαμε τη φυσική γλώσσα τότε αυτή θα ήταν κατανοητή μόνο από τους ανθρώπους. </a:t>
            </a:r>
            <a:endParaRPr lang="en-US" sz="2000" dirty="0">
              <a:solidFill>
                <a:srgbClr val="0070C0"/>
              </a:solidFill>
            </a:endParaRPr>
          </a:p>
          <a:p>
            <a:pPr marL="725488" algn="just"/>
            <a:endParaRPr lang="el-GR" sz="2000" dirty="0">
              <a:solidFill>
                <a:srgbClr val="0070C0"/>
              </a:solidFill>
            </a:endParaRPr>
          </a:p>
          <a:p>
            <a:pPr marL="725488" algn="just"/>
            <a:r>
              <a:rPr lang="el-GR" sz="2000" dirty="0">
                <a:solidFill>
                  <a:srgbClr val="0070C0"/>
                </a:solidFill>
              </a:rPr>
              <a:t>Αν χρησιμοποιούσαμε τη γλώσσα μηχανής (το πρόγραμμα γράφεται ως ακολουθία δυαδικών ψηφίων 0,1), τότε αυτή θα ήταν κατανοητή μόνο από τους υπολογιστές. </a:t>
            </a:r>
          </a:p>
          <a:p>
            <a:pPr algn="just"/>
            <a:endParaRPr lang="en-US" sz="2000" dirty="0"/>
          </a:p>
          <a:p>
            <a:pPr algn="just"/>
            <a:r>
              <a:rPr lang="el-GR" sz="2000" dirty="0"/>
              <a:t>Η προφανής λύση του παραπάνω προβλήματος είναι </a:t>
            </a:r>
            <a:r>
              <a:rPr lang="el-GR" sz="2000" b="1" dirty="0"/>
              <a:t>η δημιουργία γλωσσών προγραμματισμού με συμβολισμούς κατανοητούς από έναν άνθρωπο και ειδικών μεταφραστικών προγραμμάτων </a:t>
            </a:r>
            <a:r>
              <a:rPr lang="el-GR" sz="2000" dirty="0"/>
              <a:t>που μετατρέπουν τις εντολές των προγραμμάτων σε γλώσσα κατανοητή από έναν υπολογιστή.</a:t>
            </a:r>
          </a:p>
        </p:txBody>
      </p:sp>
    </p:spTree>
    <p:extLst>
      <p:ext uri="{BB962C8B-B14F-4D97-AF65-F5344CB8AC3E}">
        <p14:creationId xmlns:p14="http://schemas.microsoft.com/office/powerpoint/2010/main" val="207044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 calcmode="lin" valueType="num">
                                      <p:cBhvr additive="base">
                                        <p:cTn id="13" dur="500" fill="hold"/>
                                        <p:tgtEl>
                                          <p:spTgt spid="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anim calcmode="lin" valueType="num">
                                      <p:cBhvr additive="base">
                                        <p:cTn id="19" dur="500" fill="hold"/>
                                        <p:tgtEl>
                                          <p:spTgt spid="1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
                                            <p:txEl>
                                              <p:pRg st="6" end="6"/>
                                            </p:txEl>
                                          </p:spTgt>
                                        </p:tgtEl>
                                        <p:attrNameLst>
                                          <p:attrName>style.visibility</p:attrName>
                                        </p:attrNameLst>
                                      </p:cBhvr>
                                      <p:to>
                                        <p:strVal val="visible"/>
                                      </p:to>
                                    </p:set>
                                    <p:anim calcmode="lin" valueType="num">
                                      <p:cBhvr additive="base">
                                        <p:cTn id="25" dur="500" fill="hold"/>
                                        <p:tgtEl>
                                          <p:spTgt spid="11">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l-GR" dirty="0">
                <a:solidFill>
                  <a:srgbClr val="0070C0"/>
                </a:solidFill>
              </a:rPr>
              <a:t>Περί προγραμμάτων</a:t>
            </a:r>
            <a:endParaRPr lang="en-US" dirty="0">
              <a:solidFill>
                <a:srgbClr val="0070C0"/>
              </a:solidFill>
            </a:endParaRPr>
          </a:p>
        </p:txBody>
      </p:sp>
      <p:sp>
        <p:nvSpPr>
          <p:cNvPr id="11" name="TextBox 10"/>
          <p:cNvSpPr txBox="1"/>
          <p:nvPr/>
        </p:nvSpPr>
        <p:spPr>
          <a:xfrm>
            <a:off x="838199" y="1270130"/>
            <a:ext cx="8804565" cy="3477875"/>
          </a:xfrm>
          <a:prstGeom prst="rect">
            <a:avLst/>
          </a:prstGeom>
          <a:noFill/>
        </p:spPr>
        <p:txBody>
          <a:bodyPr wrap="square" rtlCol="0">
            <a:spAutoFit/>
          </a:bodyPr>
          <a:lstStyle/>
          <a:p>
            <a:pPr algn="just"/>
            <a:r>
              <a:rPr lang="el-GR" sz="2000" dirty="0"/>
              <a:t>Η ανάγκη για ευκολότερη συγγραφή, διόρθωση και συντήρηση προγραμμάτων οδήγησε στη δημιουργία των </a:t>
            </a:r>
            <a:r>
              <a:rPr lang="el-GR" sz="2000" b="1" dirty="0">
                <a:solidFill>
                  <a:srgbClr val="0070C0"/>
                </a:solidFill>
              </a:rPr>
              <a:t>γλωσσών υψηλού επιπέδου</a:t>
            </a:r>
            <a:r>
              <a:rPr lang="el-GR" sz="2000" dirty="0"/>
              <a:t>. Οι γλώσσες υψηλού επιπέδου μοιάζουν με τη φυσική μας γλώσσα και διαθέτουν δικό τους αλφάβητο, λεξιλόγιο και συντακτικό.</a:t>
            </a:r>
          </a:p>
          <a:p>
            <a:pPr algn="just"/>
            <a:endParaRPr lang="el-GR" sz="2000" dirty="0"/>
          </a:p>
          <a:p>
            <a:pPr algn="just"/>
            <a:r>
              <a:rPr lang="el-GR" sz="2000" dirty="0"/>
              <a:t>Μερικές από τις πιο δημοφιλείς γλώσσες είναι η </a:t>
            </a:r>
            <a:r>
              <a:rPr lang="en-US" sz="2000" dirty="0"/>
              <a:t>C, C++, C#, Java, PHP, </a:t>
            </a:r>
            <a:r>
              <a:rPr lang="en-US" sz="2000" dirty="0" err="1"/>
              <a:t>Javascript</a:t>
            </a:r>
            <a:r>
              <a:rPr lang="en-US" sz="2000" dirty="0"/>
              <a:t>, Perl, Lisp, Basic, Ruby </a:t>
            </a:r>
            <a:r>
              <a:rPr lang="el-GR" sz="2000" dirty="0"/>
              <a:t>και η </a:t>
            </a:r>
            <a:r>
              <a:rPr lang="el-GR" sz="2000" b="1" dirty="0">
                <a:solidFill>
                  <a:srgbClr val="0070C0"/>
                </a:solidFill>
              </a:rPr>
              <a:t>Python</a:t>
            </a:r>
            <a:r>
              <a:rPr lang="el-GR" sz="2000" dirty="0"/>
              <a:t>. </a:t>
            </a:r>
            <a:r>
              <a:rPr lang="en-US" sz="2000" dirty="0"/>
              <a:t>(</a:t>
            </a:r>
            <a:r>
              <a:rPr lang="el-GR" sz="2000" dirty="0"/>
              <a:t>Πηγή: </a:t>
            </a:r>
            <a:r>
              <a:rPr lang="en-US" sz="2000" dirty="0">
                <a:hlinkClick r:id="rId3"/>
              </a:rPr>
              <a:t>www.tiobe.com</a:t>
            </a:r>
            <a:r>
              <a:rPr lang="el-GR" sz="2000" dirty="0"/>
              <a:t>)</a:t>
            </a:r>
          </a:p>
          <a:p>
            <a:pPr algn="just"/>
            <a:endParaRPr lang="el-GR" sz="2000" dirty="0"/>
          </a:p>
          <a:p>
            <a:pPr algn="just"/>
            <a:r>
              <a:rPr lang="el-GR" sz="2000" dirty="0"/>
              <a:t>Ανάλογα με το είδος του προγράμματος που θέλουμε να αναπτύξουμε (για γενική χρήση, για επιστημονική χρήση, για χρήση στον Παγκόσμιο Ιστό, κ.λπ.) επιλέγουμε και την κατάλληλη γλώσσα προγραμματισμού.</a:t>
            </a:r>
          </a:p>
        </p:txBody>
      </p:sp>
    </p:spTree>
    <p:extLst>
      <p:ext uri="{BB962C8B-B14F-4D97-AF65-F5344CB8AC3E}">
        <p14:creationId xmlns:p14="http://schemas.microsoft.com/office/powerpoint/2010/main" val="169194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 calcmode="lin" valueType="num">
                                      <p:cBhvr additive="base">
                                        <p:cTn id="13" dur="500" fill="hold"/>
                                        <p:tgtEl>
                                          <p:spTgt spid="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anim calcmode="lin" valueType="num">
                                      <p:cBhvr additive="base">
                                        <p:cTn id="19" dur="500" fill="hold"/>
                                        <p:tgtEl>
                                          <p:spTgt spid="1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n-US" dirty="0">
                <a:solidFill>
                  <a:srgbClr val="0070C0"/>
                </a:solidFill>
              </a:rPr>
              <a:t>IDEs</a:t>
            </a:r>
          </a:p>
        </p:txBody>
      </p:sp>
      <p:sp>
        <p:nvSpPr>
          <p:cNvPr id="11" name="TextBox 10"/>
          <p:cNvSpPr txBox="1"/>
          <p:nvPr/>
        </p:nvSpPr>
        <p:spPr>
          <a:xfrm>
            <a:off x="838200" y="1767849"/>
            <a:ext cx="8569036" cy="4401205"/>
          </a:xfrm>
          <a:prstGeom prst="rect">
            <a:avLst/>
          </a:prstGeom>
          <a:noFill/>
        </p:spPr>
        <p:txBody>
          <a:bodyPr wrap="square" rtlCol="0">
            <a:spAutoFit/>
          </a:bodyPr>
          <a:lstStyle/>
          <a:p>
            <a:pPr marL="342900" indent="-342900" algn="just">
              <a:buFont typeface="Arial" panose="020B0604020202020204" pitchFamily="34" charset="0"/>
              <a:buChar char="•"/>
            </a:pPr>
            <a:r>
              <a:rPr lang="el-GR" sz="2000" dirty="0"/>
              <a:t>ένα </a:t>
            </a:r>
            <a:r>
              <a:rPr lang="el-GR" sz="2000" b="1" dirty="0">
                <a:solidFill>
                  <a:srgbClr val="0070C0"/>
                </a:solidFill>
              </a:rPr>
              <a:t>συντάκτη κειμένων (editor) </a:t>
            </a:r>
            <a:r>
              <a:rPr lang="el-GR" sz="2000" dirty="0"/>
              <a:t>με τον οποίο γράφεται το αρχικό πρόγραμμα</a:t>
            </a:r>
            <a:r>
              <a:rPr lang="en-US" sz="2000" dirty="0"/>
              <a:t> </a:t>
            </a:r>
            <a:r>
              <a:rPr lang="el-GR" sz="2000" dirty="0"/>
              <a:t>που ονομάζεται </a:t>
            </a:r>
            <a:r>
              <a:rPr lang="el-GR" sz="2000" b="1" dirty="0">
                <a:solidFill>
                  <a:srgbClr val="C00000"/>
                </a:solidFill>
              </a:rPr>
              <a:t>πηγαίο πρόγραμμα (source </a:t>
            </a:r>
            <a:r>
              <a:rPr lang="el-GR" sz="2000" b="1" dirty="0" err="1">
                <a:solidFill>
                  <a:srgbClr val="C00000"/>
                </a:solidFill>
              </a:rPr>
              <a:t>code</a:t>
            </a:r>
            <a:r>
              <a:rPr lang="el-GR" sz="2000" b="1" dirty="0">
                <a:solidFill>
                  <a:srgbClr val="C00000"/>
                </a:solidFill>
              </a:rPr>
              <a:t>)</a:t>
            </a:r>
            <a:r>
              <a:rPr lang="el-GR" sz="2000" dirty="0">
                <a:solidFill>
                  <a:srgbClr val="C00000"/>
                </a:solidFill>
              </a:rPr>
              <a:t>.</a:t>
            </a:r>
          </a:p>
          <a:p>
            <a:pPr marL="342900" indent="-342900" algn="just">
              <a:buFont typeface="Arial" panose="020B0604020202020204" pitchFamily="34" charset="0"/>
              <a:buChar char="•"/>
            </a:pPr>
            <a:r>
              <a:rPr lang="el-GR" sz="2000" dirty="0"/>
              <a:t>ένα μεταφραστικό πρόγραμμα, </a:t>
            </a:r>
            <a:r>
              <a:rPr lang="el-GR" sz="2000" b="1" dirty="0">
                <a:solidFill>
                  <a:srgbClr val="0070C0"/>
                </a:solidFill>
              </a:rPr>
              <a:t>μεταγλωττιστή </a:t>
            </a:r>
            <a:r>
              <a:rPr lang="el-GR" sz="2000" dirty="0">
                <a:solidFill>
                  <a:srgbClr val="0070C0"/>
                </a:solidFill>
              </a:rPr>
              <a:t>ή </a:t>
            </a:r>
            <a:r>
              <a:rPr lang="el-GR" sz="2000" b="1" dirty="0">
                <a:solidFill>
                  <a:srgbClr val="0070C0"/>
                </a:solidFill>
              </a:rPr>
              <a:t>διερμηνευτή</a:t>
            </a:r>
            <a:r>
              <a:rPr lang="el-GR" sz="2000" dirty="0"/>
              <a:t>, το οποίο μεταφράζει το πηγαίο πρόγραμμα σε </a:t>
            </a:r>
            <a:r>
              <a:rPr lang="el-GR" sz="2000" b="1" dirty="0">
                <a:solidFill>
                  <a:srgbClr val="C00000"/>
                </a:solidFill>
              </a:rPr>
              <a:t>αντικείμενο πρόγραμμα</a:t>
            </a:r>
            <a:r>
              <a:rPr lang="en-US" sz="2000" b="1" dirty="0">
                <a:solidFill>
                  <a:srgbClr val="C00000"/>
                </a:solidFill>
              </a:rPr>
              <a:t> </a:t>
            </a:r>
            <a:r>
              <a:rPr lang="el-GR" sz="2000" dirty="0">
                <a:solidFill>
                  <a:srgbClr val="C00000"/>
                </a:solidFill>
              </a:rPr>
              <a:t>(</a:t>
            </a:r>
            <a:r>
              <a:rPr lang="el-GR" sz="2000" b="1" dirty="0">
                <a:solidFill>
                  <a:srgbClr val="C00000"/>
                </a:solidFill>
              </a:rPr>
              <a:t>object </a:t>
            </a:r>
            <a:r>
              <a:rPr lang="el-GR" sz="2000" b="1" dirty="0" err="1">
                <a:solidFill>
                  <a:srgbClr val="C00000"/>
                </a:solidFill>
              </a:rPr>
              <a:t>code</a:t>
            </a:r>
            <a:r>
              <a:rPr lang="el-GR" sz="2000" dirty="0">
                <a:solidFill>
                  <a:srgbClr val="C00000"/>
                </a:solidFill>
              </a:rPr>
              <a:t>). </a:t>
            </a:r>
            <a:endParaRPr lang="en-US" sz="2000" dirty="0">
              <a:solidFill>
                <a:srgbClr val="C00000"/>
              </a:solidFill>
            </a:endParaRPr>
          </a:p>
          <a:p>
            <a:pPr marL="361950" algn="just"/>
            <a:r>
              <a:rPr lang="el-GR" sz="2000" dirty="0"/>
              <a:t>Το μεταφραστικό πρόγραμμα ελέγχει το πηγαίο πρόγραμμα για συντακτικά λάθη (λάθη στο αλφάβητο, στο λεξιλόγιο, στο συντακτικό), εμφανίζει κατάλληλα διαγνωστικά μηνύματα, εάν  βρεθούν λάθη, και μόνο αν δεν υπάρχουν λάθη παράγεται το αντικείμενο πρόγραμμα. Το αντικείμενο πρόγραμμα είναι σε γλώσσα μηχανής, αλλά δεν είναι ακόμη εκτελέσιμο από τον υπολογιστή</a:t>
            </a:r>
            <a:r>
              <a:rPr lang="en-US" sz="2000" dirty="0"/>
              <a:t> </a:t>
            </a:r>
            <a:r>
              <a:rPr lang="el-GR" sz="2000" dirty="0"/>
              <a:t>και πρέπει να περάσει από κάποιες άλλες διαδικασίες. Ο μεταγλωττιστής ελέγχει όλο το πρόγραμμα συνολικά, ενώ ο διερμηνευτής μία εντολή κάθε φορά, την εκτελεί και έπειτα ελέγχει την επόμενη εντολή.</a:t>
            </a:r>
          </a:p>
        </p:txBody>
      </p:sp>
      <p:sp>
        <p:nvSpPr>
          <p:cNvPr id="4" name="TextBox 3"/>
          <p:cNvSpPr txBox="1"/>
          <p:nvPr/>
        </p:nvSpPr>
        <p:spPr>
          <a:xfrm>
            <a:off x="838199" y="1121720"/>
            <a:ext cx="8016938" cy="461665"/>
          </a:xfrm>
          <a:prstGeom prst="rect">
            <a:avLst/>
          </a:prstGeom>
          <a:noFill/>
        </p:spPr>
        <p:txBody>
          <a:bodyPr wrap="none" rtlCol="0">
            <a:spAutoFit/>
          </a:bodyPr>
          <a:lstStyle/>
          <a:p>
            <a:r>
              <a:rPr lang="el-GR" sz="2400" dirty="0">
                <a:solidFill>
                  <a:srgbClr val="0070C0"/>
                </a:solidFill>
              </a:rPr>
              <a:t>Τι εργαλεία χρειάζονται για να προγραμματίσει κάποιος;</a:t>
            </a:r>
          </a:p>
        </p:txBody>
      </p:sp>
    </p:spTree>
    <p:extLst>
      <p:ext uri="{BB962C8B-B14F-4D97-AF65-F5344CB8AC3E}">
        <p14:creationId xmlns:p14="http://schemas.microsoft.com/office/powerpoint/2010/main" val="8199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additive="base">
                                        <p:cTn id="13"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 calcmode="lin" valueType="num">
                                      <p:cBhvr additive="base">
                                        <p:cTn id="19" dur="500" fill="hold"/>
                                        <p:tgtEl>
                                          <p:spTgt spid="1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anim calcmode="lin" valueType="num">
                                      <p:cBhvr additive="base">
                                        <p:cTn id="25" dur="500" fill="hold"/>
                                        <p:tgtEl>
                                          <p:spTgt spid="1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n-US" dirty="0">
                <a:solidFill>
                  <a:srgbClr val="0070C0"/>
                </a:solidFill>
              </a:rPr>
              <a:t>IDEs</a:t>
            </a:r>
          </a:p>
        </p:txBody>
      </p:sp>
      <p:sp>
        <p:nvSpPr>
          <p:cNvPr id="11" name="TextBox 10"/>
          <p:cNvSpPr txBox="1"/>
          <p:nvPr/>
        </p:nvSpPr>
        <p:spPr>
          <a:xfrm>
            <a:off x="838200" y="1767849"/>
            <a:ext cx="8776856" cy="3477875"/>
          </a:xfrm>
          <a:prstGeom prst="rect">
            <a:avLst/>
          </a:prstGeom>
          <a:noFill/>
        </p:spPr>
        <p:txBody>
          <a:bodyPr wrap="square" rtlCol="0">
            <a:spAutoFit/>
          </a:bodyPr>
          <a:lstStyle/>
          <a:p>
            <a:pPr marL="342900" indent="-342900" algn="just">
              <a:buFont typeface="Arial" panose="020B0604020202020204" pitchFamily="34" charset="0"/>
              <a:buChar char="•"/>
            </a:pPr>
            <a:r>
              <a:rPr lang="el-GR" sz="2000" dirty="0"/>
              <a:t>ένα ειδικό πρόγραμμα που ονομάζεται </a:t>
            </a:r>
            <a:r>
              <a:rPr lang="el-GR" sz="2000" b="1" dirty="0">
                <a:solidFill>
                  <a:srgbClr val="0070C0"/>
                </a:solidFill>
              </a:rPr>
              <a:t>συνδέτης </a:t>
            </a:r>
            <a:r>
              <a:rPr lang="el-GR" sz="2000" dirty="0">
                <a:solidFill>
                  <a:srgbClr val="0070C0"/>
                </a:solidFill>
              </a:rPr>
              <a:t>(</a:t>
            </a:r>
            <a:r>
              <a:rPr lang="el-GR" sz="2000" b="1" dirty="0" err="1">
                <a:solidFill>
                  <a:srgbClr val="0070C0"/>
                </a:solidFill>
              </a:rPr>
              <a:t>linker</a:t>
            </a:r>
            <a:r>
              <a:rPr lang="el-GR" sz="2000" dirty="0">
                <a:solidFill>
                  <a:srgbClr val="0070C0"/>
                </a:solidFill>
              </a:rPr>
              <a:t>)</a:t>
            </a:r>
            <a:r>
              <a:rPr lang="el-GR" sz="2000" dirty="0"/>
              <a:t>, το οποίο συνδέει το αντικείμενο πρόγραμμα ή ένα σύνολο από αντικείμενα προγράμματα με έτοιμα υποπρογράμματα της βιβλιοθήκης της γλώσσας προγραμματισμού ή του προγραμματιστή. Το τελικό πρόγραμμα που παράγεται είναι το </a:t>
            </a:r>
            <a:r>
              <a:rPr lang="el-GR" sz="2000" b="1" dirty="0">
                <a:solidFill>
                  <a:srgbClr val="C00000"/>
                </a:solidFill>
              </a:rPr>
              <a:t>εκτελέσιμο πρόγραμμα </a:t>
            </a:r>
            <a:r>
              <a:rPr lang="el-GR" sz="2000" dirty="0">
                <a:solidFill>
                  <a:srgbClr val="C00000"/>
                </a:solidFill>
              </a:rPr>
              <a:t>(</a:t>
            </a:r>
            <a:r>
              <a:rPr lang="el-GR" sz="2000" b="1" dirty="0">
                <a:solidFill>
                  <a:srgbClr val="C00000"/>
                </a:solidFill>
              </a:rPr>
              <a:t>executable </a:t>
            </a:r>
            <a:r>
              <a:rPr lang="el-GR" sz="2000" b="1" dirty="0" err="1">
                <a:solidFill>
                  <a:srgbClr val="C00000"/>
                </a:solidFill>
              </a:rPr>
              <a:t>code</a:t>
            </a:r>
            <a:r>
              <a:rPr lang="el-GR" sz="2000" dirty="0">
                <a:solidFill>
                  <a:srgbClr val="C00000"/>
                </a:solidFill>
              </a:rPr>
              <a:t>)</a:t>
            </a:r>
            <a:r>
              <a:rPr lang="el-GR" sz="2000" dirty="0"/>
              <a:t>, είναι διατυπωμένο σε γλώσσα μηχανής και μπορεί να εκτελεστεί άμεσα από τον επεξεργαστή του υπολογιστή.</a:t>
            </a:r>
          </a:p>
          <a:p>
            <a:pPr marL="342900" indent="-342900" algn="just">
              <a:buFont typeface="Arial" panose="020B0604020202020204" pitchFamily="34" charset="0"/>
              <a:buChar char="•"/>
            </a:pPr>
            <a:r>
              <a:rPr lang="el-GR" sz="2000" b="1" dirty="0">
                <a:solidFill>
                  <a:srgbClr val="0070C0"/>
                </a:solidFill>
              </a:rPr>
              <a:t>εργαλεία εντοπισμού λαθών </a:t>
            </a:r>
            <a:r>
              <a:rPr lang="el-GR" sz="2000" dirty="0">
                <a:solidFill>
                  <a:srgbClr val="0070C0"/>
                </a:solidFill>
              </a:rPr>
              <a:t>(</a:t>
            </a:r>
            <a:r>
              <a:rPr lang="el-GR" sz="2000" b="1" dirty="0" err="1">
                <a:solidFill>
                  <a:srgbClr val="0070C0"/>
                </a:solidFill>
              </a:rPr>
              <a:t>debuggers</a:t>
            </a:r>
            <a:r>
              <a:rPr lang="el-GR" sz="2000" dirty="0">
                <a:solidFill>
                  <a:srgbClr val="0070C0"/>
                </a:solidFill>
              </a:rPr>
              <a:t>) </a:t>
            </a:r>
            <a:r>
              <a:rPr lang="el-GR" sz="2000" dirty="0"/>
              <a:t>με τα οποία ο προγραμματιστής παρακολουθεί τι ακριβώς συμβαίνει στο παρασκήνιο κατά την εκτέλεση ενός προγράμματος, ώστε να βρει και να διορθώσει τυχόν λάθη.</a:t>
            </a:r>
          </a:p>
        </p:txBody>
      </p:sp>
      <p:sp>
        <p:nvSpPr>
          <p:cNvPr id="4" name="TextBox 3"/>
          <p:cNvSpPr txBox="1"/>
          <p:nvPr/>
        </p:nvSpPr>
        <p:spPr>
          <a:xfrm>
            <a:off x="838199" y="1121720"/>
            <a:ext cx="8016938" cy="461665"/>
          </a:xfrm>
          <a:prstGeom prst="rect">
            <a:avLst/>
          </a:prstGeom>
          <a:noFill/>
        </p:spPr>
        <p:txBody>
          <a:bodyPr wrap="none" rtlCol="0">
            <a:spAutoFit/>
          </a:bodyPr>
          <a:lstStyle/>
          <a:p>
            <a:r>
              <a:rPr lang="el-GR" sz="2400" dirty="0">
                <a:solidFill>
                  <a:srgbClr val="0070C0"/>
                </a:solidFill>
              </a:rPr>
              <a:t>Τι εργαλεία χρειάζονται για να προγραμματίσει κάποιος;</a:t>
            </a:r>
          </a:p>
        </p:txBody>
      </p:sp>
    </p:spTree>
    <p:extLst>
      <p:ext uri="{BB962C8B-B14F-4D97-AF65-F5344CB8AC3E}">
        <p14:creationId xmlns:p14="http://schemas.microsoft.com/office/powerpoint/2010/main" val="343980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additive="base">
                                        <p:cTn id="13"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 calcmode="lin" valueType="num">
                                      <p:cBhvr additive="base">
                                        <p:cTn id="19" dur="500" fill="hold"/>
                                        <p:tgtEl>
                                          <p:spTgt spid="1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lstStyle/>
          <a:p>
            <a:r>
              <a:rPr lang="en-US" dirty="0">
                <a:solidFill>
                  <a:srgbClr val="4AB530"/>
                </a:solidFill>
              </a:rPr>
              <a:t>IDEs</a:t>
            </a:r>
          </a:p>
        </p:txBody>
      </p:sp>
      <p:sp>
        <p:nvSpPr>
          <p:cNvPr id="3" name="Rectangle 22"/>
          <p:cNvSpPr>
            <a:spLocks noChangeArrowheads="1"/>
          </p:cNvSpPr>
          <p:nvPr/>
        </p:nvSpPr>
        <p:spPr bwMode="auto">
          <a:xfrm>
            <a:off x="2911366" y="212309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pSp>
        <p:nvGrpSpPr>
          <p:cNvPr id="27" name="Ομάδα 26"/>
          <p:cNvGrpSpPr/>
          <p:nvPr/>
        </p:nvGrpSpPr>
        <p:grpSpPr>
          <a:xfrm>
            <a:off x="523925" y="2342391"/>
            <a:ext cx="11193404" cy="4322178"/>
            <a:chOff x="666455" y="1697420"/>
            <a:chExt cx="11193404" cy="4703380"/>
          </a:xfrm>
        </p:grpSpPr>
        <p:grpSp>
          <p:nvGrpSpPr>
            <p:cNvPr id="4" name="Group 1"/>
            <p:cNvGrpSpPr>
              <a:grpSpLocks noChangeAspect="1"/>
            </p:cNvGrpSpPr>
            <p:nvPr/>
          </p:nvGrpSpPr>
          <p:grpSpPr bwMode="auto">
            <a:xfrm>
              <a:off x="666455" y="1697420"/>
              <a:ext cx="11193404" cy="4703380"/>
              <a:chOff x="1361" y="187"/>
              <a:chExt cx="8603" cy="4403"/>
            </a:xfrm>
          </p:grpSpPr>
          <p:sp>
            <p:nvSpPr>
              <p:cNvPr id="5" name="AutoShape 21"/>
              <p:cNvSpPr>
                <a:spLocks noChangeAspect="1" noChangeArrowheads="1" noTextEdit="1"/>
              </p:cNvSpPr>
              <p:nvPr/>
            </p:nvSpPr>
            <p:spPr bwMode="auto">
              <a:xfrm>
                <a:off x="1485" y="187"/>
                <a:ext cx="8479" cy="4403"/>
              </a:xfrm>
              <a:prstGeom prst="rect">
                <a:avLst/>
              </a:prstGeom>
              <a:gradFill rotWithShape="0">
                <a:gsLst>
                  <a:gs pos="0">
                    <a:srgbClr val="95B3D7"/>
                  </a:gs>
                  <a:gs pos="50000">
                    <a:srgbClr val="DBE5F1"/>
                  </a:gs>
                  <a:gs pos="100000">
                    <a:srgbClr val="95B3D7"/>
                  </a:gs>
                </a:gsLst>
                <a:lin ang="18900000" scaled="1"/>
              </a:gradFill>
              <a:ln w="12700">
                <a:miter lim="800000"/>
                <a:headEnd/>
                <a:tailEnd/>
              </a:ln>
              <a:effectLst/>
              <a:scene3d>
                <a:camera prst="legacyObliqueTopLeft"/>
                <a:lightRig rig="legacyFlat3" dir="t"/>
              </a:scene3d>
              <a:sp3d extrusionH="430200" prstMaterial="legacyWireframe">
                <a:bevelT w="13500" h="13500" prst="angle"/>
                <a:bevelB w="13500" h="13500" prst="angle"/>
                <a:extrusionClr>
                  <a:srgbClr val="95B3D7"/>
                </a:extrusionClr>
                <a:contourClr>
                  <a:srgbClr val="95B3D7"/>
                </a:contourClr>
              </a:sp3d>
              <a:extLst>
                <a:ext uri="{AF507438-7753-43E0-B8FC-AC1667EBCBE1}">
                  <a14:hiddenEffects xmlns:a14="http://schemas.microsoft.com/office/drawing/2010/main">
                    <a:effectLst>
                      <a:outerShdw dist="28398" dir="3806097" algn="ctr" rotWithShape="0">
                        <a:srgbClr val="243F60">
                          <a:alpha val="50000"/>
                        </a:srgbClr>
                      </a:outerShdw>
                    </a:effectLst>
                  </a14:hiddenEffects>
                </a:ext>
              </a:extLst>
            </p:spPr>
            <p:txBody>
              <a:bodyPr vert="horz" wrap="square" lIns="91440" tIns="45720" rIns="91440" bIns="45720" numCol="1" anchor="t" anchorCtr="0" compatLnSpc="1">
                <a:prstTxWarp prst="textNoShape">
                  <a:avLst/>
                </a:prstTxWarp>
                <a:flatTx/>
              </a:bodyPr>
              <a:lstStyle/>
              <a:p>
                <a:endParaRPr lang="el-GR"/>
              </a:p>
            </p:txBody>
          </p:sp>
          <p:sp>
            <p:nvSpPr>
              <p:cNvPr id="6" name="AutoShape 20"/>
              <p:cNvSpPr>
                <a:spLocks noChangeArrowheads="1"/>
              </p:cNvSpPr>
              <p:nvPr/>
            </p:nvSpPr>
            <p:spPr bwMode="auto">
              <a:xfrm>
                <a:off x="2488" y="987"/>
                <a:ext cx="1252" cy="1280"/>
              </a:xfrm>
              <a:prstGeom prst="can">
                <a:avLst>
                  <a:gd name="adj" fmla="val 25559"/>
                </a:avLst>
              </a:prstGeom>
              <a:solidFill>
                <a:srgbClr val="4BACC6"/>
              </a:solidFill>
              <a:ln w="38100">
                <a:solidFill>
                  <a:srgbClr val="F2F2F2"/>
                </a:solidFill>
                <a:round/>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Source program</a:t>
                </a:r>
                <a:endParaRPr kumimoji="0" lang="el-GR" altLang="el-GR" sz="4400" b="0" i="0" u="none" strike="noStrike" cap="none" normalizeH="0" baseline="0" dirty="0">
                  <a:ln>
                    <a:noFill/>
                  </a:ln>
                  <a:solidFill>
                    <a:schemeClr val="tx1"/>
                  </a:solidFill>
                  <a:effectLst/>
                  <a:latin typeface="Arial" panose="020B0604020202020204" pitchFamily="34" charset="0"/>
                </a:endParaRPr>
              </a:p>
            </p:txBody>
          </p:sp>
          <p:sp>
            <p:nvSpPr>
              <p:cNvPr id="7" name="Text Box 19"/>
              <p:cNvSpPr txBox="1">
                <a:spLocks noChangeArrowheads="1"/>
              </p:cNvSpPr>
              <p:nvPr/>
            </p:nvSpPr>
            <p:spPr bwMode="auto">
              <a:xfrm>
                <a:off x="2440" y="2427"/>
                <a:ext cx="1411" cy="80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rPr>
                  <a:t>Αρχικό ή Πηγαίο</a:t>
                </a:r>
                <a:endParaRPr kumimoji="0" lang="el-GR" altLang="el-GR" sz="2000" b="1" i="0" u="none" strike="noStrike" cap="none" normalizeH="0" baseline="0" dirty="0">
                  <a:ln>
                    <a:noFill/>
                  </a:ln>
                  <a:solidFill>
                    <a:srgbClr val="FF000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rPr>
                  <a:t>πρόγραμμα</a:t>
                </a:r>
                <a:endParaRPr kumimoji="0" lang="el-GR" altLang="el-GR" sz="2000" b="1" i="0" u="none" strike="noStrike" cap="none" normalizeH="0" baseline="0" dirty="0">
                  <a:ln>
                    <a:noFill/>
                  </a:ln>
                  <a:solidFill>
                    <a:srgbClr val="FF0000"/>
                  </a:solidFill>
                  <a:effectLst/>
                  <a:latin typeface="Arial" panose="020B0604020202020204" pitchFamily="34" charset="0"/>
                </a:endParaRPr>
              </a:p>
            </p:txBody>
          </p:sp>
          <p:sp>
            <p:nvSpPr>
              <p:cNvPr id="8" name="Line 18"/>
              <p:cNvSpPr>
                <a:spLocks noChangeShapeType="1"/>
              </p:cNvSpPr>
              <p:nvPr/>
            </p:nvSpPr>
            <p:spPr bwMode="auto">
              <a:xfrm>
                <a:off x="3887" y="1621"/>
                <a:ext cx="1299" cy="0"/>
              </a:xfrm>
              <a:prstGeom prst="line">
                <a:avLst/>
              </a:prstGeom>
              <a:noFill/>
              <a:ln w="127000" cmpd="dbl">
                <a:solidFill>
                  <a:srgbClr val="F7964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endParaRPr lang="el-GR"/>
              </a:p>
            </p:txBody>
          </p:sp>
          <p:sp>
            <p:nvSpPr>
              <p:cNvPr id="9" name="Text Box 17"/>
              <p:cNvSpPr txBox="1">
                <a:spLocks noChangeArrowheads="1"/>
              </p:cNvSpPr>
              <p:nvPr/>
            </p:nvSpPr>
            <p:spPr bwMode="auto">
              <a:xfrm>
                <a:off x="3624" y="206"/>
                <a:ext cx="1819" cy="64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Μεταγλωττιστής</a:t>
                </a:r>
                <a:r>
                  <a:rPr kumimoji="0" lang="en-US"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 - </a:t>
                </a:r>
                <a:r>
                  <a:rPr kumimoji="0" lang="el-GR"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Διερμηνευτής</a:t>
                </a:r>
                <a:endParaRPr kumimoji="0" lang="el-GR" altLang="el-GR" sz="2000" b="1" i="0" u="none" strike="noStrike" cap="none" normalizeH="0" baseline="0" dirty="0">
                  <a:ln>
                    <a:noFill/>
                  </a:ln>
                  <a:solidFill>
                    <a:srgbClr val="0070C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(Compiler</a:t>
                </a:r>
                <a:r>
                  <a:rPr kumimoji="0" lang="el-GR"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 - </a:t>
                </a:r>
                <a:r>
                  <a:rPr kumimoji="0" lang="en-US"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Interpreter)</a:t>
                </a:r>
                <a:endParaRPr kumimoji="0" lang="en-US" altLang="el-GR" sz="2000" b="1" i="0" u="none" strike="noStrike" cap="none" normalizeH="0" baseline="0" dirty="0">
                  <a:ln>
                    <a:noFill/>
                  </a:ln>
                  <a:solidFill>
                    <a:srgbClr val="0070C0"/>
                  </a:solidFill>
                  <a:effectLst/>
                  <a:latin typeface="Arial" panose="020B0604020202020204" pitchFamily="34" charset="0"/>
                </a:endParaRPr>
              </a:p>
            </p:txBody>
          </p:sp>
          <p:sp>
            <p:nvSpPr>
              <p:cNvPr id="10" name="AutoShape 16"/>
              <p:cNvSpPr>
                <a:spLocks noChangeArrowheads="1"/>
              </p:cNvSpPr>
              <p:nvPr/>
            </p:nvSpPr>
            <p:spPr bwMode="auto">
              <a:xfrm>
                <a:off x="5281" y="987"/>
                <a:ext cx="1253" cy="1280"/>
              </a:xfrm>
              <a:prstGeom prst="can">
                <a:avLst>
                  <a:gd name="adj" fmla="val 25539"/>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Object program</a:t>
                </a:r>
                <a:endParaRPr kumimoji="0" lang="en-US" alt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 Box 15"/>
              <p:cNvSpPr txBox="1">
                <a:spLocks noChangeArrowheads="1"/>
              </p:cNvSpPr>
              <p:nvPr/>
            </p:nvSpPr>
            <p:spPr bwMode="auto">
              <a:xfrm>
                <a:off x="5281" y="2427"/>
                <a:ext cx="1399" cy="80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rPr>
                  <a:t>Τελικό ή Αντικείμενο </a:t>
                </a:r>
                <a:endParaRPr kumimoji="0" lang="el-GR" altLang="el-GR" sz="2000" b="1" i="0" u="none" strike="noStrike" cap="none" normalizeH="0" baseline="0" dirty="0">
                  <a:ln>
                    <a:noFill/>
                  </a:ln>
                  <a:solidFill>
                    <a:srgbClr val="FF000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rPr>
                  <a:t>πρόγραμμα</a:t>
                </a:r>
                <a:endParaRPr kumimoji="0" lang="el-GR" altLang="el-GR" sz="2000" b="1" i="0" u="none" strike="noStrike" cap="none" normalizeH="0" baseline="0" dirty="0">
                  <a:ln>
                    <a:noFill/>
                  </a:ln>
                  <a:solidFill>
                    <a:srgbClr val="FF0000"/>
                  </a:solidFill>
                  <a:effectLst/>
                  <a:latin typeface="Arial" panose="020B0604020202020204" pitchFamily="34" charset="0"/>
                </a:endParaRPr>
              </a:p>
            </p:txBody>
          </p:sp>
          <p:sp>
            <p:nvSpPr>
              <p:cNvPr id="13" name="Line 14"/>
              <p:cNvSpPr>
                <a:spLocks noChangeShapeType="1"/>
              </p:cNvSpPr>
              <p:nvPr/>
            </p:nvSpPr>
            <p:spPr bwMode="auto">
              <a:xfrm>
                <a:off x="6680" y="1621"/>
                <a:ext cx="1184" cy="0"/>
              </a:xfrm>
              <a:prstGeom prst="line">
                <a:avLst/>
              </a:prstGeom>
              <a:noFill/>
              <a:ln w="127000" cmpd="dbl">
                <a:solidFill>
                  <a:srgbClr val="F7964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endParaRPr lang="el-GR"/>
              </a:p>
            </p:txBody>
          </p:sp>
          <p:sp>
            <p:nvSpPr>
              <p:cNvPr id="14" name="AutoShape 13"/>
              <p:cNvSpPr>
                <a:spLocks noChangeArrowheads="1"/>
              </p:cNvSpPr>
              <p:nvPr/>
            </p:nvSpPr>
            <p:spPr bwMode="auto">
              <a:xfrm>
                <a:off x="7991" y="987"/>
                <a:ext cx="1251" cy="1280"/>
              </a:xfrm>
              <a:prstGeom prst="can">
                <a:avLst>
                  <a:gd name="adj" fmla="val 25580"/>
                </a:avLst>
              </a:prstGeom>
              <a:solidFill>
                <a:srgbClr val="8064A2"/>
              </a:solidFill>
              <a:ln w="38100">
                <a:solidFill>
                  <a:srgbClr val="F2F2F2"/>
                </a:solidFill>
                <a:round/>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Executable program</a:t>
                </a:r>
                <a:endParaRPr kumimoji="0" lang="en-US" alt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800" b="0" i="0" u="none" strike="noStrike" cap="none" normalizeH="0" baseline="0" dirty="0">
                  <a:ln>
                    <a:noFill/>
                  </a:ln>
                  <a:solidFill>
                    <a:schemeClr val="tx1"/>
                  </a:solidFill>
                  <a:effectLst/>
                  <a:latin typeface="Arial" panose="020B0604020202020204" pitchFamily="34" charset="0"/>
                </a:endParaRPr>
              </a:p>
            </p:txBody>
          </p:sp>
          <p:sp>
            <p:nvSpPr>
              <p:cNvPr id="15" name="Text Box 12"/>
              <p:cNvSpPr txBox="1">
                <a:spLocks noChangeArrowheads="1"/>
              </p:cNvSpPr>
              <p:nvPr/>
            </p:nvSpPr>
            <p:spPr bwMode="auto">
              <a:xfrm>
                <a:off x="7905" y="2528"/>
                <a:ext cx="1552" cy="64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rPr>
                  <a:t>Εκτελέσιμο</a:t>
                </a:r>
                <a:endParaRPr kumimoji="0" lang="el-GR" altLang="el-GR" sz="2000" b="1" i="0" u="none" strike="noStrike" cap="none" normalizeH="0" baseline="0" dirty="0">
                  <a:ln>
                    <a:noFill/>
                  </a:ln>
                  <a:solidFill>
                    <a:srgbClr val="FF000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rPr>
                  <a:t>πρόγραμμα</a:t>
                </a:r>
                <a:endParaRPr kumimoji="0" lang="el-GR" altLang="el-GR" sz="2000" b="1" i="0" u="none" strike="noStrike" cap="none" normalizeH="0" baseline="0" dirty="0">
                  <a:ln>
                    <a:noFill/>
                  </a:ln>
                  <a:solidFill>
                    <a:srgbClr val="FF0000"/>
                  </a:solidFill>
                  <a:effectLst/>
                  <a:latin typeface="Arial" panose="020B0604020202020204" pitchFamily="34" charset="0"/>
                </a:endParaRPr>
              </a:p>
            </p:txBody>
          </p:sp>
          <p:sp>
            <p:nvSpPr>
              <p:cNvPr id="16" name="Text Box 11"/>
              <p:cNvSpPr txBox="1">
                <a:spLocks noChangeArrowheads="1"/>
              </p:cNvSpPr>
              <p:nvPr/>
            </p:nvSpPr>
            <p:spPr bwMode="auto">
              <a:xfrm>
                <a:off x="5967" y="206"/>
                <a:ext cx="2579" cy="64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Συνδέτης</a:t>
                </a:r>
                <a:r>
                  <a:rPr kumimoji="0" lang="en-US"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 – </a:t>
                </a:r>
                <a:r>
                  <a:rPr kumimoji="0" lang="en-US" altLang="el-GR" sz="2000" b="1" i="0" u="none" strike="noStrike" cap="none" normalizeH="0" baseline="0" dirty="0" err="1">
                    <a:ln>
                      <a:noFill/>
                    </a:ln>
                    <a:solidFill>
                      <a:srgbClr val="0070C0"/>
                    </a:solidFill>
                    <a:effectLst/>
                    <a:latin typeface="Calibri" panose="020F0502020204030204" pitchFamily="34" charset="0"/>
                    <a:ea typeface="Times New Roman" panose="02020603050405020304" pitchFamily="18" charset="0"/>
                  </a:rPr>
                  <a:t>Φορτωτής</a:t>
                </a:r>
                <a:endParaRPr kumimoji="0" lang="en-US" altLang="el-GR" sz="2000" b="1" i="0" u="none" strike="noStrike" cap="none" normalizeH="0" baseline="0" dirty="0">
                  <a:ln>
                    <a:noFill/>
                  </a:ln>
                  <a:solidFill>
                    <a:srgbClr val="0070C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(Linker – Loader)</a:t>
                </a:r>
                <a:endParaRPr kumimoji="0" lang="en-US" altLang="el-GR" sz="2000" b="1" i="0" u="none" strike="noStrike" cap="none" normalizeH="0" baseline="0" dirty="0">
                  <a:ln>
                    <a:noFill/>
                  </a:ln>
                  <a:solidFill>
                    <a:srgbClr val="0070C0"/>
                  </a:solidFill>
                  <a:effectLst/>
                  <a:latin typeface="Arial" panose="020B0604020202020204" pitchFamily="34" charset="0"/>
                </a:endParaRPr>
              </a:p>
            </p:txBody>
          </p:sp>
          <p:sp>
            <p:nvSpPr>
              <p:cNvPr id="17" name="AutoShape 10"/>
              <p:cNvSpPr>
                <a:spLocks noChangeArrowheads="1"/>
              </p:cNvSpPr>
              <p:nvPr/>
            </p:nvSpPr>
            <p:spPr bwMode="auto">
              <a:xfrm>
                <a:off x="6680" y="2593"/>
                <a:ext cx="1251" cy="1280"/>
              </a:xfrm>
              <a:prstGeom prst="can">
                <a:avLst>
                  <a:gd name="adj" fmla="val 25580"/>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endParaRPr lang="el-GR"/>
              </a:p>
            </p:txBody>
          </p:sp>
          <p:sp>
            <p:nvSpPr>
              <p:cNvPr id="18" name="Text Box 9"/>
              <p:cNvSpPr txBox="1">
                <a:spLocks noChangeArrowheads="1"/>
              </p:cNvSpPr>
              <p:nvPr/>
            </p:nvSpPr>
            <p:spPr bwMode="auto">
              <a:xfrm>
                <a:off x="6537" y="3923"/>
                <a:ext cx="1529" cy="42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Βιβλιοθήκες</a:t>
                </a:r>
                <a:endParaRPr kumimoji="0" lang="el-GR" altLang="el-GR" sz="2000" b="0" i="0" u="none" strike="noStrike" cap="none" normalizeH="0" baseline="0" dirty="0">
                  <a:ln>
                    <a:noFill/>
                  </a:ln>
                  <a:solidFill>
                    <a:schemeClr val="tx1"/>
                  </a:solidFill>
                  <a:effectLst/>
                  <a:latin typeface="Arial" panose="020B0604020202020204" pitchFamily="34" charset="0"/>
                </a:endParaRPr>
              </a:p>
            </p:txBody>
          </p:sp>
          <p:sp>
            <p:nvSpPr>
              <p:cNvPr id="19" name="Line 8"/>
              <p:cNvSpPr>
                <a:spLocks noChangeShapeType="1"/>
              </p:cNvSpPr>
              <p:nvPr/>
            </p:nvSpPr>
            <p:spPr bwMode="auto">
              <a:xfrm>
                <a:off x="4546" y="1787"/>
                <a:ext cx="0" cy="1440"/>
              </a:xfrm>
              <a:prstGeom prst="line">
                <a:avLst/>
              </a:prstGeom>
              <a:noFill/>
              <a:ln w="127000" cmpd="dbl">
                <a:solidFill>
                  <a:srgbClr val="F7964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endParaRPr lang="el-GR"/>
              </a:p>
            </p:txBody>
          </p:sp>
          <p:sp>
            <p:nvSpPr>
              <p:cNvPr id="20" name="Text Box 7"/>
              <p:cNvSpPr txBox="1">
                <a:spLocks noChangeArrowheads="1"/>
              </p:cNvSpPr>
              <p:nvPr/>
            </p:nvSpPr>
            <p:spPr bwMode="auto">
              <a:xfrm>
                <a:off x="3704" y="3387"/>
                <a:ext cx="1819" cy="64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Διόρθωση συντακτικών λαθών</a:t>
                </a:r>
                <a:endParaRPr kumimoji="0" lang="el-GR" altLang="el-GR" sz="2000" b="0" i="0" u="none" strike="noStrike" cap="none" normalizeH="0" baseline="0" dirty="0">
                  <a:ln>
                    <a:noFill/>
                  </a:ln>
                  <a:solidFill>
                    <a:schemeClr val="tx1"/>
                  </a:solidFill>
                  <a:effectLst/>
                  <a:latin typeface="Arial" panose="020B0604020202020204" pitchFamily="34" charset="0"/>
                </a:endParaRPr>
              </a:p>
            </p:txBody>
          </p:sp>
          <p:sp>
            <p:nvSpPr>
              <p:cNvPr id="21" name="Line 6"/>
              <p:cNvSpPr>
                <a:spLocks noChangeShapeType="1"/>
              </p:cNvSpPr>
              <p:nvPr/>
            </p:nvSpPr>
            <p:spPr bwMode="auto">
              <a:xfrm flipH="1">
                <a:off x="3175" y="4132"/>
                <a:ext cx="784" cy="1"/>
              </a:xfrm>
              <a:prstGeom prst="line">
                <a:avLst/>
              </a:prstGeom>
              <a:noFill/>
              <a:ln w="127000" cmpd="dbl">
                <a:solidFill>
                  <a:srgbClr val="F7964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endParaRPr lang="el-GR"/>
              </a:p>
            </p:txBody>
          </p:sp>
          <p:sp>
            <p:nvSpPr>
              <p:cNvPr id="22" name="Line 5"/>
              <p:cNvSpPr>
                <a:spLocks noChangeShapeType="1"/>
              </p:cNvSpPr>
              <p:nvPr/>
            </p:nvSpPr>
            <p:spPr bwMode="auto">
              <a:xfrm flipV="1">
                <a:off x="3162" y="3362"/>
                <a:ext cx="1" cy="800"/>
              </a:xfrm>
              <a:prstGeom prst="line">
                <a:avLst/>
              </a:prstGeom>
              <a:noFill/>
              <a:ln w="127000" cmpd="dbl">
                <a:solidFill>
                  <a:srgbClr val="F7964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endParaRPr lang="el-GR"/>
              </a:p>
            </p:txBody>
          </p:sp>
          <p:sp>
            <p:nvSpPr>
              <p:cNvPr id="23" name="Line 4"/>
              <p:cNvSpPr>
                <a:spLocks noChangeShapeType="1"/>
              </p:cNvSpPr>
              <p:nvPr/>
            </p:nvSpPr>
            <p:spPr bwMode="auto">
              <a:xfrm flipV="1">
                <a:off x="7293" y="1787"/>
                <a:ext cx="0" cy="640"/>
              </a:xfrm>
              <a:prstGeom prst="line">
                <a:avLst/>
              </a:prstGeom>
              <a:noFill/>
              <a:ln w="127000" cmpd="dbl">
                <a:solidFill>
                  <a:srgbClr val="F7964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endParaRPr lang="el-GR"/>
              </a:p>
            </p:txBody>
          </p:sp>
          <p:sp>
            <p:nvSpPr>
              <p:cNvPr id="24" name="Line 3"/>
              <p:cNvSpPr>
                <a:spLocks noChangeShapeType="1"/>
              </p:cNvSpPr>
              <p:nvPr/>
            </p:nvSpPr>
            <p:spPr bwMode="auto">
              <a:xfrm>
                <a:off x="1677" y="1621"/>
                <a:ext cx="708" cy="4"/>
              </a:xfrm>
              <a:prstGeom prst="line">
                <a:avLst/>
              </a:prstGeom>
              <a:noFill/>
              <a:ln w="127000" cmpd="dbl">
                <a:solidFill>
                  <a:srgbClr val="F7964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endParaRPr lang="el-GR"/>
              </a:p>
            </p:txBody>
          </p:sp>
          <p:sp>
            <p:nvSpPr>
              <p:cNvPr id="25" name="Text Box 2"/>
              <p:cNvSpPr txBox="1">
                <a:spLocks noChangeArrowheads="1"/>
              </p:cNvSpPr>
              <p:nvPr/>
            </p:nvSpPr>
            <p:spPr bwMode="auto">
              <a:xfrm>
                <a:off x="1361" y="187"/>
                <a:ext cx="1330" cy="64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Συντάκτης</a:t>
                </a:r>
                <a:endParaRPr kumimoji="0" lang="el-GR" altLang="el-GR" sz="2000" b="1" i="0" u="none" strike="noStrike" cap="none" normalizeH="0" baseline="0" dirty="0">
                  <a:ln>
                    <a:noFill/>
                  </a:ln>
                  <a:solidFill>
                    <a:srgbClr val="0070C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20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rPr>
                  <a:t>(Editor)</a:t>
                </a:r>
                <a:endParaRPr kumimoji="0" lang="en-US" altLang="el-GR" sz="2000" b="1" i="0" u="none" strike="noStrike" cap="none" normalizeH="0" baseline="0" dirty="0">
                  <a:ln>
                    <a:noFill/>
                  </a:ln>
                  <a:solidFill>
                    <a:srgbClr val="0070C0"/>
                  </a:solidFill>
                  <a:effectLst/>
                  <a:latin typeface="Arial" panose="020B0604020202020204" pitchFamily="34" charset="0"/>
                </a:endParaRPr>
              </a:p>
            </p:txBody>
          </p:sp>
        </p:grpSp>
        <p:sp>
          <p:nvSpPr>
            <p:cNvPr id="26" name="Line 3"/>
            <p:cNvSpPr>
              <a:spLocks noChangeShapeType="1"/>
            </p:cNvSpPr>
            <p:nvPr/>
          </p:nvSpPr>
          <p:spPr bwMode="auto">
            <a:xfrm>
              <a:off x="11081798" y="3229250"/>
              <a:ext cx="604483" cy="0"/>
            </a:xfrm>
            <a:prstGeom prst="line">
              <a:avLst/>
            </a:prstGeom>
            <a:noFill/>
            <a:ln w="127000" cmpd="dbl">
              <a:solidFill>
                <a:srgbClr val="F7964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endParaRPr lang="el-GR"/>
            </a:p>
          </p:txBody>
        </p:sp>
      </p:grpSp>
      <p:sp>
        <p:nvSpPr>
          <p:cNvPr id="28" name="TextBox 27"/>
          <p:cNvSpPr txBox="1"/>
          <p:nvPr/>
        </p:nvSpPr>
        <p:spPr>
          <a:xfrm>
            <a:off x="387425" y="1159943"/>
            <a:ext cx="11627740" cy="923330"/>
          </a:xfrm>
          <a:prstGeom prst="rect">
            <a:avLst/>
          </a:prstGeom>
          <a:noFill/>
        </p:spPr>
        <p:txBody>
          <a:bodyPr wrap="square" rtlCol="0">
            <a:spAutoFit/>
          </a:bodyPr>
          <a:lstStyle/>
          <a:p>
            <a:pPr algn="just"/>
            <a:r>
              <a:rPr lang="en-US" dirty="0"/>
              <a:t>IDE= </a:t>
            </a:r>
            <a:r>
              <a:rPr lang="el-GR" dirty="0"/>
              <a:t>Περιβάλλον λογισμικού που περιλαμβάνει όλα τα παραπάνω εργαλεία και γι’ αυτό ονομάζεται </a:t>
            </a:r>
            <a:r>
              <a:rPr lang="el-GR" b="1" dirty="0"/>
              <a:t>Ολοκληρωμένο περιβάλλον ανάπτυξης εφαρμογών </a:t>
            </a:r>
            <a:r>
              <a:rPr lang="el-GR" dirty="0"/>
              <a:t>(προγραμμάτων) (</a:t>
            </a:r>
            <a:r>
              <a:rPr lang="el-GR" dirty="0" err="1"/>
              <a:t>Integrated</a:t>
            </a:r>
            <a:r>
              <a:rPr lang="el-GR" dirty="0"/>
              <a:t> </a:t>
            </a:r>
            <a:r>
              <a:rPr lang="en-US" dirty="0"/>
              <a:t>Development </a:t>
            </a:r>
            <a:br>
              <a:rPr lang="el-GR" dirty="0"/>
            </a:br>
            <a:r>
              <a:rPr lang="en-US" dirty="0"/>
              <a:t>Environment, </a:t>
            </a:r>
            <a:r>
              <a:rPr lang="en-US" b="1" dirty="0"/>
              <a:t>IDE</a:t>
            </a:r>
            <a:r>
              <a:rPr lang="en-US" dirty="0"/>
              <a:t>).</a:t>
            </a:r>
            <a:endParaRPr lang="el-GR" dirty="0"/>
          </a:p>
        </p:txBody>
      </p:sp>
    </p:spTree>
    <p:extLst>
      <p:ext uri="{BB962C8B-B14F-4D97-AF65-F5344CB8AC3E}">
        <p14:creationId xmlns:p14="http://schemas.microsoft.com/office/powerpoint/2010/main" val="172155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0-#ppt_w/2"/>
                                          </p:val>
                                        </p:tav>
                                        <p:tav tm="100000">
                                          <p:val>
                                            <p:strVal val="#ppt_x"/>
                                          </p:val>
                                        </p:tav>
                                      </p:tavLst>
                                    </p:anim>
                                    <p:anim calcmode="lin" valueType="num">
                                      <p:cBhvr additive="base">
                                        <p:cTn id="8"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barn(inVertical)">
                                      <p:cBhvr>
                                        <p:cTn id="1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Autofit/>
          </a:bodyPr>
          <a:lstStyle/>
          <a:p>
            <a:r>
              <a:rPr lang="el-GR" sz="3200" dirty="0">
                <a:solidFill>
                  <a:srgbClr val="0070C0"/>
                </a:solidFill>
              </a:rPr>
              <a:t>Μεθοδολογία ανάπτυξης λογισμικού</a:t>
            </a:r>
            <a:br>
              <a:rPr lang="el-GR" sz="3200" dirty="0">
                <a:solidFill>
                  <a:srgbClr val="0070C0"/>
                </a:solidFill>
              </a:rPr>
            </a:br>
            <a:r>
              <a:rPr lang="el-GR" sz="3200" dirty="0">
                <a:solidFill>
                  <a:srgbClr val="0070C0"/>
                </a:solidFill>
              </a:rPr>
              <a:t>Μοντέλο καταρράκτη</a:t>
            </a:r>
            <a:endParaRPr lang="en-US" sz="3200" dirty="0">
              <a:solidFill>
                <a:srgbClr val="0070C0"/>
              </a:solidFill>
            </a:endParaRPr>
          </a:p>
        </p:txBody>
      </p:sp>
      <p:sp>
        <p:nvSpPr>
          <p:cNvPr id="3" name="Rectangle 22"/>
          <p:cNvSpPr>
            <a:spLocks noChangeArrowheads="1"/>
          </p:cNvSpPr>
          <p:nvPr/>
        </p:nvSpPr>
        <p:spPr bwMode="auto">
          <a:xfrm>
            <a:off x="3157550" y="2316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 name="Διάγραμμα 3"/>
          <p:cNvGraphicFramePr/>
          <p:nvPr>
            <p:extLst>
              <p:ext uri="{D42A27DB-BD31-4B8C-83A1-F6EECF244321}">
                <p14:modId xmlns:p14="http://schemas.microsoft.com/office/powerpoint/2010/main" val="611812152"/>
              </p:ext>
            </p:extLst>
          </p:nvPr>
        </p:nvGraphicFramePr>
        <p:xfrm>
          <a:off x="1263591" y="1625573"/>
          <a:ext cx="8553938" cy="50808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83342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22371"/>
            <a:ext cx="9404723" cy="699349"/>
          </a:xfrm>
        </p:spPr>
        <p:txBody>
          <a:bodyPr>
            <a:normAutofit fontScale="90000"/>
          </a:bodyPr>
          <a:lstStyle/>
          <a:p>
            <a:r>
              <a:rPr lang="el-GR" dirty="0">
                <a:solidFill>
                  <a:srgbClr val="0070C0"/>
                </a:solidFill>
              </a:rPr>
              <a:t>Μεθοδολογία ανάπτυξης λογισμικού </a:t>
            </a:r>
            <a:br>
              <a:rPr lang="el-GR" dirty="0">
                <a:solidFill>
                  <a:srgbClr val="0070C0"/>
                </a:solidFill>
              </a:rPr>
            </a:br>
            <a:r>
              <a:rPr lang="el-GR" dirty="0">
                <a:solidFill>
                  <a:srgbClr val="0070C0"/>
                </a:solidFill>
              </a:rPr>
              <a:t>Μοντέλο σπείρας</a:t>
            </a:r>
            <a:endParaRPr lang="en-US" dirty="0">
              <a:solidFill>
                <a:srgbClr val="0070C0"/>
              </a:solidFill>
            </a:endParaRPr>
          </a:p>
        </p:txBody>
      </p:sp>
      <p:sp>
        <p:nvSpPr>
          <p:cNvPr id="3" name="Rectangle 22"/>
          <p:cNvSpPr>
            <a:spLocks noChangeArrowheads="1"/>
          </p:cNvSpPr>
          <p:nvPr/>
        </p:nvSpPr>
        <p:spPr bwMode="auto">
          <a:xfrm>
            <a:off x="3157550" y="2316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pSp>
        <p:nvGrpSpPr>
          <p:cNvPr id="6" name="Ομάδα 5"/>
          <p:cNvGrpSpPr/>
          <p:nvPr/>
        </p:nvGrpSpPr>
        <p:grpSpPr>
          <a:xfrm>
            <a:off x="1887578" y="1392076"/>
            <a:ext cx="7305964" cy="5043553"/>
            <a:chOff x="1938088" y="1151435"/>
            <a:chExt cx="8128000" cy="5507680"/>
          </a:xfrm>
        </p:grpSpPr>
        <p:graphicFrame>
          <p:nvGraphicFramePr>
            <p:cNvPr id="5" name="Διάγραμμα 4"/>
            <p:cNvGraphicFramePr/>
            <p:nvPr>
              <p:extLst>
                <p:ext uri="{D42A27DB-BD31-4B8C-83A1-F6EECF244321}">
                  <p14:modId xmlns:p14="http://schemas.microsoft.com/office/powerpoint/2010/main" val="3452981399"/>
                </p:ext>
              </p:extLst>
            </p:nvPr>
          </p:nvGraphicFramePr>
          <p:xfrm>
            <a:off x="1938088" y="1151435"/>
            <a:ext cx="8128000" cy="5507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https://upload.wikimedia.org/wikipedia/commons/thumb/d/d2/Archimedean_spiral.png/300px-Archimedean_spiral.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87130" y="3136792"/>
              <a:ext cx="1617739" cy="147753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16768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2671</TotalTime>
  <Words>1277</Words>
  <Application>Microsoft Office PowerPoint</Application>
  <PresentationFormat>Ευρεία οθόνη</PresentationFormat>
  <Paragraphs>124</Paragraphs>
  <Slides>15</Slides>
  <Notes>10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15</vt:i4>
      </vt:variant>
    </vt:vector>
  </HeadingPairs>
  <TitlesOfParts>
    <vt:vector size="22" baseType="lpstr">
      <vt:lpstr>Arial</vt:lpstr>
      <vt:lpstr>Calibri</vt:lpstr>
      <vt:lpstr>Times New Roman</vt:lpstr>
      <vt:lpstr>Trebuchet MS</vt:lpstr>
      <vt:lpstr>Wingdings</vt:lpstr>
      <vt:lpstr>Wingdings 3</vt:lpstr>
      <vt:lpstr>Όψη</vt:lpstr>
      <vt:lpstr>Από τον αλγόριθμο στην ανάπτυξη προγράμματος</vt:lpstr>
      <vt:lpstr>Περί προγραμμάτων</vt:lpstr>
      <vt:lpstr>Περί προγραμμάτων</vt:lpstr>
      <vt:lpstr>Περί προγραμμάτων</vt:lpstr>
      <vt:lpstr>IDEs</vt:lpstr>
      <vt:lpstr>IDEs</vt:lpstr>
      <vt:lpstr>IDEs</vt:lpstr>
      <vt:lpstr>Μεθοδολογία ανάπτυξης λογισμικού Μοντέλο καταρράκτη</vt:lpstr>
      <vt:lpstr>Μεθοδολογία ανάπτυξης λογισμικού  Μοντέλο σπείρας</vt:lpstr>
      <vt:lpstr>Προγραμματιστικά υποδείγματα</vt:lpstr>
      <vt:lpstr>Προστακτικός προγραμματισμός</vt:lpstr>
      <vt:lpstr>Δηλωτικός προγραμματισμός</vt:lpstr>
      <vt:lpstr>Λοιπά προγραμματιστικά πρότυπα</vt:lpstr>
      <vt:lpstr>Λοιπά προγραμματιστικά πρότυπα</vt:lpstr>
      <vt:lpstr>Αντικειμενοστραφής προγραμματισμός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dc:title>
  <dc:creator>user</dc:creator>
  <cp:lastModifiedBy>John Keros</cp:lastModifiedBy>
  <cp:revision>511</cp:revision>
  <dcterms:created xsi:type="dcterms:W3CDTF">2015-02-19T08:19:29Z</dcterms:created>
  <dcterms:modified xsi:type="dcterms:W3CDTF">2018-02-19T08:37:05Z</dcterms:modified>
</cp:coreProperties>
</file>