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4"/>
  </p:notesMasterIdLst>
  <p:sldIdLst>
    <p:sldId id="369" r:id="rId2"/>
    <p:sldId id="366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406" r:id="rId13"/>
    <p:sldId id="407" r:id="rId14"/>
    <p:sldId id="408" r:id="rId15"/>
    <p:sldId id="379" r:id="rId16"/>
    <p:sldId id="409" r:id="rId17"/>
    <p:sldId id="410" r:id="rId18"/>
    <p:sldId id="411" r:id="rId19"/>
    <p:sldId id="380" r:id="rId20"/>
    <p:sldId id="381" r:id="rId21"/>
    <p:sldId id="385" r:id="rId22"/>
    <p:sldId id="382" r:id="rId23"/>
    <p:sldId id="383" r:id="rId24"/>
    <p:sldId id="384" r:id="rId25"/>
    <p:sldId id="386" r:id="rId26"/>
    <p:sldId id="387" r:id="rId27"/>
    <p:sldId id="402" r:id="rId28"/>
    <p:sldId id="388" r:id="rId29"/>
    <p:sldId id="389" r:id="rId30"/>
    <p:sldId id="390" r:id="rId31"/>
    <p:sldId id="391" r:id="rId32"/>
    <p:sldId id="392" r:id="rId33"/>
    <p:sldId id="393" r:id="rId34"/>
    <p:sldId id="394" r:id="rId35"/>
    <p:sldId id="395" r:id="rId36"/>
    <p:sldId id="397" r:id="rId37"/>
    <p:sldId id="398" r:id="rId38"/>
    <p:sldId id="403" r:id="rId39"/>
    <p:sldId id="400" r:id="rId40"/>
    <p:sldId id="404" r:id="rId41"/>
    <p:sldId id="401" r:id="rId42"/>
    <p:sldId id="405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B530"/>
    <a:srgbClr val="555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96" autoAdjust="0"/>
  </p:normalViewPr>
  <p:slideViewPr>
    <p:cSldViewPr snapToGrid="0">
      <p:cViewPr varScale="1">
        <p:scale>
          <a:sx n="63" d="100"/>
          <a:sy n="63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4CC4E-E085-446C-8FAA-2845441EBB98}" type="doc">
      <dgm:prSet loTypeId="urn:microsoft.com/office/officeart/2005/8/layout/vList2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E9F501C4-3F15-4A09-AC2B-538591BCF758}" type="pres">
      <dgm:prSet presAssocID="{24A4CC4E-E085-446C-8FAA-2845441EBB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</dgm:ptLst>
  <dgm:cxnLst>
    <dgm:cxn modelId="{50817FA0-07AF-4823-815C-7F6D4B67D9C5}" type="presOf" srcId="{24A4CC4E-E085-446C-8FAA-2845441EBB98}" destId="{E9F501C4-3F15-4A09-AC2B-538591BCF7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A4CC4E-E085-446C-8FAA-2845441EBB98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E9F501C4-3F15-4A09-AC2B-538591BCF758}" type="pres">
      <dgm:prSet presAssocID="{24A4CC4E-E085-446C-8FAA-2845441EBB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</dgm:ptLst>
  <dgm:cxnLst>
    <dgm:cxn modelId="{757B24AD-10C5-4511-9EA4-9D1ACF450A7C}" type="presOf" srcId="{24A4CC4E-E085-446C-8FAA-2845441EBB98}" destId="{E9F501C4-3F15-4A09-AC2B-538591BCF7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A4CC4E-E085-446C-8FAA-2845441EBB98}" type="doc">
      <dgm:prSet loTypeId="urn:microsoft.com/office/officeart/2005/8/layout/vList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E9F501C4-3F15-4A09-AC2B-538591BCF758}" type="pres">
      <dgm:prSet presAssocID="{24A4CC4E-E085-446C-8FAA-2845441EBB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</dgm:ptLst>
  <dgm:cxnLst>
    <dgm:cxn modelId="{57AC4D6C-977A-4389-AFFA-2F66911A65A5}" type="presOf" srcId="{24A4CC4E-E085-446C-8FAA-2845441EBB98}" destId="{E9F501C4-3F15-4A09-AC2B-538591BCF75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11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115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12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884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13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9908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14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348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15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05053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16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91765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17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5238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18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5026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19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2651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20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7334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3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9246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21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432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22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803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23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63700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24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0790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25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53882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26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56957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27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97055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28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3099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29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6578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30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3573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4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76757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31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6140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32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4420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33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6424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34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0282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35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05528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36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712372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37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142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38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24113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39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6732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40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8072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5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42812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41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079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0C289B-A100-488B-8935-D9D2C84EB240}" type="slidenum">
              <a:rPr lang="el-GR" smtClean="0"/>
              <a:pPr eaLnBrk="1" hangingPunct="1"/>
              <a:t>42</a:t>
            </a:fld>
            <a:endParaRPr lang="el-GR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1324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6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7761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7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7308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8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3046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9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736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/>
              <a:t>1ο ΕΠΑ.Λ. Κιλκίς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615686D-1D7D-44A9-9A0F-2DC062FF5EE8}" type="slidenum">
              <a:rPr lang="el-GR" smtClean="0"/>
              <a:pPr eaLnBrk="1" hangingPunct="1"/>
              <a:t>10</a:t>
            </a:fld>
            <a:endParaRPr lang="el-GR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170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0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8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2092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03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606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41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77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0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3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2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8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2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chemeClr val="accent2"/>
                </a:solidFill>
              </a:rPr>
              <a:t>Δομή Επανάληψης</a:t>
            </a:r>
            <a:endParaRPr lang="en-US" sz="48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ΠΕ19</a:t>
            </a: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1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26262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(5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10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431560"/>
            <a:ext cx="114695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πολλούς ακέραιους αριθμούς και θα εμφανίσει πόσοι από αυτούς ήταν θετικοί, πόσοι αρνητικοί και πόσοι μηδέν. Το πλήθος των αριθμών που θα δοθούν θα τον πληκτρολογήσει ο χρήστης στην αρχή της εκτέλεσης του προγράμματος</a:t>
            </a:r>
            <a:r>
              <a:rPr lang="en-US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1726382"/>
            <a:ext cx="562205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N=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(input('</a:t>
            </a:r>
            <a:r>
              <a:rPr lang="el-GR" dirty="0">
                <a:solidFill>
                  <a:srgbClr val="FF0000"/>
                </a:solidFill>
              </a:rPr>
              <a:t>Πόσοι είναι οι αριθμοί που θα δοθούν;'))</a:t>
            </a:r>
          </a:p>
          <a:p>
            <a:r>
              <a:rPr lang="en-US" dirty="0">
                <a:solidFill>
                  <a:srgbClr val="FF0000"/>
                </a:solidFill>
              </a:rPr>
              <a:t>i=1</a:t>
            </a:r>
          </a:p>
          <a:p>
            <a:r>
              <a:rPr lang="en-US" dirty="0" err="1">
                <a:solidFill>
                  <a:srgbClr val="7030A0"/>
                </a:solidFill>
              </a:rPr>
              <a:t>pos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 err="1">
                <a:solidFill>
                  <a:srgbClr val="7030A0"/>
                </a:solidFill>
              </a:rPr>
              <a:t>neg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 err="1">
                <a:solidFill>
                  <a:srgbClr val="7030A0"/>
                </a:solidFill>
              </a:rPr>
              <a:t>zer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>
                <a:solidFill>
                  <a:srgbClr val="FF0000"/>
                </a:solidFill>
              </a:rPr>
              <a:t>while i&lt;=N:</a:t>
            </a:r>
          </a:p>
          <a:p>
            <a:r>
              <a:rPr lang="en-US" dirty="0">
                <a:solidFill>
                  <a:srgbClr val="7030A0"/>
                </a:solidFill>
              </a:rPr>
              <a:t>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έναν αριθμό:'))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if x&gt;0: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pos</a:t>
            </a:r>
            <a:r>
              <a:rPr lang="en-US" dirty="0">
                <a:solidFill>
                  <a:srgbClr val="7030A0"/>
                </a:solidFill>
              </a:rPr>
              <a:t>=pos+1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elif</a:t>
            </a:r>
            <a:r>
              <a:rPr lang="en-US" dirty="0">
                <a:solidFill>
                  <a:srgbClr val="7030A0"/>
                </a:solidFill>
              </a:rPr>
              <a:t> x&lt;0: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neg</a:t>
            </a:r>
            <a:r>
              <a:rPr lang="en-US" dirty="0">
                <a:solidFill>
                  <a:srgbClr val="7030A0"/>
                </a:solidFill>
              </a:rPr>
              <a:t>=neg+1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zer</a:t>
            </a:r>
            <a:r>
              <a:rPr lang="en-US" dirty="0">
                <a:solidFill>
                  <a:srgbClr val="7030A0"/>
                </a:solidFill>
              </a:rPr>
              <a:t>=zer+1</a:t>
            </a:r>
          </a:p>
          <a:p>
            <a:r>
              <a:rPr lang="en-US" dirty="0">
                <a:solidFill>
                  <a:srgbClr val="7030A0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 i=i+1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Θετικοί αριθμοί:',</a:t>
            </a:r>
            <a:r>
              <a:rPr lang="en-US" dirty="0" err="1">
                <a:solidFill>
                  <a:srgbClr val="7030A0"/>
                </a:solidFill>
              </a:rPr>
              <a:t>pos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Αρνητικοί αριθμοί:',</a:t>
            </a:r>
            <a:r>
              <a:rPr lang="en-US" dirty="0" err="1">
                <a:solidFill>
                  <a:srgbClr val="7030A0"/>
                </a:solidFill>
              </a:rPr>
              <a:t>neg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Μηδενικά:',</a:t>
            </a:r>
            <a:r>
              <a:rPr lang="en-US" dirty="0" err="1">
                <a:solidFill>
                  <a:srgbClr val="7030A0"/>
                </a:solidFill>
              </a:rPr>
              <a:t>zer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Έκρηξη 2 5"/>
          <p:cNvSpPr/>
          <p:nvPr/>
        </p:nvSpPr>
        <p:spPr>
          <a:xfrm>
            <a:off x="5675586" y="2543362"/>
            <a:ext cx="4745421" cy="272704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While </a:t>
            </a:r>
            <a:r>
              <a:rPr lang="el-GR" dirty="0"/>
              <a:t>και προκαθορισμένος αριθμός επαναλήψεων</a:t>
            </a:r>
          </a:p>
        </p:txBody>
      </p:sp>
    </p:spTree>
    <p:extLst>
      <p:ext uri="{BB962C8B-B14F-4D97-AF65-F5344CB8AC3E}">
        <p14:creationId xmlns:p14="http://schemas.microsoft.com/office/powerpoint/2010/main" val="407402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με </a:t>
            </a:r>
            <a:r>
              <a:rPr lang="en-US" sz="3200" dirty="0">
                <a:solidFill>
                  <a:schemeClr val="accent2"/>
                </a:solidFill>
              </a:rPr>
              <a:t>break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11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πολλούς ακεραίους αριθμούς και θα εμφανίσει τον τριπλάσιο του καθενός. Η εισαγωγή αριθμών σταματά όταν ο χρήστης πληκτρολογήσει τον αριθμό 0.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431" y="2413259"/>
            <a:ext cx="481574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while True: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num</a:t>
            </a:r>
            <a:r>
              <a:rPr lang="en-US" sz="2000" dirty="0">
                <a:solidFill>
                  <a:srgbClr val="7030A0"/>
                </a:solidFill>
              </a:rPr>
              <a:t> = 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Δώσε έναν αριθμό:'))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if </a:t>
            </a:r>
            <a:r>
              <a:rPr lang="en-US" sz="2000" dirty="0" err="1">
                <a:solidFill>
                  <a:srgbClr val="7030A0"/>
                </a:solidFill>
              </a:rPr>
              <a:t>num</a:t>
            </a:r>
            <a:r>
              <a:rPr lang="en-US" sz="2000" dirty="0">
                <a:solidFill>
                  <a:srgbClr val="7030A0"/>
                </a:solidFill>
              </a:rPr>
              <a:t> == 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break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</a:t>
            </a:r>
            <a:r>
              <a:rPr lang="en-US" sz="2000" dirty="0" err="1">
                <a:solidFill>
                  <a:srgbClr val="7030A0"/>
                </a:solidFill>
              </a:rPr>
              <a:t>num</a:t>
            </a:r>
            <a:r>
              <a:rPr lang="en-US" sz="2000" dirty="0">
                <a:solidFill>
                  <a:srgbClr val="7030A0"/>
                </a:solidFill>
              </a:rPr>
              <a:t>*3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1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Η δήλωση </a:t>
            </a:r>
            <a:r>
              <a:rPr lang="en-US" sz="3200" dirty="0">
                <a:solidFill>
                  <a:schemeClr val="accent2"/>
                </a:solidFill>
              </a:rPr>
              <a:t>break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12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5" y="1387349"/>
            <a:ext cx="58653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δήλωση </a:t>
            </a:r>
            <a:r>
              <a:rPr lang="en-US" dirty="0"/>
              <a:t>break </a:t>
            </a:r>
            <a:r>
              <a:rPr lang="el-GR" dirty="0"/>
              <a:t>χρησιμοποιείται για να βγει το πρόγραμμα από έναν βρόχο μόλις την συναντήσει.</a:t>
            </a:r>
          </a:p>
          <a:p>
            <a:pPr algn="just"/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Συνήθως, για να εκτελεστεί πρέπει να πληρείται μία συνθήκη (προϋπόθεση) και για τον λόγο αυτό συνοδεύεται από μία δομή </a:t>
            </a:r>
            <a:r>
              <a:rPr lang="en-US" dirty="0"/>
              <a:t>if </a:t>
            </a:r>
            <a:r>
              <a:rPr lang="el-GR" dirty="0"/>
              <a:t>που καθορίζει πότε εκτελείται.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Είναι καλό όμως να αποφεύγεται γιατί παράγει δυσανάγνωστο κώδικα.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Σε ελάχιστες περιπτώσεις όμως, βοηθάει να κατανοήσουμε πως τερματίζεται ο βρόχος.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Σε κάθε περίπτωση όμως μπορεί να αντικατασταθεί με κατάλληλες μετατροπές στην συνθήκη του βρόχου.</a:t>
            </a:r>
          </a:p>
        </p:txBody>
      </p:sp>
      <p:grpSp>
        <p:nvGrpSpPr>
          <p:cNvPr id="5" name="Ομάδα 4"/>
          <p:cNvGrpSpPr/>
          <p:nvPr/>
        </p:nvGrpSpPr>
        <p:grpSpPr>
          <a:xfrm>
            <a:off x="7171767" y="2070019"/>
            <a:ext cx="3246153" cy="3016139"/>
            <a:chOff x="5686179" y="4209394"/>
            <a:chExt cx="3246153" cy="3016139"/>
          </a:xfrm>
        </p:grpSpPr>
        <p:sp>
          <p:nvSpPr>
            <p:cNvPr id="7" name="Ορθογώνιο 6"/>
            <p:cNvSpPr/>
            <p:nvPr/>
          </p:nvSpPr>
          <p:spPr>
            <a:xfrm>
              <a:off x="5686179" y="4729656"/>
              <a:ext cx="1828800" cy="804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εντολές</a:t>
              </a:r>
            </a:p>
          </p:txBody>
        </p:sp>
        <p:sp>
          <p:nvSpPr>
            <p:cNvPr id="8" name="Ορθογώνιο 7"/>
            <p:cNvSpPr/>
            <p:nvPr/>
          </p:nvSpPr>
          <p:spPr>
            <a:xfrm>
              <a:off x="5686179" y="5533697"/>
              <a:ext cx="1828800" cy="5202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break</a:t>
              </a:r>
              <a:endParaRPr lang="el-GR" dirty="0"/>
            </a:p>
          </p:txBody>
        </p:sp>
        <p:sp>
          <p:nvSpPr>
            <p:cNvPr id="9" name="Ορθογώνιο 8"/>
            <p:cNvSpPr/>
            <p:nvPr/>
          </p:nvSpPr>
          <p:spPr>
            <a:xfrm>
              <a:off x="5686179" y="6053959"/>
              <a:ext cx="1828800" cy="8040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εντολές</a:t>
              </a:r>
            </a:p>
          </p:txBody>
        </p:sp>
        <p:sp>
          <p:nvSpPr>
            <p:cNvPr id="10" name="Ορθογώνιο 9"/>
            <p:cNvSpPr/>
            <p:nvPr/>
          </p:nvSpPr>
          <p:spPr>
            <a:xfrm>
              <a:off x="5686179" y="4209394"/>
              <a:ext cx="1828800" cy="5202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συνθήκη</a:t>
              </a:r>
            </a:p>
          </p:txBody>
        </p:sp>
        <p:grpSp>
          <p:nvGrpSpPr>
            <p:cNvPr id="3" name="Ομάδα 2"/>
            <p:cNvGrpSpPr/>
            <p:nvPr/>
          </p:nvGrpSpPr>
          <p:grpSpPr>
            <a:xfrm>
              <a:off x="7781449" y="5793828"/>
              <a:ext cx="599089" cy="1431705"/>
              <a:chOff x="7781449" y="5793828"/>
              <a:chExt cx="599089" cy="1431705"/>
            </a:xfrm>
          </p:grpSpPr>
          <p:cxnSp>
            <p:nvCxnSpPr>
              <p:cNvPr id="17" name="Ευθεία γραμμή σύνδεσης 16"/>
              <p:cNvCxnSpPr/>
              <p:nvPr/>
            </p:nvCxnSpPr>
            <p:spPr>
              <a:xfrm>
                <a:off x="7781449" y="5793828"/>
                <a:ext cx="599089" cy="0"/>
              </a:xfrm>
              <a:prstGeom prst="line">
                <a:avLst/>
              </a:prstGeom>
              <a:ln w="571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Ευθεία γραμμή σύνδεσης 17"/>
              <p:cNvCxnSpPr/>
              <p:nvPr/>
            </p:nvCxnSpPr>
            <p:spPr>
              <a:xfrm flipV="1">
                <a:off x="8380538" y="5793828"/>
                <a:ext cx="0" cy="1398417"/>
              </a:xfrm>
              <a:prstGeom prst="line">
                <a:avLst/>
              </a:prstGeom>
              <a:ln w="571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Ευθεία γραμμή σύνδεσης 18"/>
              <p:cNvCxnSpPr/>
              <p:nvPr/>
            </p:nvCxnSpPr>
            <p:spPr>
              <a:xfrm>
                <a:off x="7781449" y="7225533"/>
                <a:ext cx="599089" cy="0"/>
              </a:xfrm>
              <a:prstGeom prst="line">
                <a:avLst/>
              </a:prstGeom>
              <a:ln w="57150">
                <a:solidFill>
                  <a:srgbClr val="00206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Ομάδα 11"/>
            <p:cNvGrpSpPr/>
            <p:nvPr/>
          </p:nvGrpSpPr>
          <p:grpSpPr>
            <a:xfrm>
              <a:off x="7781449" y="4353250"/>
              <a:ext cx="1150883" cy="2481102"/>
              <a:chOff x="7156001" y="4526670"/>
              <a:chExt cx="1150883" cy="2481102"/>
            </a:xfrm>
          </p:grpSpPr>
          <p:cxnSp>
            <p:nvCxnSpPr>
              <p:cNvPr id="13" name="Ευθεία γραμμή σύνδεσης 12"/>
              <p:cNvCxnSpPr/>
              <p:nvPr/>
            </p:nvCxnSpPr>
            <p:spPr>
              <a:xfrm>
                <a:off x="7156001" y="7007771"/>
                <a:ext cx="1150883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εία γραμμή σύνδεσης 14"/>
              <p:cNvCxnSpPr/>
              <p:nvPr/>
            </p:nvCxnSpPr>
            <p:spPr>
              <a:xfrm flipV="1">
                <a:off x="8306884" y="4526670"/>
                <a:ext cx="0" cy="248110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Ευθεία γραμμή σύνδεσης 15"/>
              <p:cNvCxnSpPr/>
              <p:nvPr/>
            </p:nvCxnSpPr>
            <p:spPr>
              <a:xfrm>
                <a:off x="7707795" y="4526670"/>
                <a:ext cx="59908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8046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με </a:t>
            </a:r>
            <a:r>
              <a:rPr lang="en-US" sz="3200" dirty="0">
                <a:solidFill>
                  <a:schemeClr val="accent2"/>
                </a:solidFill>
              </a:rPr>
              <a:t>continue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13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114816"/>
            <a:ext cx="9013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ζητάει από τον χρήστη την πληκτρολόγηση ενός κειμένου μέχρι να δοθούν οι χαρακτήρες ‘</a:t>
            </a:r>
            <a:r>
              <a:rPr lang="en-US" dirty="0"/>
              <a:t>quit’</a:t>
            </a:r>
            <a:r>
              <a:rPr lang="el-GR" dirty="0"/>
              <a:t>. Το πρόγραμμα χρησιμοποιώντας την ενσωματωμένη συνάρτηση </a:t>
            </a:r>
            <a:r>
              <a:rPr lang="en-US" dirty="0" err="1"/>
              <a:t>len</a:t>
            </a:r>
            <a:r>
              <a:rPr lang="en-US" dirty="0"/>
              <a:t>()</a:t>
            </a:r>
            <a:r>
              <a:rPr lang="el-GR" dirty="0"/>
              <a:t> (η οποία μετράει το πλήθος των χαρακτήρων ενός αλφαριθμητικού) θα πληροφορεί τον χρήστη εάν το αλφαριθμητικό ήταν πολύ μικρό (&lt;3 χαρακτήρες) ή επαρκές</a:t>
            </a:r>
            <a:r>
              <a:rPr lang="en-US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916232"/>
            <a:ext cx="711284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while True: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s=</a:t>
            </a:r>
            <a:r>
              <a:rPr lang="en-US" sz="2000" dirty="0" err="1">
                <a:solidFill>
                  <a:srgbClr val="7030A0"/>
                </a:solidFill>
              </a:rPr>
              <a:t>raw_input</a:t>
            </a:r>
            <a:r>
              <a:rPr lang="en-US" sz="2000" dirty="0">
                <a:solidFill>
                  <a:srgbClr val="7030A0"/>
                </a:solidFill>
              </a:rPr>
              <a:t>('</a:t>
            </a:r>
            <a:r>
              <a:rPr lang="el-GR" sz="2000" dirty="0">
                <a:solidFill>
                  <a:srgbClr val="7030A0"/>
                </a:solidFill>
              </a:rPr>
              <a:t>Εισάγετε κάτι: ')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if s == 'quit':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break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</a:t>
            </a:r>
            <a:r>
              <a:rPr lang="en-US" sz="2000" dirty="0" err="1">
                <a:solidFill>
                  <a:srgbClr val="7030A0"/>
                </a:solidFill>
              </a:rPr>
              <a:t>len</a:t>
            </a:r>
            <a:r>
              <a:rPr lang="en-US" sz="2000" dirty="0">
                <a:solidFill>
                  <a:srgbClr val="7030A0"/>
                </a:solidFill>
              </a:rPr>
              <a:t>(s)&lt;3: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 '</a:t>
            </a:r>
            <a:r>
              <a:rPr lang="el-GR" sz="2000" dirty="0">
                <a:solidFill>
                  <a:srgbClr val="7030A0"/>
                </a:solidFill>
              </a:rPr>
              <a:t>Πολύ μικρό'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n-US" sz="2000" dirty="0">
                <a:solidFill>
                  <a:srgbClr val="7030A0"/>
                </a:solidFill>
              </a:rPr>
              <a:t>continue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Το μήκος των εισαχθέντων στοιχείων είναι επαρκές'</a:t>
            </a:r>
          </a:p>
        </p:txBody>
      </p:sp>
    </p:spTree>
    <p:extLst>
      <p:ext uri="{BB962C8B-B14F-4D97-AF65-F5344CB8AC3E}">
        <p14:creationId xmlns:p14="http://schemas.microsoft.com/office/powerpoint/2010/main" val="89405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Η δήλωση </a:t>
            </a:r>
            <a:r>
              <a:rPr lang="en-US" sz="3200" dirty="0">
                <a:solidFill>
                  <a:schemeClr val="accent2"/>
                </a:solidFill>
              </a:rPr>
              <a:t>continue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14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387349"/>
            <a:ext cx="9013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Όταν</a:t>
            </a:r>
            <a:r>
              <a:rPr lang="en-US" dirty="0"/>
              <a:t> </a:t>
            </a:r>
            <a:r>
              <a:rPr lang="el-GR" dirty="0"/>
              <a:t>εκτελεστεί η </a:t>
            </a:r>
            <a:r>
              <a:rPr lang="en-US" dirty="0"/>
              <a:t>continue </a:t>
            </a:r>
            <a:r>
              <a:rPr lang="el-GR" dirty="0"/>
              <a:t>στο «σώμα» ενός βρόγχου, ο έλεγχος ροής</a:t>
            </a:r>
            <a:r>
              <a:rPr lang="en-US" dirty="0"/>
              <a:t>  </a:t>
            </a:r>
            <a:r>
              <a:rPr lang="el-GR" dirty="0"/>
              <a:t>μεταφέρεται στη συνθήκη του βρόγχου.</a:t>
            </a:r>
            <a:r>
              <a:rPr lang="en-US" dirty="0"/>
              <a:t> </a:t>
            </a:r>
            <a:r>
              <a:rPr lang="el-GR" dirty="0"/>
              <a:t>Δηλαδή, δεν εκτελούνται οι εντολές που υπάρχουν από το σημείο που γράφτηκε μέχρι το τέλος του βρόχου</a:t>
            </a:r>
            <a:r>
              <a:rPr lang="en-US" dirty="0"/>
              <a:t>.</a:t>
            </a:r>
            <a:endParaRPr lang="el-GR" dirty="0"/>
          </a:p>
          <a:p>
            <a:pPr algn="just"/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Είναι καλό όμως να αποφεύγεται γιατί παράγει δυσανάγνωστο κώδικα.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</p:txBody>
      </p:sp>
      <p:grpSp>
        <p:nvGrpSpPr>
          <p:cNvPr id="24" name="Ομάδα 23"/>
          <p:cNvGrpSpPr/>
          <p:nvPr/>
        </p:nvGrpSpPr>
        <p:grpSpPr>
          <a:xfrm>
            <a:off x="4067503" y="3141675"/>
            <a:ext cx="3246153" cy="2648606"/>
            <a:chOff x="5060731" y="4382814"/>
            <a:chExt cx="3246153" cy="2648606"/>
          </a:xfrm>
        </p:grpSpPr>
        <p:sp>
          <p:nvSpPr>
            <p:cNvPr id="3" name="Ορθογώνιο 2"/>
            <p:cNvSpPr/>
            <p:nvPr/>
          </p:nvSpPr>
          <p:spPr>
            <a:xfrm>
              <a:off x="5060731" y="4903076"/>
              <a:ext cx="1828800" cy="804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εντολές</a:t>
              </a:r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5060731" y="5707117"/>
              <a:ext cx="1828800" cy="5202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continue</a:t>
              </a:r>
              <a:endParaRPr lang="el-GR" dirty="0"/>
            </a:p>
          </p:txBody>
        </p:sp>
        <p:sp>
          <p:nvSpPr>
            <p:cNvPr id="8" name="Ορθογώνιο 7"/>
            <p:cNvSpPr/>
            <p:nvPr/>
          </p:nvSpPr>
          <p:spPr>
            <a:xfrm>
              <a:off x="5060731" y="6227379"/>
              <a:ext cx="1828800" cy="804041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εντολές</a:t>
              </a:r>
            </a:p>
          </p:txBody>
        </p:sp>
        <p:sp>
          <p:nvSpPr>
            <p:cNvPr id="9" name="Ορθογώνιο 8"/>
            <p:cNvSpPr/>
            <p:nvPr/>
          </p:nvSpPr>
          <p:spPr>
            <a:xfrm>
              <a:off x="5060731" y="4382814"/>
              <a:ext cx="1828800" cy="52026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συνθήκη</a:t>
              </a:r>
            </a:p>
          </p:txBody>
        </p:sp>
        <p:grpSp>
          <p:nvGrpSpPr>
            <p:cNvPr id="13" name="Ομάδα 12"/>
            <p:cNvGrpSpPr/>
            <p:nvPr/>
          </p:nvGrpSpPr>
          <p:grpSpPr>
            <a:xfrm>
              <a:off x="7120758" y="4642945"/>
              <a:ext cx="604345" cy="1398417"/>
              <a:chOff x="7120758" y="4642945"/>
              <a:chExt cx="604345" cy="1398417"/>
            </a:xfrm>
          </p:grpSpPr>
          <p:cxnSp>
            <p:nvCxnSpPr>
              <p:cNvPr id="11" name="Ευθεία γραμμή σύνδεσης 10"/>
              <p:cNvCxnSpPr/>
              <p:nvPr/>
            </p:nvCxnSpPr>
            <p:spPr>
              <a:xfrm>
                <a:off x="7126014" y="6041362"/>
                <a:ext cx="599089" cy="0"/>
              </a:xfrm>
              <a:prstGeom prst="line">
                <a:avLst/>
              </a:prstGeom>
              <a:ln w="571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εία γραμμή σύνδεσης 14"/>
              <p:cNvCxnSpPr/>
              <p:nvPr/>
            </p:nvCxnSpPr>
            <p:spPr>
              <a:xfrm flipV="1">
                <a:off x="7725103" y="4642945"/>
                <a:ext cx="0" cy="1398417"/>
              </a:xfrm>
              <a:prstGeom prst="line">
                <a:avLst/>
              </a:prstGeom>
              <a:ln w="571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Ευθεία γραμμή σύνδεσης 15"/>
              <p:cNvCxnSpPr/>
              <p:nvPr/>
            </p:nvCxnSpPr>
            <p:spPr>
              <a:xfrm>
                <a:off x="7120758" y="4642945"/>
                <a:ext cx="599089" cy="0"/>
              </a:xfrm>
              <a:prstGeom prst="line">
                <a:avLst/>
              </a:prstGeom>
              <a:ln w="57150">
                <a:solidFill>
                  <a:srgbClr val="00206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Ομάδα 22"/>
            <p:cNvGrpSpPr/>
            <p:nvPr/>
          </p:nvGrpSpPr>
          <p:grpSpPr>
            <a:xfrm>
              <a:off x="7156001" y="4526670"/>
              <a:ext cx="1150883" cy="2481102"/>
              <a:chOff x="7156001" y="4526670"/>
              <a:chExt cx="1150883" cy="2481102"/>
            </a:xfrm>
          </p:grpSpPr>
          <p:cxnSp>
            <p:nvCxnSpPr>
              <p:cNvPr id="19" name="Ευθεία γραμμή σύνδεσης 18"/>
              <p:cNvCxnSpPr/>
              <p:nvPr/>
            </p:nvCxnSpPr>
            <p:spPr>
              <a:xfrm>
                <a:off x="7156001" y="7007771"/>
                <a:ext cx="1150883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Ευθεία γραμμή σύνδεσης 19"/>
              <p:cNvCxnSpPr/>
              <p:nvPr/>
            </p:nvCxnSpPr>
            <p:spPr>
              <a:xfrm flipV="1">
                <a:off x="8306884" y="4526670"/>
                <a:ext cx="0" cy="248110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Ευθεία γραμμή σύνδεσης 20"/>
              <p:cNvCxnSpPr/>
              <p:nvPr/>
            </p:nvCxnSpPr>
            <p:spPr>
              <a:xfrm>
                <a:off x="7707795" y="4526670"/>
                <a:ext cx="599089" cy="0"/>
              </a:xfrm>
              <a:prstGeom prst="line">
                <a:avLst/>
              </a:prstGeom>
              <a:ln w="57150">
                <a:solidFill>
                  <a:srgbClr val="FF000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7297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</a:t>
            </a:r>
            <a:r>
              <a:rPr lang="en-US" sz="3200" dirty="0">
                <a:solidFill>
                  <a:schemeClr val="accent2"/>
                </a:solidFill>
              </a:rPr>
              <a:t>6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15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δύο ακέραιους αριθμούς και θα εμφανίσει τον Μέγιστο Κοινό τους Διαιρέτη (ΜΚΔ). Υπενθυμίζεται ότι ο ΜΚΔ δύο αριθμών </a:t>
            </a:r>
            <a:r>
              <a:rPr lang="en-US" dirty="0"/>
              <a:t>a </a:t>
            </a:r>
            <a:r>
              <a:rPr lang="el-GR" dirty="0"/>
              <a:t>και </a:t>
            </a:r>
            <a:r>
              <a:rPr lang="en-US" dirty="0"/>
              <a:t>b </a:t>
            </a:r>
            <a:r>
              <a:rPr lang="el-GR" dirty="0"/>
              <a:t>μπορεί να βρεθεί αφαιρώντας από τον μεγαλύτερο τον μικρότερο αριθμό και αποθηκεύοντας τον στην θέση του μεγαλύτερου. Η διαδικασία τερματίζεται όταν οι δύο αριθμοί γίνουν ίσοι, οπότε και συμπίπτουν με τον ζητούμενο ΜΚΔ.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431" y="3146141"/>
            <a:ext cx="523252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 = 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Δώσε τον πρώτο αριθμό: 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 = 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Δώσε το δεύτερο αριθμό: 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a != b: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a&gt;b: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a=a-b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b=b-a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'O </a:t>
            </a:r>
            <a:r>
              <a:rPr lang="el-GR" sz="2000" dirty="0">
                <a:solidFill>
                  <a:srgbClr val="7030A0"/>
                </a:solidFill>
              </a:rPr>
              <a:t>μέγιστος κοινός διαιρέτης είναι </a:t>
            </a:r>
            <a:r>
              <a:rPr lang="en-US" sz="2000" dirty="0">
                <a:solidFill>
                  <a:srgbClr val="7030A0"/>
                </a:solidFill>
              </a:rPr>
              <a:t>o ',a</a:t>
            </a:r>
          </a:p>
        </p:txBody>
      </p:sp>
    </p:spTree>
    <p:extLst>
      <p:ext uri="{BB962C8B-B14F-4D97-AF65-F5344CB8AC3E}">
        <p14:creationId xmlns:p14="http://schemas.microsoft.com/office/powerpoint/2010/main" val="240345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</a:t>
            </a:r>
            <a:r>
              <a:rPr lang="en-US" sz="3200" dirty="0">
                <a:solidFill>
                  <a:schemeClr val="accent2"/>
                </a:solidFill>
              </a:rPr>
              <a:t>7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16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διαβάζει αριθμούς μέχρι να δοθεί το μηδέν και θα εμφανίζει το μέσο όρο των αριθμών που διάβασε χωρίς να συμπεριλαμβάνει το μηδέν σ’ αυτούς.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431" y="2438272"/>
            <a:ext cx="359585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total=0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count=0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number=float(input('x=‘))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number!=0: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total+=number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count+=1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number=float(input('x=‘))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count!=0: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mo</a:t>
            </a:r>
            <a:r>
              <a:rPr lang="en-US" sz="2000" dirty="0">
                <a:solidFill>
                  <a:srgbClr val="7030A0"/>
                </a:solidFill>
              </a:rPr>
              <a:t>=total/count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Μέσος όρος',</a:t>
            </a:r>
            <a:r>
              <a:rPr lang="en-US" sz="2000" dirty="0" err="1">
                <a:solidFill>
                  <a:srgbClr val="7030A0"/>
                </a:solidFill>
              </a:rPr>
              <a:t>mo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Δεν δόθηκαν αριθμοί'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9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</a:t>
            </a:r>
            <a:r>
              <a:rPr lang="en-US" sz="3200" dirty="0">
                <a:solidFill>
                  <a:schemeClr val="accent2"/>
                </a:solidFill>
              </a:rPr>
              <a:t>8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17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αφού «σκεφτεί» τυχαία έναν αριθμό από 1 έως 10 να ζητάει από τον χρήστη να τον μαντέψει. Ο χρήστης μπορεί να δοκιμάσει την τύχη του μέχρι 8 φορές. Στο τέλος το πρόγραμμα να εμφανίζει πόσες προσπάθειες χρειάστηκε ο παίκτης μέχρι να τον βρει ή κατάλληλο μήνυμα αποτυχίας.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620835"/>
            <a:ext cx="658064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import random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num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random.randint</a:t>
            </a:r>
            <a:r>
              <a:rPr lang="en-US" sz="2000" dirty="0">
                <a:solidFill>
                  <a:srgbClr val="7030A0"/>
                </a:solidFill>
              </a:rPr>
              <a:t>(1,10)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prosp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</a:t>
            </a:r>
            <a:r>
              <a:rPr lang="en-US" sz="2000" dirty="0" err="1">
                <a:solidFill>
                  <a:srgbClr val="7030A0"/>
                </a:solidFill>
              </a:rPr>
              <a:t>prosp</a:t>
            </a:r>
            <a:r>
              <a:rPr lang="en-US" sz="2000" dirty="0">
                <a:solidFill>
                  <a:srgbClr val="7030A0"/>
                </a:solidFill>
              </a:rPr>
              <a:t>&lt;8: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guess=input('</a:t>
            </a:r>
            <a:r>
              <a:rPr lang="el-GR" sz="2000" dirty="0">
                <a:solidFill>
                  <a:srgbClr val="7030A0"/>
                </a:solidFill>
              </a:rPr>
              <a:t>Μαντέψτε τον αριθμό:')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prosp</a:t>
            </a:r>
            <a:r>
              <a:rPr lang="en-US" sz="2000" dirty="0">
                <a:solidFill>
                  <a:srgbClr val="7030A0"/>
                </a:solidFill>
              </a:rPr>
              <a:t>+=1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guess==</a:t>
            </a:r>
            <a:r>
              <a:rPr lang="en-US" sz="2000" dirty="0" err="1">
                <a:solidFill>
                  <a:srgbClr val="7030A0"/>
                </a:solidFill>
              </a:rPr>
              <a:t>num</a:t>
            </a:r>
            <a:r>
              <a:rPr lang="en-US" sz="2000" dirty="0">
                <a:solidFill>
                  <a:srgbClr val="7030A0"/>
                </a:solidFill>
              </a:rPr>
              <a:t>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 '</a:t>
            </a:r>
            <a:r>
              <a:rPr lang="el-GR" sz="2000" dirty="0">
                <a:solidFill>
                  <a:srgbClr val="7030A0"/>
                </a:solidFill>
              </a:rPr>
              <a:t>Μπράβο, το βρήκες με',</a:t>
            </a:r>
            <a:r>
              <a:rPr lang="en-US" sz="2000" dirty="0" err="1">
                <a:solidFill>
                  <a:srgbClr val="7030A0"/>
                </a:solidFill>
              </a:rPr>
              <a:t>prosp</a:t>
            </a:r>
            <a:r>
              <a:rPr lang="en-US" sz="2000" dirty="0">
                <a:solidFill>
                  <a:srgbClr val="7030A0"/>
                </a:solidFill>
              </a:rPr>
              <a:t>,'</a:t>
            </a:r>
            <a:r>
              <a:rPr lang="el-GR" sz="2000" dirty="0">
                <a:solidFill>
                  <a:srgbClr val="7030A0"/>
                </a:solidFill>
              </a:rPr>
              <a:t>προσπάθειες.'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n-US" sz="2000" dirty="0">
                <a:solidFill>
                  <a:srgbClr val="7030A0"/>
                </a:solidFill>
              </a:rPr>
              <a:t>break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 '</a:t>
            </a:r>
            <a:r>
              <a:rPr lang="el-GR" sz="2000" dirty="0">
                <a:solidFill>
                  <a:srgbClr val="7030A0"/>
                </a:solidFill>
              </a:rPr>
              <a:t>Δυστυχώς δεν το βρήκες, </a:t>
            </a:r>
            <a:r>
              <a:rPr lang="el-GR" sz="2000" dirty="0" err="1">
                <a:solidFill>
                  <a:srgbClr val="7030A0"/>
                </a:solidFill>
              </a:rPr>
              <a:t>ξαναπροσπάθησε</a:t>
            </a:r>
            <a:r>
              <a:rPr lang="el-GR" sz="2000" dirty="0">
                <a:solidFill>
                  <a:srgbClr val="7030A0"/>
                </a:solidFill>
              </a:rPr>
              <a:t>.'</a:t>
            </a:r>
          </a:p>
          <a:p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16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</a:t>
            </a:r>
            <a:r>
              <a:rPr lang="en-US" sz="3200" dirty="0">
                <a:solidFill>
                  <a:schemeClr val="accent2"/>
                </a:solidFill>
              </a:rPr>
              <a:t>9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18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Τροποποιήστε το προηγούμενο πρόγραμμα ώστε να δίνει κάποια βοήθεια στον παίκτη. Θα ελέγχει αν ο αριθμός που μάντεψε είναι μικρότερος ή μεγαλύτερος από τον μυστικό αριθμό και θα εμφανίζει κατάλληλο μήνυμα. Επίσης, θα επιτρέπει στον παίκτη μέχρι 8 προσπάθειες και οι αριθμοί θα είναι στο διάστημα [1,100]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620835"/>
            <a:ext cx="544251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</a:rPr>
              <a:t>import random</a:t>
            </a:r>
          </a:p>
          <a:p>
            <a:r>
              <a:rPr lang="en-US" sz="1600" dirty="0" err="1">
                <a:solidFill>
                  <a:srgbClr val="7030A0"/>
                </a:solidFill>
              </a:rPr>
              <a:t>num</a:t>
            </a:r>
            <a:r>
              <a:rPr lang="en-US" sz="1600" dirty="0">
                <a:solidFill>
                  <a:srgbClr val="7030A0"/>
                </a:solidFill>
              </a:rPr>
              <a:t>=</a:t>
            </a:r>
            <a:r>
              <a:rPr lang="en-US" sz="1600" dirty="0" err="1">
                <a:solidFill>
                  <a:srgbClr val="7030A0"/>
                </a:solidFill>
              </a:rPr>
              <a:t>random.randint</a:t>
            </a:r>
            <a:r>
              <a:rPr lang="en-US" sz="1600" dirty="0">
                <a:solidFill>
                  <a:srgbClr val="7030A0"/>
                </a:solidFill>
              </a:rPr>
              <a:t>(1,100)</a:t>
            </a:r>
          </a:p>
          <a:p>
            <a:r>
              <a:rPr lang="en-US" sz="1600" dirty="0" err="1">
                <a:solidFill>
                  <a:srgbClr val="7030A0"/>
                </a:solidFill>
              </a:rPr>
              <a:t>prosp</a:t>
            </a:r>
            <a:r>
              <a:rPr lang="en-US" sz="1600" dirty="0">
                <a:solidFill>
                  <a:srgbClr val="7030A0"/>
                </a:solidFill>
              </a:rPr>
              <a:t>=0</a:t>
            </a:r>
          </a:p>
          <a:p>
            <a:r>
              <a:rPr lang="en-US" sz="1600" dirty="0">
                <a:solidFill>
                  <a:srgbClr val="7030A0"/>
                </a:solidFill>
              </a:rPr>
              <a:t>while </a:t>
            </a:r>
            <a:r>
              <a:rPr lang="en-US" sz="1600" dirty="0" err="1">
                <a:solidFill>
                  <a:srgbClr val="7030A0"/>
                </a:solidFill>
              </a:rPr>
              <a:t>prosp</a:t>
            </a:r>
            <a:r>
              <a:rPr lang="en-US" sz="1600" dirty="0">
                <a:solidFill>
                  <a:srgbClr val="7030A0"/>
                </a:solidFill>
              </a:rPr>
              <a:t>&lt;8: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guess=input('</a:t>
            </a:r>
            <a:r>
              <a:rPr lang="el-GR" sz="1600" dirty="0">
                <a:solidFill>
                  <a:srgbClr val="7030A0"/>
                </a:solidFill>
              </a:rPr>
              <a:t>Μαντέψτε τον αριθμό:')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 err="1">
                <a:solidFill>
                  <a:srgbClr val="7030A0"/>
                </a:solidFill>
              </a:rPr>
              <a:t>prosp</a:t>
            </a:r>
            <a:r>
              <a:rPr lang="en-US" sz="1600" dirty="0">
                <a:solidFill>
                  <a:srgbClr val="7030A0"/>
                </a:solidFill>
              </a:rPr>
              <a:t>+=1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if guess&lt;</a:t>
            </a:r>
            <a:r>
              <a:rPr lang="en-US" sz="1600" dirty="0" err="1">
                <a:solidFill>
                  <a:srgbClr val="7030A0"/>
                </a:solidFill>
              </a:rPr>
              <a:t>num</a:t>
            </a:r>
            <a:r>
              <a:rPr lang="en-US" sz="1600" dirty="0">
                <a:solidFill>
                  <a:srgbClr val="7030A0"/>
                </a:solidFill>
              </a:rPr>
              <a:t>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    print '</a:t>
            </a:r>
            <a:r>
              <a:rPr lang="el-GR" sz="1600" dirty="0">
                <a:solidFill>
                  <a:srgbClr val="7030A0"/>
                </a:solidFill>
              </a:rPr>
              <a:t>Είσαι χαμηλότερα'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 err="1">
                <a:solidFill>
                  <a:srgbClr val="7030A0"/>
                </a:solidFill>
              </a:rPr>
              <a:t>elif</a:t>
            </a:r>
            <a:r>
              <a:rPr lang="en-US" sz="1600" dirty="0">
                <a:solidFill>
                  <a:srgbClr val="7030A0"/>
                </a:solidFill>
              </a:rPr>
              <a:t> guess&gt;</a:t>
            </a:r>
            <a:r>
              <a:rPr lang="en-US" sz="1600" dirty="0" err="1">
                <a:solidFill>
                  <a:srgbClr val="7030A0"/>
                </a:solidFill>
              </a:rPr>
              <a:t>num</a:t>
            </a:r>
            <a:r>
              <a:rPr lang="en-US" sz="1600" dirty="0">
                <a:solidFill>
                  <a:srgbClr val="7030A0"/>
                </a:solidFill>
              </a:rPr>
              <a:t>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    print '</a:t>
            </a:r>
            <a:r>
              <a:rPr lang="el-GR" sz="1600" dirty="0">
                <a:solidFill>
                  <a:srgbClr val="7030A0"/>
                </a:solidFill>
              </a:rPr>
              <a:t>Είσαι ψηλότερα'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    break</a:t>
            </a:r>
          </a:p>
          <a:p>
            <a:r>
              <a:rPr lang="en-US" sz="1600" dirty="0">
                <a:solidFill>
                  <a:srgbClr val="7030A0"/>
                </a:solidFill>
              </a:rPr>
              <a:t>if guess==</a:t>
            </a:r>
            <a:r>
              <a:rPr lang="en-US" sz="1600" dirty="0" err="1">
                <a:solidFill>
                  <a:srgbClr val="7030A0"/>
                </a:solidFill>
              </a:rPr>
              <a:t>num</a:t>
            </a:r>
            <a:r>
              <a:rPr lang="en-US" sz="1600" dirty="0">
                <a:solidFill>
                  <a:srgbClr val="7030A0"/>
                </a:solidFill>
              </a:rPr>
              <a:t>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print '</a:t>
            </a:r>
            <a:r>
              <a:rPr lang="el-GR" sz="1600" dirty="0">
                <a:solidFill>
                  <a:srgbClr val="7030A0"/>
                </a:solidFill>
              </a:rPr>
              <a:t>Μπράβο, το βρήκες με',</a:t>
            </a:r>
            <a:r>
              <a:rPr lang="en-US" sz="1600" dirty="0" err="1">
                <a:solidFill>
                  <a:srgbClr val="7030A0"/>
                </a:solidFill>
              </a:rPr>
              <a:t>prosp</a:t>
            </a:r>
            <a:r>
              <a:rPr lang="en-US" sz="1600" dirty="0">
                <a:solidFill>
                  <a:srgbClr val="7030A0"/>
                </a:solidFill>
              </a:rPr>
              <a:t>,'</a:t>
            </a:r>
            <a:r>
              <a:rPr lang="el-GR" sz="1600" dirty="0">
                <a:solidFill>
                  <a:srgbClr val="7030A0"/>
                </a:solidFill>
              </a:rPr>
              <a:t>προσπάθειες.'</a:t>
            </a:r>
          </a:p>
          <a:p>
            <a:r>
              <a:rPr lang="en-US" sz="16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print '</a:t>
            </a:r>
            <a:r>
              <a:rPr lang="el-GR" sz="1600" dirty="0">
                <a:solidFill>
                  <a:srgbClr val="7030A0"/>
                </a:solidFill>
              </a:rPr>
              <a:t>Δυστυχώς δεν το βρήκες, ο αριθμός ήταν ο',</a:t>
            </a:r>
            <a:r>
              <a:rPr lang="en-US" sz="1600" dirty="0" err="1">
                <a:solidFill>
                  <a:srgbClr val="7030A0"/>
                </a:solidFill>
              </a:rPr>
              <a:t>num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4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Η συνάρτηση </a:t>
            </a:r>
            <a:r>
              <a:rPr lang="en-US" sz="3200" dirty="0">
                <a:solidFill>
                  <a:schemeClr val="accent2"/>
                </a:solidFill>
              </a:rPr>
              <a:t>range()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19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2470"/>
            <a:ext cx="2761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>
                <a:solidFill>
                  <a:srgbClr val="002060"/>
                </a:solidFill>
              </a:rPr>
              <a:t>Σύνταξη</a:t>
            </a:r>
          </a:p>
          <a:p>
            <a:pPr algn="just"/>
            <a:r>
              <a:rPr lang="en-US" dirty="0"/>
              <a:t>range(</a:t>
            </a:r>
            <a:r>
              <a:rPr lang="el-GR" dirty="0"/>
              <a:t>από, </a:t>
            </a:r>
            <a:r>
              <a:rPr lang="el-GR" dirty="0">
                <a:solidFill>
                  <a:srgbClr val="FF0000"/>
                </a:solidFill>
              </a:rPr>
              <a:t>μέχρι</a:t>
            </a:r>
            <a:r>
              <a:rPr lang="el-GR" dirty="0"/>
              <a:t>, βήμα)</a:t>
            </a:r>
          </a:p>
        </p:txBody>
      </p:sp>
      <p:sp>
        <p:nvSpPr>
          <p:cNvPr id="6" name="Δεξιό βέλος 5"/>
          <p:cNvSpPr/>
          <p:nvPr/>
        </p:nvSpPr>
        <p:spPr>
          <a:xfrm>
            <a:off x="3610303" y="1434052"/>
            <a:ext cx="756745" cy="32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4668270" y="1133969"/>
            <a:ext cx="4776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Παράγει αριθμούς σε συγκεκριμένο διάστημα [από, μέχρι) οι οποίοι διαφέρουν κατά βήμα</a:t>
            </a:r>
          </a:p>
        </p:txBody>
      </p:sp>
      <p:sp>
        <p:nvSpPr>
          <p:cNvPr id="8" name="Βέλος προς τα κάτω 7"/>
          <p:cNvSpPr/>
          <p:nvPr/>
        </p:nvSpPr>
        <p:spPr>
          <a:xfrm>
            <a:off x="1452655" y="1918801"/>
            <a:ext cx="316113" cy="591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1470125" y="2565132"/>
            <a:ext cx="1574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προαιρετικά</a:t>
            </a:r>
          </a:p>
        </p:txBody>
      </p:sp>
      <p:sp>
        <p:nvSpPr>
          <p:cNvPr id="12" name="Βέλος προς τα κάτω 11"/>
          <p:cNvSpPr/>
          <p:nvPr/>
        </p:nvSpPr>
        <p:spPr>
          <a:xfrm>
            <a:off x="2681842" y="1918801"/>
            <a:ext cx="316113" cy="5913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677335" y="3156440"/>
            <a:ext cx="16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>
                <a:solidFill>
                  <a:srgbClr val="002060"/>
                </a:solidFill>
              </a:rPr>
              <a:t>Παραδείγματα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334" y="3747748"/>
            <a:ext cx="16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range(</a:t>
            </a:r>
            <a:r>
              <a:rPr lang="en-US" dirty="0">
                <a:solidFill>
                  <a:srgbClr val="FF0000"/>
                </a:solidFill>
              </a:rPr>
              <a:t>10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6" name="Δεξιό βέλος 15"/>
          <p:cNvSpPr/>
          <p:nvPr/>
        </p:nvSpPr>
        <p:spPr>
          <a:xfrm>
            <a:off x="2436612" y="3747748"/>
            <a:ext cx="756745" cy="32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3409229" y="3714939"/>
            <a:ext cx="289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[0,1,2,3,4,5,6,7,8,9]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677334" y="4222772"/>
            <a:ext cx="16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range(1,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19" name="Δεξιό βέλος 18"/>
          <p:cNvSpPr/>
          <p:nvPr/>
        </p:nvSpPr>
        <p:spPr>
          <a:xfrm>
            <a:off x="2436612" y="4222772"/>
            <a:ext cx="756745" cy="32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3409229" y="4189963"/>
            <a:ext cx="289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[1,2,3,4,5,6,7]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677334" y="4730602"/>
            <a:ext cx="16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range(0,</a:t>
            </a:r>
            <a:r>
              <a:rPr lang="en-US" dirty="0">
                <a:solidFill>
                  <a:srgbClr val="FF0000"/>
                </a:solidFill>
              </a:rPr>
              <a:t>35</a:t>
            </a:r>
            <a:r>
              <a:rPr lang="en-US" dirty="0">
                <a:solidFill>
                  <a:srgbClr val="002060"/>
                </a:solidFill>
              </a:rPr>
              <a:t>,5)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22" name="Δεξιό βέλος 21"/>
          <p:cNvSpPr/>
          <p:nvPr/>
        </p:nvSpPr>
        <p:spPr>
          <a:xfrm>
            <a:off x="2436612" y="4730602"/>
            <a:ext cx="756745" cy="32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TextBox 22"/>
          <p:cNvSpPr txBox="1"/>
          <p:nvPr/>
        </p:nvSpPr>
        <p:spPr>
          <a:xfrm>
            <a:off x="3409229" y="4697793"/>
            <a:ext cx="289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[0,5,10,15,20,25,30]</a:t>
            </a:r>
            <a:endParaRPr lang="el-GR" dirty="0"/>
          </a:p>
        </p:txBody>
      </p:sp>
      <p:sp>
        <p:nvSpPr>
          <p:cNvPr id="24" name="TextBox 23"/>
          <p:cNvSpPr txBox="1"/>
          <p:nvPr/>
        </p:nvSpPr>
        <p:spPr>
          <a:xfrm>
            <a:off x="647507" y="5183412"/>
            <a:ext cx="1687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range(8,</a:t>
            </a:r>
            <a:r>
              <a:rPr lang="en-US" dirty="0">
                <a:solidFill>
                  <a:srgbClr val="FF0000"/>
                </a:solidFill>
              </a:rPr>
              <a:t>-1</a:t>
            </a:r>
            <a:r>
              <a:rPr lang="en-US" dirty="0">
                <a:solidFill>
                  <a:srgbClr val="002060"/>
                </a:solidFill>
              </a:rPr>
              <a:t>,-1)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25" name="Δεξιό βέλος 24"/>
          <p:cNvSpPr/>
          <p:nvPr/>
        </p:nvSpPr>
        <p:spPr>
          <a:xfrm>
            <a:off x="2406785" y="5183412"/>
            <a:ext cx="756745" cy="323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TextBox 25"/>
          <p:cNvSpPr txBox="1"/>
          <p:nvPr/>
        </p:nvSpPr>
        <p:spPr>
          <a:xfrm>
            <a:off x="3379402" y="5150603"/>
            <a:ext cx="2896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[8,7,6,5,4,3,2,1,0]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2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/>
      <p:bldP spid="8" grpId="0" animBg="1"/>
      <p:bldP spid="11" grpId="0"/>
      <p:bldP spid="12" grpId="0" animBg="1"/>
      <p:bldP spid="13" grpId="0"/>
      <p:bldP spid="15" grpId="0"/>
      <p:bldP spid="16" grpId="0" animBg="1"/>
      <p:bldP spid="17" grpId="0"/>
      <p:bldP spid="18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Δομή επανάληψης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240850"/>
            <a:ext cx="892968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Ορισμένοι υπολογισμοί σε ένα πρόγραμμα είναι αναγκαίο να εκτελούνται περισσότερες από μία φορές. </a:t>
            </a:r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Υπάρχουν δύο τύποι επαναλήψεων: </a:t>
            </a:r>
          </a:p>
          <a:p>
            <a:pPr marL="538163" indent="-174625" algn="just">
              <a:buFont typeface="Arial" panose="020B0604020202020204" pitchFamily="34" charset="0"/>
              <a:buChar char="•"/>
            </a:pPr>
            <a:r>
              <a:rPr lang="el-GR" sz="2000" dirty="0"/>
              <a:t>Οι </a:t>
            </a:r>
            <a:r>
              <a:rPr lang="el-GR" sz="2000" dirty="0">
                <a:solidFill>
                  <a:srgbClr val="0070C0"/>
                </a:solidFill>
              </a:rPr>
              <a:t>προκαθορισμένοι</a:t>
            </a:r>
            <a:r>
              <a:rPr lang="el-GR" sz="2000" dirty="0"/>
              <a:t>, όπου το πλήθος των επαναλήψεων είναι δεδομένο πριν αρχίσουν οι επαναλήψεις. </a:t>
            </a:r>
          </a:p>
          <a:p>
            <a:pPr marL="538163" algn="just"/>
            <a:r>
              <a:rPr lang="el-GR" i="1" dirty="0">
                <a:solidFill>
                  <a:srgbClr val="C00000"/>
                </a:solidFill>
              </a:rPr>
              <a:t>Για παράδειγμα, ο γυμναστής λέει στον μαθητή να κάνει 10 κάμψεις για να αποκτήσει καλύτερη φυσική κατάσταση.</a:t>
            </a:r>
          </a:p>
          <a:p>
            <a:pPr marL="363538" algn="just"/>
            <a:endParaRPr lang="el-GR" sz="2000" dirty="0"/>
          </a:p>
          <a:p>
            <a:pPr marL="538163" indent="-174625" algn="just">
              <a:buFont typeface="Arial" panose="020B0604020202020204" pitchFamily="34" charset="0"/>
              <a:buChar char="•"/>
            </a:pPr>
            <a:r>
              <a:rPr lang="el-GR" sz="2000" dirty="0"/>
              <a:t>Οι </a:t>
            </a:r>
            <a:r>
              <a:rPr lang="el-GR" sz="2000" dirty="0">
                <a:solidFill>
                  <a:srgbClr val="0070C0"/>
                </a:solidFill>
              </a:rPr>
              <a:t>μη προκαθορισμένοι </a:t>
            </a:r>
            <a:r>
              <a:rPr lang="el-GR" sz="2000" dirty="0"/>
              <a:t>ή απροσδιόριστοι, όπου το πλήθος των επαναλήψεων καθορίζεται κατά τη διάρκεια της εκτέλεσης των εντολών του σώματος της επανάληψης. </a:t>
            </a:r>
          </a:p>
          <a:p>
            <a:pPr marL="538163" algn="just"/>
            <a:r>
              <a:rPr lang="el-GR" i="1" dirty="0">
                <a:solidFill>
                  <a:srgbClr val="C00000"/>
                </a:solidFill>
              </a:rPr>
              <a:t>Για παράδειγμα, η γυναίκα λέει στον άνδρα της να ανακατεύει το φαγητό μέχρι να βράσει γιατί αυτή θα λείψει για λίγο.</a:t>
            </a:r>
          </a:p>
          <a:p>
            <a:pPr marL="538163" indent="-174625" algn="just">
              <a:buFont typeface="Arial" panose="020B0604020202020204" pitchFamily="34" charset="0"/>
              <a:buChar char="•"/>
            </a:pPr>
            <a:endParaRPr lang="el-GR" sz="2000" dirty="0"/>
          </a:p>
          <a:p>
            <a:pPr marL="538163" indent="-174625" algn="just">
              <a:buFont typeface="Arial" panose="020B0604020202020204" pitchFamily="34" charset="0"/>
              <a:buChar char="•"/>
            </a:pPr>
            <a:r>
              <a:rPr lang="el-GR" sz="2000" dirty="0"/>
              <a:t>Στην </a:t>
            </a:r>
            <a:r>
              <a:rPr lang="en-US" sz="2000" dirty="0"/>
              <a:t>Python, </a:t>
            </a:r>
            <a:r>
              <a:rPr lang="el-GR" sz="2000" dirty="0"/>
              <a:t>υπάρχουν 2 μορφές επανάληψης για να καλύψουν τις παραπάνω ανάγκες</a:t>
            </a:r>
            <a:r>
              <a:rPr lang="en-US" sz="2000" dirty="0"/>
              <a:t>,</a:t>
            </a:r>
            <a:r>
              <a:rPr lang="el-GR" sz="2000" dirty="0"/>
              <a:t>η </a:t>
            </a:r>
            <a:r>
              <a:rPr lang="en-US" sz="2000" dirty="0">
                <a:solidFill>
                  <a:srgbClr val="0070C0"/>
                </a:solidFill>
              </a:rPr>
              <a:t>for</a:t>
            </a:r>
            <a:r>
              <a:rPr lang="en-US" sz="2000" dirty="0"/>
              <a:t> </a:t>
            </a:r>
            <a:r>
              <a:rPr lang="el-GR" sz="2000" dirty="0"/>
              <a:t>και η </a:t>
            </a:r>
            <a:r>
              <a:rPr lang="en-US" sz="2000" dirty="0">
                <a:solidFill>
                  <a:srgbClr val="0070C0"/>
                </a:solidFill>
              </a:rPr>
              <a:t>while</a:t>
            </a:r>
            <a:r>
              <a:rPr lang="en-US" sz="2000" dirty="0"/>
              <a:t> </a:t>
            </a:r>
            <a:r>
              <a:rPr lang="el-GR" sz="2000" dirty="0"/>
              <a:t>αντίστοιχα.</a:t>
            </a:r>
          </a:p>
        </p:txBody>
      </p:sp>
    </p:spTree>
    <p:extLst>
      <p:ext uri="{BB962C8B-B14F-4D97-AF65-F5344CB8AC3E}">
        <p14:creationId xmlns:p14="http://schemas.microsoft.com/office/powerpoint/2010/main" val="335791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98974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Η εντολή </a:t>
            </a:r>
            <a:r>
              <a:rPr lang="en-US" sz="3200" dirty="0">
                <a:solidFill>
                  <a:schemeClr val="accent2"/>
                </a:solidFill>
              </a:rPr>
              <a:t>for</a:t>
            </a:r>
            <a:endParaRPr lang="el-GR" sz="20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20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9782" y="1986334"/>
            <a:ext cx="6043642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for </a:t>
            </a:r>
            <a:r>
              <a:rPr lang="el-GR" sz="2400" dirty="0"/>
              <a:t>μεταβλητή </a:t>
            </a:r>
            <a:r>
              <a:rPr lang="en-US" sz="2400" dirty="0"/>
              <a:t>in range(</a:t>
            </a:r>
            <a:r>
              <a:rPr lang="el-GR" sz="2400" dirty="0"/>
              <a:t>από, μέχρι, βήμα):</a:t>
            </a:r>
          </a:p>
          <a:p>
            <a:pPr indent="263525"/>
            <a:r>
              <a:rPr lang="el-GR" sz="2000" dirty="0"/>
              <a:t>Εντολή1</a:t>
            </a:r>
          </a:p>
          <a:p>
            <a:pPr indent="263525"/>
            <a:r>
              <a:rPr lang="el-GR" sz="2000" dirty="0"/>
              <a:t>Εντολή2</a:t>
            </a:r>
          </a:p>
          <a:p>
            <a:pPr indent="263525"/>
            <a:r>
              <a:rPr lang="el-GR" sz="2000" dirty="0"/>
              <a:t>κοκ.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8" name="TextBox 27"/>
          <p:cNvSpPr txBox="1"/>
          <p:nvPr/>
        </p:nvSpPr>
        <p:spPr>
          <a:xfrm>
            <a:off x="677334" y="1167239"/>
            <a:ext cx="8711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Χρησιμοποιείται αποκλειστικά στην περίπτωση του προκαθορισμένου αριθμού επαναλήψεων.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7334" y="3544093"/>
            <a:ext cx="8419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Τρόπος εκτέλεσης </a:t>
            </a:r>
            <a:endParaRPr lang="el-GR" dirty="0">
              <a:solidFill>
                <a:srgbClr val="0070C0"/>
              </a:solidFill>
            </a:endParaRPr>
          </a:p>
          <a:p>
            <a:pPr lvl="0" algn="just"/>
            <a:r>
              <a:rPr lang="el-GR" dirty="0"/>
              <a:t>Η επανάληψη εκτελείται για </a:t>
            </a:r>
            <a:r>
              <a:rPr lang="el-GR" b="1" dirty="0"/>
              <a:t>όλες</a:t>
            </a:r>
            <a:r>
              <a:rPr lang="el-GR" dirty="0"/>
              <a:t> τις τιμές που παράγει η συνάρτηση </a:t>
            </a:r>
            <a:r>
              <a:rPr lang="en-US" dirty="0"/>
              <a:t>range()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824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8" grpId="0" build="p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Παραδείγματα </a:t>
            </a:r>
            <a:r>
              <a:rPr lang="en-US" sz="3200" dirty="0">
                <a:solidFill>
                  <a:schemeClr val="accent2"/>
                </a:solidFill>
              </a:rPr>
              <a:t>for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21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7676860" y="1879198"/>
            <a:ext cx="2180405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a=4</a:t>
            </a:r>
          </a:p>
          <a:p>
            <a:r>
              <a:rPr lang="en-US" dirty="0"/>
              <a:t>d=5</a:t>
            </a:r>
          </a:p>
          <a:p>
            <a:r>
              <a:rPr lang="en-US" dirty="0"/>
              <a:t>for i in range (1,6):</a:t>
            </a:r>
          </a:p>
          <a:p>
            <a:r>
              <a:rPr lang="en-US" dirty="0"/>
              <a:t>    d=</a:t>
            </a:r>
            <a:r>
              <a:rPr lang="en-US" dirty="0" err="1"/>
              <a:t>d+a+i</a:t>
            </a:r>
            <a:endParaRPr lang="en-US" dirty="0"/>
          </a:p>
          <a:p>
            <a:r>
              <a:rPr lang="en-US" dirty="0"/>
              <a:t>print d</a:t>
            </a:r>
            <a:endParaRPr lang="el-GR" dirty="0"/>
          </a:p>
          <a:p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334" y="1391691"/>
            <a:ext cx="6833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l-GR" dirty="0"/>
              <a:t>Τι θα εμφανίσουν τα ακόλουθα κομμάτια προγράμματος </a:t>
            </a:r>
            <a:r>
              <a:rPr lang="en-US" dirty="0"/>
              <a:t>Python</a:t>
            </a:r>
            <a:r>
              <a:rPr lang="el-GR" dirty="0"/>
              <a:t>;</a:t>
            </a:r>
          </a:p>
        </p:txBody>
      </p:sp>
      <p:graphicFrame>
        <p:nvGraphicFramePr>
          <p:cNvPr id="13" name="Πίνακας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20058"/>
              </p:ext>
            </p:extLst>
          </p:nvPr>
        </p:nvGraphicFramePr>
        <p:xfrm>
          <a:off x="7676860" y="3855858"/>
          <a:ext cx="1255472" cy="813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Οθόνη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24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40</a:t>
                      </a:r>
                      <a:endParaRPr lang="el-GR" sz="1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0931" y="1920018"/>
            <a:ext cx="2180405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for i in range (1,5):</a:t>
            </a:r>
          </a:p>
          <a:p>
            <a:r>
              <a:rPr lang="en-US" dirty="0"/>
              <a:t>    print </a:t>
            </a:r>
            <a:r>
              <a:rPr lang="en-US" dirty="0" err="1"/>
              <a:t>i</a:t>
            </a:r>
            <a:r>
              <a:rPr lang="en-US" dirty="0"/>
              <a:t>,</a:t>
            </a:r>
          </a:p>
        </p:txBody>
      </p:sp>
      <p:graphicFrame>
        <p:nvGraphicFramePr>
          <p:cNvPr id="9" name="Πίνακας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98417"/>
              </p:ext>
            </p:extLst>
          </p:nvPr>
        </p:nvGraphicFramePr>
        <p:xfrm>
          <a:off x="756585" y="2826398"/>
          <a:ext cx="1255472" cy="813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Οθόνη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24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r>
                        <a:rPr lang="en-US" sz="1800" baseline="0" dirty="0"/>
                        <a:t> 2 3 4</a:t>
                      </a:r>
                      <a:endParaRPr lang="el-GR" sz="18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62210" y="3015472"/>
            <a:ext cx="4030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Δηλαδή</a:t>
            </a:r>
            <a:r>
              <a:rPr lang="en-US" dirty="0"/>
              <a:t>:</a:t>
            </a:r>
          </a:p>
          <a:p>
            <a:r>
              <a:rPr lang="en-US" dirty="0">
                <a:solidFill>
                  <a:srgbClr val="FF0000"/>
                </a:solidFill>
              </a:rPr>
              <a:t>for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in range(1,5) = for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in [1,2,3,4]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59487" y="3881745"/>
            <a:ext cx="4838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 εκτυπώνατε το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l-GR" dirty="0"/>
              <a:t>έξω από την επανάληψη,</a:t>
            </a:r>
            <a:endParaRPr lang="en-US" dirty="0"/>
          </a:p>
          <a:p>
            <a:r>
              <a:rPr lang="el-GR" dirty="0"/>
              <a:t>τι θα εκτυπώνονταν;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70527" y="4423973"/>
            <a:ext cx="302045" cy="368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Κάτω βέλος 17"/>
          <p:cNvSpPr/>
          <p:nvPr/>
        </p:nvSpPr>
        <p:spPr>
          <a:xfrm>
            <a:off x="2340253" y="2725343"/>
            <a:ext cx="260548" cy="11757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Κάτω βέλος 19"/>
          <p:cNvSpPr/>
          <p:nvPr/>
        </p:nvSpPr>
        <p:spPr>
          <a:xfrm>
            <a:off x="2073742" y="2715656"/>
            <a:ext cx="262547" cy="2209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Κάτω βέλος 20"/>
          <p:cNvSpPr/>
          <p:nvPr/>
        </p:nvSpPr>
        <p:spPr>
          <a:xfrm>
            <a:off x="2604765" y="2725344"/>
            <a:ext cx="269614" cy="330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2336289" y="4853194"/>
            <a:ext cx="52517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Πως θα εκτυπώσουμε τους αριθμούς 5 έως 10;</a:t>
            </a:r>
          </a:p>
          <a:p>
            <a:r>
              <a:rPr lang="el-GR" dirty="0"/>
              <a:t>Τους μονούς από 1 έως 9; Τα πολλαπλάσια του 5</a:t>
            </a:r>
          </a:p>
          <a:p>
            <a:r>
              <a:rPr lang="el-GR" dirty="0"/>
              <a:t>μέχρι το 100;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44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/>
      <p:bldP spid="8" grpId="0" animBg="1"/>
      <p:bldP spid="5" grpId="0"/>
      <p:bldP spid="16" grpId="0"/>
      <p:bldP spid="17" grpId="0"/>
      <p:bldP spid="18" grpId="0" animBg="1"/>
      <p:bldP spid="20" grpId="0" animBg="1"/>
      <p:bldP spid="21" grpId="0" animBg="1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for </a:t>
            </a:r>
            <a:r>
              <a:rPr lang="el-GR" sz="3200" dirty="0">
                <a:solidFill>
                  <a:schemeClr val="accent2"/>
                </a:solidFill>
              </a:rPr>
              <a:t>(</a:t>
            </a:r>
            <a:r>
              <a:rPr lang="en-US" sz="3200" dirty="0">
                <a:solidFill>
                  <a:schemeClr val="accent2"/>
                </a:solidFill>
              </a:rPr>
              <a:t>1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n-US" sz="3200" dirty="0">
                <a:solidFill>
                  <a:schemeClr val="accent2"/>
                </a:solidFill>
              </a:rPr>
              <a:t>-2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22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</a:t>
            </a:r>
            <a:r>
              <a:rPr lang="en-US" dirty="0"/>
              <a:t> Python </a:t>
            </a:r>
            <a:r>
              <a:rPr lang="el-GR" dirty="0"/>
              <a:t>που να εκτυπώνει πέντε (5) φορές το μήνυμα «Θέλει αρετή και τόλμη η ελευθερία!»</a:t>
            </a:r>
            <a:r>
              <a:rPr lang="en-US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316107"/>
            <a:ext cx="5202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>
                <a:solidFill>
                  <a:srgbClr val="7030A0"/>
                </a:solidFill>
              </a:rPr>
              <a:t>for i in </a:t>
            </a:r>
            <a:r>
              <a:rPr lang="el-GR" sz="2000" dirty="0" err="1">
                <a:solidFill>
                  <a:srgbClr val="7030A0"/>
                </a:solidFill>
              </a:rPr>
              <a:t>range</a:t>
            </a:r>
            <a:r>
              <a:rPr lang="el-GR" sz="2000" dirty="0">
                <a:solidFill>
                  <a:srgbClr val="7030A0"/>
                </a:solidFill>
              </a:rPr>
              <a:t>(5):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l-GR" sz="2000" dirty="0" err="1">
                <a:solidFill>
                  <a:srgbClr val="7030A0"/>
                </a:solidFill>
              </a:rPr>
              <a:t>print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l-GR" sz="2000" dirty="0">
                <a:solidFill>
                  <a:srgbClr val="7030A0"/>
                </a:solidFill>
              </a:rPr>
              <a:t>'Θέλει αρετή και τόλμη η ελευθερία'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654" y="3151300"/>
            <a:ext cx="9013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σε γλώσσα P</a:t>
            </a:r>
            <a:r>
              <a:rPr lang="en-US" dirty="0"/>
              <a:t>y</a:t>
            </a:r>
            <a:r>
              <a:rPr lang="el-GR" dirty="0" err="1"/>
              <a:t>thon</a:t>
            </a:r>
            <a:r>
              <a:rPr lang="el-GR" dirty="0"/>
              <a:t> που να υπολογίζει το άθροισμα 1+2+3+...+100</a:t>
            </a:r>
            <a:r>
              <a:rPr lang="en-US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699" y="4201937"/>
            <a:ext cx="26198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7030A0"/>
                </a:solidFill>
              </a:rPr>
              <a:t>sinolo=0</a:t>
            </a:r>
          </a:p>
          <a:p>
            <a:r>
              <a:rPr lang="it-IT" sz="2000" dirty="0">
                <a:solidFill>
                  <a:srgbClr val="7030A0"/>
                </a:solidFill>
              </a:rPr>
              <a:t>for i in range(1,101):</a:t>
            </a:r>
          </a:p>
          <a:p>
            <a:r>
              <a:rPr lang="it-IT" sz="2000" dirty="0">
                <a:solidFill>
                  <a:srgbClr val="7030A0"/>
                </a:solidFill>
              </a:rPr>
              <a:t>    sinolo=sinolo+i</a:t>
            </a:r>
          </a:p>
          <a:p>
            <a:r>
              <a:rPr lang="it-IT" sz="2000" dirty="0">
                <a:solidFill>
                  <a:srgbClr val="7030A0"/>
                </a:solidFill>
              </a:rPr>
              <a:t>print sinolo 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3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for </a:t>
            </a:r>
            <a:r>
              <a:rPr lang="el-GR" sz="3200" dirty="0">
                <a:solidFill>
                  <a:schemeClr val="accent2"/>
                </a:solidFill>
              </a:rPr>
              <a:t>(3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23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σε γλώσσα P</a:t>
            </a:r>
            <a:r>
              <a:rPr lang="en-US" dirty="0" err="1"/>
              <a:t>ython</a:t>
            </a:r>
            <a:r>
              <a:rPr lang="en-US" dirty="0"/>
              <a:t> </a:t>
            </a:r>
            <a:r>
              <a:rPr lang="el-GR" dirty="0"/>
              <a:t>που να διαβάζει πέντε τυχαίους ακεραίους αριθμούς και να υπολογίζει το άθροισμα τους</a:t>
            </a:r>
            <a:r>
              <a:rPr lang="en-US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351196"/>
            <a:ext cx="468910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sum = 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for i in range(5):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 = 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(input("</a:t>
            </a:r>
            <a:r>
              <a:rPr lang="en-US" sz="2000" dirty="0" err="1">
                <a:solidFill>
                  <a:srgbClr val="7030A0"/>
                </a:solidFill>
              </a:rPr>
              <a:t>Δώσε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έν</a:t>
            </a:r>
            <a:r>
              <a:rPr lang="en-US" sz="2000" dirty="0">
                <a:solidFill>
                  <a:srgbClr val="7030A0"/>
                </a:solidFill>
              </a:rPr>
              <a:t>αν αριθμό: " 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sum+= x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'To </a:t>
            </a:r>
            <a:r>
              <a:rPr lang="en-US" sz="2000" dirty="0" err="1">
                <a:solidFill>
                  <a:srgbClr val="7030A0"/>
                </a:solidFill>
              </a:rPr>
              <a:t>άθροισμ</a:t>
            </a:r>
            <a:r>
              <a:rPr lang="en-US" sz="2000" dirty="0">
                <a:solidFill>
                  <a:srgbClr val="7030A0"/>
                </a:solidFill>
              </a:rPr>
              <a:t>α είναι ', sum</a:t>
            </a:r>
          </a:p>
        </p:txBody>
      </p:sp>
    </p:spTree>
    <p:extLst>
      <p:ext uri="{BB962C8B-B14F-4D97-AF65-F5344CB8AC3E}">
        <p14:creationId xmlns:p14="http://schemas.microsoft.com/office/powerpoint/2010/main" val="351087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for </a:t>
            </a:r>
            <a:r>
              <a:rPr lang="el-GR" sz="3200" dirty="0">
                <a:solidFill>
                  <a:schemeClr val="accent2"/>
                </a:solidFill>
              </a:rPr>
              <a:t>(4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24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σε γλώσσα P</a:t>
            </a:r>
            <a:r>
              <a:rPr lang="en-US" dirty="0" err="1"/>
              <a:t>ython</a:t>
            </a:r>
            <a:r>
              <a:rPr lang="en-US" dirty="0"/>
              <a:t> </a:t>
            </a:r>
            <a:r>
              <a:rPr lang="el-GR" dirty="0"/>
              <a:t>που να διαβάζει Ν τυχαίους ακεραίους αριθμούς και να υπολογίζει το άθροισμα τους</a:t>
            </a:r>
            <a:r>
              <a:rPr lang="en-US" dirty="0"/>
              <a:t>.</a:t>
            </a:r>
            <a:r>
              <a:rPr lang="el-GR" dirty="0"/>
              <a:t> Το πλήθος Ν των αριθμών θα το πληκτρολογήσει ο χρήστης εκ’ των προτέρων.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628195"/>
            <a:ext cx="46891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N=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Πόσοι είναι οι αριθμοί;'))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sum = 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for i in range(N):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 = 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(input("</a:t>
            </a:r>
            <a:r>
              <a:rPr lang="el-GR" sz="2000" dirty="0">
                <a:solidFill>
                  <a:srgbClr val="7030A0"/>
                </a:solidFill>
              </a:rPr>
              <a:t>Δώσε έναν αριθμό: " ))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sum+= x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'To </a:t>
            </a:r>
            <a:r>
              <a:rPr lang="el-GR" sz="2000" dirty="0">
                <a:solidFill>
                  <a:srgbClr val="7030A0"/>
                </a:solidFill>
              </a:rPr>
              <a:t>άθροισμα είναι ', </a:t>
            </a:r>
            <a:r>
              <a:rPr lang="en-US" sz="2000" dirty="0">
                <a:solidFill>
                  <a:srgbClr val="7030A0"/>
                </a:solidFill>
              </a:rPr>
              <a:t>sum</a:t>
            </a:r>
          </a:p>
        </p:txBody>
      </p:sp>
    </p:spTree>
    <p:extLst>
      <p:ext uri="{BB962C8B-B14F-4D97-AF65-F5344CB8AC3E}">
        <p14:creationId xmlns:p14="http://schemas.microsoft.com/office/powerpoint/2010/main" val="253377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for </a:t>
            </a:r>
            <a:r>
              <a:rPr lang="el-GR" sz="3200" dirty="0">
                <a:solidFill>
                  <a:schemeClr val="accent2"/>
                </a:solidFill>
              </a:rPr>
              <a:t>(5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25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Ένας έμπορος δομικών υλικών πουλάει τούβλα προς 10 € τα εκατό στους καταναλωτές και προς 8 € τα εκατό στους οικοδόμους. 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για 5 παραγγελίες το είδος του πελάτη (1 = Καταναλωτής, 2 = Οικοδόμος) και την ποσότητα τούβλων που αυτός αγόρασε και θα υπολογίσει εμφανίσει την αξία κάθε παραγγελίας αλλά και το σύνολο των χρημάτων που θα εισπράξει ο έμπορος.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3312804"/>
            <a:ext cx="648767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for i in range (5):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Τι είδους πελάτης είστε;'))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posotita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Πόσα τούβλα αγοράσατε;'))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if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==1: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</a:t>
            </a:r>
            <a:r>
              <a:rPr lang="en-US" sz="2000" dirty="0" err="1">
                <a:solidFill>
                  <a:srgbClr val="7030A0"/>
                </a:solidFill>
              </a:rPr>
              <a:t>axia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posotita</a:t>
            </a:r>
            <a:r>
              <a:rPr lang="en-US" sz="2000" dirty="0">
                <a:solidFill>
                  <a:srgbClr val="7030A0"/>
                </a:solidFill>
              </a:rPr>
              <a:t>*0.1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</a:t>
            </a:r>
            <a:r>
              <a:rPr lang="en-US" sz="2000" dirty="0" err="1">
                <a:solidFill>
                  <a:srgbClr val="7030A0"/>
                </a:solidFill>
              </a:rPr>
              <a:t>axia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posotita</a:t>
            </a:r>
            <a:r>
              <a:rPr lang="en-US" sz="2000" dirty="0">
                <a:solidFill>
                  <a:srgbClr val="7030A0"/>
                </a:solidFill>
              </a:rPr>
              <a:t>*0.08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Η αξία της παραγγελίας είναι: ',</a:t>
            </a:r>
            <a:r>
              <a:rPr lang="en-US" sz="2000" dirty="0" err="1">
                <a:solidFill>
                  <a:srgbClr val="7030A0"/>
                </a:solidFill>
              </a:rPr>
              <a:t>axia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sinolo+axia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Η αξία και των πέντε παραγγελιών είναι:',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0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for </a:t>
            </a:r>
            <a:r>
              <a:rPr lang="el-GR" sz="3200" dirty="0">
                <a:solidFill>
                  <a:schemeClr val="accent2"/>
                </a:solidFill>
              </a:rPr>
              <a:t>(6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26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εμφανίσει το πλήθος και το άθροισμα όλων των ακέραιων αριθμών μεταξύ του 100 και του 300 (και του 100 και του 300) που διαιρούνται ακριβώς με το 16.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3484" y="2628195"/>
            <a:ext cx="407355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7030A0"/>
                </a:solidFill>
              </a:rPr>
              <a:t>plithos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for i in range(100,301):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i % 16 ==0: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</a:t>
            </a:r>
            <a:r>
              <a:rPr lang="en-US" sz="2000" dirty="0" err="1">
                <a:solidFill>
                  <a:srgbClr val="7030A0"/>
                </a:solidFill>
              </a:rPr>
              <a:t>plithos</a:t>
            </a:r>
            <a:r>
              <a:rPr lang="en-US" sz="2000" dirty="0">
                <a:solidFill>
                  <a:srgbClr val="7030A0"/>
                </a:solidFill>
              </a:rPr>
              <a:t>=plithos+1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sinolo+i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Πλήθος αριθμών: ',</a:t>
            </a:r>
            <a:r>
              <a:rPr lang="en-US" sz="2000" dirty="0" err="1">
                <a:solidFill>
                  <a:srgbClr val="7030A0"/>
                </a:solidFill>
              </a:rPr>
              <a:t>plithos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 err="1">
                <a:solidFill>
                  <a:srgbClr val="7030A0"/>
                </a:solidFill>
              </a:rPr>
              <a:t>Αθροισμα</a:t>
            </a:r>
            <a:r>
              <a:rPr lang="el-GR" sz="2000" dirty="0">
                <a:solidFill>
                  <a:srgbClr val="7030A0"/>
                </a:solidFill>
              </a:rPr>
              <a:t> αριθμών: ',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10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32269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accent2"/>
                </a:solidFill>
              </a:rPr>
              <a:t>For </a:t>
            </a:r>
            <a:r>
              <a:rPr lang="el-GR" sz="3200" dirty="0">
                <a:solidFill>
                  <a:schemeClr val="accent2"/>
                </a:solidFill>
              </a:rPr>
              <a:t>σε άλλη μορφή!!!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27</a:t>
            </a:fld>
            <a:endParaRPr lang="el-GR">
              <a:solidFill>
                <a:schemeClr val="bg1"/>
              </a:solidFill>
            </a:endParaRPr>
          </a:p>
        </p:txBody>
      </p:sp>
      <p:graphicFrame>
        <p:nvGraphicFramePr>
          <p:cNvPr id="6" name="Διάγραμμα 5"/>
          <p:cNvGraphicFramePr/>
          <p:nvPr>
            <p:extLst/>
          </p:nvPr>
        </p:nvGraphicFramePr>
        <p:xfrm>
          <a:off x="7879165" y="2144406"/>
          <a:ext cx="7151263" cy="792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7334" y="1753161"/>
            <a:ext cx="2160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7030A0"/>
                </a:solidFill>
              </a:rPr>
              <a:t>for c in 'hello':</a:t>
            </a:r>
          </a:p>
          <a:p>
            <a:pPr algn="just"/>
            <a:r>
              <a:rPr lang="en-US" sz="2000" dirty="0">
                <a:solidFill>
                  <a:srgbClr val="7030A0"/>
                </a:solidFill>
              </a:rPr>
              <a:t>    print(c)</a:t>
            </a:r>
          </a:p>
        </p:txBody>
      </p:sp>
      <p:grpSp>
        <p:nvGrpSpPr>
          <p:cNvPr id="7" name="Ομάδα 6"/>
          <p:cNvGrpSpPr/>
          <p:nvPr/>
        </p:nvGrpSpPr>
        <p:grpSpPr>
          <a:xfrm>
            <a:off x="2632854" y="1315150"/>
            <a:ext cx="1769007" cy="1477328"/>
            <a:chOff x="2514600" y="1941113"/>
            <a:chExt cx="1409735" cy="1477328"/>
          </a:xfrm>
        </p:grpSpPr>
        <p:sp>
          <p:nvSpPr>
            <p:cNvPr id="4" name="TextBox 3"/>
            <p:cNvSpPr txBox="1"/>
            <p:nvPr/>
          </p:nvSpPr>
          <p:spPr>
            <a:xfrm>
              <a:off x="3613031" y="1941113"/>
              <a:ext cx="311304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/>
                <a:t>h</a:t>
              </a:r>
            </a:p>
            <a:p>
              <a:r>
                <a:rPr lang="pt-BR" dirty="0"/>
                <a:t>e</a:t>
              </a:r>
            </a:p>
            <a:p>
              <a:r>
                <a:rPr lang="pt-BR" dirty="0"/>
                <a:t>l</a:t>
              </a:r>
            </a:p>
            <a:p>
              <a:r>
                <a:rPr lang="pt-BR" dirty="0"/>
                <a:t>l</a:t>
              </a:r>
            </a:p>
            <a:p>
              <a:r>
                <a:rPr lang="pt-BR" dirty="0"/>
                <a:t>o</a:t>
              </a:r>
              <a:endParaRPr lang="el-GR" dirty="0"/>
            </a:p>
          </p:txBody>
        </p:sp>
        <p:sp>
          <p:nvSpPr>
            <p:cNvPr id="5" name="Δεξιό βέλος 4"/>
            <p:cNvSpPr/>
            <p:nvPr/>
          </p:nvSpPr>
          <p:spPr>
            <a:xfrm>
              <a:off x="2514600" y="2408374"/>
              <a:ext cx="725214" cy="40990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867508" y="1707167"/>
            <a:ext cx="2347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C00000"/>
                </a:solidFill>
              </a:rPr>
              <a:t>Εντυπωσιακό!!!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7334" y="3499537"/>
            <a:ext cx="344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77334" y="4765870"/>
            <a:ext cx="9559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Η εντολή</a:t>
            </a:r>
            <a:r>
              <a:rPr lang="en-US" sz="2000" dirty="0"/>
              <a:t> for</a:t>
            </a:r>
            <a:r>
              <a:rPr lang="el-GR" sz="2000" dirty="0"/>
              <a:t> κάνει επανάληψη διατρέχοντας τα στοιχεία μιας ακολουθίας, για παράδειγμα μιας συμβολοσειράς ή μιας λίστας με τη σειρά με την οποία αυτά εμφανίζονται στην ακολουθία.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814087" y="3411492"/>
            <a:ext cx="3637534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for variable in sequence</a:t>
            </a:r>
            <a:r>
              <a:rPr lang="el-GR" sz="2400" dirty="0"/>
              <a:t>:</a:t>
            </a:r>
          </a:p>
          <a:p>
            <a:r>
              <a:rPr lang="el-GR" sz="2400" dirty="0"/>
              <a:t>	Εντολές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913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3" grpId="0"/>
      <p:bldP spid="9" grpId="0"/>
      <p:bldP spid="12" grpId="0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32269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Έλεγχος ορθότητας δεδομένων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28</a:t>
            </a:fld>
            <a:endParaRPr lang="el-GR">
              <a:solidFill>
                <a:schemeClr val="bg1"/>
              </a:solidFill>
            </a:endParaRP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202035563"/>
              </p:ext>
            </p:extLst>
          </p:nvPr>
        </p:nvGraphicFramePr>
        <p:xfrm>
          <a:off x="7879165" y="2144406"/>
          <a:ext cx="7151263" cy="792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7334" y="1241869"/>
            <a:ext cx="878050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Μέχρι τώρα, όλες οι ασκήσεις λύθηκαν με την παραδοχή ότι ο χρήστης ήταν «καλός»: πληκτρολογούσε ότι ακριβώς του ζητούσαμε.</a:t>
            </a:r>
            <a:r>
              <a:rPr lang="en-US" dirty="0"/>
              <a:t> </a:t>
            </a:r>
            <a:r>
              <a:rPr lang="el-GR" dirty="0"/>
              <a:t>Είναι  όμως αυτό</a:t>
            </a:r>
            <a:r>
              <a:rPr lang="en-US" dirty="0"/>
              <a:t> </a:t>
            </a:r>
            <a:r>
              <a:rPr lang="el-GR" dirty="0"/>
              <a:t>αληθινό;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l-GR" b="1" dirty="0"/>
              <a:t>Παράδειγμα</a:t>
            </a:r>
            <a:endParaRPr lang="en-US" b="1" dirty="0"/>
          </a:p>
          <a:p>
            <a:pPr algn="just"/>
            <a:r>
              <a:rPr lang="el-GR" dirty="0"/>
              <a:t>Σε μία άσκηση ο χρήστης πρέπει να πληκτρολογήσει τον κωδικό ενός είδους. Ο τελευταίος μπορεί να είναι μόνο 1 ή 2 ή 3. Μέχρι τώρα θα πληκτρολογούσαμε: </a:t>
            </a:r>
          </a:p>
          <a:p>
            <a:pPr lvl="0" algn="just"/>
            <a:endParaRPr lang="el-GR" dirty="0"/>
          </a:p>
          <a:p>
            <a:pPr lvl="0" algn="ctr"/>
            <a:r>
              <a:rPr lang="en-US" sz="2000" dirty="0">
                <a:solidFill>
                  <a:srgbClr val="7030A0"/>
                </a:solidFill>
              </a:rPr>
              <a:t>code=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(input(‘</a:t>
            </a:r>
            <a:r>
              <a:rPr lang="el-GR" sz="2000" dirty="0">
                <a:solidFill>
                  <a:srgbClr val="7030A0"/>
                </a:solidFill>
              </a:rPr>
              <a:t>Δώστε τον κωδικό του είδους: ’))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Αλλά με την εντολή αυτή ο χρήστης μπορεί μόνο να πληκτρολογήσει 1, 2, 3 </a:t>
            </a:r>
            <a:r>
              <a:rPr lang="el-GR" b="1" dirty="0"/>
              <a:t>αλλά και οτιδήποτε άλλο</a:t>
            </a:r>
            <a:r>
              <a:rPr lang="el-GR" dirty="0"/>
              <a:t>. </a:t>
            </a:r>
          </a:p>
          <a:p>
            <a:pPr algn="just"/>
            <a:endParaRPr lang="el-GR" dirty="0"/>
          </a:p>
          <a:p>
            <a:pPr lvl="0" algn="just"/>
            <a:r>
              <a:rPr lang="el-GR" dirty="0"/>
              <a:t>Αυτό που θα κάνουμε τώρα είναι </a:t>
            </a:r>
            <a:r>
              <a:rPr lang="el-GR" b="1" dirty="0"/>
              <a:t>να απαιτήσουμε την σωστή πληκτρολόγηση </a:t>
            </a:r>
            <a:r>
              <a:rPr lang="el-GR" dirty="0"/>
              <a:t>των δεδομένων και να μην προχωρήσουμε την εκτέλεση του προγράμματος αν δεν πάρουμε τέτοια.</a:t>
            </a:r>
          </a:p>
        </p:txBody>
      </p:sp>
    </p:spTree>
    <p:extLst>
      <p:ext uri="{BB962C8B-B14F-4D97-AF65-F5344CB8AC3E}">
        <p14:creationId xmlns:p14="http://schemas.microsoft.com/office/powerpoint/2010/main" val="201617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51641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Έλεγχος ορθότητας δεδομένων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29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8437" y="1962651"/>
            <a:ext cx="54280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code=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Δώστε τον κωδικό: 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code!=1 and code!=2 and code!=3: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'</a:t>
            </a:r>
            <a:r>
              <a:rPr lang="el-GR" sz="2000" dirty="0">
                <a:solidFill>
                  <a:srgbClr val="7030A0"/>
                </a:solidFill>
              </a:rPr>
              <a:t>Λάθος κωδικός'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code=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Δώστε ξανά τον κωδικό: '))</a:t>
            </a:r>
          </a:p>
        </p:txBody>
      </p:sp>
      <p:sp>
        <p:nvSpPr>
          <p:cNvPr id="9" name="Καμπύλο βέλος προς τα επάνω 8"/>
          <p:cNvSpPr/>
          <p:nvPr/>
        </p:nvSpPr>
        <p:spPr>
          <a:xfrm rot="16200000">
            <a:off x="8407983" y="2215830"/>
            <a:ext cx="914611" cy="865763"/>
          </a:xfrm>
          <a:prstGeom prst="curvedUpArrow">
            <a:avLst>
              <a:gd name="adj1" fmla="val 25000"/>
              <a:gd name="adj2" fmla="val 54602"/>
              <a:gd name="adj3" fmla="val 25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59416" y="3415435"/>
            <a:ext cx="2739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Αν δεν δώσει αυτά </a:t>
            </a:r>
          </a:p>
          <a:p>
            <a:r>
              <a:rPr lang="el-GR" dirty="0">
                <a:solidFill>
                  <a:srgbClr val="C00000"/>
                </a:solidFill>
              </a:rPr>
              <a:t>που θέλουμε τότε ξανά…</a:t>
            </a:r>
          </a:p>
        </p:txBody>
      </p:sp>
      <p:sp>
        <p:nvSpPr>
          <p:cNvPr id="11" name="Βέλος προς τα κάτω 10"/>
          <p:cNvSpPr/>
          <p:nvPr/>
        </p:nvSpPr>
        <p:spPr>
          <a:xfrm>
            <a:off x="3074275" y="3415435"/>
            <a:ext cx="360040" cy="72008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2948437" y="4436411"/>
            <a:ext cx="3846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Αν δώσει αυτά που θέλουμε τότε το πρόγραμμα προχωρά παρακάτω….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9806" y="1292423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l-GR" dirty="0"/>
              <a:t>Τι κάνουμε λοιπόν;</a:t>
            </a:r>
          </a:p>
        </p:txBody>
      </p:sp>
    </p:spTree>
    <p:extLst>
      <p:ext uri="{BB962C8B-B14F-4D97-AF65-F5344CB8AC3E}">
        <p14:creationId xmlns:p14="http://schemas.microsoft.com/office/powerpoint/2010/main" val="196996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9" grpId="0" animBg="1"/>
      <p:bldP spid="10" grpId="0"/>
      <p:bldP spid="11" grpId="0" animBg="1"/>
      <p:bldP spid="19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Το σενάριο «Παίρνω – Κάνω»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3</a:t>
            </a:fld>
            <a:endParaRPr lang="el-GR">
              <a:solidFill>
                <a:schemeClr val="bg1"/>
              </a:solidFill>
            </a:endParaRPr>
          </a:p>
        </p:txBody>
      </p:sp>
      <p:graphicFrame>
        <p:nvGraphicFramePr>
          <p:cNvPr id="16" name="Διάγραμμα 15"/>
          <p:cNvGraphicFramePr/>
          <p:nvPr>
            <p:extLst>
              <p:ext uri="{D42A27DB-BD31-4B8C-83A1-F6EECF244321}">
                <p14:modId xmlns:p14="http://schemas.microsoft.com/office/powerpoint/2010/main" val="1282756696"/>
              </p:ext>
            </p:extLst>
          </p:nvPr>
        </p:nvGraphicFramePr>
        <p:xfrm>
          <a:off x="2927648" y="3356992"/>
          <a:ext cx="5688632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77334" y="1167239"/>
            <a:ext cx="87113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Φανταστείτε ότι έξω από την πόρτα της τάξης βρίσκονται πολλοί άνθρωποι, ο κάθε ένας εκ’  των οποίων πρέπει να μπει στην τάξη να βάλει μια υπογραφή σε ένα χαρτί και να φύγει. Αν είχατε να επιλέξετε πως θα τους εξυπηρετούσατε (έναν – έναν ή όλους μαζί), τι θα επιλέγατε;</a:t>
            </a:r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Φυσικά </a:t>
            </a:r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έναν - έναν </a:t>
            </a:r>
            <a:r>
              <a:rPr lang="el-GR" dirty="0"/>
              <a:t>ως εξής:</a:t>
            </a:r>
          </a:p>
          <a:p>
            <a:pPr lvl="0" algn="just"/>
            <a:r>
              <a:rPr lang="el-GR" dirty="0"/>
              <a:t>1. Μπαίνει ένας, βάζει την υπογραφή του, φεύγει</a:t>
            </a:r>
          </a:p>
          <a:p>
            <a:pPr lvl="0" algn="just"/>
            <a:r>
              <a:rPr lang="el-GR" dirty="0"/>
              <a:t>2. Μπαίνει ο επόμενος, βάζει την υπογραφή του, φεύγει</a:t>
            </a:r>
          </a:p>
          <a:p>
            <a:pPr lvl="0" algn="just"/>
            <a:r>
              <a:rPr lang="el-GR" dirty="0"/>
              <a:t>3. Μπαίνει ο επόμενος, βάζει την υπογραφή του, φεύγει</a:t>
            </a:r>
          </a:p>
          <a:p>
            <a:pPr lvl="0" algn="just"/>
            <a:r>
              <a:rPr lang="el-GR" dirty="0"/>
              <a:t>κοκ.</a:t>
            </a:r>
          </a:p>
          <a:p>
            <a:pPr lvl="0" algn="just"/>
            <a:endParaRPr lang="el-GR" dirty="0"/>
          </a:p>
          <a:p>
            <a:pPr lvl="0" algn="just"/>
            <a:r>
              <a:rPr lang="el-GR" b="1" dirty="0">
                <a:solidFill>
                  <a:srgbClr val="0070C0"/>
                </a:solidFill>
              </a:rPr>
              <a:t>και αυτό θα επαναληφθεί τόσες φορές, όσοι ήταν οι μαθητές.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685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6" grpId="0">
        <p:bldAsOne/>
      </p:bldGraphic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Άσκηση ελέγχου ορθότητας δεδομένων (1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30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Σε μία εταιρεία </a:t>
            </a:r>
            <a:r>
              <a:rPr lang="el-GR" dirty="0" err="1"/>
              <a:t>parking</a:t>
            </a:r>
            <a:r>
              <a:rPr lang="el-GR" dirty="0"/>
              <a:t> υπάρχουν 3 χώροι στάθμευσης ανάλογα με το είδος των οχημάτων που παρκάρουν: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630238" lvl="0" indent="-268288" algn="just">
              <a:buFont typeface="Arial" panose="020B0604020202020204" pitchFamily="34" charset="0"/>
              <a:buChar char="•"/>
            </a:pPr>
            <a:r>
              <a:rPr lang="el-GR" dirty="0"/>
              <a:t>φορτηγά (ΦΟΡ,</a:t>
            </a:r>
          </a:p>
          <a:p>
            <a:pPr marL="630238" lvl="0" indent="-268288" algn="just">
              <a:buFont typeface="Arial" panose="020B0604020202020204" pitchFamily="34" charset="0"/>
              <a:buChar char="•"/>
            </a:pPr>
            <a:r>
              <a:rPr lang="el-GR" dirty="0"/>
              <a:t>αυτοκίνητα (ΑΥΤ) και </a:t>
            </a:r>
          </a:p>
          <a:p>
            <a:pPr marL="630238" lvl="0" indent="-268288" algn="just">
              <a:buFont typeface="Arial" panose="020B0604020202020204" pitchFamily="34" charset="0"/>
              <a:buChar char="•"/>
            </a:pPr>
            <a:r>
              <a:rPr lang="el-GR" dirty="0"/>
              <a:t>μοτοσικλέτες (ΜΟΤ)). </a:t>
            </a:r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Για κάθε όχημα κόβεται ένα εισιτήριο. Στο </a:t>
            </a:r>
            <a:r>
              <a:rPr lang="el-GR" dirty="0" err="1"/>
              <a:t>parking</a:t>
            </a:r>
            <a:r>
              <a:rPr lang="el-GR" dirty="0"/>
              <a:t> μπορούν να κοπούν συνολικά 10 εισιτήρια την ημέρα ανεξαρτήτως του είδους των οχημάτων. </a:t>
            </a:r>
          </a:p>
          <a:p>
            <a:pPr lvl="0" algn="just"/>
            <a:endParaRPr lang="el-GR" dirty="0"/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το είδος του οχήματος </a:t>
            </a:r>
            <a:r>
              <a:rPr lang="el-G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(να ελέγχει την ορθή καταχώριση</a:t>
            </a: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εγκυρότητα των δεδομένων) </a:t>
            </a:r>
            <a:r>
              <a:rPr lang="el-GR" dirty="0"/>
              <a:t>και θα υπολογίσει και εμφανίσει τον αριθμό των φορτηγών, των αυτοκινήτων και των μοτοσικλετών που πάρκαραν στο</a:t>
            </a:r>
            <a:r>
              <a:rPr lang="en-US" dirty="0"/>
              <a:t> </a:t>
            </a:r>
            <a:r>
              <a:rPr lang="el-GR" dirty="0"/>
              <a:t>τέλος της ημέρας. </a:t>
            </a:r>
          </a:p>
          <a:p>
            <a:pPr lvl="0" algn="just"/>
            <a:endParaRPr lang="el-GR" u="sng" dirty="0"/>
          </a:p>
          <a:p>
            <a:pPr lvl="0" algn="just"/>
            <a:r>
              <a:rPr lang="el-GR" u="sng" dirty="0"/>
              <a:t>(Υποθέστε ότι στο τέλος της ημέρας έχουν παρκάρει ακριβώς 10 οχήματα)</a:t>
            </a:r>
            <a:r>
              <a:rPr lang="el-GR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5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Άσκηση ελέγχου ορθότητας δεδομένων (1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31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677334" y="1484148"/>
            <a:ext cx="7189789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auto=0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moto=0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truck=0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for i in range(10):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eidos=</a:t>
            </a:r>
            <a:r>
              <a:rPr lang="en-US" sz="2000" dirty="0" err="1">
                <a:solidFill>
                  <a:srgbClr val="7030A0"/>
                </a:solidFill>
              </a:rPr>
              <a:t>raw_input</a:t>
            </a:r>
            <a:r>
              <a:rPr lang="en-US" sz="2000" dirty="0">
                <a:solidFill>
                  <a:srgbClr val="7030A0"/>
                </a:solidFill>
              </a:rPr>
              <a:t>('</a:t>
            </a:r>
            <a:r>
              <a:rPr lang="el-GR" sz="2000" dirty="0">
                <a:solidFill>
                  <a:srgbClr val="7030A0"/>
                </a:solidFill>
              </a:rPr>
              <a:t>Δώστε το είδος του οχήματος: ')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while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!='</a:t>
            </a:r>
            <a:r>
              <a:rPr lang="el-GR" sz="2000" dirty="0">
                <a:solidFill>
                  <a:srgbClr val="7030A0"/>
                </a:solidFill>
              </a:rPr>
              <a:t>ΑΥΤ' </a:t>
            </a:r>
            <a:r>
              <a:rPr lang="en-US" sz="2000" dirty="0">
                <a:solidFill>
                  <a:srgbClr val="7030A0"/>
                </a:solidFill>
              </a:rPr>
              <a:t>and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!='</a:t>
            </a:r>
            <a:r>
              <a:rPr lang="el-GR" sz="2000" dirty="0">
                <a:solidFill>
                  <a:srgbClr val="7030A0"/>
                </a:solidFill>
              </a:rPr>
              <a:t>ΜΟΤ' </a:t>
            </a:r>
            <a:r>
              <a:rPr lang="en-US" sz="2000" dirty="0">
                <a:solidFill>
                  <a:srgbClr val="7030A0"/>
                </a:solidFill>
              </a:rPr>
              <a:t>and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!='</a:t>
            </a:r>
            <a:r>
              <a:rPr lang="el-GR" sz="2000" dirty="0">
                <a:solidFill>
                  <a:srgbClr val="7030A0"/>
                </a:solidFill>
              </a:rPr>
              <a:t>ΦΟΡ':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Λάθος είδος οχήματος'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n-US" sz="2000" dirty="0">
                <a:solidFill>
                  <a:srgbClr val="7030A0"/>
                </a:solidFill>
              </a:rPr>
              <a:t>eidos=</a:t>
            </a:r>
            <a:r>
              <a:rPr lang="en-US" sz="2000" dirty="0" err="1">
                <a:solidFill>
                  <a:srgbClr val="7030A0"/>
                </a:solidFill>
              </a:rPr>
              <a:t>raw_input</a:t>
            </a:r>
            <a:r>
              <a:rPr lang="en-US" sz="2000" dirty="0">
                <a:solidFill>
                  <a:srgbClr val="7030A0"/>
                </a:solidFill>
              </a:rPr>
              <a:t>('</a:t>
            </a:r>
            <a:r>
              <a:rPr lang="el-GR" sz="2000" dirty="0">
                <a:solidFill>
                  <a:srgbClr val="7030A0"/>
                </a:solidFill>
              </a:rPr>
              <a:t>Δώστε ξανά το είδος του οχήματος: ')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if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=='</a:t>
            </a:r>
            <a:r>
              <a:rPr lang="el-GR" sz="2000" dirty="0">
                <a:solidFill>
                  <a:srgbClr val="7030A0"/>
                </a:solidFill>
              </a:rPr>
              <a:t>ΑΥΤ':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n-US" sz="2000" dirty="0">
                <a:solidFill>
                  <a:srgbClr val="7030A0"/>
                </a:solidFill>
              </a:rPr>
              <a:t>auto=auto+1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 err="1">
                <a:solidFill>
                  <a:srgbClr val="7030A0"/>
                </a:solidFill>
              </a:rPr>
              <a:t>eidos</a:t>
            </a:r>
            <a:r>
              <a:rPr lang="en-US" sz="2000" dirty="0">
                <a:solidFill>
                  <a:srgbClr val="7030A0"/>
                </a:solidFill>
              </a:rPr>
              <a:t>=='</a:t>
            </a:r>
            <a:r>
              <a:rPr lang="el-GR" sz="2000" dirty="0">
                <a:solidFill>
                  <a:srgbClr val="7030A0"/>
                </a:solidFill>
              </a:rPr>
              <a:t>ΜΟΤ':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    </a:t>
            </a:r>
            <a:r>
              <a:rPr lang="en-US" sz="2000" dirty="0">
                <a:solidFill>
                  <a:srgbClr val="7030A0"/>
                </a:solidFill>
              </a:rPr>
              <a:t>moto=moto+1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truck=truck+1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'</a:t>
            </a:r>
            <a:r>
              <a:rPr lang="el-GR" sz="2000" dirty="0">
                <a:solidFill>
                  <a:srgbClr val="7030A0"/>
                </a:solidFill>
              </a:rPr>
              <a:t>Πλήθος αυτοκινήτων: ',</a:t>
            </a:r>
            <a:r>
              <a:rPr lang="en-US" sz="2000" dirty="0">
                <a:solidFill>
                  <a:srgbClr val="7030A0"/>
                </a:solidFill>
              </a:rPr>
              <a:t>auto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'</a:t>
            </a:r>
            <a:r>
              <a:rPr lang="el-GR" sz="2000" dirty="0">
                <a:solidFill>
                  <a:srgbClr val="7030A0"/>
                </a:solidFill>
              </a:rPr>
              <a:t>Πλήθος μοτοσυκλετών: ',</a:t>
            </a:r>
            <a:r>
              <a:rPr lang="en-US" sz="2000" dirty="0">
                <a:solidFill>
                  <a:srgbClr val="7030A0"/>
                </a:solidFill>
              </a:rPr>
              <a:t>moto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</a:t>
            </a:r>
            <a:r>
              <a:rPr lang="el-GR" sz="2000" dirty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'</a:t>
            </a:r>
            <a:r>
              <a:rPr lang="el-GR" sz="2000" dirty="0">
                <a:solidFill>
                  <a:srgbClr val="7030A0"/>
                </a:solidFill>
              </a:rPr>
              <a:t>Πλήθος φορτηγών: ',</a:t>
            </a:r>
            <a:r>
              <a:rPr lang="en-US" sz="2000" dirty="0">
                <a:solidFill>
                  <a:srgbClr val="7030A0"/>
                </a:solidFill>
              </a:rPr>
              <a:t>truck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7334" y="1114816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05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Άσκηση ελέγχου ορθότητας δεδομένων (2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32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l-GR" dirty="0"/>
              <a:t>Μια εταιρεία δημοσκοπήσεων θέτει σε ένα δείγμα 2000 πολιτών ένα ερώτημα. Για την επεξεργασία των δεδομένων να αναπτύξετε πρόγραμμα </a:t>
            </a:r>
            <a:r>
              <a:rPr lang="en-US" dirty="0"/>
              <a:t>Python </a:t>
            </a:r>
            <a:r>
              <a:rPr lang="el-GR" dirty="0"/>
              <a:t>που: </a:t>
            </a:r>
          </a:p>
          <a:p>
            <a:pPr algn="just"/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Να διαβάσει το φύλλο του πολίτη (Α = Άνδρας, Γ = Γυναίκα) και να </a:t>
            </a:r>
            <a:r>
              <a:rPr lang="el-GR" b="1" u="sng" dirty="0">
                <a:solidFill>
                  <a:schemeClr val="tx1">
                    <a:lumMod val="75000"/>
                  </a:schemeClr>
                </a:solidFill>
              </a:rPr>
              <a:t>ελέγχει την ορθή εισαγωγή</a:t>
            </a:r>
            <a:r>
              <a:rPr lang="el-GR" dirty="0"/>
              <a:t>,</a:t>
            </a:r>
          </a:p>
          <a:p>
            <a:pPr marL="342900" indent="-342900" algn="just">
              <a:buFont typeface="+mj-lt"/>
              <a:buAutoNum type="arabicPeriod"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Να διαβάσει την απάντηση στο ερώτημα, η οποία μπορεί να είναι "ΝΑΙ", "ΌΧΙ", "ΔΕΝ ΞΕΡΩ" και να </a:t>
            </a:r>
            <a:r>
              <a:rPr lang="el-GR" b="1" u="sng" dirty="0">
                <a:solidFill>
                  <a:schemeClr val="tx1">
                    <a:lumMod val="75000"/>
                  </a:schemeClr>
                </a:solidFill>
              </a:rPr>
              <a:t>ελέγχει την ορθή εισαγωγή</a:t>
            </a:r>
            <a:r>
              <a:rPr lang="el-GR" dirty="0"/>
              <a:t>,</a:t>
            </a:r>
          </a:p>
          <a:p>
            <a:pPr marL="342900" indent="-342900" algn="just">
              <a:buFont typeface="+mj-lt"/>
              <a:buAutoNum type="arabicPeriod"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Να υπολογίσει και να εμφανίσει το πλήθος που απάντησαν "ΝΑΙ", </a:t>
            </a:r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Στο σύνολο των ατόμων που απάντησαν "ΝΑΙ" να υπολογίσει και να εμφανίσει το ποσοστό των ανδρών και το ποσοστό των γυναικών</a:t>
            </a:r>
            <a:r>
              <a:rPr lang="en-US" dirty="0"/>
              <a:t>.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5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2947569" y="390131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Άσκηση ελέγχου ορθότητας δεδομένων (2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33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425669" y="210026"/>
            <a:ext cx="754725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7030A0"/>
                </a:solidFill>
              </a:rPr>
              <a:t>plYES</a:t>
            </a:r>
            <a:r>
              <a:rPr lang="en-US" sz="1600" dirty="0">
                <a:solidFill>
                  <a:srgbClr val="7030A0"/>
                </a:solidFill>
              </a:rPr>
              <a:t>=0</a:t>
            </a:r>
          </a:p>
          <a:p>
            <a:r>
              <a:rPr lang="en-US" sz="1600" dirty="0" err="1">
                <a:solidFill>
                  <a:srgbClr val="7030A0"/>
                </a:solidFill>
              </a:rPr>
              <a:t>plW</a:t>
            </a:r>
            <a:r>
              <a:rPr lang="en-US" sz="1600" dirty="0">
                <a:solidFill>
                  <a:srgbClr val="7030A0"/>
                </a:solidFill>
              </a:rPr>
              <a:t>=0</a:t>
            </a:r>
          </a:p>
          <a:p>
            <a:r>
              <a:rPr lang="en-US" sz="1600" dirty="0" err="1">
                <a:solidFill>
                  <a:srgbClr val="7030A0"/>
                </a:solidFill>
              </a:rPr>
              <a:t>plM</a:t>
            </a:r>
            <a:r>
              <a:rPr lang="en-US" sz="1600" dirty="0">
                <a:solidFill>
                  <a:srgbClr val="7030A0"/>
                </a:solidFill>
              </a:rPr>
              <a:t>=0</a:t>
            </a:r>
          </a:p>
          <a:p>
            <a:r>
              <a:rPr lang="en-US" sz="1600" dirty="0">
                <a:solidFill>
                  <a:srgbClr val="7030A0"/>
                </a:solidFill>
              </a:rPr>
              <a:t>for i in range(10):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filo=</a:t>
            </a:r>
            <a:r>
              <a:rPr lang="en-US" sz="1600" dirty="0" err="1">
                <a:solidFill>
                  <a:srgbClr val="7030A0"/>
                </a:solidFill>
              </a:rPr>
              <a:t>raw_input</a:t>
            </a:r>
            <a:r>
              <a:rPr lang="en-US" sz="1600" dirty="0">
                <a:solidFill>
                  <a:srgbClr val="7030A0"/>
                </a:solidFill>
              </a:rPr>
              <a:t>('</a:t>
            </a:r>
            <a:r>
              <a:rPr lang="el-GR" sz="1600" dirty="0">
                <a:solidFill>
                  <a:srgbClr val="7030A0"/>
                </a:solidFill>
              </a:rPr>
              <a:t>Δώστε το φύλλο του πολίτη: ')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>
                <a:solidFill>
                  <a:srgbClr val="7030A0"/>
                </a:solidFill>
              </a:rPr>
              <a:t>while filo!='</a:t>
            </a:r>
            <a:r>
              <a:rPr lang="el-GR" sz="1600" dirty="0">
                <a:solidFill>
                  <a:srgbClr val="7030A0"/>
                </a:solidFill>
              </a:rPr>
              <a:t>Α' </a:t>
            </a:r>
            <a:r>
              <a:rPr lang="en-US" sz="1600" dirty="0">
                <a:solidFill>
                  <a:srgbClr val="7030A0"/>
                </a:solidFill>
              </a:rPr>
              <a:t>and filo!='</a:t>
            </a:r>
            <a:r>
              <a:rPr lang="el-GR" sz="1600" dirty="0">
                <a:solidFill>
                  <a:srgbClr val="7030A0"/>
                </a:solidFill>
              </a:rPr>
              <a:t>Γ':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    </a:t>
            </a:r>
            <a:r>
              <a:rPr lang="en-US" sz="1600" dirty="0">
                <a:solidFill>
                  <a:srgbClr val="7030A0"/>
                </a:solidFill>
              </a:rPr>
              <a:t>print '</a:t>
            </a:r>
            <a:r>
              <a:rPr lang="el-GR" sz="1600" dirty="0">
                <a:solidFill>
                  <a:srgbClr val="7030A0"/>
                </a:solidFill>
              </a:rPr>
              <a:t>Λάθος φύλλο πολίτη'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    </a:t>
            </a:r>
            <a:r>
              <a:rPr lang="en-US" sz="1600" dirty="0">
                <a:solidFill>
                  <a:srgbClr val="7030A0"/>
                </a:solidFill>
              </a:rPr>
              <a:t>filo=</a:t>
            </a:r>
            <a:r>
              <a:rPr lang="en-US" sz="1600" dirty="0" err="1">
                <a:solidFill>
                  <a:srgbClr val="7030A0"/>
                </a:solidFill>
              </a:rPr>
              <a:t>raw_input</a:t>
            </a:r>
            <a:r>
              <a:rPr lang="en-US" sz="1600" dirty="0">
                <a:solidFill>
                  <a:srgbClr val="7030A0"/>
                </a:solidFill>
              </a:rPr>
              <a:t>('</a:t>
            </a:r>
            <a:r>
              <a:rPr lang="el-GR" sz="1600" dirty="0">
                <a:solidFill>
                  <a:srgbClr val="7030A0"/>
                </a:solidFill>
              </a:rPr>
              <a:t>Δώστε ξανά το φύλλο του πολίτη: ')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 err="1">
                <a:solidFill>
                  <a:srgbClr val="7030A0"/>
                </a:solidFill>
              </a:rPr>
              <a:t>apan</a:t>
            </a:r>
            <a:r>
              <a:rPr lang="en-US" sz="1600" dirty="0">
                <a:solidFill>
                  <a:srgbClr val="7030A0"/>
                </a:solidFill>
              </a:rPr>
              <a:t>=</a:t>
            </a:r>
            <a:r>
              <a:rPr lang="en-US" sz="1600" dirty="0" err="1">
                <a:solidFill>
                  <a:srgbClr val="7030A0"/>
                </a:solidFill>
              </a:rPr>
              <a:t>raw_input</a:t>
            </a:r>
            <a:r>
              <a:rPr lang="en-US" sz="1600" dirty="0">
                <a:solidFill>
                  <a:srgbClr val="7030A0"/>
                </a:solidFill>
              </a:rPr>
              <a:t>('</a:t>
            </a:r>
            <a:r>
              <a:rPr lang="el-GR" sz="1600" dirty="0">
                <a:solidFill>
                  <a:srgbClr val="7030A0"/>
                </a:solidFill>
              </a:rPr>
              <a:t>Δώστε την απάντηση στο ερώτημα του πολίτη: ')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>
                <a:solidFill>
                  <a:srgbClr val="7030A0"/>
                </a:solidFill>
              </a:rPr>
              <a:t>while </a:t>
            </a:r>
            <a:r>
              <a:rPr lang="en-US" sz="1600" dirty="0" err="1">
                <a:solidFill>
                  <a:srgbClr val="7030A0"/>
                </a:solidFill>
              </a:rPr>
              <a:t>apan</a:t>
            </a:r>
            <a:r>
              <a:rPr lang="en-US" sz="1600" dirty="0">
                <a:solidFill>
                  <a:srgbClr val="7030A0"/>
                </a:solidFill>
              </a:rPr>
              <a:t>!='</a:t>
            </a:r>
            <a:r>
              <a:rPr lang="el-GR" sz="1600" dirty="0">
                <a:solidFill>
                  <a:srgbClr val="7030A0"/>
                </a:solidFill>
              </a:rPr>
              <a:t>ΝΑΙ' </a:t>
            </a:r>
            <a:r>
              <a:rPr lang="en-US" sz="1600" dirty="0">
                <a:solidFill>
                  <a:srgbClr val="7030A0"/>
                </a:solidFill>
              </a:rPr>
              <a:t>and </a:t>
            </a:r>
            <a:r>
              <a:rPr lang="en-US" sz="1600" dirty="0" err="1">
                <a:solidFill>
                  <a:srgbClr val="7030A0"/>
                </a:solidFill>
              </a:rPr>
              <a:t>apan</a:t>
            </a:r>
            <a:r>
              <a:rPr lang="en-US" sz="1600" dirty="0">
                <a:solidFill>
                  <a:srgbClr val="7030A0"/>
                </a:solidFill>
              </a:rPr>
              <a:t>!='</a:t>
            </a:r>
            <a:r>
              <a:rPr lang="el-GR" sz="1600" dirty="0">
                <a:solidFill>
                  <a:srgbClr val="7030A0"/>
                </a:solidFill>
              </a:rPr>
              <a:t>ΟΧΙ' </a:t>
            </a:r>
            <a:r>
              <a:rPr lang="en-US" sz="1600" dirty="0">
                <a:solidFill>
                  <a:srgbClr val="7030A0"/>
                </a:solidFill>
              </a:rPr>
              <a:t>and </a:t>
            </a:r>
            <a:r>
              <a:rPr lang="en-US" sz="1600" dirty="0" err="1">
                <a:solidFill>
                  <a:srgbClr val="7030A0"/>
                </a:solidFill>
              </a:rPr>
              <a:t>apan</a:t>
            </a:r>
            <a:r>
              <a:rPr lang="en-US" sz="1600" dirty="0">
                <a:solidFill>
                  <a:srgbClr val="7030A0"/>
                </a:solidFill>
              </a:rPr>
              <a:t>!='</a:t>
            </a:r>
            <a:r>
              <a:rPr lang="el-GR" sz="1600" dirty="0">
                <a:solidFill>
                  <a:srgbClr val="7030A0"/>
                </a:solidFill>
              </a:rPr>
              <a:t>ΔΕΝ ΞΕΡΩ':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    </a:t>
            </a:r>
            <a:r>
              <a:rPr lang="en-US" sz="1600" dirty="0">
                <a:solidFill>
                  <a:srgbClr val="7030A0"/>
                </a:solidFill>
              </a:rPr>
              <a:t>print '</a:t>
            </a:r>
            <a:r>
              <a:rPr lang="el-GR" sz="1600" dirty="0">
                <a:solidFill>
                  <a:srgbClr val="7030A0"/>
                </a:solidFill>
              </a:rPr>
              <a:t>Λάθος απάντηση πολίτη'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    </a:t>
            </a:r>
            <a:r>
              <a:rPr lang="en-US" sz="1600" dirty="0" err="1">
                <a:solidFill>
                  <a:srgbClr val="7030A0"/>
                </a:solidFill>
              </a:rPr>
              <a:t>apan</a:t>
            </a:r>
            <a:r>
              <a:rPr lang="en-US" sz="1600" dirty="0">
                <a:solidFill>
                  <a:srgbClr val="7030A0"/>
                </a:solidFill>
              </a:rPr>
              <a:t>=</a:t>
            </a:r>
            <a:r>
              <a:rPr lang="en-US" sz="1600" dirty="0" err="1">
                <a:solidFill>
                  <a:srgbClr val="7030A0"/>
                </a:solidFill>
              </a:rPr>
              <a:t>raw_input</a:t>
            </a:r>
            <a:r>
              <a:rPr lang="en-US" sz="1600" dirty="0">
                <a:solidFill>
                  <a:srgbClr val="7030A0"/>
                </a:solidFill>
              </a:rPr>
              <a:t>('</a:t>
            </a:r>
            <a:r>
              <a:rPr lang="el-GR" sz="1600" dirty="0">
                <a:solidFill>
                  <a:srgbClr val="7030A0"/>
                </a:solidFill>
              </a:rPr>
              <a:t>Δώστε ξανά την απάντηση στο ερώτημα του πολίτη: ')   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</a:t>
            </a:r>
            <a:r>
              <a:rPr lang="en-US" sz="1600" dirty="0">
                <a:solidFill>
                  <a:srgbClr val="7030A0"/>
                </a:solidFill>
              </a:rPr>
              <a:t>if </a:t>
            </a:r>
            <a:r>
              <a:rPr lang="en-US" sz="1600" dirty="0" err="1">
                <a:solidFill>
                  <a:srgbClr val="7030A0"/>
                </a:solidFill>
              </a:rPr>
              <a:t>apan</a:t>
            </a:r>
            <a:r>
              <a:rPr lang="en-US" sz="1600" dirty="0">
                <a:solidFill>
                  <a:srgbClr val="7030A0"/>
                </a:solidFill>
              </a:rPr>
              <a:t>=='</a:t>
            </a:r>
            <a:r>
              <a:rPr lang="el-GR" sz="1600" dirty="0">
                <a:solidFill>
                  <a:srgbClr val="7030A0"/>
                </a:solidFill>
              </a:rPr>
              <a:t>ΝΑΙ':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    </a:t>
            </a:r>
            <a:r>
              <a:rPr lang="en-US" sz="1600" dirty="0" err="1">
                <a:solidFill>
                  <a:srgbClr val="7030A0"/>
                </a:solidFill>
              </a:rPr>
              <a:t>plYES</a:t>
            </a:r>
            <a:r>
              <a:rPr lang="en-US" sz="1600" dirty="0">
                <a:solidFill>
                  <a:srgbClr val="7030A0"/>
                </a:solidFill>
              </a:rPr>
              <a:t>=plYES+1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    if filo=='</a:t>
            </a:r>
            <a:r>
              <a:rPr lang="el-GR" sz="1600" dirty="0">
                <a:solidFill>
                  <a:srgbClr val="7030A0"/>
                </a:solidFill>
              </a:rPr>
              <a:t>Α':</a:t>
            </a:r>
          </a:p>
          <a:p>
            <a:r>
              <a:rPr lang="el-GR" sz="1600" dirty="0">
                <a:solidFill>
                  <a:srgbClr val="7030A0"/>
                </a:solidFill>
              </a:rPr>
              <a:t>            </a:t>
            </a:r>
            <a:r>
              <a:rPr lang="en-US" sz="1600" dirty="0" err="1">
                <a:solidFill>
                  <a:srgbClr val="7030A0"/>
                </a:solidFill>
              </a:rPr>
              <a:t>plM</a:t>
            </a:r>
            <a:r>
              <a:rPr lang="en-US" sz="1600" dirty="0">
                <a:solidFill>
                  <a:srgbClr val="7030A0"/>
                </a:solidFill>
              </a:rPr>
              <a:t>=plM+1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        </a:t>
            </a:r>
            <a:r>
              <a:rPr lang="en-US" sz="1600" dirty="0" err="1">
                <a:solidFill>
                  <a:srgbClr val="7030A0"/>
                </a:solidFill>
              </a:rPr>
              <a:t>plW</a:t>
            </a:r>
            <a:r>
              <a:rPr lang="en-US" sz="1600" dirty="0">
                <a:solidFill>
                  <a:srgbClr val="7030A0"/>
                </a:solidFill>
              </a:rPr>
              <a:t>=plW+1</a:t>
            </a:r>
          </a:p>
          <a:p>
            <a:r>
              <a:rPr lang="en-US" sz="1600" dirty="0">
                <a:solidFill>
                  <a:srgbClr val="7030A0"/>
                </a:solidFill>
              </a:rPr>
              <a:t>print</a:t>
            </a:r>
            <a:r>
              <a:rPr lang="el-GR" sz="1600" dirty="0">
                <a:solidFill>
                  <a:srgbClr val="7030A0"/>
                </a:solidFill>
              </a:rPr>
              <a:t> ‘Πλήθος ανθρώπων που απάντησαν ΝΑΙ: ',</a:t>
            </a:r>
            <a:r>
              <a:rPr lang="en-US" sz="1600" dirty="0" err="1">
                <a:solidFill>
                  <a:srgbClr val="7030A0"/>
                </a:solidFill>
              </a:rPr>
              <a:t>plYES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if </a:t>
            </a:r>
            <a:r>
              <a:rPr lang="en-US" sz="1600" dirty="0" err="1">
                <a:solidFill>
                  <a:srgbClr val="7030A0"/>
                </a:solidFill>
              </a:rPr>
              <a:t>plYES</a:t>
            </a:r>
            <a:r>
              <a:rPr lang="en-US" sz="1600" dirty="0">
                <a:solidFill>
                  <a:srgbClr val="7030A0"/>
                </a:solidFill>
              </a:rPr>
              <a:t>!=0: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</a:t>
            </a:r>
            <a:r>
              <a:rPr lang="en-US" sz="1600" dirty="0" err="1">
                <a:solidFill>
                  <a:srgbClr val="7030A0"/>
                </a:solidFill>
              </a:rPr>
              <a:t>posM</a:t>
            </a:r>
            <a:r>
              <a:rPr lang="en-US" sz="1600" dirty="0">
                <a:solidFill>
                  <a:srgbClr val="7030A0"/>
                </a:solidFill>
              </a:rPr>
              <a:t>=float(</a:t>
            </a:r>
            <a:r>
              <a:rPr lang="en-US" sz="1600" dirty="0" err="1">
                <a:solidFill>
                  <a:srgbClr val="7030A0"/>
                </a:solidFill>
              </a:rPr>
              <a:t>plM</a:t>
            </a:r>
            <a:r>
              <a:rPr lang="en-US" sz="1600" dirty="0">
                <a:solidFill>
                  <a:srgbClr val="7030A0"/>
                </a:solidFill>
              </a:rPr>
              <a:t>)/</a:t>
            </a:r>
            <a:r>
              <a:rPr lang="en-US" sz="1600" dirty="0" err="1">
                <a:solidFill>
                  <a:srgbClr val="7030A0"/>
                </a:solidFill>
              </a:rPr>
              <a:t>plYES</a:t>
            </a:r>
            <a:r>
              <a:rPr lang="en-US" sz="1600" dirty="0">
                <a:solidFill>
                  <a:srgbClr val="7030A0"/>
                </a:solidFill>
              </a:rPr>
              <a:t>*100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</a:t>
            </a:r>
            <a:r>
              <a:rPr lang="en-US" sz="1600" dirty="0" err="1">
                <a:solidFill>
                  <a:srgbClr val="7030A0"/>
                </a:solidFill>
              </a:rPr>
              <a:t>posW</a:t>
            </a:r>
            <a:r>
              <a:rPr lang="en-US" sz="1600" dirty="0">
                <a:solidFill>
                  <a:srgbClr val="7030A0"/>
                </a:solidFill>
              </a:rPr>
              <a:t>=float(</a:t>
            </a:r>
            <a:r>
              <a:rPr lang="en-US" sz="1600" dirty="0" err="1">
                <a:solidFill>
                  <a:srgbClr val="7030A0"/>
                </a:solidFill>
              </a:rPr>
              <a:t>plW</a:t>
            </a:r>
            <a:r>
              <a:rPr lang="en-US" sz="1600" dirty="0">
                <a:solidFill>
                  <a:srgbClr val="7030A0"/>
                </a:solidFill>
              </a:rPr>
              <a:t>)/</a:t>
            </a:r>
            <a:r>
              <a:rPr lang="en-US" sz="1600" dirty="0" err="1">
                <a:solidFill>
                  <a:srgbClr val="7030A0"/>
                </a:solidFill>
              </a:rPr>
              <a:t>plYES</a:t>
            </a:r>
            <a:r>
              <a:rPr lang="en-US" sz="1600" dirty="0">
                <a:solidFill>
                  <a:srgbClr val="7030A0"/>
                </a:solidFill>
              </a:rPr>
              <a:t>*100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print</a:t>
            </a:r>
            <a:r>
              <a:rPr lang="el-GR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rgbClr val="7030A0"/>
                </a:solidFill>
              </a:rPr>
              <a:t>'</a:t>
            </a:r>
            <a:r>
              <a:rPr lang="el-GR" sz="1600" dirty="0">
                <a:solidFill>
                  <a:srgbClr val="7030A0"/>
                </a:solidFill>
              </a:rPr>
              <a:t>Ποσοστό ανδρών που απάντησαν ΝΑΙ: ',</a:t>
            </a:r>
            <a:r>
              <a:rPr lang="en-US" sz="1600" dirty="0" err="1">
                <a:solidFill>
                  <a:srgbClr val="7030A0"/>
                </a:solidFill>
              </a:rPr>
              <a:t>posM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    print</a:t>
            </a:r>
            <a:r>
              <a:rPr lang="el-GR" sz="1600" dirty="0">
                <a:solidFill>
                  <a:srgbClr val="7030A0"/>
                </a:solidFill>
              </a:rPr>
              <a:t> </a:t>
            </a:r>
            <a:r>
              <a:rPr lang="en-US" sz="1600" dirty="0">
                <a:solidFill>
                  <a:srgbClr val="7030A0"/>
                </a:solidFill>
              </a:rPr>
              <a:t>'</a:t>
            </a:r>
            <a:r>
              <a:rPr lang="el-GR" sz="1600" dirty="0">
                <a:solidFill>
                  <a:srgbClr val="7030A0"/>
                </a:solidFill>
              </a:rPr>
              <a:t>Ποσοστό γυναικών που απάντησαν ΝΑΙ: ',</a:t>
            </a:r>
            <a:r>
              <a:rPr lang="en-US" sz="1600" dirty="0" err="1">
                <a:solidFill>
                  <a:srgbClr val="7030A0"/>
                </a:solidFill>
              </a:rPr>
              <a:t>posW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1600" dirty="0">
                <a:solidFill>
                  <a:srgbClr val="7030A0"/>
                </a:solidFill>
              </a:rPr>
              <a:t>    print '</a:t>
            </a:r>
            <a:r>
              <a:rPr lang="el-GR" sz="1600" dirty="0">
                <a:solidFill>
                  <a:srgbClr val="7030A0"/>
                </a:solidFill>
              </a:rPr>
              <a:t>Προφανώς δεν υπήρξε κανένας που απάντησε ΝΑΙ'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47569" y="890786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941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778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200" dirty="0" err="1">
                <a:solidFill>
                  <a:schemeClr val="accent2"/>
                </a:solidFill>
              </a:rPr>
              <a:t>Εμφωλευμένες</a:t>
            </a:r>
            <a:r>
              <a:rPr lang="el-GR" sz="3200" dirty="0">
                <a:solidFill>
                  <a:schemeClr val="accent2"/>
                </a:solidFill>
              </a:rPr>
              <a:t> επαναλήψεις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34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715961" y="1379940"/>
            <a:ext cx="6295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l-GR" dirty="0"/>
              <a:t>Τι θα εμφανίσει τ</a:t>
            </a:r>
            <a:r>
              <a:rPr lang="en-US" dirty="0"/>
              <a:t>o</a:t>
            </a:r>
            <a:r>
              <a:rPr lang="el-GR" dirty="0"/>
              <a:t> ακόλουθο τμήμα προγράμματος</a:t>
            </a:r>
            <a:r>
              <a:rPr lang="en-US" dirty="0"/>
              <a:t> Python</a:t>
            </a:r>
            <a:r>
              <a:rPr lang="el-GR" dirty="0"/>
              <a:t>;</a:t>
            </a:r>
          </a:p>
        </p:txBody>
      </p:sp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010638"/>
              </p:ext>
            </p:extLst>
          </p:nvPr>
        </p:nvGraphicFramePr>
        <p:xfrm>
          <a:off x="8619614" y="1187460"/>
          <a:ext cx="496312" cy="4104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55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02045" y="1834250"/>
            <a:ext cx="26516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for i in range(1,4):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for j in range(1,4):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print(</a:t>
            </a:r>
            <a:r>
              <a:rPr lang="en-US" sz="2000" dirty="0" err="1">
                <a:solidFill>
                  <a:srgbClr val="7030A0"/>
                </a:solidFill>
              </a:rPr>
              <a:t>i,j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961" y="2875747"/>
            <a:ext cx="7353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b="1" dirty="0">
                <a:solidFill>
                  <a:srgbClr val="002060"/>
                </a:solidFill>
              </a:rPr>
              <a:t>Κανόνες εμφωλευμένων επαναλήψεων</a:t>
            </a:r>
            <a:endParaRPr lang="en-US" b="1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Πρώτα ξεκινάει η εξωτερική επανάληψη και μετά ξεκινάει και ολοκληρώνεται η εσωτερική και συνεχίζει πάλι η εξωτερική.</a:t>
            </a:r>
            <a:endParaRPr lang="en-US" dirty="0"/>
          </a:p>
          <a:p>
            <a:pPr marL="342900" indent="-342900" algn="just">
              <a:buFont typeface="+mj-lt"/>
              <a:buAutoNum type="arabicPeriod"/>
            </a:pPr>
            <a:r>
              <a:rPr lang="el-GR" dirty="0"/>
              <a:t>Δεν μπορεί να χρησιμοποιηθεί η ίδια μεταβλητή ως μετρητής 2 ή περισσοτέρων βρόχων που ο ένας είναι στο εσωτερικό του άλλου.</a:t>
            </a:r>
          </a:p>
        </p:txBody>
      </p:sp>
      <p:pic>
        <p:nvPicPr>
          <p:cNvPr id="17" name="Εικόνα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889" y="4495613"/>
            <a:ext cx="4835908" cy="204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09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Άσκηση με φωλιασμένες επαναλήψεις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35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677334" y="1271341"/>
            <a:ext cx="9013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εμφανίσει όλες τις ακέραιες λύσεις της εξίσωσης  2*</a:t>
            </a:r>
            <a:r>
              <a:rPr lang="en-US" dirty="0"/>
              <a:t>x</a:t>
            </a:r>
            <a:r>
              <a:rPr lang="el-GR" dirty="0"/>
              <a:t>-4*</a:t>
            </a:r>
            <a:r>
              <a:rPr lang="en-US" dirty="0"/>
              <a:t>y</a:t>
            </a:r>
            <a:r>
              <a:rPr lang="el-GR" dirty="0"/>
              <a:t>=0 στο διάστημα [1..10].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9676" y="2666688"/>
            <a:ext cx="28184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for x in range(1,11):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for y in range(1,11):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if 2*x-4*y==0: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    print(</a:t>
            </a:r>
            <a:r>
              <a:rPr lang="en-US" sz="2000" dirty="0" err="1">
                <a:solidFill>
                  <a:srgbClr val="7030A0"/>
                </a:solidFill>
              </a:rPr>
              <a:t>x,y</a:t>
            </a:r>
            <a:r>
              <a:rPr lang="en-US" sz="2000" dirty="0">
                <a:solidFill>
                  <a:srgbClr val="7030A0"/>
                </a:solidFill>
              </a:rPr>
              <a:t>)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4332" y="2666688"/>
            <a:ext cx="1119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l-GR" dirty="0"/>
              <a:t>2 </a:t>
            </a:r>
            <a:r>
              <a:rPr lang="en-US" dirty="0"/>
              <a:t>  </a:t>
            </a:r>
            <a:r>
              <a:rPr lang="el-GR" dirty="0"/>
              <a:t>1</a:t>
            </a:r>
          </a:p>
          <a:p>
            <a:r>
              <a:rPr lang="en-US" dirty="0"/>
              <a:t> </a:t>
            </a:r>
            <a:r>
              <a:rPr lang="el-GR" dirty="0"/>
              <a:t>4 </a:t>
            </a:r>
            <a:r>
              <a:rPr lang="en-US" dirty="0"/>
              <a:t>  </a:t>
            </a:r>
            <a:r>
              <a:rPr lang="el-GR" dirty="0"/>
              <a:t>2</a:t>
            </a:r>
          </a:p>
          <a:p>
            <a:r>
              <a:rPr lang="en-US" dirty="0"/>
              <a:t> </a:t>
            </a:r>
            <a:r>
              <a:rPr lang="el-GR" dirty="0"/>
              <a:t>6 </a:t>
            </a:r>
            <a:r>
              <a:rPr lang="en-US" dirty="0"/>
              <a:t>  </a:t>
            </a:r>
            <a:r>
              <a:rPr lang="el-GR" dirty="0"/>
              <a:t>3</a:t>
            </a:r>
          </a:p>
          <a:p>
            <a:r>
              <a:rPr lang="en-US" dirty="0"/>
              <a:t> </a:t>
            </a:r>
            <a:r>
              <a:rPr lang="el-GR" dirty="0"/>
              <a:t>8 </a:t>
            </a:r>
            <a:r>
              <a:rPr lang="en-US" dirty="0"/>
              <a:t>  </a:t>
            </a:r>
            <a:r>
              <a:rPr lang="el-GR" dirty="0"/>
              <a:t>4</a:t>
            </a:r>
          </a:p>
          <a:p>
            <a:r>
              <a:rPr lang="el-GR" dirty="0"/>
              <a:t>10 </a:t>
            </a:r>
            <a:r>
              <a:rPr lang="en-US" dirty="0"/>
              <a:t> </a:t>
            </a:r>
            <a:r>
              <a:rPr lang="el-GR" dirty="0"/>
              <a:t>5</a:t>
            </a:r>
          </a:p>
        </p:txBody>
      </p:sp>
      <p:sp>
        <p:nvSpPr>
          <p:cNvPr id="6" name="Δεξιό βέλος 5"/>
          <p:cNvSpPr/>
          <p:nvPr/>
        </p:nvSpPr>
        <p:spPr>
          <a:xfrm>
            <a:off x="4254166" y="3105807"/>
            <a:ext cx="520262" cy="2995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027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51641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- ελαχίστων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36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5" y="1211971"/>
            <a:ext cx="9207644" cy="3956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Αρκετές φορές, θα χρειαστούμε από ένα σύνολο από τιμές να βρούμε ποια είναι η πιο μεγάλη (</a:t>
            </a:r>
            <a:r>
              <a:rPr lang="en-US" dirty="0"/>
              <a:t>max) </a:t>
            </a:r>
            <a:r>
              <a:rPr lang="el-GR" dirty="0"/>
              <a:t>και ποια η πιο μικρή (</a:t>
            </a:r>
            <a:r>
              <a:rPr lang="en-US" dirty="0"/>
              <a:t>min).</a:t>
            </a:r>
          </a:p>
          <a:p>
            <a:pPr algn="just"/>
            <a:endParaRPr lang="en-US" dirty="0"/>
          </a:p>
          <a:p>
            <a:pPr algn="just"/>
            <a:r>
              <a:rPr lang="el-GR" dirty="0"/>
              <a:t>Για να καταλάβουμε την λογική εύρεσης των </a:t>
            </a:r>
            <a:r>
              <a:rPr lang="en-US" dirty="0"/>
              <a:t>max (min)</a:t>
            </a:r>
            <a:r>
              <a:rPr lang="el-GR" dirty="0"/>
              <a:t>, να θυμηθούμε ότι κάθε φορά στην επανάληψη έχουμε ένα δεδομένο. </a:t>
            </a:r>
            <a:endParaRPr lang="en-US" dirty="0"/>
          </a:p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dirty="0"/>
          </a:p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dirty="0"/>
              <a:t>Συγκρίνουμε το δεδομένο που έχουμε τώρα για να δούμε αν είναι μεγαλύτερο (μικρότερο) από το μέχρι τώρα μεγαλύτερο (</a:t>
            </a:r>
            <a:r>
              <a:rPr lang="en-US" dirty="0"/>
              <a:t>max)</a:t>
            </a:r>
            <a:r>
              <a:rPr lang="el-GR" dirty="0"/>
              <a:t> / μικρότερο </a:t>
            </a:r>
            <a:r>
              <a:rPr lang="en-US" dirty="0"/>
              <a:t>(min) </a:t>
            </a:r>
            <a:r>
              <a:rPr lang="el-GR" dirty="0"/>
              <a:t>και:</a:t>
            </a:r>
          </a:p>
          <a:p>
            <a:pPr marL="557212" indent="-285750"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l-GR" dirty="0"/>
              <a:t>Αν ήταν μεγαλύτερο (μικρότερο) αντικαθιστούμε τον </a:t>
            </a:r>
            <a:r>
              <a:rPr lang="en-US" dirty="0"/>
              <a:t>max (min)</a:t>
            </a:r>
          </a:p>
          <a:p>
            <a:pPr marL="557212" indent="-285750"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l-GR" dirty="0"/>
              <a:t>Διαφορετικά, δεν γίνεται αλλαγή στον </a:t>
            </a:r>
            <a:r>
              <a:rPr lang="en-US" dirty="0"/>
              <a:t>max (min)</a:t>
            </a:r>
          </a:p>
          <a:p>
            <a:pPr marL="557212" indent="-285750"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l-GR" dirty="0">
                <a:solidFill>
                  <a:srgbClr val="002060"/>
                </a:solidFill>
              </a:rPr>
              <a:t>Το μόνο πρόβλημα που έχουμε είναι με το πρώτο δεδομένο. Με ποιο να συγκριθεί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l-GR" dirty="0">
                <a:solidFill>
                  <a:srgbClr val="002060"/>
                </a:solidFill>
              </a:rPr>
              <a:t>αφού τώρα ξεκινά η διαδικασία;</a:t>
            </a:r>
          </a:p>
        </p:txBody>
      </p:sp>
    </p:spTree>
    <p:extLst>
      <p:ext uri="{BB962C8B-B14F-4D97-AF65-F5344CB8AC3E}">
        <p14:creationId xmlns:p14="http://schemas.microsoft.com/office/powerpoint/2010/main" val="74189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– ελαχίστων (1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37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334" y="1225689"/>
            <a:ext cx="895518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τον αριθμό (έστω Ν) των μαθητών ενός σχολείου και τα ακόλουθα στοιχεία για κάθε έναν από αυτούς:</a:t>
            </a:r>
          </a:p>
          <a:p>
            <a:pPr algn="just"/>
            <a:endParaRPr lang="el-GR" sz="2000" dirty="0"/>
          </a:p>
          <a:p>
            <a:pPr marL="627063" lvl="3" indent="-363538" algn="just">
              <a:buFont typeface="Arial" pitchFamily="34" charset="0"/>
              <a:buChar char="•"/>
            </a:pPr>
            <a:r>
              <a:rPr lang="el-GR" dirty="0"/>
              <a:t>Όνομα.</a:t>
            </a:r>
            <a:endParaRPr lang="el-GR" sz="2000" dirty="0"/>
          </a:p>
          <a:p>
            <a:pPr marL="627063" lvl="3" indent="-363538" algn="just">
              <a:buFont typeface="Arial" pitchFamily="34" charset="0"/>
              <a:buChar char="•"/>
            </a:pPr>
            <a:r>
              <a:rPr lang="el-GR" dirty="0"/>
              <a:t>Κωδικός φύλου (1= αγόρι 2= κορίτσι ) </a:t>
            </a:r>
            <a:endParaRPr lang="el-GR" sz="2000" dirty="0"/>
          </a:p>
          <a:p>
            <a:pPr marL="627063" lvl="3" indent="-363538" algn="just">
              <a:buFont typeface="Arial" pitchFamily="34" charset="0"/>
              <a:buChar char="•"/>
            </a:pPr>
            <a:r>
              <a:rPr lang="el-GR" dirty="0"/>
              <a:t>Βαθμός.</a:t>
            </a:r>
          </a:p>
          <a:p>
            <a:pPr marL="1657350" lvl="3" indent="-285750" algn="just">
              <a:buFont typeface="Arial" pitchFamily="34" charset="0"/>
              <a:buChar char="•"/>
            </a:pPr>
            <a:endParaRPr lang="el-GR" sz="2000" dirty="0"/>
          </a:p>
          <a:p>
            <a:pPr algn="just"/>
            <a:r>
              <a:rPr lang="el-GR" dirty="0"/>
              <a:t>Το πρόγραμμα να εμφανίσει ποιο αγόρι έχει το μικρότερο βαθμό στη τάξη και ποιο κορίτσι τον μεγαλύτερο. </a:t>
            </a:r>
            <a:endParaRPr lang="en-US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Υποθέστε ότι</a:t>
            </a:r>
            <a:r>
              <a:rPr lang="en-US" dirty="0"/>
              <a:t>:</a:t>
            </a:r>
          </a:p>
          <a:p>
            <a:pPr marL="285750" algn="just"/>
            <a:endParaRPr lang="el-GR" dirty="0"/>
          </a:p>
          <a:p>
            <a:pPr marL="285750" indent="341313" algn="just">
              <a:buFont typeface="Arial" panose="020B0604020202020204" pitchFamily="34" charset="0"/>
              <a:buChar char="•"/>
            </a:pPr>
            <a:r>
              <a:rPr lang="el-GR" dirty="0"/>
              <a:t>το πλήθος Ν των μαθητών είναι θετικός ακέραιος αριθμός,</a:t>
            </a:r>
            <a:endParaRPr lang="en-US" dirty="0"/>
          </a:p>
          <a:p>
            <a:pPr marL="285750" indent="341313" algn="just">
              <a:buFont typeface="Arial" panose="020B0604020202020204" pitchFamily="34" charset="0"/>
              <a:buChar char="•"/>
            </a:pPr>
            <a:r>
              <a:rPr lang="el-GR" dirty="0"/>
              <a:t>ο κωδικός φύλου είναι 1 ή 2</a:t>
            </a:r>
            <a:r>
              <a:rPr lang="en-US" dirty="0"/>
              <a:t>,</a:t>
            </a:r>
          </a:p>
          <a:p>
            <a:pPr marL="285750" indent="341313" algn="just">
              <a:buFont typeface="Arial" panose="020B0604020202020204" pitchFamily="34" charset="0"/>
              <a:buChar char="•"/>
            </a:pPr>
            <a:r>
              <a:rPr lang="el-GR" dirty="0"/>
              <a:t>ο βαθμός είναι πραγματικός αριθμός από 1 έως και 20</a:t>
            </a:r>
            <a:r>
              <a:rPr lang="en-US" dirty="0"/>
              <a:t> </a:t>
            </a:r>
            <a:r>
              <a:rPr lang="el-GR" dirty="0"/>
              <a:t>και</a:t>
            </a:r>
          </a:p>
          <a:p>
            <a:pPr marL="285750" indent="341313" algn="just">
              <a:buFont typeface="Arial" panose="020B0604020202020204" pitchFamily="34" charset="0"/>
              <a:buChar char="•"/>
            </a:pPr>
            <a:r>
              <a:rPr lang="el-GR" dirty="0"/>
              <a:t>Ο χρήστης θα πληκτρολογήσει τουλάχιστον ένα αγόρι και ένα κορίτσι.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04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– ελαχίστων (1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38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334" y="1534154"/>
            <a:ext cx="963331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7030A0"/>
                </a:solidFill>
              </a:rPr>
              <a:t>N=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Πόσοι είναι οι μαθητές του σχολείου; '))</a:t>
            </a:r>
          </a:p>
          <a:p>
            <a:pPr algn="just"/>
            <a:r>
              <a:rPr lang="en-US" dirty="0">
                <a:solidFill>
                  <a:srgbClr val="FF0000"/>
                </a:solidFill>
              </a:rPr>
              <a:t>max=0  </a:t>
            </a:r>
            <a:r>
              <a:rPr lang="en-US" dirty="0">
                <a:solidFill>
                  <a:srgbClr val="002060"/>
                </a:solidFill>
              </a:rPr>
              <a:t># </a:t>
            </a:r>
            <a:r>
              <a:rPr lang="el-GR" dirty="0">
                <a:solidFill>
                  <a:srgbClr val="002060"/>
                </a:solidFill>
              </a:rPr>
              <a:t>Εκμεταλλευόμαστε το γεγονός ότι το προς εξέταση στοιχείο βρίσκεται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>
                <a:solidFill>
                  <a:srgbClr val="FF0000"/>
                </a:solidFill>
              </a:rPr>
              <a:t>min=21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002060"/>
                </a:solidFill>
              </a:rPr>
              <a:t># σε ένα κλειστό διάστημα της μορφής [1..20]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for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in range(N):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onoma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το όνομα του μαθητή: ')</a:t>
            </a:r>
          </a:p>
          <a:p>
            <a:pPr algn="just"/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kodfil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τον κωδικό φύλλου του μαθητή/μαθήτριας: '))</a:t>
            </a:r>
          </a:p>
          <a:p>
            <a:pPr algn="just"/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vath</a:t>
            </a:r>
            <a:r>
              <a:rPr lang="en-US" dirty="0">
                <a:solidFill>
                  <a:srgbClr val="7030A0"/>
                </a:solidFill>
              </a:rPr>
              <a:t>=float(input('</a:t>
            </a:r>
            <a:r>
              <a:rPr lang="el-GR" dirty="0">
                <a:solidFill>
                  <a:srgbClr val="7030A0"/>
                </a:solidFill>
              </a:rPr>
              <a:t>Δώστε τον </a:t>
            </a:r>
            <a:r>
              <a:rPr lang="el-GR" dirty="0" err="1">
                <a:solidFill>
                  <a:srgbClr val="7030A0"/>
                </a:solidFill>
              </a:rPr>
              <a:t>βάθμό</a:t>
            </a:r>
            <a:r>
              <a:rPr lang="el-GR" dirty="0">
                <a:solidFill>
                  <a:srgbClr val="7030A0"/>
                </a:solidFill>
              </a:rPr>
              <a:t> του μαθητή/μαθήτριας: '))</a:t>
            </a:r>
          </a:p>
          <a:p>
            <a:pPr algn="just"/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if </a:t>
            </a:r>
            <a:r>
              <a:rPr lang="en-US" dirty="0" err="1">
                <a:solidFill>
                  <a:srgbClr val="7030A0"/>
                </a:solidFill>
              </a:rPr>
              <a:t>kodfil</a:t>
            </a:r>
            <a:r>
              <a:rPr lang="en-US" dirty="0">
                <a:solidFill>
                  <a:srgbClr val="7030A0"/>
                </a:solidFill>
              </a:rPr>
              <a:t>==1: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if </a:t>
            </a:r>
            <a:r>
              <a:rPr lang="en-US" dirty="0" err="1">
                <a:solidFill>
                  <a:srgbClr val="7030A0"/>
                </a:solidFill>
              </a:rPr>
              <a:t>vath</a:t>
            </a:r>
            <a:r>
              <a:rPr lang="en-US" dirty="0">
                <a:solidFill>
                  <a:srgbClr val="7030A0"/>
                </a:solidFill>
              </a:rPr>
              <a:t>&lt;min: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min=</a:t>
            </a:r>
            <a:r>
              <a:rPr lang="en-US" dirty="0" err="1">
                <a:solidFill>
                  <a:srgbClr val="7030A0"/>
                </a:solidFill>
              </a:rPr>
              <a:t>vath</a:t>
            </a:r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onmin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onoma</a:t>
            </a:r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if </a:t>
            </a:r>
            <a:r>
              <a:rPr lang="en-US" dirty="0" err="1">
                <a:solidFill>
                  <a:srgbClr val="7030A0"/>
                </a:solidFill>
              </a:rPr>
              <a:t>vath</a:t>
            </a:r>
            <a:r>
              <a:rPr lang="en-US" dirty="0">
                <a:solidFill>
                  <a:srgbClr val="7030A0"/>
                </a:solidFill>
              </a:rPr>
              <a:t>&gt;max: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max=</a:t>
            </a:r>
            <a:r>
              <a:rPr lang="en-US" dirty="0" err="1">
                <a:solidFill>
                  <a:srgbClr val="7030A0"/>
                </a:solidFill>
              </a:rPr>
              <a:t>vath</a:t>
            </a:r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onmax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onoma</a:t>
            </a:r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Το αγόρι με τον μικρότερο βαθμό στην τάξη είναι: ',</a:t>
            </a:r>
            <a:r>
              <a:rPr lang="en-US" dirty="0" err="1">
                <a:solidFill>
                  <a:srgbClr val="7030A0"/>
                </a:solidFill>
              </a:rPr>
              <a:t>onmin</a:t>
            </a:r>
            <a:endParaRPr lang="en-US" dirty="0">
              <a:solidFill>
                <a:srgbClr val="7030A0"/>
              </a:solidFill>
            </a:endParaRPr>
          </a:p>
          <a:p>
            <a:pPr algn="just"/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Το κορίτσι με τον μεγαλύτερο βαθμό στην τάξη είναι: ',</a:t>
            </a:r>
            <a:r>
              <a:rPr lang="en-US" dirty="0" err="1">
                <a:solidFill>
                  <a:srgbClr val="7030A0"/>
                </a:solidFill>
              </a:rPr>
              <a:t>onmax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334" y="112903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22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– ελαχίστων (2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39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334" y="1225689"/>
            <a:ext cx="9396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5 αριθμούς και θα εμφανίσει τον μεγαλύτερο και τον μικρότερο.</a:t>
            </a:r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511835" y="5528789"/>
            <a:ext cx="683339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39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9221" y="2019468"/>
            <a:ext cx="32800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Γιατί αυτή η λύση είναι προβληματική;</a:t>
            </a:r>
          </a:p>
        </p:txBody>
      </p:sp>
      <p:grpSp>
        <p:nvGrpSpPr>
          <p:cNvPr id="7" name="Ομάδα 6"/>
          <p:cNvGrpSpPr/>
          <p:nvPr/>
        </p:nvGrpSpPr>
        <p:grpSpPr>
          <a:xfrm>
            <a:off x="6161189" y="2712170"/>
            <a:ext cx="3461529" cy="1004902"/>
            <a:chOff x="4716016" y="3224743"/>
            <a:chExt cx="3461529" cy="1004902"/>
          </a:xfrm>
        </p:grpSpPr>
        <p:cxnSp>
          <p:nvCxnSpPr>
            <p:cNvPr id="9" name="Ευθεία γραμμή σύνδεσης 8"/>
            <p:cNvCxnSpPr/>
            <p:nvPr/>
          </p:nvCxnSpPr>
          <p:spPr>
            <a:xfrm>
              <a:off x="4716016" y="3284984"/>
              <a:ext cx="3461529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64087" y="3921868"/>
              <a:ext cx="9845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max=-100</a:t>
              </a:r>
              <a:endParaRPr lang="el-GR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43811" y="3921867"/>
              <a:ext cx="8755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min=100</a:t>
              </a:r>
              <a:endParaRPr lang="el-GR" sz="1400" dirty="0"/>
            </a:p>
          </p:txBody>
        </p:sp>
        <p:sp>
          <p:nvSpPr>
            <p:cNvPr id="12" name="Διάγραμμα ροής: Παραπομπή 11"/>
            <p:cNvSpPr/>
            <p:nvPr/>
          </p:nvSpPr>
          <p:spPr>
            <a:xfrm>
              <a:off x="5712354" y="3224743"/>
              <a:ext cx="144016" cy="145331"/>
            </a:xfrm>
            <a:prstGeom prst="flowChartConnector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Διάγραμμα ροής: Παραπομπή 12"/>
            <p:cNvSpPr/>
            <p:nvPr/>
          </p:nvSpPr>
          <p:spPr>
            <a:xfrm>
              <a:off x="7237577" y="3224744"/>
              <a:ext cx="144016" cy="145331"/>
            </a:xfrm>
            <a:prstGeom prst="flowChartConnector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6161188" y="2327245"/>
            <a:ext cx="1065788" cy="1021231"/>
            <a:chOff x="4716016" y="2839817"/>
            <a:chExt cx="1065788" cy="1021231"/>
          </a:xfrm>
        </p:grpSpPr>
        <p:cxnSp>
          <p:nvCxnSpPr>
            <p:cNvPr id="15" name="Ευθεία γραμμή σύνδεσης 14"/>
            <p:cNvCxnSpPr/>
            <p:nvPr/>
          </p:nvCxnSpPr>
          <p:spPr>
            <a:xfrm>
              <a:off x="5781804" y="2839817"/>
              <a:ext cx="0" cy="102123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Αριστερό βέλος 15"/>
            <p:cNvSpPr/>
            <p:nvPr/>
          </p:nvSpPr>
          <p:spPr>
            <a:xfrm>
              <a:off x="4716016" y="2924944"/>
              <a:ext cx="864096" cy="144016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8750152" y="2327245"/>
            <a:ext cx="999018" cy="1021231"/>
            <a:chOff x="7304980" y="2839817"/>
            <a:chExt cx="999018" cy="1021231"/>
          </a:xfrm>
        </p:grpSpPr>
        <p:cxnSp>
          <p:nvCxnSpPr>
            <p:cNvPr id="18" name="Ευθεία γραμμή σύνδεσης 17"/>
            <p:cNvCxnSpPr/>
            <p:nvPr/>
          </p:nvCxnSpPr>
          <p:spPr>
            <a:xfrm>
              <a:off x="7304980" y="2839817"/>
              <a:ext cx="0" cy="102123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Αριστερό βέλος 18"/>
            <p:cNvSpPr/>
            <p:nvPr/>
          </p:nvSpPr>
          <p:spPr>
            <a:xfrm rot="10800000">
              <a:off x="7439902" y="2924944"/>
              <a:ext cx="864096" cy="144016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0" name="Ομάδα 19"/>
          <p:cNvGrpSpPr/>
          <p:nvPr/>
        </p:nvGrpSpPr>
        <p:grpSpPr>
          <a:xfrm>
            <a:off x="5743681" y="3165278"/>
            <a:ext cx="2050144" cy="1856804"/>
            <a:chOff x="4298509" y="3677851"/>
            <a:chExt cx="2050144" cy="1856804"/>
          </a:xfrm>
        </p:grpSpPr>
        <p:sp>
          <p:nvSpPr>
            <p:cNvPr id="21" name="Βέλος προς τα κάτω 20"/>
            <p:cNvSpPr/>
            <p:nvPr/>
          </p:nvSpPr>
          <p:spPr>
            <a:xfrm>
              <a:off x="5076056" y="3677851"/>
              <a:ext cx="144016" cy="551794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98509" y="4365104"/>
              <a:ext cx="205014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l-GR" sz="1400" dirty="0">
                  <a:solidFill>
                    <a:srgbClr val="FF0000"/>
                  </a:solidFill>
                </a:rPr>
                <a:t>Εάν όλοι οι αριθμοί που δόθηκαν ήταν μικρότεροι από -100 ο </a:t>
              </a:r>
              <a:r>
                <a:rPr lang="en-US" sz="1400" dirty="0">
                  <a:solidFill>
                    <a:srgbClr val="FF0000"/>
                  </a:solidFill>
                </a:rPr>
                <a:t>max </a:t>
              </a:r>
              <a:r>
                <a:rPr lang="el-GR" sz="1400" dirty="0">
                  <a:solidFill>
                    <a:srgbClr val="FF0000"/>
                  </a:solidFill>
                </a:rPr>
                <a:t>παραμένει στην</a:t>
              </a:r>
            </a:p>
            <a:p>
              <a:pPr algn="just"/>
              <a:r>
                <a:rPr lang="el-GR" sz="1400" dirty="0">
                  <a:solidFill>
                    <a:srgbClr val="FF0000"/>
                  </a:solidFill>
                </a:rPr>
                <a:t>τιμή -100</a:t>
              </a:r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8399611" y="3165277"/>
            <a:ext cx="2009518" cy="1774399"/>
            <a:chOff x="6954439" y="3677850"/>
            <a:chExt cx="2009518" cy="1774399"/>
          </a:xfrm>
        </p:grpSpPr>
        <p:sp>
          <p:nvSpPr>
            <p:cNvPr id="24" name="Βέλος προς τα κάτω 23"/>
            <p:cNvSpPr/>
            <p:nvPr/>
          </p:nvSpPr>
          <p:spPr>
            <a:xfrm>
              <a:off x="7889513" y="3677850"/>
              <a:ext cx="144016" cy="551794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954439" y="4282698"/>
              <a:ext cx="200951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l-GR" sz="1400" dirty="0">
                  <a:solidFill>
                    <a:srgbClr val="FF0000"/>
                  </a:solidFill>
                </a:rPr>
                <a:t>Εάν όλοι οι αριθμοί που δόθηκαν  ήταν μεγαλύτεροι από 100 ο </a:t>
              </a:r>
              <a:r>
                <a:rPr lang="en-US" sz="1400" dirty="0">
                  <a:solidFill>
                    <a:srgbClr val="FF0000"/>
                  </a:solidFill>
                </a:rPr>
                <a:t>min </a:t>
              </a:r>
              <a:r>
                <a:rPr lang="el-GR" sz="1400" dirty="0">
                  <a:solidFill>
                    <a:srgbClr val="FF0000"/>
                  </a:solidFill>
                </a:rPr>
                <a:t>παραμένει στην</a:t>
              </a:r>
            </a:p>
            <a:p>
              <a:pPr algn="just"/>
              <a:r>
                <a:rPr lang="el-GR" sz="1400" dirty="0">
                  <a:solidFill>
                    <a:srgbClr val="FF0000"/>
                  </a:solidFill>
                </a:rPr>
                <a:t>τιμή 100</a:t>
              </a:r>
            </a:p>
          </p:txBody>
        </p:sp>
      </p:grpSp>
      <p:grpSp>
        <p:nvGrpSpPr>
          <p:cNvPr id="26" name="Ομάδα 25"/>
          <p:cNvGrpSpPr/>
          <p:nvPr/>
        </p:nvGrpSpPr>
        <p:grpSpPr>
          <a:xfrm>
            <a:off x="6826750" y="2913556"/>
            <a:ext cx="2997615" cy="2866078"/>
            <a:chOff x="5381577" y="3426129"/>
            <a:chExt cx="2997615" cy="2866078"/>
          </a:xfrm>
        </p:grpSpPr>
        <p:sp>
          <p:nvSpPr>
            <p:cNvPr id="27" name="Βέλος προς τα κάτω 26"/>
            <p:cNvSpPr/>
            <p:nvPr/>
          </p:nvSpPr>
          <p:spPr>
            <a:xfrm>
              <a:off x="6580581" y="3426129"/>
              <a:ext cx="141444" cy="2127414"/>
            </a:xfrm>
            <a:prstGeom prst="downArrow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81577" y="5553543"/>
              <a:ext cx="299761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400" dirty="0"/>
                <a:t>Μόνο αν είχε δοθεί αριθμός </a:t>
              </a:r>
            </a:p>
            <a:p>
              <a:r>
                <a:rPr lang="el-GR" sz="1400" dirty="0"/>
                <a:t>σε αυτό το διάστημα το πρόγραμμα</a:t>
              </a:r>
            </a:p>
            <a:p>
              <a:r>
                <a:rPr lang="el-GR" sz="1400" dirty="0"/>
                <a:t>θα έδινε σωστά αποτελέσματα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03228" y="3007508"/>
            <a:ext cx="60340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max=-100</a:t>
            </a:r>
          </a:p>
          <a:p>
            <a:r>
              <a:rPr lang="en-US" dirty="0">
                <a:solidFill>
                  <a:srgbClr val="7030A0"/>
                </a:solidFill>
              </a:rPr>
              <a:t>min=100</a:t>
            </a:r>
          </a:p>
          <a:p>
            <a:r>
              <a:rPr lang="en-US" dirty="0">
                <a:solidFill>
                  <a:srgbClr val="7030A0"/>
                </a:solidFill>
              </a:rPr>
              <a:t>for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in range(5):</a:t>
            </a:r>
          </a:p>
          <a:p>
            <a:r>
              <a:rPr lang="en-US" dirty="0">
                <a:solidFill>
                  <a:srgbClr val="7030A0"/>
                </a:solidFill>
              </a:rPr>
              <a:t>    x=float(input('</a:t>
            </a:r>
            <a:r>
              <a:rPr lang="el-GR" dirty="0">
                <a:solidFill>
                  <a:srgbClr val="7030A0"/>
                </a:solidFill>
              </a:rPr>
              <a:t>Δώστε έναν αριθμό: 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if x&gt;max:</a:t>
            </a:r>
          </a:p>
          <a:p>
            <a:r>
              <a:rPr lang="en-US" dirty="0">
                <a:solidFill>
                  <a:srgbClr val="7030A0"/>
                </a:solidFill>
              </a:rPr>
              <a:t>        max=x</a:t>
            </a:r>
          </a:p>
          <a:p>
            <a:r>
              <a:rPr lang="en-US" dirty="0">
                <a:solidFill>
                  <a:srgbClr val="7030A0"/>
                </a:solidFill>
              </a:rPr>
              <a:t>    if x&lt;min:</a:t>
            </a:r>
          </a:p>
          <a:p>
            <a:r>
              <a:rPr lang="en-US" dirty="0">
                <a:solidFill>
                  <a:srgbClr val="7030A0"/>
                </a:solidFill>
              </a:rPr>
              <a:t>        min=x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Ο μεγαλύτερος αριθμός που δόθηκε είναι ο: ',</a:t>
            </a:r>
            <a:r>
              <a:rPr lang="en-US" dirty="0">
                <a:solidFill>
                  <a:srgbClr val="7030A0"/>
                </a:solidFill>
              </a:rPr>
              <a:t>max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Ο μικρότερος αριθμός που δόθηκε είναι ο: ',</a:t>
            </a:r>
            <a:r>
              <a:rPr lang="en-US" dirty="0">
                <a:solidFill>
                  <a:srgbClr val="7030A0"/>
                </a:solidFill>
              </a:rPr>
              <a:t>min</a:t>
            </a:r>
          </a:p>
          <a:p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3228" y="2705294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541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6" grpId="0"/>
      <p:bldP spid="3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98974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Η εντολή </a:t>
            </a:r>
            <a:r>
              <a:rPr lang="en-US" sz="3200" dirty="0">
                <a:solidFill>
                  <a:schemeClr val="accent2"/>
                </a:solidFill>
              </a:rPr>
              <a:t>while </a:t>
            </a:r>
            <a:endParaRPr lang="el-GR" sz="20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4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9782" y="1986334"/>
            <a:ext cx="2310248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while </a:t>
            </a:r>
            <a:r>
              <a:rPr lang="el-GR" sz="2400" dirty="0"/>
              <a:t>συνθήκη:</a:t>
            </a:r>
          </a:p>
          <a:p>
            <a:pPr indent="263525"/>
            <a:r>
              <a:rPr lang="el-GR" sz="2000" dirty="0"/>
              <a:t>Εντολή1</a:t>
            </a:r>
          </a:p>
          <a:p>
            <a:pPr indent="263525"/>
            <a:r>
              <a:rPr lang="el-GR" sz="2000" dirty="0"/>
              <a:t>Εντολή2</a:t>
            </a:r>
          </a:p>
          <a:p>
            <a:pPr indent="263525"/>
            <a:r>
              <a:rPr lang="el-GR" sz="2000" dirty="0"/>
              <a:t>κοκ.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1" name="Ομάδα 30"/>
          <p:cNvGrpSpPr/>
          <p:nvPr/>
        </p:nvGrpSpPr>
        <p:grpSpPr>
          <a:xfrm>
            <a:off x="8245965" y="2227181"/>
            <a:ext cx="3077563" cy="2896034"/>
            <a:chOff x="6671860" y="3273483"/>
            <a:chExt cx="2197100" cy="2184400"/>
          </a:xfrm>
        </p:grpSpPr>
        <p:grpSp>
          <p:nvGrpSpPr>
            <p:cNvPr id="15" name="Group 1"/>
            <p:cNvGrpSpPr>
              <a:grpSpLocks noChangeAspect="1"/>
            </p:cNvGrpSpPr>
            <p:nvPr/>
          </p:nvGrpSpPr>
          <p:grpSpPr bwMode="auto">
            <a:xfrm>
              <a:off x="6671860" y="3273483"/>
              <a:ext cx="2197100" cy="2184400"/>
              <a:chOff x="3005" y="-149"/>
              <a:chExt cx="4777" cy="4855"/>
            </a:xfrm>
          </p:grpSpPr>
          <p:sp>
            <p:nvSpPr>
              <p:cNvPr id="16" name="AutoShape 16"/>
              <p:cNvSpPr>
                <a:spLocks noChangeAspect="1" noChangeArrowheads="1" noTextEdit="1"/>
              </p:cNvSpPr>
              <p:nvPr/>
            </p:nvSpPr>
            <p:spPr bwMode="auto">
              <a:xfrm>
                <a:off x="3005" y="-149"/>
                <a:ext cx="4777" cy="485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flatTx/>
              </a:bodyPr>
              <a:lstStyle/>
              <a:p>
                <a:endParaRPr lang="el-GR"/>
              </a:p>
            </p:txBody>
          </p:sp>
          <p:sp>
            <p:nvSpPr>
              <p:cNvPr id="17" name="AutoShape 15"/>
              <p:cNvSpPr>
                <a:spLocks noChangeArrowheads="1"/>
              </p:cNvSpPr>
              <p:nvPr/>
            </p:nvSpPr>
            <p:spPr bwMode="auto">
              <a:xfrm>
                <a:off x="3247" y="1770"/>
                <a:ext cx="2374" cy="1559"/>
              </a:xfrm>
              <a:prstGeom prst="flowChartDecision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57621" tIns="28811" rIns="57621" bIns="28811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sz="1400" dirty="0">
                    <a:solidFill>
                      <a:schemeClr val="bg1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Συνθήκη</a:t>
                </a:r>
                <a:endParaRPr lang="el-GR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>
                <a:off x="4447" y="1331"/>
                <a:ext cx="2" cy="50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9" name="Line 13"/>
              <p:cNvSpPr>
                <a:spLocks noChangeShapeType="1"/>
              </p:cNvSpPr>
              <p:nvPr/>
            </p:nvSpPr>
            <p:spPr bwMode="auto">
              <a:xfrm>
                <a:off x="5622" y="2544"/>
                <a:ext cx="626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>
                <a:off x="6245" y="2544"/>
                <a:ext cx="2" cy="50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1" name="Rectangle 11"/>
              <p:cNvSpPr>
                <a:spLocks noChangeArrowheads="1"/>
              </p:cNvSpPr>
              <p:nvPr/>
            </p:nvSpPr>
            <p:spPr bwMode="auto">
              <a:xfrm>
                <a:off x="5503" y="3050"/>
                <a:ext cx="1392" cy="43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57621" tIns="28811" rIns="57621" bIns="28811" numCol="1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l-GR" sz="1200" dirty="0">
                    <a:solidFill>
                      <a:schemeClr val="bg1"/>
                    </a:solidFill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Εντολές</a:t>
                </a:r>
                <a:endParaRPr lang="el-GR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Line 10"/>
              <p:cNvSpPr>
                <a:spLocks noChangeShapeType="1"/>
              </p:cNvSpPr>
              <p:nvPr/>
            </p:nvSpPr>
            <p:spPr bwMode="auto">
              <a:xfrm>
                <a:off x="6245" y="3489"/>
                <a:ext cx="1" cy="36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3" name="Line 9"/>
              <p:cNvSpPr>
                <a:spLocks noChangeShapeType="1"/>
              </p:cNvSpPr>
              <p:nvPr/>
            </p:nvSpPr>
            <p:spPr bwMode="auto">
              <a:xfrm>
                <a:off x="6245" y="3858"/>
                <a:ext cx="940" cy="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 flipV="1">
                <a:off x="7184" y="1075"/>
                <a:ext cx="1" cy="2783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Line 7"/>
              <p:cNvSpPr>
                <a:spLocks noChangeShapeType="1"/>
              </p:cNvSpPr>
              <p:nvPr/>
            </p:nvSpPr>
            <p:spPr bwMode="auto">
              <a:xfrm flipH="1">
                <a:off x="4642" y="1075"/>
                <a:ext cx="2542" cy="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>
                <a:off x="4449" y="3329"/>
                <a:ext cx="1" cy="10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5622" y="1804"/>
                <a:ext cx="940" cy="5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57621" tIns="28811" rIns="57621" bIns="28811" numCol="1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b="1" dirty="0">
                    <a:solidFill>
                      <a:schemeClr val="accent2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itchFamily="34" charset="0"/>
                    <a:ea typeface="Times New Roman" pitchFamily="18" charset="0"/>
                    <a:cs typeface="Calibri" pitchFamily="34" charset="0"/>
                  </a:rPr>
                  <a:t>True</a:t>
                </a:r>
                <a:endParaRPr lang="el-GR" sz="2800" b="1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Oval 3"/>
              <p:cNvSpPr>
                <a:spLocks noChangeArrowheads="1"/>
              </p:cNvSpPr>
              <p:nvPr/>
            </p:nvSpPr>
            <p:spPr bwMode="auto">
              <a:xfrm>
                <a:off x="4253" y="866"/>
                <a:ext cx="392" cy="465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Line 2"/>
              <p:cNvSpPr>
                <a:spLocks noChangeShapeType="1"/>
              </p:cNvSpPr>
              <p:nvPr/>
            </p:nvSpPr>
            <p:spPr bwMode="auto">
              <a:xfrm>
                <a:off x="4445" y="357"/>
                <a:ext cx="1" cy="50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6783165" y="4911369"/>
              <a:ext cx="462692" cy="238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57621" tIns="28811" rIns="57621" bIns="28811" numCol="1" anchor="ctr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  <a:cs typeface="Calibri" pitchFamily="34" charset="0"/>
                </a:rPr>
                <a:t>False</a:t>
              </a:r>
              <a:endParaRPr 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77334" y="1167239"/>
            <a:ext cx="8711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Χρησιμοποιείται κυρίως στην περίπτωση μη προκαθορισμένου αριθμού επαναλήψεων. Ωστόσο, μπορεί να χρησιμοποιηθεί και στην αντίθετη περίπτωση.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5923" y="3507049"/>
            <a:ext cx="684807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sz="1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Τρόπος εκτέλεσης </a:t>
            </a:r>
            <a:endParaRPr lang="el-GR" sz="1600" dirty="0">
              <a:solidFill>
                <a:srgbClr val="0070C0"/>
              </a:solidFill>
            </a:endParaRPr>
          </a:p>
          <a:p>
            <a:pPr lvl="0" algn="just"/>
            <a:r>
              <a:rPr lang="el-GR" dirty="0"/>
              <a:t>Υπολογίζεται η τιμή της συνθήκης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l-GR" dirty="0"/>
              <a:t>Αν ήταν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</a:t>
            </a:r>
            <a:r>
              <a:rPr lang="en-US" dirty="0"/>
              <a:t>, </a:t>
            </a:r>
            <a:r>
              <a:rPr lang="el-GR" dirty="0"/>
              <a:t>εκτελούνται οι εντολές</a:t>
            </a:r>
            <a:r>
              <a:rPr lang="en-US" dirty="0"/>
              <a:t> </a:t>
            </a:r>
            <a:r>
              <a:rPr lang="el-GR" dirty="0"/>
              <a:t>και επαναλαμβάνουμε          την διαδικασία υπολογίζοντας  ξανά την λογική έκφραση ενώ,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l-GR" dirty="0"/>
              <a:t>Αν ήταν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</a:t>
            </a:r>
            <a:r>
              <a:rPr lang="en-US" dirty="0"/>
              <a:t>, </a:t>
            </a:r>
            <a:r>
              <a:rPr lang="el-GR" dirty="0"/>
              <a:t>εκτελούνται οι εντολές που υπάρχουν </a:t>
            </a:r>
            <a:r>
              <a:rPr lang="el-GR" u="sng" dirty="0"/>
              <a:t>μετά</a:t>
            </a:r>
            <a:r>
              <a:rPr lang="el-GR" dirty="0"/>
              <a:t> τις εντολές.</a:t>
            </a:r>
          </a:p>
        </p:txBody>
      </p:sp>
      <p:sp>
        <p:nvSpPr>
          <p:cNvPr id="6" name="Ελλειψοειδής επεξήγηση 5"/>
          <p:cNvSpPr/>
          <p:nvPr/>
        </p:nvSpPr>
        <p:spPr>
          <a:xfrm>
            <a:off x="3350642" y="1986334"/>
            <a:ext cx="2116899" cy="970970"/>
          </a:xfrm>
          <a:prstGeom prst="wedgeEllipseCallout">
            <a:avLst>
              <a:gd name="adj1" fmla="val -81643"/>
              <a:gd name="adj2" fmla="val 92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Προσοχή στην στοίχιση</a:t>
            </a:r>
          </a:p>
        </p:txBody>
      </p:sp>
    </p:spTree>
    <p:extLst>
      <p:ext uri="{BB962C8B-B14F-4D97-AF65-F5344CB8AC3E}">
        <p14:creationId xmlns:p14="http://schemas.microsoft.com/office/powerpoint/2010/main" val="273733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8" grpId="0" build="p"/>
      <p:bldP spid="3" grpId="0"/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– ελαχίστων (3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40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334" y="1225689"/>
            <a:ext cx="9396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5 αριθμούς και θα εμφανίσει τον μεγαλύτερο και τον μικρότερο.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511835" y="5528789"/>
            <a:ext cx="683339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40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2240545"/>
            <a:ext cx="746069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x=float(input('</a:t>
            </a:r>
            <a:r>
              <a:rPr lang="el-GR" dirty="0">
                <a:solidFill>
                  <a:srgbClr val="7030A0"/>
                </a:solidFill>
              </a:rPr>
              <a:t>Δώστε έναν αριθμό: '))</a:t>
            </a:r>
          </a:p>
          <a:p>
            <a:r>
              <a:rPr lang="en-US" dirty="0">
                <a:solidFill>
                  <a:srgbClr val="FF0000"/>
                </a:solidFill>
              </a:rPr>
              <a:t>max=x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# </a:t>
            </a:r>
            <a:r>
              <a:rPr lang="el-GR" dirty="0">
                <a:solidFill>
                  <a:srgbClr val="002060"/>
                </a:solidFill>
              </a:rPr>
              <a:t>Το πρώτο προς εξέταση στοιχείο τίθεται μέγιστο και ελάχιστο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min=x</a:t>
            </a:r>
          </a:p>
          <a:p>
            <a:r>
              <a:rPr lang="en-US" dirty="0">
                <a:solidFill>
                  <a:srgbClr val="7030A0"/>
                </a:solidFill>
              </a:rPr>
              <a:t>for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in range(4):</a:t>
            </a:r>
          </a:p>
          <a:p>
            <a:r>
              <a:rPr lang="en-US" dirty="0">
                <a:solidFill>
                  <a:srgbClr val="7030A0"/>
                </a:solidFill>
              </a:rPr>
              <a:t>    x=float(input('</a:t>
            </a:r>
            <a:r>
              <a:rPr lang="el-GR" dirty="0">
                <a:solidFill>
                  <a:srgbClr val="7030A0"/>
                </a:solidFill>
              </a:rPr>
              <a:t>Δώστε έναν αριθμό: 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if x&gt;max:</a:t>
            </a:r>
          </a:p>
          <a:p>
            <a:r>
              <a:rPr lang="en-US" dirty="0">
                <a:solidFill>
                  <a:srgbClr val="7030A0"/>
                </a:solidFill>
              </a:rPr>
              <a:t>        max=x</a:t>
            </a:r>
          </a:p>
          <a:p>
            <a:r>
              <a:rPr lang="en-US" dirty="0">
                <a:solidFill>
                  <a:srgbClr val="7030A0"/>
                </a:solidFill>
              </a:rPr>
              <a:t>    if x&lt;min:</a:t>
            </a:r>
          </a:p>
          <a:p>
            <a:r>
              <a:rPr lang="en-US" dirty="0">
                <a:solidFill>
                  <a:srgbClr val="7030A0"/>
                </a:solidFill>
              </a:rPr>
              <a:t>        min=x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Ο μεγαλύτερος αριθμός που δόθηκε είναι ο: ',</a:t>
            </a:r>
            <a:r>
              <a:rPr lang="en-US" dirty="0">
                <a:solidFill>
                  <a:srgbClr val="7030A0"/>
                </a:solidFill>
              </a:rPr>
              <a:t>max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Ο μικρότερος αριθμός που δόθηκε είναι ο: ',</a:t>
            </a:r>
            <a:r>
              <a:rPr lang="en-US" dirty="0">
                <a:solidFill>
                  <a:srgbClr val="7030A0"/>
                </a:solidFill>
              </a:rPr>
              <a:t>min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7334" y="1872020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096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/>
      <p:bldP spid="2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– ελαχίστων (</a:t>
            </a:r>
            <a:r>
              <a:rPr lang="en-US" sz="3200" dirty="0">
                <a:solidFill>
                  <a:schemeClr val="accent2"/>
                </a:solidFill>
              </a:rPr>
              <a:t>4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41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7334" y="1225689"/>
            <a:ext cx="90657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Η ΕΛΣΤΑΤ πραγματοποιεί έρευνα σχετικά με τα ατυχήματα που γίνονται στους ελληνικούς δρόμους. Για τον σκοπό αυτό να γράψετε πρόγραμμα </a:t>
            </a:r>
            <a:r>
              <a:rPr lang="en-US" dirty="0"/>
              <a:t>Python </a:t>
            </a:r>
            <a:r>
              <a:rPr lang="el-GR" dirty="0"/>
              <a:t>που θα διαβάζει τα εξής στοιχεία για κάθε αυτοκίνητο που συμμετείχε στην έρευνα:</a:t>
            </a:r>
            <a:endParaRPr lang="en-US" dirty="0"/>
          </a:p>
          <a:p>
            <a:pPr algn="just"/>
            <a:endParaRPr lang="el-GR" dirty="0"/>
          </a:p>
          <a:p>
            <a:pPr marL="631825" lvl="0" indent="-269875" algn="just">
              <a:buFont typeface="Arial" pitchFamily="34" charset="0"/>
              <a:buChar char="•"/>
            </a:pPr>
            <a:r>
              <a:rPr lang="el-GR" dirty="0"/>
              <a:t>Πινακίδα αυτοκινήτου.</a:t>
            </a:r>
          </a:p>
          <a:p>
            <a:pPr marL="631825" lvl="0" indent="-269875" algn="just">
              <a:buFont typeface="Arial" pitchFamily="34" charset="0"/>
              <a:buChar char="•"/>
            </a:pPr>
            <a:r>
              <a:rPr lang="el-GR" dirty="0"/>
              <a:t>Αριθμός ατυχημάτων.</a:t>
            </a:r>
            <a:endParaRPr lang="en-US" dirty="0"/>
          </a:p>
          <a:p>
            <a:pPr marL="631825" lvl="0" indent="-269875" algn="just">
              <a:buFont typeface="Arial" pitchFamily="34" charset="0"/>
              <a:buChar char="•"/>
            </a:pPr>
            <a:endParaRPr lang="el-GR" dirty="0"/>
          </a:p>
          <a:p>
            <a:pPr algn="just"/>
            <a:r>
              <a:rPr lang="el-GR" dirty="0"/>
              <a:t>Το πλήθος των αυτοκινήτων θα το διαβάσετε εκ’ των προτέρων.</a:t>
            </a:r>
            <a:endParaRPr lang="en-US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Το πρόγραμμα θα υπολογίσει και θα εμφανίσει  τον μέσο όρο των ατυχημάτων και τον αριθμό του αυτοκινήτου με τα περισσότερα και τα λιγότερα ατυχήματα.</a:t>
            </a:r>
            <a:r>
              <a:rPr lang="en-US" dirty="0"/>
              <a:t> </a:t>
            </a:r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dirty="0"/>
              <a:t>Υποθέστε ότι το πλήθος των αυτοκινήτων και ο αριθμός των ατυχημάτων τους είναι θετικοί αριθμοί.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3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Εύρεση μεγίστων – ελαχίστων (4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100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B37BA1-B1DB-4202-9E02-EEE1FE1D2416}" type="slidenum">
              <a:rPr lang="el-GR" smtClean="0">
                <a:solidFill>
                  <a:schemeClr val="bg1"/>
                </a:solidFill>
              </a:rPr>
              <a:pPr eaLnBrk="1" hangingPunct="1"/>
              <a:t>42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5" name="Θέση αριθμού διαφάνειας 5"/>
          <p:cNvSpPr txBox="1">
            <a:spLocks/>
          </p:cNvSpPr>
          <p:nvPr/>
        </p:nvSpPr>
        <p:spPr>
          <a:xfrm>
            <a:off x="8511835" y="5528789"/>
            <a:ext cx="683339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42</a:t>
            </a:fld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334" y="1476457"/>
            <a:ext cx="776366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N=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Πόσοι είναι τα αυτοκίνητα; '))</a:t>
            </a:r>
          </a:p>
          <a:p>
            <a:r>
              <a:rPr lang="en-US" dirty="0">
                <a:solidFill>
                  <a:srgbClr val="7030A0"/>
                </a:solidFill>
              </a:rPr>
              <a:t>pin=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την πινακίδα του αυτοκινήτου: ')</a:t>
            </a:r>
          </a:p>
          <a:p>
            <a:r>
              <a:rPr lang="en-US" dirty="0" err="1">
                <a:solidFill>
                  <a:srgbClr val="7030A0"/>
                </a:solidFill>
              </a:rPr>
              <a:t>atix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τον αριθμό των ατυχημάτων του αυτοκινήτου: '))</a:t>
            </a:r>
          </a:p>
          <a:p>
            <a:r>
              <a:rPr lang="en-US" dirty="0">
                <a:solidFill>
                  <a:srgbClr val="7030A0"/>
                </a:solidFill>
              </a:rPr>
              <a:t>max=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onmax</a:t>
            </a:r>
            <a:r>
              <a:rPr lang="en-US" dirty="0">
                <a:solidFill>
                  <a:srgbClr val="7030A0"/>
                </a:solidFill>
              </a:rPr>
              <a:t>=pin</a:t>
            </a:r>
          </a:p>
          <a:p>
            <a:r>
              <a:rPr lang="en-US" dirty="0">
                <a:solidFill>
                  <a:srgbClr val="7030A0"/>
                </a:solidFill>
              </a:rPr>
              <a:t>min=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onmin</a:t>
            </a:r>
            <a:r>
              <a:rPr lang="en-US" dirty="0">
                <a:solidFill>
                  <a:srgbClr val="7030A0"/>
                </a:solidFill>
              </a:rPr>
              <a:t>=pin</a:t>
            </a:r>
          </a:p>
          <a:p>
            <a:r>
              <a:rPr lang="en-US" dirty="0">
                <a:solidFill>
                  <a:srgbClr val="7030A0"/>
                </a:solidFill>
              </a:rPr>
              <a:t>for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 in range(N-1):</a:t>
            </a:r>
          </a:p>
          <a:p>
            <a:r>
              <a:rPr lang="en-US" dirty="0">
                <a:solidFill>
                  <a:srgbClr val="7030A0"/>
                </a:solidFill>
              </a:rPr>
              <a:t>    pin=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την πινακίδα του αυτοκινήτου: ')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τον αριθμό των ατυχημάτων του αυτοκινήτου: 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if 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r>
              <a:rPr lang="en-US" dirty="0">
                <a:solidFill>
                  <a:srgbClr val="7030A0"/>
                </a:solidFill>
              </a:rPr>
              <a:t>&gt;max:</a:t>
            </a:r>
          </a:p>
          <a:p>
            <a:r>
              <a:rPr lang="en-US" dirty="0">
                <a:solidFill>
                  <a:srgbClr val="7030A0"/>
                </a:solidFill>
              </a:rPr>
              <a:t>        max=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onmax</a:t>
            </a:r>
            <a:r>
              <a:rPr lang="en-US" dirty="0">
                <a:solidFill>
                  <a:srgbClr val="7030A0"/>
                </a:solidFill>
              </a:rPr>
              <a:t>=pin</a:t>
            </a:r>
          </a:p>
          <a:p>
            <a:r>
              <a:rPr lang="en-US" dirty="0">
                <a:solidFill>
                  <a:srgbClr val="7030A0"/>
                </a:solidFill>
              </a:rPr>
              <a:t>    if 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r>
              <a:rPr lang="en-US" dirty="0">
                <a:solidFill>
                  <a:srgbClr val="7030A0"/>
                </a:solidFill>
              </a:rPr>
              <a:t>&lt;min:</a:t>
            </a:r>
          </a:p>
          <a:p>
            <a:r>
              <a:rPr lang="en-US" dirty="0">
                <a:solidFill>
                  <a:srgbClr val="7030A0"/>
                </a:solidFill>
              </a:rPr>
              <a:t>        min=</a:t>
            </a:r>
            <a:r>
              <a:rPr lang="en-US" dirty="0" err="1">
                <a:solidFill>
                  <a:srgbClr val="7030A0"/>
                </a:solidFill>
              </a:rPr>
              <a:t>atix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onmin</a:t>
            </a:r>
            <a:r>
              <a:rPr lang="en-US" dirty="0">
                <a:solidFill>
                  <a:srgbClr val="7030A0"/>
                </a:solidFill>
              </a:rPr>
              <a:t>=pin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Το αυτοκίνητο με τα περισσότερα ατυχήματα είναι το: ',</a:t>
            </a:r>
            <a:r>
              <a:rPr lang="en-US" dirty="0" err="1">
                <a:solidFill>
                  <a:srgbClr val="7030A0"/>
                </a:solidFill>
              </a:rPr>
              <a:t>onmax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Το αυτοκίνητο με τα λιγότερα ατυχήματα είναι το: ',</a:t>
            </a:r>
            <a:r>
              <a:rPr lang="en-US" dirty="0" err="1">
                <a:solidFill>
                  <a:srgbClr val="7030A0"/>
                </a:solidFill>
              </a:rPr>
              <a:t>onmin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7334" y="1120458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Λύση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590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628223"/>
          </a:xfrm>
        </p:spPr>
        <p:txBody>
          <a:bodyPr/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Παραδείγματα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endParaRPr lang="el-GR" sz="3200" dirty="0">
              <a:solidFill>
                <a:schemeClr val="accent2"/>
              </a:solidFill>
            </a:endParaRP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6710" y="4812529"/>
            <a:ext cx="683339" cy="365125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5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806304" y="1703714"/>
            <a:ext cx="1255472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x=3</a:t>
            </a:r>
          </a:p>
          <a:p>
            <a:r>
              <a:rPr lang="en-US" dirty="0">
                <a:solidFill>
                  <a:schemeClr val="bg1"/>
                </a:solidFill>
              </a:rPr>
              <a:t>while x&lt;5:</a:t>
            </a:r>
          </a:p>
          <a:p>
            <a:r>
              <a:rPr lang="en-US" dirty="0">
                <a:solidFill>
                  <a:schemeClr val="bg1"/>
                </a:solidFill>
              </a:rPr>
              <a:t>    print x</a:t>
            </a:r>
          </a:p>
          <a:p>
            <a:r>
              <a:rPr lang="en-US" dirty="0">
                <a:solidFill>
                  <a:schemeClr val="bg1"/>
                </a:solidFill>
              </a:rPr>
              <a:t>    x=x+1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7631" y="1110755"/>
            <a:ext cx="791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l-GR" dirty="0"/>
              <a:t>Τι θα εμφανίσει καθένα από τα ακόλουθα κομμάτια προγράμματος </a:t>
            </a:r>
            <a:r>
              <a:rPr lang="en-US" dirty="0"/>
              <a:t>Python</a:t>
            </a:r>
            <a:r>
              <a:rPr lang="el-GR" dirty="0"/>
              <a:t>;</a:t>
            </a: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07048"/>
              </p:ext>
            </p:extLst>
          </p:nvPr>
        </p:nvGraphicFramePr>
        <p:xfrm>
          <a:off x="806304" y="3127670"/>
          <a:ext cx="1255472" cy="12463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Οθόνη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302837" y="1705633"/>
            <a:ext cx="1377300" cy="1200329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x=3</a:t>
            </a:r>
          </a:p>
          <a:p>
            <a:r>
              <a:rPr lang="en-US" dirty="0">
                <a:solidFill>
                  <a:schemeClr val="bg1"/>
                </a:solidFill>
              </a:rPr>
              <a:t>while x&lt;=3:</a:t>
            </a:r>
          </a:p>
          <a:p>
            <a:r>
              <a:rPr lang="en-US" dirty="0">
                <a:solidFill>
                  <a:schemeClr val="bg1"/>
                </a:solidFill>
              </a:rPr>
              <a:t>    print x</a:t>
            </a:r>
          </a:p>
          <a:p>
            <a:r>
              <a:rPr lang="en-US" dirty="0">
                <a:solidFill>
                  <a:schemeClr val="bg1"/>
                </a:solidFill>
              </a:rPr>
              <a:t>    x=x+1</a:t>
            </a:r>
          </a:p>
        </p:txBody>
      </p:sp>
      <p:graphicFrame>
        <p:nvGraphicFramePr>
          <p:cNvPr id="15" name="Πίνακας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90684"/>
              </p:ext>
            </p:extLst>
          </p:nvPr>
        </p:nvGraphicFramePr>
        <p:xfrm>
          <a:off x="2302837" y="3144545"/>
          <a:ext cx="1377300" cy="8309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Οθόνη</a:t>
                      </a:r>
                    </a:p>
                  </a:txBody>
                  <a:tcPr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l-G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47757" y="1703713"/>
            <a:ext cx="1377300" cy="1200329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x=6</a:t>
            </a:r>
          </a:p>
          <a:p>
            <a:r>
              <a:rPr lang="en-US" dirty="0">
                <a:solidFill>
                  <a:schemeClr val="bg1"/>
                </a:solidFill>
              </a:rPr>
              <a:t>while x&lt;=5:</a:t>
            </a:r>
          </a:p>
          <a:p>
            <a:r>
              <a:rPr lang="en-US" dirty="0">
                <a:solidFill>
                  <a:schemeClr val="bg1"/>
                </a:solidFill>
              </a:rPr>
              <a:t>    print x</a:t>
            </a:r>
          </a:p>
          <a:p>
            <a:r>
              <a:rPr lang="en-US" dirty="0">
                <a:solidFill>
                  <a:schemeClr val="bg1"/>
                </a:solidFill>
              </a:rPr>
              <a:t>    x=x+1</a:t>
            </a:r>
          </a:p>
        </p:txBody>
      </p:sp>
      <p:graphicFrame>
        <p:nvGraphicFramePr>
          <p:cNvPr id="17" name="Πίνακας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562648"/>
              </p:ext>
            </p:extLst>
          </p:nvPr>
        </p:nvGraphicFramePr>
        <p:xfrm>
          <a:off x="3947757" y="3127668"/>
          <a:ext cx="1377300" cy="4154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Οθόνη</a:t>
                      </a:r>
                    </a:p>
                  </a:txBody>
                  <a:tcPr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566118" y="1703713"/>
            <a:ext cx="1864613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a=7</a:t>
            </a:r>
          </a:p>
          <a:p>
            <a:r>
              <a:rPr lang="en-US" dirty="0">
                <a:solidFill>
                  <a:schemeClr val="bg1"/>
                </a:solidFill>
              </a:rPr>
              <a:t>b=1</a:t>
            </a:r>
          </a:p>
          <a:p>
            <a:r>
              <a:rPr lang="en-US" dirty="0">
                <a:solidFill>
                  <a:schemeClr val="bg1"/>
                </a:solidFill>
              </a:rPr>
              <a:t>c=2</a:t>
            </a:r>
          </a:p>
          <a:p>
            <a:r>
              <a:rPr lang="en-US" dirty="0">
                <a:solidFill>
                  <a:schemeClr val="bg1"/>
                </a:solidFill>
              </a:rPr>
              <a:t>d=4</a:t>
            </a:r>
          </a:p>
          <a:p>
            <a:r>
              <a:rPr lang="en-US" dirty="0">
                <a:solidFill>
                  <a:schemeClr val="bg1"/>
                </a:solidFill>
              </a:rPr>
              <a:t>while b&lt;=5:</a:t>
            </a:r>
          </a:p>
          <a:p>
            <a:r>
              <a:rPr lang="en-US" dirty="0">
                <a:solidFill>
                  <a:schemeClr val="bg1"/>
                </a:solidFill>
              </a:rPr>
              <a:t>    d=</a:t>
            </a:r>
            <a:r>
              <a:rPr lang="en-US" dirty="0" err="1">
                <a:solidFill>
                  <a:schemeClr val="bg1"/>
                </a:solidFill>
              </a:rPr>
              <a:t>d+a+c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b=b+1</a:t>
            </a:r>
          </a:p>
          <a:p>
            <a:r>
              <a:rPr lang="en-US" dirty="0">
                <a:solidFill>
                  <a:schemeClr val="bg1"/>
                </a:solidFill>
              </a:rPr>
              <a:t>print(d)</a:t>
            </a:r>
          </a:p>
          <a:p>
            <a:r>
              <a:rPr lang="en-US" dirty="0">
                <a:solidFill>
                  <a:schemeClr val="bg1"/>
                </a:solidFill>
              </a:rPr>
              <a:t>if d&lt;30:</a:t>
            </a:r>
          </a:p>
          <a:p>
            <a:r>
              <a:rPr lang="en-US" dirty="0">
                <a:solidFill>
                  <a:schemeClr val="bg1"/>
                </a:solidFill>
              </a:rPr>
              <a:t>    print 'Σπ</a:t>
            </a:r>
            <a:r>
              <a:rPr lang="en-US" dirty="0" err="1">
                <a:solidFill>
                  <a:schemeClr val="bg1"/>
                </a:solidFill>
              </a:rPr>
              <a:t>άρτη</a:t>
            </a:r>
            <a:r>
              <a:rPr lang="en-US" dirty="0">
                <a:solidFill>
                  <a:schemeClr val="bg1"/>
                </a:solidFill>
              </a:rPr>
              <a:t>'</a:t>
            </a:r>
          </a:p>
          <a:p>
            <a:r>
              <a:rPr lang="en-US" dirty="0">
                <a:solidFill>
                  <a:schemeClr val="bg1"/>
                </a:solidFill>
              </a:rPr>
              <a:t>else:</a:t>
            </a:r>
          </a:p>
          <a:p>
            <a:r>
              <a:rPr lang="en-US" dirty="0">
                <a:solidFill>
                  <a:schemeClr val="bg1"/>
                </a:solidFill>
              </a:rPr>
              <a:t>    print 'Κιλκίς'</a:t>
            </a:r>
          </a:p>
        </p:txBody>
      </p:sp>
      <p:graphicFrame>
        <p:nvGraphicFramePr>
          <p:cNvPr id="19" name="Πίνακας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506668"/>
              </p:ext>
            </p:extLst>
          </p:nvPr>
        </p:nvGraphicFramePr>
        <p:xfrm>
          <a:off x="5566117" y="5343659"/>
          <a:ext cx="1965603" cy="12463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65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Οθόνη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462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Κιλκίς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24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3" grpId="0"/>
      <p:bldP spid="13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(1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6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πολλούς αριθμούς. Αν δοθεί το 5 το πρόγραμμα πρέπει να εμφανίσει το άθροισμα όσων αριθμών έχουν δοθεί έως τότε ενώ εάν είχε δοθεί εξ’ αρχής το 5 το μήνυμα «Δυστυχώς, δώσατε απευθείας το 5».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2431" y="2501900"/>
            <a:ext cx="568617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flag=False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x=float(input('</a:t>
            </a:r>
            <a:r>
              <a:rPr lang="el-GR" sz="2000" dirty="0">
                <a:solidFill>
                  <a:srgbClr val="7030A0"/>
                </a:solidFill>
              </a:rPr>
              <a:t>Δώστε έναν αριθμό:'))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x!=5: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sinolo+x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    flag=True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x=float(input('</a:t>
            </a:r>
            <a:r>
              <a:rPr lang="el-GR" sz="2000" dirty="0">
                <a:solidFill>
                  <a:srgbClr val="7030A0"/>
                </a:solidFill>
              </a:rPr>
              <a:t>Δώστε έναν ακόμη αριθμό:'))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if flag==True: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Το άθροισμα των αριθμών είναι:',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else: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print '</a:t>
            </a:r>
            <a:r>
              <a:rPr lang="el-GR" sz="2000" dirty="0">
                <a:solidFill>
                  <a:srgbClr val="7030A0"/>
                </a:solidFill>
              </a:rPr>
              <a:t>Δυστυχώς, δώσατε απευθείας το 5'</a:t>
            </a:r>
          </a:p>
        </p:txBody>
      </p:sp>
      <p:sp>
        <p:nvSpPr>
          <p:cNvPr id="6" name="Ελλειψοειδής επεξήγηση 5"/>
          <p:cNvSpPr/>
          <p:nvPr/>
        </p:nvSpPr>
        <p:spPr>
          <a:xfrm>
            <a:off x="3450798" y="2501900"/>
            <a:ext cx="2369263" cy="544269"/>
          </a:xfrm>
          <a:prstGeom prst="wedgeEllipseCallout">
            <a:avLst>
              <a:gd name="adj1" fmla="val -107172"/>
              <a:gd name="adj2" fmla="val 32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Αθροιστής</a:t>
            </a:r>
            <a:endParaRPr lang="el-G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79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</a:t>
            </a:r>
            <a:r>
              <a:rPr lang="en-US" sz="3200" dirty="0">
                <a:solidFill>
                  <a:schemeClr val="accent2"/>
                </a:solidFill>
              </a:rPr>
              <a:t>2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7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πολλούς αριθμούς. Το πρόγραμμα θα τους προσθέσει και η διαδικασία θα σταματήσει όταν το άθροισμα ξεπεράσει το 1000, οπότε και θα το εμφανίσει.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431" y="2315145"/>
            <a:ext cx="53783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&lt;=1000: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x=float(input('</a:t>
            </a:r>
            <a:r>
              <a:rPr lang="el-GR" sz="2000" dirty="0">
                <a:solidFill>
                  <a:srgbClr val="7030A0"/>
                </a:solidFill>
              </a:rPr>
              <a:t>Δώστε έναν αριθμό:'))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r>
              <a:rPr lang="en-US" sz="2000" dirty="0">
                <a:solidFill>
                  <a:srgbClr val="7030A0"/>
                </a:solidFill>
              </a:rPr>
              <a:t>=</a:t>
            </a:r>
            <a:r>
              <a:rPr lang="en-US" sz="2000" dirty="0" err="1">
                <a:solidFill>
                  <a:srgbClr val="7030A0"/>
                </a:solidFill>
              </a:rPr>
              <a:t>sinolo+x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Το άθροισμα των αριθμών είναι:',</a:t>
            </a:r>
            <a:r>
              <a:rPr lang="en-US" sz="2000" dirty="0" err="1">
                <a:solidFill>
                  <a:srgbClr val="7030A0"/>
                </a:solidFill>
              </a:rPr>
              <a:t>sinolo</a:t>
            </a:r>
            <a:endParaRPr lang="el-GR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</a:t>
            </a:r>
            <a:r>
              <a:rPr lang="en-US" sz="3200" dirty="0">
                <a:solidFill>
                  <a:schemeClr val="accent2"/>
                </a:solidFill>
              </a:rPr>
              <a:t>3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8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013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Ο πληθυσμός μιας χώρας αυξάνεται κάθε χρόνο με σταθερό ποσοστό 10% επί του συνόλου. Αν σήμερα ο πληθυσμός είναι 8.000, να γραφεί πρόγραμμα </a:t>
            </a:r>
            <a:r>
              <a:rPr lang="en-US" dirty="0"/>
              <a:t>Python </a:t>
            </a:r>
            <a:r>
              <a:rPr lang="el-GR" dirty="0"/>
              <a:t>που θα εμφανίσει σε πόσα χρόνια θα ξεπεράσει τις 10.000.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2431" y="2352565"/>
            <a:ext cx="47163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7030A0"/>
                </a:solidFill>
              </a:rPr>
              <a:t>xronia</a:t>
            </a:r>
            <a:r>
              <a:rPr lang="en-US" sz="2000" dirty="0">
                <a:solidFill>
                  <a:srgbClr val="7030A0"/>
                </a:solidFill>
              </a:rPr>
              <a:t>=0</a:t>
            </a:r>
          </a:p>
          <a:p>
            <a:r>
              <a:rPr lang="en-US" sz="2000" dirty="0" err="1">
                <a:solidFill>
                  <a:srgbClr val="7030A0"/>
                </a:solidFill>
              </a:rPr>
              <a:t>plithismos</a:t>
            </a:r>
            <a:r>
              <a:rPr lang="en-US" sz="2000" dirty="0">
                <a:solidFill>
                  <a:srgbClr val="7030A0"/>
                </a:solidFill>
              </a:rPr>
              <a:t>=8000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</a:t>
            </a:r>
            <a:r>
              <a:rPr lang="en-US" sz="2000" dirty="0" err="1">
                <a:solidFill>
                  <a:srgbClr val="7030A0"/>
                </a:solidFill>
              </a:rPr>
              <a:t>plithismos</a:t>
            </a:r>
            <a:r>
              <a:rPr lang="en-US" sz="2000" dirty="0">
                <a:solidFill>
                  <a:srgbClr val="7030A0"/>
                </a:solidFill>
              </a:rPr>
              <a:t>&lt;=10000: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plithismos</a:t>
            </a:r>
            <a:r>
              <a:rPr lang="en-US" sz="2000" dirty="0">
                <a:solidFill>
                  <a:srgbClr val="7030A0"/>
                </a:solidFill>
              </a:rPr>
              <a:t>=plithismos+0.1*</a:t>
            </a:r>
            <a:r>
              <a:rPr lang="en-US" sz="2000" dirty="0" err="1">
                <a:solidFill>
                  <a:srgbClr val="7030A0"/>
                </a:solidFill>
              </a:rPr>
              <a:t>plithismos</a:t>
            </a:r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xronia</a:t>
            </a:r>
            <a:r>
              <a:rPr lang="en-US" sz="2000" dirty="0">
                <a:solidFill>
                  <a:srgbClr val="7030A0"/>
                </a:solidFill>
              </a:rPr>
              <a:t>=xronia+1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'</a:t>
            </a:r>
            <a:r>
              <a:rPr lang="el-GR" sz="2000" dirty="0">
                <a:solidFill>
                  <a:srgbClr val="7030A0"/>
                </a:solidFill>
              </a:rPr>
              <a:t>Σε',</a:t>
            </a:r>
            <a:r>
              <a:rPr lang="en-US" sz="2000" dirty="0" err="1">
                <a:solidFill>
                  <a:srgbClr val="7030A0"/>
                </a:solidFill>
              </a:rPr>
              <a:t>xronia</a:t>
            </a:r>
            <a:r>
              <a:rPr lang="en-US" sz="2000" dirty="0">
                <a:solidFill>
                  <a:srgbClr val="7030A0"/>
                </a:solidFill>
              </a:rPr>
              <a:t>,'</a:t>
            </a:r>
            <a:r>
              <a:rPr lang="el-GR" sz="2000" dirty="0">
                <a:solidFill>
                  <a:srgbClr val="7030A0"/>
                </a:solidFill>
              </a:rPr>
              <a:t>χρόνια'</a:t>
            </a:r>
          </a:p>
        </p:txBody>
      </p:sp>
      <p:sp>
        <p:nvSpPr>
          <p:cNvPr id="8" name="Ελλειψοειδής επεξήγηση 7"/>
          <p:cNvSpPr/>
          <p:nvPr/>
        </p:nvSpPr>
        <p:spPr>
          <a:xfrm>
            <a:off x="5724099" y="2315145"/>
            <a:ext cx="2369263" cy="773605"/>
          </a:xfrm>
          <a:prstGeom prst="wedgeEllipseCallout">
            <a:avLst>
              <a:gd name="adj1" fmla="val -194045"/>
              <a:gd name="adj2" fmla="val -144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bg1"/>
                </a:solidFill>
              </a:rPr>
              <a:t>Μετρητής</a:t>
            </a:r>
            <a:endParaRPr lang="el-G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50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50521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solidFill>
                  <a:schemeClr val="accent2"/>
                </a:solidFill>
              </a:rPr>
              <a:t>Ασκήσεις </a:t>
            </a:r>
            <a:r>
              <a:rPr lang="en-US" sz="3200" dirty="0">
                <a:solidFill>
                  <a:schemeClr val="accent2"/>
                </a:solidFill>
              </a:rPr>
              <a:t>while</a:t>
            </a:r>
            <a:r>
              <a:rPr lang="el-GR" sz="3200" dirty="0">
                <a:solidFill>
                  <a:schemeClr val="accent2"/>
                </a:solidFill>
              </a:rPr>
              <a:t> (4</a:t>
            </a:r>
            <a:r>
              <a:rPr lang="el-GR" sz="3200" baseline="30000" dirty="0">
                <a:solidFill>
                  <a:schemeClr val="accent2"/>
                </a:solidFill>
              </a:rPr>
              <a:t>η</a:t>
            </a:r>
            <a:r>
              <a:rPr lang="el-GR" sz="32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5124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5C6124-505B-48B9-B1CA-DA0732C6E4DB}" type="slidenum">
              <a:rPr lang="el-GR" smtClean="0">
                <a:solidFill>
                  <a:schemeClr val="bg1"/>
                </a:solidFill>
              </a:rPr>
              <a:pPr eaLnBrk="1" hangingPunct="1"/>
              <a:t>9</a:t>
            </a:fld>
            <a:endParaRPr lang="el-GR">
              <a:solidFill>
                <a:schemeClr val="bg1"/>
              </a:solidFill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676403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722431" y="1114816"/>
            <a:ext cx="9698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Εκφώνηση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διαβάσει 5 ακέραιους αριθμούς και θα εμφανίσει πόσοι από αυτούς ήταν θετικοί, πόσοι αρνητικοί και πόσοι μηδέν.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1331" y="2038146"/>
            <a:ext cx="39869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i=1</a:t>
            </a:r>
          </a:p>
          <a:p>
            <a:r>
              <a:rPr lang="en-US" dirty="0" err="1">
                <a:solidFill>
                  <a:srgbClr val="7030A0"/>
                </a:solidFill>
              </a:rPr>
              <a:t>pos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 err="1">
                <a:solidFill>
                  <a:srgbClr val="7030A0"/>
                </a:solidFill>
              </a:rPr>
              <a:t>neg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 err="1">
                <a:solidFill>
                  <a:srgbClr val="7030A0"/>
                </a:solidFill>
              </a:rPr>
              <a:t>zer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>
                <a:solidFill>
                  <a:srgbClr val="FF0000"/>
                </a:solidFill>
              </a:rPr>
              <a:t>while i&lt;=5:</a:t>
            </a:r>
          </a:p>
          <a:p>
            <a:r>
              <a:rPr lang="en-US" dirty="0">
                <a:solidFill>
                  <a:srgbClr val="FFC00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έναν αριθμό:'))</a:t>
            </a:r>
          </a:p>
          <a:p>
            <a:r>
              <a:rPr lang="el-GR" dirty="0">
                <a:solidFill>
                  <a:srgbClr val="7030A0"/>
                </a:solidFill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if x&gt;0: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pos</a:t>
            </a:r>
            <a:r>
              <a:rPr lang="en-US" dirty="0">
                <a:solidFill>
                  <a:srgbClr val="7030A0"/>
                </a:solidFill>
              </a:rPr>
              <a:t>=pos+1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elif</a:t>
            </a:r>
            <a:r>
              <a:rPr lang="en-US" dirty="0">
                <a:solidFill>
                  <a:srgbClr val="7030A0"/>
                </a:solidFill>
              </a:rPr>
              <a:t> x&lt;0: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neg</a:t>
            </a:r>
            <a:r>
              <a:rPr lang="en-US" dirty="0">
                <a:solidFill>
                  <a:srgbClr val="7030A0"/>
                </a:solidFill>
              </a:rPr>
              <a:t>=neg+1</a:t>
            </a:r>
          </a:p>
          <a:p>
            <a:r>
              <a:rPr lang="en-US" dirty="0">
                <a:solidFill>
                  <a:srgbClr val="7030A0"/>
                </a:solidFill>
              </a:rPr>
              <a:t>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zer</a:t>
            </a:r>
            <a:r>
              <a:rPr lang="en-US" dirty="0">
                <a:solidFill>
                  <a:srgbClr val="7030A0"/>
                </a:solidFill>
              </a:rPr>
              <a:t>=zer+1</a:t>
            </a:r>
          </a:p>
          <a:p>
            <a:r>
              <a:rPr lang="en-US" dirty="0">
                <a:solidFill>
                  <a:srgbClr val="FFC000"/>
                </a:solidFill>
              </a:rPr>
              <a:t>    </a:t>
            </a:r>
            <a:r>
              <a:rPr lang="en-US" dirty="0">
                <a:solidFill>
                  <a:srgbClr val="FF0000"/>
                </a:solidFill>
              </a:rPr>
              <a:t>i=i+1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Θετικοί αριθμοί:',</a:t>
            </a:r>
            <a:r>
              <a:rPr lang="en-US" dirty="0" err="1">
                <a:solidFill>
                  <a:srgbClr val="7030A0"/>
                </a:solidFill>
              </a:rPr>
              <a:t>pos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Αρνητικοί αριθμοί:',</a:t>
            </a:r>
            <a:r>
              <a:rPr lang="en-US" dirty="0" err="1">
                <a:solidFill>
                  <a:srgbClr val="7030A0"/>
                </a:solidFill>
              </a:rPr>
              <a:t>neg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Μηδενικά:',</a:t>
            </a:r>
            <a:r>
              <a:rPr lang="en-US" dirty="0" err="1">
                <a:solidFill>
                  <a:srgbClr val="7030A0"/>
                </a:solidFill>
              </a:rPr>
              <a:t>zer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Έκρηξη 2 5"/>
          <p:cNvSpPr/>
          <p:nvPr/>
        </p:nvSpPr>
        <p:spPr>
          <a:xfrm>
            <a:off x="5675586" y="2543362"/>
            <a:ext cx="4745421" cy="272704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While </a:t>
            </a:r>
            <a:r>
              <a:rPr lang="el-GR" dirty="0"/>
              <a:t>και προκαθορισμένος αριθμός επαναλήψεων</a:t>
            </a:r>
          </a:p>
        </p:txBody>
      </p:sp>
    </p:spTree>
    <p:extLst>
      <p:ext uri="{BB962C8B-B14F-4D97-AF65-F5344CB8AC3E}">
        <p14:creationId xmlns:p14="http://schemas.microsoft.com/office/powerpoint/2010/main" val="397617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 animBg="1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3861</TotalTime>
  <Words>4242</Words>
  <Application>Microsoft Office PowerPoint</Application>
  <PresentationFormat>Ευρεία οθόνη</PresentationFormat>
  <Paragraphs>724</Paragraphs>
  <Slides>42</Slides>
  <Notes>41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8" baseType="lpstr">
      <vt:lpstr>Arial</vt:lpstr>
      <vt:lpstr>Calibri</vt:lpstr>
      <vt:lpstr>Times New Roman</vt:lpstr>
      <vt:lpstr>Trebuchet MS</vt:lpstr>
      <vt:lpstr>Wingdings 3</vt:lpstr>
      <vt:lpstr>Όψη</vt:lpstr>
      <vt:lpstr>Δομή Επανάληψης</vt:lpstr>
      <vt:lpstr>Δομή επανάληψης</vt:lpstr>
      <vt:lpstr>Το σενάριο «Παίρνω – Κάνω»</vt:lpstr>
      <vt:lpstr>Η εντολή while </vt:lpstr>
      <vt:lpstr>Παραδείγματα while</vt:lpstr>
      <vt:lpstr>Ασκήσεις while (1η)</vt:lpstr>
      <vt:lpstr>Ασκήσεις while (2η)</vt:lpstr>
      <vt:lpstr>Ασκήσεις while (3η)</vt:lpstr>
      <vt:lpstr>Ασκήσεις while (4η)</vt:lpstr>
      <vt:lpstr>Ασκήσεις while (5η)</vt:lpstr>
      <vt:lpstr>Ασκήσεις while με break</vt:lpstr>
      <vt:lpstr>Η δήλωση break</vt:lpstr>
      <vt:lpstr>Ασκήσεις while με continue</vt:lpstr>
      <vt:lpstr>Η δήλωση continue</vt:lpstr>
      <vt:lpstr>Ασκήσεις while (6η)</vt:lpstr>
      <vt:lpstr>Ασκήσεις while (7η)</vt:lpstr>
      <vt:lpstr>Ασκήσεις while (8η)</vt:lpstr>
      <vt:lpstr>Ασκήσεις while (9η)</vt:lpstr>
      <vt:lpstr>Η συνάρτηση range()</vt:lpstr>
      <vt:lpstr>Η εντολή for</vt:lpstr>
      <vt:lpstr>Παραδείγματα for</vt:lpstr>
      <vt:lpstr>Ασκήσεις for (1η-2η)</vt:lpstr>
      <vt:lpstr>Ασκήσεις for (3η)</vt:lpstr>
      <vt:lpstr>Ασκήσεις for (4η)</vt:lpstr>
      <vt:lpstr>Ασκήσεις for (5η)</vt:lpstr>
      <vt:lpstr>Ασκήσεις for (6η)</vt:lpstr>
      <vt:lpstr>For σε άλλη μορφή!!!</vt:lpstr>
      <vt:lpstr>Έλεγχος ορθότητας δεδομένων</vt:lpstr>
      <vt:lpstr>Έλεγχος ορθότητας δεδομένων</vt:lpstr>
      <vt:lpstr>Άσκηση ελέγχου ορθότητας δεδομένων (1η)</vt:lpstr>
      <vt:lpstr>Άσκηση ελέγχου ορθότητας δεδομένων (1η)</vt:lpstr>
      <vt:lpstr>Άσκηση ελέγχου ορθότητας δεδομένων (2η)</vt:lpstr>
      <vt:lpstr>Άσκηση ελέγχου ορθότητας δεδομένων (2η)</vt:lpstr>
      <vt:lpstr>Εμφωλευμένες επαναλήψεις</vt:lpstr>
      <vt:lpstr>Άσκηση με φωλιασμένες επαναλήψεις</vt:lpstr>
      <vt:lpstr>Εύρεση μεγίστων - ελαχίστων</vt:lpstr>
      <vt:lpstr>Εύρεση μεγίστων – ελαχίστων (1η)</vt:lpstr>
      <vt:lpstr>Εύρεση μεγίστων – ελαχίστων (1η)</vt:lpstr>
      <vt:lpstr>Εύρεση μεγίστων – ελαχίστων (2η)</vt:lpstr>
      <vt:lpstr>Εύρεση μεγίστων – ελαχίστων (3η)</vt:lpstr>
      <vt:lpstr>Εύρεση μεγίστων – ελαχίστων (4η)</vt:lpstr>
      <vt:lpstr>Εύρεση μεγίστων – ελαχίστων (4η)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684</cp:revision>
  <dcterms:created xsi:type="dcterms:W3CDTF">2015-02-19T08:19:29Z</dcterms:created>
  <dcterms:modified xsi:type="dcterms:W3CDTF">2020-10-04T20:24:55Z</dcterms:modified>
</cp:coreProperties>
</file>