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</p:sldMasterIdLst>
  <p:notesMasterIdLst>
    <p:notesMasterId r:id="rId37"/>
  </p:notesMasterIdLst>
  <p:sldIdLst>
    <p:sldId id="369" r:id="rId2"/>
    <p:sldId id="370" r:id="rId3"/>
    <p:sldId id="401" r:id="rId4"/>
    <p:sldId id="366" r:id="rId5"/>
    <p:sldId id="371" r:id="rId6"/>
    <p:sldId id="372" r:id="rId7"/>
    <p:sldId id="373" r:id="rId8"/>
    <p:sldId id="388" r:id="rId9"/>
    <p:sldId id="375" r:id="rId10"/>
    <p:sldId id="377" r:id="rId11"/>
    <p:sldId id="374" r:id="rId12"/>
    <p:sldId id="376" r:id="rId13"/>
    <p:sldId id="391" r:id="rId14"/>
    <p:sldId id="402" r:id="rId15"/>
    <p:sldId id="396" r:id="rId16"/>
    <p:sldId id="392" r:id="rId17"/>
    <p:sldId id="383" r:id="rId18"/>
    <p:sldId id="384" r:id="rId19"/>
    <p:sldId id="386" r:id="rId20"/>
    <p:sldId id="387" r:id="rId21"/>
    <p:sldId id="382" r:id="rId22"/>
    <p:sldId id="390" r:id="rId23"/>
    <p:sldId id="397" r:id="rId24"/>
    <p:sldId id="398" r:id="rId25"/>
    <p:sldId id="404" r:id="rId26"/>
    <p:sldId id="403" r:id="rId27"/>
    <p:sldId id="405" r:id="rId28"/>
    <p:sldId id="406" r:id="rId29"/>
    <p:sldId id="407" r:id="rId30"/>
    <p:sldId id="378" r:id="rId31"/>
    <p:sldId id="380" r:id="rId32"/>
    <p:sldId id="393" r:id="rId33"/>
    <p:sldId id="395" r:id="rId34"/>
    <p:sldId id="394" r:id="rId35"/>
    <p:sldId id="408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keros" initials="g" lastIdx="1" clrIdx="0">
    <p:extLst>
      <p:ext uri="{19B8F6BF-5375-455C-9EA6-DF929625EA0E}">
        <p15:presenceInfo xmlns:p15="http://schemas.microsoft.com/office/powerpoint/2012/main" userId="gkero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B530"/>
    <a:srgbClr val="555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Φωτεινό στυλ 2 - Έμφαση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8FB837D-C827-4EFA-A057-4D05807E0F7C}" styleName="Στυλ με θέμα 1 - Έμφαση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B301B821-A1FF-4177-AEE7-76D212191A09}" styleName="Μεσαίο στυλ 1 - Έμφαση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85996" autoAdjust="0"/>
  </p:normalViewPr>
  <p:slideViewPr>
    <p:cSldViewPr snapToGrid="0">
      <p:cViewPr varScale="1">
        <p:scale>
          <a:sx n="63" d="100"/>
          <a:sy n="63" d="100"/>
        </p:scale>
        <p:origin x="9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064767-2D09-4110-9F35-1B0D12826DD9}" type="doc">
      <dgm:prSet loTypeId="urn:microsoft.com/office/officeart/2005/8/layout/process1" loCatId="process" qsTypeId="urn:microsoft.com/office/officeart/2005/8/quickstyle/3d5" qsCatId="3D" csTypeId="urn:microsoft.com/office/officeart/2005/8/colors/colorful1" csCatId="colorful" phldr="1"/>
      <dgm:spPr/>
    </dgm:pt>
    <dgm:pt modelId="{3599C2B2-2A9E-4CBD-BE5D-11ABD34BCAD2}">
      <dgm:prSet phldrT="[Κείμενο]"/>
      <dgm:spPr/>
      <dgm:t>
        <a:bodyPr/>
        <a:lstStyle/>
        <a:p>
          <a:r>
            <a:rPr lang="en-US"/>
            <a:t>Open</a:t>
          </a:r>
          <a:endParaRPr lang="el-GR"/>
        </a:p>
        <a:p>
          <a:r>
            <a:rPr lang="el-GR"/>
            <a:t>Άνοιγμα του αρχείου</a:t>
          </a:r>
          <a:endParaRPr lang="el-GR" dirty="0"/>
        </a:p>
      </dgm:t>
    </dgm:pt>
    <dgm:pt modelId="{8A24CACB-2D4F-4614-8FA9-6B564F7DC727}" type="parTrans" cxnId="{3511E096-B184-4220-B1A6-2C199DB48C9C}">
      <dgm:prSet/>
      <dgm:spPr/>
      <dgm:t>
        <a:bodyPr/>
        <a:lstStyle/>
        <a:p>
          <a:endParaRPr lang="el-GR"/>
        </a:p>
      </dgm:t>
    </dgm:pt>
    <dgm:pt modelId="{2DABF052-ED54-4798-8D1B-7700199493CA}" type="sibTrans" cxnId="{3511E096-B184-4220-B1A6-2C199DB48C9C}">
      <dgm:prSet/>
      <dgm:spPr/>
      <dgm:t>
        <a:bodyPr/>
        <a:lstStyle/>
        <a:p>
          <a:endParaRPr lang="el-GR"/>
        </a:p>
      </dgm:t>
    </dgm:pt>
    <dgm:pt modelId="{DA50E2F3-AB24-41ED-AB69-6D8AAA520AD8}">
      <dgm:prSet phldrT="[Κείμενο]"/>
      <dgm:spPr/>
      <dgm:t>
        <a:bodyPr/>
        <a:lstStyle/>
        <a:p>
          <a:r>
            <a:rPr lang="el-GR" dirty="0"/>
            <a:t>Επεξεργασία</a:t>
          </a:r>
          <a:r>
            <a:rPr lang="en-US" dirty="0"/>
            <a:t> </a:t>
          </a:r>
          <a:endParaRPr lang="el-GR" dirty="0"/>
        </a:p>
        <a:p>
          <a:r>
            <a:rPr lang="en-US" dirty="0"/>
            <a:t>(</a:t>
          </a:r>
          <a:r>
            <a:rPr lang="el-GR" dirty="0"/>
            <a:t>Ανάγνωση ή / και Εγγραφή)</a:t>
          </a:r>
        </a:p>
      </dgm:t>
    </dgm:pt>
    <dgm:pt modelId="{0DBCBF66-8660-411F-9AAC-D6D63850AC4E}" type="parTrans" cxnId="{842ECAD0-A40C-43A1-A95A-14285B5C42B1}">
      <dgm:prSet/>
      <dgm:spPr/>
      <dgm:t>
        <a:bodyPr/>
        <a:lstStyle/>
        <a:p>
          <a:endParaRPr lang="el-GR"/>
        </a:p>
      </dgm:t>
    </dgm:pt>
    <dgm:pt modelId="{12ACF671-D0DA-42C6-8BE2-8EBFE6AFF0C8}" type="sibTrans" cxnId="{842ECAD0-A40C-43A1-A95A-14285B5C42B1}">
      <dgm:prSet/>
      <dgm:spPr/>
      <dgm:t>
        <a:bodyPr/>
        <a:lstStyle/>
        <a:p>
          <a:endParaRPr lang="el-GR"/>
        </a:p>
      </dgm:t>
    </dgm:pt>
    <dgm:pt modelId="{265B8694-AF97-4019-A35F-F069705A8BA7}">
      <dgm:prSet phldrT="[Κείμενο]"/>
      <dgm:spPr/>
      <dgm:t>
        <a:bodyPr/>
        <a:lstStyle/>
        <a:p>
          <a:r>
            <a:rPr lang="en-US" dirty="0"/>
            <a:t>Close</a:t>
          </a:r>
          <a:endParaRPr lang="el-GR" dirty="0"/>
        </a:p>
        <a:p>
          <a:r>
            <a:rPr lang="el-GR" dirty="0"/>
            <a:t>Κλείσιμο του αρχείου</a:t>
          </a:r>
        </a:p>
      </dgm:t>
    </dgm:pt>
    <dgm:pt modelId="{ABF287DF-52A9-42E6-8723-25C9DBCB4EE2}" type="parTrans" cxnId="{6FAA82AF-314D-421E-9A86-EA080694A058}">
      <dgm:prSet/>
      <dgm:spPr/>
      <dgm:t>
        <a:bodyPr/>
        <a:lstStyle/>
        <a:p>
          <a:endParaRPr lang="el-GR"/>
        </a:p>
      </dgm:t>
    </dgm:pt>
    <dgm:pt modelId="{67D71251-2489-4131-8749-5C231B7FD5D1}" type="sibTrans" cxnId="{6FAA82AF-314D-421E-9A86-EA080694A058}">
      <dgm:prSet/>
      <dgm:spPr/>
      <dgm:t>
        <a:bodyPr/>
        <a:lstStyle/>
        <a:p>
          <a:endParaRPr lang="el-GR"/>
        </a:p>
      </dgm:t>
    </dgm:pt>
    <dgm:pt modelId="{D3D1E201-5B43-4AB0-8EDF-01B24AEAF543}" type="pres">
      <dgm:prSet presAssocID="{92064767-2D09-4110-9F35-1B0D12826DD9}" presName="Name0" presStyleCnt="0">
        <dgm:presLayoutVars>
          <dgm:dir/>
          <dgm:resizeHandles val="exact"/>
        </dgm:presLayoutVars>
      </dgm:prSet>
      <dgm:spPr/>
    </dgm:pt>
    <dgm:pt modelId="{07D899DA-4D3B-410E-B99E-6991055B03A4}" type="pres">
      <dgm:prSet presAssocID="{3599C2B2-2A9E-4CBD-BE5D-11ABD34BCAD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0FD461F-3371-4DDB-9BE7-699FBE8D1CCB}" type="pres">
      <dgm:prSet presAssocID="{2DABF052-ED54-4798-8D1B-7700199493CA}" presName="sibTrans" presStyleLbl="sibTrans2D1" presStyleIdx="0" presStyleCnt="2"/>
      <dgm:spPr/>
      <dgm:t>
        <a:bodyPr/>
        <a:lstStyle/>
        <a:p>
          <a:endParaRPr lang="el-GR"/>
        </a:p>
      </dgm:t>
    </dgm:pt>
    <dgm:pt modelId="{7A064213-D62C-4BDA-971E-F848B53E93F8}" type="pres">
      <dgm:prSet presAssocID="{2DABF052-ED54-4798-8D1B-7700199493CA}" presName="connectorText" presStyleLbl="sibTrans2D1" presStyleIdx="0" presStyleCnt="2"/>
      <dgm:spPr/>
      <dgm:t>
        <a:bodyPr/>
        <a:lstStyle/>
        <a:p>
          <a:endParaRPr lang="el-GR"/>
        </a:p>
      </dgm:t>
    </dgm:pt>
    <dgm:pt modelId="{E9FEA41F-7397-4800-B627-85D12C4C72FE}" type="pres">
      <dgm:prSet presAssocID="{DA50E2F3-AB24-41ED-AB69-6D8AAA520AD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0A56AFA-56D6-4E37-A56F-B96FAC011A98}" type="pres">
      <dgm:prSet presAssocID="{12ACF671-D0DA-42C6-8BE2-8EBFE6AFF0C8}" presName="sibTrans" presStyleLbl="sibTrans2D1" presStyleIdx="1" presStyleCnt="2"/>
      <dgm:spPr/>
      <dgm:t>
        <a:bodyPr/>
        <a:lstStyle/>
        <a:p>
          <a:endParaRPr lang="el-GR"/>
        </a:p>
      </dgm:t>
    </dgm:pt>
    <dgm:pt modelId="{11E31ABA-F49B-49FC-876B-E10465ECB6DE}" type="pres">
      <dgm:prSet presAssocID="{12ACF671-D0DA-42C6-8BE2-8EBFE6AFF0C8}" presName="connectorText" presStyleLbl="sibTrans2D1" presStyleIdx="1" presStyleCnt="2"/>
      <dgm:spPr/>
      <dgm:t>
        <a:bodyPr/>
        <a:lstStyle/>
        <a:p>
          <a:endParaRPr lang="el-GR"/>
        </a:p>
      </dgm:t>
    </dgm:pt>
    <dgm:pt modelId="{D277B51F-8386-4860-B906-C36FECE94A94}" type="pres">
      <dgm:prSet presAssocID="{265B8694-AF97-4019-A35F-F069705A8BA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842ECAD0-A40C-43A1-A95A-14285B5C42B1}" srcId="{92064767-2D09-4110-9F35-1B0D12826DD9}" destId="{DA50E2F3-AB24-41ED-AB69-6D8AAA520AD8}" srcOrd="1" destOrd="0" parTransId="{0DBCBF66-8660-411F-9AAC-D6D63850AC4E}" sibTransId="{12ACF671-D0DA-42C6-8BE2-8EBFE6AFF0C8}"/>
    <dgm:cxn modelId="{6F337D7C-43B3-4C27-8305-E6365321A236}" type="presOf" srcId="{DA50E2F3-AB24-41ED-AB69-6D8AAA520AD8}" destId="{E9FEA41F-7397-4800-B627-85D12C4C72FE}" srcOrd="0" destOrd="0" presId="urn:microsoft.com/office/officeart/2005/8/layout/process1"/>
    <dgm:cxn modelId="{E49C7798-3808-4BB6-8F7D-15AB89B999FB}" type="presOf" srcId="{12ACF671-D0DA-42C6-8BE2-8EBFE6AFF0C8}" destId="{40A56AFA-56D6-4E37-A56F-B96FAC011A98}" srcOrd="0" destOrd="0" presId="urn:microsoft.com/office/officeart/2005/8/layout/process1"/>
    <dgm:cxn modelId="{60377BB2-A307-4393-A76C-B5BE4384C84D}" type="presOf" srcId="{265B8694-AF97-4019-A35F-F069705A8BA7}" destId="{D277B51F-8386-4860-B906-C36FECE94A94}" srcOrd="0" destOrd="0" presId="urn:microsoft.com/office/officeart/2005/8/layout/process1"/>
    <dgm:cxn modelId="{A1F42B12-7813-42BC-AC64-A69D41456A46}" type="presOf" srcId="{2DABF052-ED54-4798-8D1B-7700199493CA}" destId="{B0FD461F-3371-4DDB-9BE7-699FBE8D1CCB}" srcOrd="0" destOrd="0" presId="urn:microsoft.com/office/officeart/2005/8/layout/process1"/>
    <dgm:cxn modelId="{4EDAD6C5-C151-4E6F-9FEE-59FE03B2F4BD}" type="presOf" srcId="{2DABF052-ED54-4798-8D1B-7700199493CA}" destId="{7A064213-D62C-4BDA-971E-F848B53E93F8}" srcOrd="1" destOrd="0" presId="urn:microsoft.com/office/officeart/2005/8/layout/process1"/>
    <dgm:cxn modelId="{6FAA82AF-314D-421E-9A86-EA080694A058}" srcId="{92064767-2D09-4110-9F35-1B0D12826DD9}" destId="{265B8694-AF97-4019-A35F-F069705A8BA7}" srcOrd="2" destOrd="0" parTransId="{ABF287DF-52A9-42E6-8723-25C9DBCB4EE2}" sibTransId="{67D71251-2489-4131-8749-5C231B7FD5D1}"/>
    <dgm:cxn modelId="{308B3F14-2912-4C46-9976-C57370394B32}" type="presOf" srcId="{12ACF671-D0DA-42C6-8BE2-8EBFE6AFF0C8}" destId="{11E31ABA-F49B-49FC-876B-E10465ECB6DE}" srcOrd="1" destOrd="0" presId="urn:microsoft.com/office/officeart/2005/8/layout/process1"/>
    <dgm:cxn modelId="{3511E096-B184-4220-B1A6-2C199DB48C9C}" srcId="{92064767-2D09-4110-9F35-1B0D12826DD9}" destId="{3599C2B2-2A9E-4CBD-BE5D-11ABD34BCAD2}" srcOrd="0" destOrd="0" parTransId="{8A24CACB-2D4F-4614-8FA9-6B564F7DC727}" sibTransId="{2DABF052-ED54-4798-8D1B-7700199493CA}"/>
    <dgm:cxn modelId="{8C47BBF1-22F1-40A4-8D0A-DF40B50BF92F}" type="presOf" srcId="{92064767-2D09-4110-9F35-1B0D12826DD9}" destId="{D3D1E201-5B43-4AB0-8EDF-01B24AEAF543}" srcOrd="0" destOrd="0" presId="urn:microsoft.com/office/officeart/2005/8/layout/process1"/>
    <dgm:cxn modelId="{7564774A-0794-4834-802E-A37395E2B79E}" type="presOf" srcId="{3599C2B2-2A9E-4CBD-BE5D-11ABD34BCAD2}" destId="{07D899DA-4D3B-410E-B99E-6991055B03A4}" srcOrd="0" destOrd="0" presId="urn:microsoft.com/office/officeart/2005/8/layout/process1"/>
    <dgm:cxn modelId="{67C7EC5E-3104-4150-92EA-E1E31574F058}" type="presParOf" srcId="{D3D1E201-5B43-4AB0-8EDF-01B24AEAF543}" destId="{07D899DA-4D3B-410E-B99E-6991055B03A4}" srcOrd="0" destOrd="0" presId="urn:microsoft.com/office/officeart/2005/8/layout/process1"/>
    <dgm:cxn modelId="{7897A891-D9EC-4DB3-A2A7-37D41BD8D65D}" type="presParOf" srcId="{D3D1E201-5B43-4AB0-8EDF-01B24AEAF543}" destId="{B0FD461F-3371-4DDB-9BE7-699FBE8D1CCB}" srcOrd="1" destOrd="0" presId="urn:microsoft.com/office/officeart/2005/8/layout/process1"/>
    <dgm:cxn modelId="{C9FE102D-440B-46D6-8440-63EA14667481}" type="presParOf" srcId="{B0FD461F-3371-4DDB-9BE7-699FBE8D1CCB}" destId="{7A064213-D62C-4BDA-971E-F848B53E93F8}" srcOrd="0" destOrd="0" presId="urn:microsoft.com/office/officeart/2005/8/layout/process1"/>
    <dgm:cxn modelId="{8605FF7C-3056-45DC-9A7F-36FD44656249}" type="presParOf" srcId="{D3D1E201-5B43-4AB0-8EDF-01B24AEAF543}" destId="{E9FEA41F-7397-4800-B627-85D12C4C72FE}" srcOrd="2" destOrd="0" presId="urn:microsoft.com/office/officeart/2005/8/layout/process1"/>
    <dgm:cxn modelId="{5F31E2C7-E22B-4DF3-8147-A2905BEDB8EE}" type="presParOf" srcId="{D3D1E201-5B43-4AB0-8EDF-01B24AEAF543}" destId="{40A56AFA-56D6-4E37-A56F-B96FAC011A98}" srcOrd="3" destOrd="0" presId="urn:microsoft.com/office/officeart/2005/8/layout/process1"/>
    <dgm:cxn modelId="{77FC7BFE-EFCA-4141-801A-F1AF337E2B88}" type="presParOf" srcId="{40A56AFA-56D6-4E37-A56F-B96FAC011A98}" destId="{11E31ABA-F49B-49FC-876B-E10465ECB6DE}" srcOrd="0" destOrd="0" presId="urn:microsoft.com/office/officeart/2005/8/layout/process1"/>
    <dgm:cxn modelId="{435D4E42-7E3E-479B-B133-8E2865FCB169}" type="presParOf" srcId="{D3D1E201-5B43-4AB0-8EDF-01B24AEAF543}" destId="{D277B51F-8386-4860-B906-C36FECE94A9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D899DA-4D3B-410E-B99E-6991055B03A4}">
      <dsp:nvSpPr>
        <dsp:cNvPr id="0" name=""/>
        <dsp:cNvSpPr/>
      </dsp:nvSpPr>
      <dsp:spPr>
        <a:xfrm>
          <a:off x="7143" y="988831"/>
          <a:ext cx="2135187" cy="128111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Open</a:t>
          </a:r>
          <a:endParaRPr lang="el-GR" sz="2200" kern="1200"/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/>
            <a:t>Άνοιγμα του αρχείου</a:t>
          </a:r>
          <a:endParaRPr lang="el-GR" sz="2200" kern="1200" dirty="0"/>
        </a:p>
      </dsp:txBody>
      <dsp:txXfrm>
        <a:off x="44665" y="1026353"/>
        <a:ext cx="2060143" cy="1206068"/>
      </dsp:txXfrm>
    </dsp:sp>
    <dsp:sp modelId="{B0FD461F-3371-4DDB-9BE7-699FBE8D1CCB}">
      <dsp:nvSpPr>
        <dsp:cNvPr id="0" name=""/>
        <dsp:cNvSpPr/>
      </dsp:nvSpPr>
      <dsp:spPr>
        <a:xfrm>
          <a:off x="2355850" y="1364624"/>
          <a:ext cx="452659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800" kern="1200"/>
        </a:p>
      </dsp:txBody>
      <dsp:txXfrm>
        <a:off x="2355850" y="1470529"/>
        <a:ext cx="316861" cy="317716"/>
      </dsp:txXfrm>
    </dsp:sp>
    <dsp:sp modelId="{E9FEA41F-7397-4800-B627-85D12C4C72FE}">
      <dsp:nvSpPr>
        <dsp:cNvPr id="0" name=""/>
        <dsp:cNvSpPr/>
      </dsp:nvSpPr>
      <dsp:spPr>
        <a:xfrm>
          <a:off x="2996406" y="988831"/>
          <a:ext cx="2135187" cy="128111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/>
            <a:t>Επεξεργασία</a:t>
          </a:r>
          <a:r>
            <a:rPr lang="en-US" sz="2200" kern="1200" dirty="0"/>
            <a:t> </a:t>
          </a:r>
          <a:endParaRPr lang="el-GR" sz="2200" kern="1200" dirty="0"/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(</a:t>
          </a:r>
          <a:r>
            <a:rPr lang="el-GR" sz="2200" kern="1200" dirty="0"/>
            <a:t>Ανάγνωση ή / και Εγγραφή)</a:t>
          </a:r>
        </a:p>
      </dsp:txBody>
      <dsp:txXfrm>
        <a:off x="3033928" y="1026353"/>
        <a:ext cx="2060143" cy="1206068"/>
      </dsp:txXfrm>
    </dsp:sp>
    <dsp:sp modelId="{40A56AFA-56D6-4E37-A56F-B96FAC011A98}">
      <dsp:nvSpPr>
        <dsp:cNvPr id="0" name=""/>
        <dsp:cNvSpPr/>
      </dsp:nvSpPr>
      <dsp:spPr>
        <a:xfrm>
          <a:off x="5345112" y="1364624"/>
          <a:ext cx="452659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800" kern="1200"/>
        </a:p>
      </dsp:txBody>
      <dsp:txXfrm>
        <a:off x="5345112" y="1470529"/>
        <a:ext cx="316861" cy="317716"/>
      </dsp:txXfrm>
    </dsp:sp>
    <dsp:sp modelId="{D277B51F-8386-4860-B906-C36FECE94A94}">
      <dsp:nvSpPr>
        <dsp:cNvPr id="0" name=""/>
        <dsp:cNvSpPr/>
      </dsp:nvSpPr>
      <dsp:spPr>
        <a:xfrm>
          <a:off x="5985668" y="988831"/>
          <a:ext cx="2135187" cy="128111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Close</a:t>
          </a:r>
          <a:endParaRPr lang="el-GR" sz="2200" kern="1200" dirty="0"/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/>
            <a:t>Κλείσιμο του αρχείου</a:t>
          </a:r>
        </a:p>
      </dsp:txBody>
      <dsp:txXfrm>
        <a:off x="6023190" y="1026353"/>
        <a:ext cx="2060143" cy="12060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788E7-2211-48AA-BA39-D94F7232ECAC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6C1C4-F56F-46B1-B796-B9F0977DB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802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4806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8057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5146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8180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0204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1806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739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241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4753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139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422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2581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0502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4744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3369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2830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42768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4365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55482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38815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9478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015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0920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74332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69869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7480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4543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57788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790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92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84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855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4046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0777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04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886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99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11194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3086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8404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7871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1244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547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692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03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32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206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806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215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314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8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503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  <p:sldLayoutId id="2147483784" r:id="rId13"/>
    <p:sldLayoutId id="2147483785" r:id="rId14"/>
    <p:sldLayoutId id="2147483786" r:id="rId15"/>
    <p:sldLayoutId id="214748378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055" y="725214"/>
            <a:ext cx="9144000" cy="1753588"/>
          </a:xfrm>
        </p:spPr>
        <p:txBody>
          <a:bodyPr>
            <a:noAutofit/>
          </a:bodyPr>
          <a:lstStyle/>
          <a:p>
            <a:pPr algn="ctr"/>
            <a:r>
              <a:rPr lang="el-GR" sz="4800" dirty="0">
                <a:solidFill>
                  <a:schemeClr val="accent2"/>
                </a:solidFill>
              </a:rPr>
              <a:t>Διαχείριση αρχείων</a:t>
            </a:r>
            <a:endParaRPr lang="en-US" sz="4800" dirty="0">
              <a:solidFill>
                <a:schemeClr val="accent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33596" y="3216461"/>
            <a:ext cx="4694822" cy="139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47055" y="5344509"/>
            <a:ext cx="9144000" cy="10358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 sz="2400" dirty="0">
                <a:solidFill>
                  <a:srgbClr val="0070C0"/>
                </a:solidFill>
              </a:rPr>
              <a:t>Κέρος Α. Ιωάννης</a:t>
            </a:r>
          </a:p>
          <a:p>
            <a:r>
              <a:rPr lang="el-GR" sz="2400" dirty="0">
                <a:solidFill>
                  <a:srgbClr val="0070C0"/>
                </a:solidFill>
              </a:rPr>
              <a:t>Καθηγητής Πληροφορικής ΠΕ</a:t>
            </a:r>
            <a:r>
              <a:rPr lang="en-US" sz="2400" dirty="0">
                <a:solidFill>
                  <a:srgbClr val="0070C0"/>
                </a:solidFill>
              </a:rPr>
              <a:t>86</a:t>
            </a:r>
            <a:endParaRPr lang="el-GR" sz="2400" dirty="0">
              <a:solidFill>
                <a:srgbClr val="0070C0"/>
              </a:solidFill>
            </a:endParaRPr>
          </a:p>
          <a:p>
            <a:r>
              <a:rPr lang="el-GR" sz="2400" dirty="0">
                <a:solidFill>
                  <a:srgbClr val="0070C0"/>
                </a:solidFill>
              </a:rPr>
              <a:t>1</a:t>
            </a:r>
            <a:r>
              <a:rPr lang="el-GR" sz="2400" baseline="30000" dirty="0">
                <a:solidFill>
                  <a:srgbClr val="0070C0"/>
                </a:solidFill>
              </a:rPr>
              <a:t>ο</a:t>
            </a:r>
            <a:r>
              <a:rPr lang="el-GR" sz="2400" dirty="0">
                <a:solidFill>
                  <a:srgbClr val="0070C0"/>
                </a:solidFill>
              </a:rPr>
              <a:t> ΕΠΑΛ Κιλκίς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916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Ανάγνωση από αρχείο – </a:t>
            </a:r>
            <a:r>
              <a:rPr lang="en-US" dirty="0">
                <a:solidFill>
                  <a:schemeClr val="accent2"/>
                </a:solidFill>
              </a:rPr>
              <a:t>read()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1609" y="1055694"/>
            <a:ext cx="90117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/>
              <a:t>Για να διαβάσουμε από ένα αρχείο, πρέπει να το ανοίξουμε σε κατάσταση '</a:t>
            </a:r>
            <a:r>
              <a:rPr lang="en-US" sz="2000" dirty="0"/>
              <a:t>r</a:t>
            </a:r>
            <a:r>
              <a:rPr lang="el-GR" sz="2000" dirty="0"/>
              <a:t>'. Εφόσον αυτό έχει συμβεί, μπορούμε να διαβάσουμε από αυτό χρησιμοποιώντας μια από τις παρακάτω μεθόδους: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7538" y="2004144"/>
            <a:ext cx="1065198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solidFill>
                  <a:srgbClr val="7030A0"/>
                </a:solidFill>
              </a:rPr>
              <a:t>αντικείμενο</a:t>
            </a:r>
            <a:r>
              <a:rPr lang="en-US" sz="2400" b="1" dirty="0">
                <a:solidFill>
                  <a:srgbClr val="7030A0"/>
                </a:solidFill>
              </a:rPr>
              <a:t>.read([count])</a:t>
            </a:r>
            <a:endParaRPr lang="el-GR" sz="2400" b="1" dirty="0">
              <a:solidFill>
                <a:srgbClr val="7030A0"/>
              </a:solidFill>
            </a:endParaRPr>
          </a:p>
          <a:p>
            <a:pPr algn="ctr"/>
            <a:r>
              <a:rPr lang="el-GR" b="1" dirty="0">
                <a:solidFill>
                  <a:srgbClr val="C00000"/>
                </a:solidFill>
              </a:rPr>
              <a:t>Διαβάζει όλο το αρχείο και το επιστρέφει σε μία μεταβλητή</a:t>
            </a:r>
            <a:r>
              <a:rPr lang="en-US" b="1" dirty="0">
                <a:solidFill>
                  <a:srgbClr val="C00000"/>
                </a:solidFill>
              </a:rPr>
              <a:t> (</a:t>
            </a:r>
            <a:r>
              <a:rPr lang="el-GR" b="1" dirty="0">
                <a:solidFill>
                  <a:srgbClr val="C00000"/>
                </a:solidFill>
              </a:rPr>
              <a:t>Παράδειγμα 3) ή διαβάζει τόσους ακριβώς χαρακτήρες όσους υποδεικνύει η προαιρετική παράμετρος [</a:t>
            </a:r>
            <a:r>
              <a:rPr lang="en-US" b="1" dirty="0">
                <a:solidFill>
                  <a:srgbClr val="C00000"/>
                </a:solidFill>
              </a:rPr>
              <a:t>count</a:t>
            </a:r>
            <a:r>
              <a:rPr lang="el-GR" b="1" dirty="0">
                <a:solidFill>
                  <a:srgbClr val="C00000"/>
                </a:solidFill>
              </a:rPr>
              <a:t>]</a:t>
            </a:r>
            <a:r>
              <a:rPr lang="en-US" b="1" dirty="0">
                <a:solidFill>
                  <a:srgbClr val="C00000"/>
                </a:solidFill>
              </a:rPr>
              <a:t> (</a:t>
            </a:r>
            <a:r>
              <a:rPr lang="el-GR" b="1" dirty="0">
                <a:solidFill>
                  <a:srgbClr val="C00000"/>
                </a:solidFill>
              </a:rPr>
              <a:t>Παραδείγματα 4, 5).</a:t>
            </a:r>
          </a:p>
          <a:p>
            <a:pPr algn="ctr"/>
            <a:r>
              <a:rPr lang="el-GR" b="1" dirty="0">
                <a:solidFill>
                  <a:schemeClr val="accent6">
                    <a:lumMod val="50000"/>
                  </a:schemeClr>
                </a:solidFill>
              </a:rPr>
              <a:t>Η ανάγνωση ξεκινά από την τρέχουσα θέση στο αρχείο (δες παρακάτω)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5679" y="4438208"/>
            <a:ext cx="103438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solidFill>
                  <a:srgbClr val="7030A0"/>
                </a:solidFill>
              </a:rPr>
              <a:t>αντικείμενο</a:t>
            </a:r>
            <a:r>
              <a:rPr lang="en-US" sz="2400" b="1" dirty="0">
                <a:solidFill>
                  <a:srgbClr val="7030A0"/>
                </a:solidFill>
              </a:rPr>
              <a:t>.</a:t>
            </a:r>
            <a:r>
              <a:rPr lang="en-US" sz="2400" b="1" dirty="0" err="1">
                <a:solidFill>
                  <a:srgbClr val="7030A0"/>
                </a:solidFill>
              </a:rPr>
              <a:t>readlines</a:t>
            </a:r>
            <a:r>
              <a:rPr lang="en-US" sz="2400" b="1" dirty="0">
                <a:solidFill>
                  <a:srgbClr val="7030A0"/>
                </a:solidFill>
              </a:rPr>
              <a:t>()</a:t>
            </a:r>
            <a:endParaRPr lang="el-GR" sz="2400" b="1" dirty="0">
              <a:solidFill>
                <a:srgbClr val="7030A0"/>
              </a:solidFill>
            </a:endParaRPr>
          </a:p>
          <a:p>
            <a:pPr algn="ctr"/>
            <a:r>
              <a:rPr lang="el-GR" b="1" dirty="0">
                <a:solidFill>
                  <a:srgbClr val="C00000"/>
                </a:solidFill>
              </a:rPr>
              <a:t>Διαβάζει όλο το αρχείο και επιστρέφει το αποτέλεσμα σε μία λίστα. Η κάθε γραμμή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l-GR" b="1" dirty="0">
                <a:solidFill>
                  <a:srgbClr val="C00000"/>
                </a:solidFill>
              </a:rPr>
              <a:t>του αρχείου αποτελεί και ένα νέο στοιχείο της λίστας (Παράδειγμα 8).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7538" y="3221176"/>
            <a:ext cx="104979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solidFill>
                  <a:srgbClr val="7030A0"/>
                </a:solidFill>
              </a:rPr>
              <a:t>αντικείμενο</a:t>
            </a:r>
            <a:r>
              <a:rPr lang="en-US" sz="2400" b="1" dirty="0">
                <a:solidFill>
                  <a:srgbClr val="7030A0"/>
                </a:solidFill>
              </a:rPr>
              <a:t>.</a:t>
            </a:r>
            <a:r>
              <a:rPr lang="en-US" sz="2400" b="1" dirty="0" err="1">
                <a:solidFill>
                  <a:srgbClr val="7030A0"/>
                </a:solidFill>
              </a:rPr>
              <a:t>readline</a:t>
            </a:r>
            <a:r>
              <a:rPr lang="en-US" sz="2400" b="1" dirty="0">
                <a:solidFill>
                  <a:srgbClr val="7030A0"/>
                </a:solidFill>
              </a:rPr>
              <a:t>()</a:t>
            </a:r>
            <a:endParaRPr lang="el-GR" sz="2400" b="1" dirty="0">
              <a:solidFill>
                <a:srgbClr val="7030A0"/>
              </a:solidFill>
            </a:endParaRPr>
          </a:p>
          <a:p>
            <a:pPr algn="ctr"/>
            <a:r>
              <a:rPr lang="el-GR" b="1" dirty="0">
                <a:solidFill>
                  <a:srgbClr val="C00000"/>
                </a:solidFill>
              </a:rPr>
              <a:t>Διαβάζει χαρακτήρες από ένα αρχείο μέχρι να συναντήσει μία νέα γραμμή και επιστρέφει πίσω αυτήν την γραμμή </a:t>
            </a:r>
            <a:r>
              <a:rPr lang="en-US" b="1" dirty="0">
                <a:solidFill>
                  <a:srgbClr val="C00000"/>
                </a:solidFill>
              </a:rPr>
              <a:t>(</a:t>
            </a:r>
            <a:r>
              <a:rPr lang="el-GR" b="1" dirty="0">
                <a:solidFill>
                  <a:srgbClr val="C00000"/>
                </a:solidFill>
              </a:rPr>
              <a:t>Παραδείγματα 6, 7).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61609" y="5702300"/>
            <a:ext cx="943412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/>
              <a:t>όπου: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/>
              <a:t>To </a:t>
            </a:r>
            <a:r>
              <a:rPr lang="el-GR" dirty="0">
                <a:solidFill>
                  <a:srgbClr val="FF0000"/>
                </a:solidFill>
              </a:rPr>
              <a:t>αντικείμενο</a:t>
            </a:r>
            <a:r>
              <a:rPr lang="el-GR" dirty="0"/>
              <a:t> είναι το αντικείμενο με την βοήθεια του οποίου χειριζόμαστε το αρχείο.</a:t>
            </a:r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6394" y="452718"/>
            <a:ext cx="1577230" cy="1350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44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  <p:bldP spid="6" grpId="0" uiExpand="1" build="p"/>
      <p:bldP spid="5" grpId="0" build="p"/>
      <p:bldP spid="7" grpId="0" build="p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Κλείσιμο αρχείου – </a:t>
            </a:r>
            <a:r>
              <a:rPr lang="en-US" dirty="0">
                <a:solidFill>
                  <a:schemeClr val="accent2"/>
                </a:solidFill>
              </a:rPr>
              <a:t>close()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1609" y="1055694"/>
            <a:ext cx="90117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/>
              <a:t>Αφού ολοκληρώθηκε η επεξεργασία του αρχείου, πρέπει τώρα να κλείσει και να επιστραφεί η διαχείριση του στο Λειτουργικό Σύστημα. Αυτό γίνεται με την εντολή </a:t>
            </a:r>
            <a:r>
              <a:rPr lang="en-US" sz="2000" b="1" dirty="0"/>
              <a:t>close()</a:t>
            </a:r>
            <a:r>
              <a:rPr lang="en-US" sz="2000" dirty="0"/>
              <a:t>.</a:t>
            </a:r>
            <a:endParaRPr lang="el-GR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46111" y="2071357"/>
            <a:ext cx="100058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solidFill>
                  <a:srgbClr val="7030A0"/>
                </a:solidFill>
              </a:rPr>
              <a:t>αντικείμενο</a:t>
            </a:r>
            <a:r>
              <a:rPr lang="en-US" sz="2400" b="1" dirty="0">
                <a:solidFill>
                  <a:srgbClr val="7030A0"/>
                </a:solidFill>
              </a:rPr>
              <a:t>.close()</a:t>
            </a:r>
            <a:endParaRPr lang="el-GR" sz="2400" b="1" dirty="0">
              <a:solidFill>
                <a:srgbClr val="7030A0"/>
              </a:solidFill>
            </a:endParaRPr>
          </a:p>
          <a:p>
            <a:r>
              <a:rPr lang="el-GR" sz="2000" dirty="0"/>
              <a:t>όπου: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/>
              <a:t>To </a:t>
            </a:r>
            <a:r>
              <a:rPr lang="el-GR" dirty="0">
                <a:solidFill>
                  <a:srgbClr val="FF0000"/>
                </a:solidFill>
              </a:rPr>
              <a:t>αντικείμενο</a:t>
            </a:r>
            <a:r>
              <a:rPr lang="el-GR" dirty="0"/>
              <a:t> είναι το αντικείμενο με την βοήθεια του οποίου χειριζόμασταν έως τώρα το αρχείο.</a:t>
            </a:r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964" y="3511464"/>
            <a:ext cx="4004142" cy="3017614"/>
          </a:xfrm>
          <a:prstGeom prst="rect">
            <a:avLst/>
          </a:prstGeom>
        </p:spPr>
      </p:pic>
      <p:pic>
        <p:nvPicPr>
          <p:cNvPr id="3" name="Εικόνα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6332" y="244305"/>
            <a:ext cx="1897775" cy="1319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645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Παραδείγματα</a:t>
            </a:r>
            <a:r>
              <a:rPr lang="en-US" dirty="0">
                <a:solidFill>
                  <a:schemeClr val="accent2"/>
                </a:solidFill>
              </a:rPr>
              <a:t> – write()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31621" y="1313985"/>
            <a:ext cx="1925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>
                <a:solidFill>
                  <a:srgbClr val="FF0000"/>
                </a:solidFill>
              </a:rPr>
              <a:t>Παράδειγμα 1</a:t>
            </a:r>
            <a:r>
              <a:rPr lang="el-GR" sz="2000" baseline="30000" dirty="0">
                <a:solidFill>
                  <a:srgbClr val="FF0000"/>
                </a:solidFill>
              </a:rPr>
              <a:t>ο</a:t>
            </a:r>
            <a:r>
              <a:rPr lang="el-GR" sz="2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1621" y="1807280"/>
            <a:ext cx="36251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>
                <a:solidFill>
                  <a:srgbClr val="7030A0"/>
                </a:solidFill>
              </a:rPr>
              <a:t>file=open('</a:t>
            </a:r>
            <a:r>
              <a:rPr lang="en-US" sz="2000" dirty="0" err="1">
                <a:solidFill>
                  <a:srgbClr val="7030A0"/>
                </a:solidFill>
              </a:rPr>
              <a:t>MyFirstFile.txt','w</a:t>
            </a:r>
            <a:r>
              <a:rPr lang="en-US" sz="2000" dirty="0">
                <a:solidFill>
                  <a:srgbClr val="7030A0"/>
                </a:solidFill>
              </a:rPr>
              <a:t>')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file.write</a:t>
            </a:r>
            <a:r>
              <a:rPr lang="en-US" sz="2000" dirty="0">
                <a:solidFill>
                  <a:srgbClr val="7030A0"/>
                </a:solidFill>
              </a:rPr>
              <a:t>('IRA')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file.write</a:t>
            </a:r>
            <a:r>
              <a:rPr lang="en-US" sz="2000" dirty="0">
                <a:solidFill>
                  <a:srgbClr val="7030A0"/>
                </a:solidFill>
              </a:rPr>
              <a:t>('IRA')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file.write</a:t>
            </a:r>
            <a:r>
              <a:rPr lang="en-US" sz="2000" dirty="0">
                <a:solidFill>
                  <a:srgbClr val="7030A0"/>
                </a:solidFill>
              </a:rPr>
              <a:t>('IRA')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file.close</a:t>
            </a:r>
            <a:r>
              <a:rPr lang="en-US" sz="2000" dirty="0">
                <a:solidFill>
                  <a:srgbClr val="7030A0"/>
                </a:solidFill>
              </a:rPr>
              <a:t>()</a:t>
            </a:r>
            <a:endParaRPr lang="el-GR" sz="2000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1621" y="3731736"/>
            <a:ext cx="1925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>
                <a:solidFill>
                  <a:srgbClr val="FF0000"/>
                </a:solidFill>
              </a:rPr>
              <a:t>Παράδειγμα </a:t>
            </a:r>
            <a:r>
              <a:rPr lang="en-US" sz="2000" dirty="0">
                <a:solidFill>
                  <a:srgbClr val="FF0000"/>
                </a:solidFill>
              </a:rPr>
              <a:t>2</a:t>
            </a:r>
            <a:r>
              <a:rPr lang="el-GR" sz="2000" baseline="30000" dirty="0">
                <a:solidFill>
                  <a:srgbClr val="FF0000"/>
                </a:solidFill>
              </a:rPr>
              <a:t>ο</a:t>
            </a:r>
            <a:r>
              <a:rPr lang="el-GR" sz="2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1621" y="4225031"/>
            <a:ext cx="36251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>
                <a:solidFill>
                  <a:srgbClr val="7030A0"/>
                </a:solidFill>
              </a:rPr>
              <a:t>file=open('</a:t>
            </a:r>
            <a:r>
              <a:rPr lang="en-US" sz="2000" dirty="0" err="1">
                <a:solidFill>
                  <a:srgbClr val="7030A0"/>
                </a:solidFill>
              </a:rPr>
              <a:t>MyFirstFile.txt','w</a:t>
            </a:r>
            <a:r>
              <a:rPr lang="en-US" sz="2000" dirty="0">
                <a:solidFill>
                  <a:srgbClr val="7030A0"/>
                </a:solidFill>
              </a:rPr>
              <a:t>')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file.write</a:t>
            </a:r>
            <a:r>
              <a:rPr lang="en-US" sz="2000" dirty="0">
                <a:solidFill>
                  <a:srgbClr val="7030A0"/>
                </a:solidFill>
              </a:rPr>
              <a:t>('IRA\n')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file.write</a:t>
            </a:r>
            <a:r>
              <a:rPr lang="en-US" sz="2000" dirty="0">
                <a:solidFill>
                  <a:srgbClr val="7030A0"/>
                </a:solidFill>
              </a:rPr>
              <a:t>('IRA\n')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file.write</a:t>
            </a:r>
            <a:r>
              <a:rPr lang="en-US" sz="2000" dirty="0">
                <a:solidFill>
                  <a:srgbClr val="7030A0"/>
                </a:solidFill>
              </a:rPr>
              <a:t>('IRA\n')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file.close</a:t>
            </a:r>
            <a:r>
              <a:rPr lang="en-US" sz="2000" dirty="0">
                <a:solidFill>
                  <a:srgbClr val="7030A0"/>
                </a:solidFill>
              </a:rPr>
              <a:t>()</a:t>
            </a:r>
            <a:endParaRPr lang="el-GR" sz="2000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8674" y="5791960"/>
            <a:ext cx="1925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>
                <a:solidFill>
                  <a:srgbClr val="FF0000"/>
                </a:solidFill>
              </a:rPr>
              <a:t>Άσκηση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6111" y="6082116"/>
            <a:ext cx="9977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Να γραφεί ένα πρόγραμμα στην </a:t>
            </a:r>
            <a:r>
              <a:rPr lang="en-US" dirty="0"/>
              <a:t>Python </a:t>
            </a:r>
            <a:r>
              <a:rPr lang="el-GR" dirty="0"/>
              <a:t>που θα δημιουργεί ένα αρχείο με όνομα </a:t>
            </a:r>
            <a:r>
              <a:rPr lang="en-US" dirty="0"/>
              <a:t>epal.txt </a:t>
            </a:r>
            <a:r>
              <a:rPr lang="el-GR" dirty="0"/>
              <a:t>μέσα στο οποίο σε ξεχωριστές γραμμές θα υπάρχει το ονοματεπώνυμο και το τμήμα σας.</a:t>
            </a:r>
            <a:endParaRPr lang="el-GR" sz="2000" dirty="0"/>
          </a:p>
        </p:txBody>
      </p:sp>
      <p:sp>
        <p:nvSpPr>
          <p:cNvPr id="16" name="Έκρηξη: 8 ακτίνες 15"/>
          <p:cNvSpPr/>
          <p:nvPr/>
        </p:nvSpPr>
        <p:spPr>
          <a:xfrm>
            <a:off x="7155936" y="2072089"/>
            <a:ext cx="4470977" cy="3031341"/>
          </a:xfrm>
          <a:prstGeom prst="irregularSeal1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Ο χαρακτήρας ‘\</a:t>
            </a:r>
            <a:r>
              <a:rPr lang="en-US" dirty="0"/>
              <a:t>n’ </a:t>
            </a:r>
            <a:r>
              <a:rPr lang="el-GR" dirty="0"/>
              <a:t>προκαλεί την αλλαγή σειράς.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Κατακόρυφος πάπυρος 2"/>
          <p:cNvSpPr/>
          <p:nvPr/>
        </p:nvSpPr>
        <p:spPr>
          <a:xfrm>
            <a:off x="4213792" y="1240850"/>
            <a:ext cx="2970584" cy="2208858"/>
          </a:xfrm>
          <a:prstGeom prst="vertic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FF0000"/>
              </a:solidFill>
            </a:endParaRPr>
          </a:p>
          <a:p>
            <a:pPr algn="ctr"/>
            <a:r>
              <a:rPr lang="el-GR" dirty="0">
                <a:solidFill>
                  <a:srgbClr val="FF0000"/>
                </a:solidFill>
              </a:rPr>
              <a:t>Παραγόμενο αρχείο</a:t>
            </a:r>
          </a:p>
          <a:p>
            <a:pPr algn="ctr"/>
            <a:r>
              <a:rPr lang="en-US" dirty="0">
                <a:solidFill>
                  <a:srgbClr val="00B050"/>
                </a:solidFill>
              </a:rPr>
              <a:t>MyFirstFile.txt</a:t>
            </a:r>
          </a:p>
          <a:p>
            <a:pPr algn="ctr"/>
            <a:endParaRPr lang="en-US" dirty="0">
              <a:solidFill>
                <a:srgbClr val="00B050"/>
              </a:solidFill>
            </a:endParaRPr>
          </a:p>
          <a:p>
            <a:pPr algn="ctr"/>
            <a:endParaRPr lang="en-US" dirty="0">
              <a:solidFill>
                <a:srgbClr val="00B050"/>
              </a:solidFill>
            </a:endParaRPr>
          </a:p>
          <a:p>
            <a:pPr algn="ctr"/>
            <a:r>
              <a:rPr lang="en-US" dirty="0"/>
              <a:t>IRAIRAIRA</a:t>
            </a:r>
            <a:endParaRPr lang="el-GR" dirty="0">
              <a:solidFill>
                <a:srgbClr val="00B050"/>
              </a:solidFill>
            </a:endParaRPr>
          </a:p>
          <a:p>
            <a:pPr algn="ctr"/>
            <a:endParaRPr lang="el-GR" dirty="0"/>
          </a:p>
        </p:txBody>
      </p:sp>
      <p:sp>
        <p:nvSpPr>
          <p:cNvPr id="17" name="Κατακόρυφος πάπυρος 16"/>
          <p:cNvSpPr/>
          <p:nvPr/>
        </p:nvSpPr>
        <p:spPr>
          <a:xfrm>
            <a:off x="4185352" y="3696434"/>
            <a:ext cx="2970584" cy="2264700"/>
          </a:xfrm>
          <a:prstGeom prst="vertic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  <a:p>
            <a:pPr algn="ctr"/>
            <a:endParaRPr lang="el-GR" dirty="0">
              <a:solidFill>
                <a:srgbClr val="FF0000"/>
              </a:solidFill>
            </a:endParaRPr>
          </a:p>
          <a:p>
            <a:pPr algn="ctr"/>
            <a:r>
              <a:rPr lang="el-GR" dirty="0">
                <a:solidFill>
                  <a:srgbClr val="FF0000"/>
                </a:solidFill>
              </a:rPr>
              <a:t>Παραγόμενο αρχείο</a:t>
            </a:r>
          </a:p>
          <a:p>
            <a:pPr algn="ctr"/>
            <a:r>
              <a:rPr lang="en-US" dirty="0">
                <a:solidFill>
                  <a:srgbClr val="00B050"/>
                </a:solidFill>
              </a:rPr>
              <a:t>MyFirstFile.txt</a:t>
            </a:r>
          </a:p>
          <a:p>
            <a:pPr algn="ctr"/>
            <a:endParaRPr lang="en-US" dirty="0">
              <a:solidFill>
                <a:srgbClr val="00B050"/>
              </a:solidFill>
            </a:endParaRPr>
          </a:p>
          <a:p>
            <a:pPr algn="ctr"/>
            <a:r>
              <a:rPr lang="en-US" dirty="0"/>
              <a:t>IRA</a:t>
            </a:r>
          </a:p>
          <a:p>
            <a:pPr algn="ctr"/>
            <a:r>
              <a:rPr lang="en-US" dirty="0"/>
              <a:t>IRA</a:t>
            </a:r>
          </a:p>
          <a:p>
            <a:pPr algn="ctr"/>
            <a:r>
              <a:rPr lang="en-US" dirty="0"/>
              <a:t>IRA</a:t>
            </a:r>
            <a:endParaRPr lang="el-GR" dirty="0">
              <a:solidFill>
                <a:srgbClr val="00B050"/>
              </a:solidFill>
            </a:endParaRPr>
          </a:p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9748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  <p:bldP spid="5" grpId="0"/>
      <p:bldP spid="9" grpId="0" build="p"/>
      <p:bldP spid="10" grpId="0"/>
      <p:bldP spid="14" grpId="0" build="p"/>
      <p:bldP spid="15" grpId="0" build="p"/>
      <p:bldP spid="16" grpId="0" animBg="1"/>
      <p:bldP spid="3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Παραδείγματα</a:t>
            </a:r>
            <a:r>
              <a:rPr lang="en-US" dirty="0">
                <a:solidFill>
                  <a:schemeClr val="accent2"/>
                </a:solidFill>
              </a:rPr>
              <a:t> – read()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6111" y="1040795"/>
            <a:ext cx="1925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>
                <a:solidFill>
                  <a:srgbClr val="FF0000"/>
                </a:solidFill>
              </a:rPr>
              <a:t>Παράδειγμα </a:t>
            </a:r>
            <a:r>
              <a:rPr lang="en-US" sz="2000" dirty="0">
                <a:solidFill>
                  <a:srgbClr val="FF0000"/>
                </a:solidFill>
              </a:rPr>
              <a:t>3</a:t>
            </a:r>
            <a:r>
              <a:rPr lang="el-GR" sz="2000" baseline="30000" dirty="0">
                <a:solidFill>
                  <a:srgbClr val="FF0000"/>
                </a:solidFill>
              </a:rPr>
              <a:t>ο</a:t>
            </a:r>
            <a:r>
              <a:rPr lang="el-GR" sz="2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6963" y="1372214"/>
            <a:ext cx="37650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>
                <a:solidFill>
                  <a:srgbClr val="7030A0"/>
                </a:solidFill>
              </a:rPr>
              <a:t>file=open('</a:t>
            </a:r>
            <a:r>
              <a:rPr lang="en-US" sz="2000" dirty="0" err="1">
                <a:solidFill>
                  <a:srgbClr val="7030A0"/>
                </a:solidFill>
              </a:rPr>
              <a:t>MyFirstFile.txt','r</a:t>
            </a:r>
            <a:r>
              <a:rPr lang="en-US" sz="2000" dirty="0">
                <a:solidFill>
                  <a:srgbClr val="7030A0"/>
                </a:solidFill>
              </a:rPr>
              <a:t>')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x=</a:t>
            </a:r>
            <a:r>
              <a:rPr lang="en-US" sz="2000" dirty="0" err="1">
                <a:solidFill>
                  <a:srgbClr val="7030A0"/>
                </a:solidFill>
              </a:rPr>
              <a:t>file.read</a:t>
            </a:r>
            <a:r>
              <a:rPr lang="en-US" sz="2000" dirty="0">
                <a:solidFill>
                  <a:srgbClr val="7030A0"/>
                </a:solidFill>
              </a:rPr>
              <a:t>()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print x 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file.close</a:t>
            </a:r>
            <a:r>
              <a:rPr lang="en-US" sz="2000" dirty="0">
                <a:solidFill>
                  <a:srgbClr val="7030A0"/>
                </a:solidFill>
              </a:rPr>
              <a:t>()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6110" y="2685792"/>
            <a:ext cx="1925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>
                <a:solidFill>
                  <a:srgbClr val="FF0000"/>
                </a:solidFill>
              </a:rPr>
              <a:t>Παράδειγμα </a:t>
            </a:r>
            <a:r>
              <a:rPr lang="en-US" sz="2000" dirty="0">
                <a:solidFill>
                  <a:srgbClr val="FF0000"/>
                </a:solidFill>
              </a:rPr>
              <a:t>4</a:t>
            </a:r>
            <a:r>
              <a:rPr lang="el-GR" sz="2000" baseline="30000" dirty="0">
                <a:solidFill>
                  <a:srgbClr val="FF0000"/>
                </a:solidFill>
              </a:rPr>
              <a:t>ο</a:t>
            </a:r>
            <a:r>
              <a:rPr lang="el-GR" sz="2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6110" y="3015581"/>
            <a:ext cx="36251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>
                <a:solidFill>
                  <a:srgbClr val="7030A0"/>
                </a:solidFill>
              </a:rPr>
              <a:t>file=open('</a:t>
            </a:r>
            <a:r>
              <a:rPr lang="en-US" sz="2000" dirty="0" err="1">
                <a:solidFill>
                  <a:srgbClr val="7030A0"/>
                </a:solidFill>
              </a:rPr>
              <a:t>MyFirstFile.txt','r</a:t>
            </a:r>
            <a:r>
              <a:rPr lang="en-US" sz="2000" dirty="0">
                <a:solidFill>
                  <a:srgbClr val="7030A0"/>
                </a:solidFill>
              </a:rPr>
              <a:t>')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x=</a:t>
            </a:r>
            <a:r>
              <a:rPr lang="en-US" sz="2000" dirty="0" err="1">
                <a:solidFill>
                  <a:srgbClr val="7030A0"/>
                </a:solidFill>
              </a:rPr>
              <a:t>file.read</a:t>
            </a:r>
            <a:r>
              <a:rPr lang="en-US" sz="2000" dirty="0">
                <a:solidFill>
                  <a:srgbClr val="7030A0"/>
                </a:solidFill>
              </a:rPr>
              <a:t>(</a:t>
            </a:r>
            <a:r>
              <a:rPr lang="en-US" sz="2000" dirty="0">
                <a:solidFill>
                  <a:srgbClr val="FF0000"/>
                </a:solidFill>
              </a:rPr>
              <a:t>11</a:t>
            </a:r>
            <a:r>
              <a:rPr lang="en-US" sz="2000" dirty="0">
                <a:solidFill>
                  <a:srgbClr val="7030A0"/>
                </a:solidFill>
              </a:rPr>
              <a:t>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print x 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file.close</a:t>
            </a:r>
            <a:r>
              <a:rPr lang="en-US" sz="2000" dirty="0">
                <a:solidFill>
                  <a:srgbClr val="7030A0"/>
                </a:solidFill>
              </a:rPr>
              <a:t>()</a:t>
            </a:r>
          </a:p>
        </p:txBody>
      </p:sp>
      <p:sp>
        <p:nvSpPr>
          <p:cNvPr id="3" name="Κατακόρυφος πάπυρος 2"/>
          <p:cNvSpPr/>
          <p:nvPr/>
        </p:nvSpPr>
        <p:spPr>
          <a:xfrm>
            <a:off x="4302386" y="2558590"/>
            <a:ext cx="2282034" cy="2208858"/>
          </a:xfrm>
          <a:prstGeom prst="vertic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  <a:p>
            <a:pPr algn="ctr"/>
            <a:endParaRPr lang="en-US" dirty="0">
              <a:solidFill>
                <a:srgbClr val="00B050"/>
              </a:solidFill>
            </a:endParaRPr>
          </a:p>
          <a:p>
            <a:pPr algn="ctr"/>
            <a:r>
              <a:rPr lang="el-GR" dirty="0">
                <a:solidFill>
                  <a:srgbClr val="FF0000"/>
                </a:solidFill>
              </a:rPr>
              <a:t>Αρχείο εισόδου</a:t>
            </a:r>
          </a:p>
          <a:p>
            <a:pPr algn="ctr"/>
            <a:r>
              <a:rPr lang="en-US" dirty="0">
                <a:solidFill>
                  <a:srgbClr val="00B050"/>
                </a:solidFill>
              </a:rPr>
              <a:t>MyFirstFile.txt</a:t>
            </a:r>
          </a:p>
          <a:p>
            <a:pPr algn="ctr"/>
            <a:endParaRPr lang="en-US" dirty="0">
              <a:solidFill>
                <a:srgbClr val="00B050"/>
              </a:solidFill>
            </a:endParaRPr>
          </a:p>
          <a:p>
            <a:pPr algn="ctr"/>
            <a:r>
              <a:rPr lang="en-US" dirty="0"/>
              <a:t>1o EPAL </a:t>
            </a:r>
            <a:r>
              <a:rPr lang="en-US" dirty="0" err="1"/>
              <a:t>Kilkis</a:t>
            </a:r>
            <a:endParaRPr lang="en-US" dirty="0"/>
          </a:p>
          <a:p>
            <a:pPr algn="ctr"/>
            <a:r>
              <a:rPr lang="en-US" dirty="0" err="1">
                <a:solidFill>
                  <a:schemeClr val="tx1"/>
                </a:solidFill>
              </a:rPr>
              <a:t>Palia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Sfageia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 err="1">
                <a:solidFill>
                  <a:schemeClr val="tx1"/>
                </a:solidFill>
              </a:rPr>
              <a:t>Kilkis</a:t>
            </a:r>
            <a:endParaRPr lang="el-GR" dirty="0">
              <a:solidFill>
                <a:schemeClr val="tx1"/>
              </a:solidFill>
            </a:endParaRPr>
          </a:p>
          <a:p>
            <a:pPr algn="ctr"/>
            <a:endParaRPr lang="el-GR" dirty="0"/>
          </a:p>
        </p:txBody>
      </p:sp>
      <p:sp>
        <p:nvSpPr>
          <p:cNvPr id="4" name="Δεξί βέλος 3"/>
          <p:cNvSpPr/>
          <p:nvPr/>
        </p:nvSpPr>
        <p:spPr>
          <a:xfrm>
            <a:off x="6609906" y="1442520"/>
            <a:ext cx="7747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8" name="Ομάδα 7"/>
          <p:cNvGrpSpPr/>
          <p:nvPr/>
        </p:nvGrpSpPr>
        <p:grpSpPr>
          <a:xfrm>
            <a:off x="7975195" y="957938"/>
            <a:ext cx="2514852" cy="1598338"/>
            <a:chOff x="7957592" y="279400"/>
            <a:chExt cx="3472407" cy="2578129"/>
          </a:xfrm>
        </p:grpSpPr>
        <p:pic>
          <p:nvPicPr>
            <p:cNvPr id="6" name="Εικόνα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7592" y="279400"/>
              <a:ext cx="3472407" cy="2578129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8120800" y="452718"/>
              <a:ext cx="1572995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1o EPAL </a:t>
              </a:r>
              <a:r>
                <a:rPr lang="en-US" dirty="0" err="1"/>
                <a:t>Kilkis</a:t>
              </a:r>
              <a:endParaRPr lang="en-US" dirty="0"/>
            </a:p>
            <a:p>
              <a:r>
                <a:rPr lang="en-US" dirty="0" err="1"/>
                <a:t>Palia</a:t>
              </a:r>
              <a:r>
                <a:rPr lang="en-US" dirty="0"/>
                <a:t> </a:t>
              </a:r>
              <a:r>
                <a:rPr lang="en-US" dirty="0" err="1"/>
                <a:t>Sfageia</a:t>
              </a:r>
              <a:endParaRPr lang="en-US" dirty="0"/>
            </a:p>
            <a:p>
              <a:r>
                <a:rPr lang="en-US" dirty="0" err="1"/>
                <a:t>Kilkis</a:t>
              </a:r>
              <a:endParaRPr lang="el-GR" dirty="0"/>
            </a:p>
          </p:txBody>
        </p:sp>
      </p:grpSp>
      <p:sp>
        <p:nvSpPr>
          <p:cNvPr id="18" name="Δεξί βέλος 17"/>
          <p:cNvSpPr/>
          <p:nvPr/>
        </p:nvSpPr>
        <p:spPr>
          <a:xfrm>
            <a:off x="6608897" y="3409170"/>
            <a:ext cx="7747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9" name="Ομάδα 18"/>
          <p:cNvGrpSpPr/>
          <p:nvPr/>
        </p:nvGrpSpPr>
        <p:grpSpPr>
          <a:xfrm>
            <a:off x="7975195" y="2961438"/>
            <a:ext cx="2514852" cy="1598338"/>
            <a:chOff x="7957592" y="279400"/>
            <a:chExt cx="3472407" cy="2578129"/>
          </a:xfrm>
        </p:grpSpPr>
        <p:pic>
          <p:nvPicPr>
            <p:cNvPr id="20" name="Εικόνα 1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7592" y="279400"/>
              <a:ext cx="3472407" cy="2578129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8120801" y="452718"/>
              <a:ext cx="1791230" cy="5957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1o EPAL </a:t>
              </a:r>
              <a:r>
                <a:rPr lang="en-US" dirty="0" err="1"/>
                <a:t>Kil</a:t>
              </a:r>
              <a:endParaRPr lang="en-US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621633" y="4330789"/>
            <a:ext cx="1925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>
                <a:solidFill>
                  <a:srgbClr val="FF0000"/>
                </a:solidFill>
              </a:rPr>
              <a:t>Παράδειγμα </a:t>
            </a:r>
            <a:r>
              <a:rPr lang="en-US" sz="2000" dirty="0">
                <a:solidFill>
                  <a:srgbClr val="FF0000"/>
                </a:solidFill>
              </a:rPr>
              <a:t>5</a:t>
            </a:r>
            <a:r>
              <a:rPr lang="el-GR" sz="2000" baseline="30000" dirty="0">
                <a:solidFill>
                  <a:srgbClr val="FF0000"/>
                </a:solidFill>
              </a:rPr>
              <a:t>ο</a:t>
            </a:r>
            <a:r>
              <a:rPr lang="el-GR" sz="2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34340" y="4730899"/>
            <a:ext cx="36251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>
                <a:solidFill>
                  <a:srgbClr val="7030A0"/>
                </a:solidFill>
              </a:rPr>
              <a:t>file=open('</a:t>
            </a:r>
            <a:r>
              <a:rPr lang="en-US" sz="2000" dirty="0" err="1">
                <a:solidFill>
                  <a:srgbClr val="7030A0"/>
                </a:solidFill>
              </a:rPr>
              <a:t>MyFirstFile.txt','r</a:t>
            </a:r>
            <a:r>
              <a:rPr lang="en-US" sz="2000" dirty="0">
                <a:solidFill>
                  <a:srgbClr val="7030A0"/>
                </a:solidFill>
              </a:rPr>
              <a:t>')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x=</a:t>
            </a:r>
            <a:r>
              <a:rPr lang="en-US" sz="2000" dirty="0" err="1">
                <a:solidFill>
                  <a:srgbClr val="7030A0"/>
                </a:solidFill>
              </a:rPr>
              <a:t>file.read</a:t>
            </a:r>
            <a:r>
              <a:rPr lang="en-US" sz="2000" dirty="0">
                <a:solidFill>
                  <a:srgbClr val="7030A0"/>
                </a:solidFill>
              </a:rPr>
              <a:t>(</a:t>
            </a:r>
            <a:r>
              <a:rPr lang="en-US" sz="2000" dirty="0">
                <a:solidFill>
                  <a:srgbClr val="FF0000"/>
                </a:solidFill>
              </a:rPr>
              <a:t>11</a:t>
            </a:r>
            <a:r>
              <a:rPr lang="en-US" sz="2000" dirty="0">
                <a:solidFill>
                  <a:srgbClr val="7030A0"/>
                </a:solidFill>
              </a:rPr>
              <a:t>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print x 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x=</a:t>
            </a:r>
            <a:r>
              <a:rPr lang="en-US" sz="2000" dirty="0" err="1">
                <a:solidFill>
                  <a:srgbClr val="7030A0"/>
                </a:solidFill>
              </a:rPr>
              <a:t>file.read</a:t>
            </a:r>
            <a:r>
              <a:rPr lang="en-US" sz="2000" dirty="0">
                <a:solidFill>
                  <a:srgbClr val="7030A0"/>
                </a:solidFill>
              </a:rPr>
              <a:t>(</a:t>
            </a:r>
            <a:r>
              <a:rPr lang="en-US" sz="2000" dirty="0">
                <a:solidFill>
                  <a:srgbClr val="FF0000"/>
                </a:solidFill>
              </a:rPr>
              <a:t>3</a:t>
            </a:r>
            <a:r>
              <a:rPr lang="en-US" sz="2000" dirty="0">
                <a:solidFill>
                  <a:srgbClr val="7030A0"/>
                </a:solidFill>
              </a:rPr>
              <a:t>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print x 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file.close</a:t>
            </a:r>
            <a:r>
              <a:rPr lang="en-US" sz="2000" dirty="0">
                <a:solidFill>
                  <a:srgbClr val="7030A0"/>
                </a:solidFill>
              </a:rPr>
              <a:t>()</a:t>
            </a:r>
          </a:p>
        </p:txBody>
      </p:sp>
      <p:sp>
        <p:nvSpPr>
          <p:cNvPr id="25" name="Δεξί βέλος 24"/>
          <p:cNvSpPr/>
          <p:nvPr/>
        </p:nvSpPr>
        <p:spPr>
          <a:xfrm>
            <a:off x="6584420" y="5482481"/>
            <a:ext cx="774700" cy="4713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3" name="Ομάδα 12"/>
          <p:cNvGrpSpPr/>
          <p:nvPr/>
        </p:nvGrpSpPr>
        <p:grpSpPr>
          <a:xfrm>
            <a:off x="7975196" y="5071553"/>
            <a:ext cx="2514852" cy="1598338"/>
            <a:chOff x="6554275" y="4964938"/>
            <a:chExt cx="5356692" cy="1598338"/>
          </a:xfrm>
        </p:grpSpPr>
        <p:pic>
          <p:nvPicPr>
            <p:cNvPr id="27" name="Εικόνα 2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4275" y="4964938"/>
              <a:ext cx="5356692" cy="1598338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6731329" y="5076077"/>
              <a:ext cx="444957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1o EPAL </a:t>
              </a:r>
              <a:r>
                <a:rPr lang="en-US" dirty="0" err="1"/>
                <a:t>Kil</a:t>
              </a:r>
              <a:endParaRPr lang="en-US" dirty="0"/>
            </a:p>
            <a:p>
              <a:r>
                <a:rPr lang="en-US" dirty="0" err="1"/>
                <a:t>kis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7705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  <p:bldP spid="5" grpId="0"/>
      <p:bldP spid="9" grpId="0" build="p"/>
      <p:bldP spid="10" grpId="0"/>
      <p:bldP spid="3" grpId="0" animBg="1"/>
      <p:bldP spid="4" grpId="0" animBg="1"/>
      <p:bldP spid="18" grpId="0" animBg="1"/>
      <p:bldP spid="23" grpId="0" build="p"/>
      <p:bldP spid="24" grpId="0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Δραστηριότητα</a:t>
            </a:r>
            <a:r>
              <a:rPr lang="en-US" dirty="0">
                <a:solidFill>
                  <a:schemeClr val="accent2"/>
                </a:solidFill>
              </a:rPr>
              <a:t> – read()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1609" y="1784095"/>
            <a:ext cx="376500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>
                <a:solidFill>
                  <a:srgbClr val="7030A0"/>
                </a:solidFill>
              </a:rPr>
              <a:t>f=open('</a:t>
            </a:r>
            <a:r>
              <a:rPr lang="en-US" sz="2000" dirty="0" err="1">
                <a:solidFill>
                  <a:srgbClr val="7030A0"/>
                </a:solidFill>
              </a:rPr>
              <a:t>demo.txt','r</a:t>
            </a:r>
            <a:r>
              <a:rPr lang="en-US" sz="2000" dirty="0">
                <a:solidFill>
                  <a:srgbClr val="7030A0"/>
                </a:solidFill>
              </a:rPr>
              <a:t>')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x=</a:t>
            </a:r>
            <a:r>
              <a:rPr lang="en-US" sz="2000" dirty="0" err="1">
                <a:solidFill>
                  <a:srgbClr val="7030A0"/>
                </a:solidFill>
              </a:rPr>
              <a:t>f.read</a:t>
            </a:r>
            <a:r>
              <a:rPr lang="en-US" sz="2000" dirty="0">
                <a:solidFill>
                  <a:srgbClr val="7030A0"/>
                </a:solidFill>
              </a:rPr>
              <a:t>(2)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print x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print '****'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print </a:t>
            </a:r>
            <a:r>
              <a:rPr lang="en-US" sz="2000" dirty="0" err="1">
                <a:solidFill>
                  <a:srgbClr val="7030A0"/>
                </a:solidFill>
              </a:rPr>
              <a:t>f.read</a:t>
            </a:r>
            <a:r>
              <a:rPr lang="en-US" sz="2000" dirty="0">
                <a:solidFill>
                  <a:srgbClr val="7030A0"/>
                </a:solidFill>
              </a:rPr>
              <a:t>(5)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print '****'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print </a:t>
            </a:r>
            <a:r>
              <a:rPr lang="en-US" sz="2000" dirty="0" err="1">
                <a:solidFill>
                  <a:srgbClr val="7030A0"/>
                </a:solidFill>
              </a:rPr>
              <a:t>f.read</a:t>
            </a:r>
            <a:r>
              <a:rPr lang="en-US" sz="2000" dirty="0">
                <a:solidFill>
                  <a:srgbClr val="7030A0"/>
                </a:solidFill>
              </a:rPr>
              <a:t>()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f.close</a:t>
            </a:r>
            <a:r>
              <a:rPr lang="en-US" sz="2000" dirty="0">
                <a:solidFill>
                  <a:srgbClr val="7030A0"/>
                </a:solidFill>
              </a:rPr>
              <a:t>()</a:t>
            </a:r>
          </a:p>
        </p:txBody>
      </p:sp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FB916077-1ADF-4E3A-83F1-3668F7B2A9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091725"/>
            <a:ext cx="3913976" cy="267455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49A56B90-C28B-49BD-9BFD-06B423BCCC61}"/>
              </a:ext>
            </a:extLst>
          </p:cNvPr>
          <p:cNvSpPr txBox="1"/>
          <p:nvPr/>
        </p:nvSpPr>
        <p:spPr>
          <a:xfrm>
            <a:off x="661609" y="1055694"/>
            <a:ext cx="9011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/>
              <a:t>Εξηγείστε τι θα εμφανίσει το παρακάτω πρόγραμμα όταν εφαρμοστεί στο αρχείο </a:t>
            </a:r>
            <a:r>
              <a:rPr lang="en-US" sz="2000" dirty="0"/>
              <a:t>demo.txt </a:t>
            </a:r>
            <a:r>
              <a:rPr lang="el-GR" sz="2000" dirty="0"/>
              <a:t>της εικόνας.</a:t>
            </a:r>
          </a:p>
        </p:txBody>
      </p:sp>
      <p:sp>
        <p:nvSpPr>
          <p:cNvPr id="14" name="Ορθογώνιο 13">
            <a:extLst>
              <a:ext uri="{FF2B5EF4-FFF2-40B4-BE49-F238E27FC236}">
                <a16:creationId xmlns:a16="http://schemas.microsoft.com/office/drawing/2014/main" id="{B1FA1B34-2778-4B93-8CA8-E0D6812A451F}"/>
              </a:ext>
            </a:extLst>
          </p:cNvPr>
          <p:cNvSpPr/>
          <p:nvPr/>
        </p:nvSpPr>
        <p:spPr>
          <a:xfrm>
            <a:off x="646111" y="4468531"/>
            <a:ext cx="13786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b="1" dirty="0">
                <a:solidFill>
                  <a:srgbClr val="C00000"/>
                </a:solidFill>
              </a:rPr>
              <a:t>JO</a:t>
            </a:r>
          </a:p>
          <a:p>
            <a:r>
              <a:rPr lang="fi-FI" b="1" dirty="0">
                <a:solidFill>
                  <a:srgbClr val="C00000"/>
                </a:solidFill>
              </a:rPr>
              <a:t>****</a:t>
            </a:r>
          </a:p>
          <a:p>
            <a:r>
              <a:rPr lang="fi-FI" b="1" dirty="0">
                <a:solidFill>
                  <a:srgbClr val="C00000"/>
                </a:solidFill>
              </a:rPr>
              <a:t>HN</a:t>
            </a:r>
          </a:p>
          <a:p>
            <a:r>
              <a:rPr lang="fi-FI" b="1" dirty="0">
                <a:solidFill>
                  <a:srgbClr val="C00000"/>
                </a:solidFill>
              </a:rPr>
              <a:t>KE</a:t>
            </a:r>
          </a:p>
          <a:p>
            <a:r>
              <a:rPr lang="fi-FI" b="1" dirty="0">
                <a:solidFill>
                  <a:srgbClr val="C00000"/>
                </a:solidFill>
              </a:rPr>
              <a:t>****</a:t>
            </a:r>
          </a:p>
          <a:p>
            <a:r>
              <a:rPr lang="fi-FI" b="1" dirty="0">
                <a:solidFill>
                  <a:srgbClr val="C00000"/>
                </a:solidFill>
              </a:rPr>
              <a:t>ROS</a:t>
            </a:r>
          </a:p>
          <a:p>
            <a:r>
              <a:rPr lang="fi-FI" b="1" dirty="0">
                <a:solidFill>
                  <a:srgbClr val="C00000"/>
                </a:solidFill>
              </a:rPr>
              <a:t>EPAL</a:t>
            </a:r>
          </a:p>
          <a:p>
            <a:r>
              <a:rPr lang="fi-FI" b="1" dirty="0">
                <a:solidFill>
                  <a:srgbClr val="C00000"/>
                </a:solidFill>
              </a:rPr>
              <a:t>KILKIS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83EC04D-235C-461C-9642-0D690B6F168D}"/>
              </a:ext>
            </a:extLst>
          </p:cNvPr>
          <p:cNvSpPr txBox="1"/>
          <p:nvPr/>
        </p:nvSpPr>
        <p:spPr>
          <a:xfrm>
            <a:off x="2218266" y="5114862"/>
            <a:ext cx="7791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000" b="1" dirty="0">
                <a:solidFill>
                  <a:schemeClr val="accent6">
                    <a:lumMod val="50000"/>
                  </a:schemeClr>
                </a:solidFill>
              </a:rPr>
              <a:t>Ο χαρακτήρας αλλαγής γραμμής «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\n</a:t>
            </a:r>
            <a:r>
              <a:rPr lang="el-GR" sz="2000" b="1" dirty="0">
                <a:solidFill>
                  <a:schemeClr val="accent6">
                    <a:lumMod val="50000"/>
                  </a:schemeClr>
                </a:solidFill>
              </a:rPr>
              <a:t>» πόσο «μετράει» στο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read</a:t>
            </a:r>
            <a:r>
              <a:rPr lang="el-GR" sz="2000" b="1" dirty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000" b="1" dirty="0">
                <a:solidFill>
                  <a:schemeClr val="accent6">
                    <a:lumMod val="50000"/>
                  </a:schemeClr>
                </a:solidFill>
              </a:rPr>
              <a:t>Γιατί η εντολή </a:t>
            </a:r>
            <a:r>
              <a:rPr lang="en-US" sz="2000" b="1" dirty="0" err="1">
                <a:solidFill>
                  <a:schemeClr val="accent6">
                    <a:lumMod val="50000"/>
                  </a:schemeClr>
                </a:solidFill>
              </a:rPr>
              <a:t>f.read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() </a:t>
            </a:r>
            <a:r>
              <a:rPr lang="el-GR" sz="2000" b="1" dirty="0">
                <a:solidFill>
                  <a:schemeClr val="accent6">
                    <a:lumMod val="50000"/>
                  </a:schemeClr>
                </a:solidFill>
              </a:rPr>
              <a:t>στο τέλος του προγράμματος δεν διάβασε όλο το αρχείο;</a:t>
            </a:r>
          </a:p>
        </p:txBody>
      </p:sp>
    </p:spTree>
    <p:extLst>
      <p:ext uri="{BB962C8B-B14F-4D97-AF65-F5344CB8AC3E}">
        <p14:creationId xmlns:p14="http://schemas.microsoft.com/office/powerpoint/2010/main" val="54431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6" grpId="0" build="p"/>
      <p:bldP spid="14" grpId="0"/>
      <p:bldP spid="2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Παραδείγματα</a:t>
            </a:r>
            <a:r>
              <a:rPr lang="en-US" dirty="0">
                <a:solidFill>
                  <a:schemeClr val="accent2"/>
                </a:solidFill>
              </a:rPr>
              <a:t> – </a:t>
            </a:r>
            <a:r>
              <a:rPr lang="en-US" dirty="0" err="1">
                <a:solidFill>
                  <a:schemeClr val="accent2"/>
                </a:solidFill>
              </a:rPr>
              <a:t>readline</a:t>
            </a:r>
            <a:r>
              <a:rPr lang="en-US" dirty="0">
                <a:solidFill>
                  <a:schemeClr val="accent2"/>
                </a:solidFill>
              </a:rPr>
              <a:t>() / </a:t>
            </a:r>
            <a:r>
              <a:rPr lang="en-US" dirty="0" err="1">
                <a:solidFill>
                  <a:schemeClr val="accent2"/>
                </a:solidFill>
              </a:rPr>
              <a:t>readlines</a:t>
            </a:r>
            <a:r>
              <a:rPr lang="en-US" dirty="0">
                <a:solidFill>
                  <a:schemeClr val="accent2"/>
                </a:solidFill>
              </a:rPr>
              <a:t>()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6111" y="1040795"/>
            <a:ext cx="1925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>
                <a:solidFill>
                  <a:srgbClr val="FF0000"/>
                </a:solidFill>
              </a:rPr>
              <a:t>Παράδειγμα 6</a:t>
            </a:r>
            <a:r>
              <a:rPr lang="el-GR" sz="2000" baseline="30000" dirty="0">
                <a:solidFill>
                  <a:srgbClr val="FF0000"/>
                </a:solidFill>
              </a:rPr>
              <a:t>ο</a:t>
            </a:r>
            <a:r>
              <a:rPr lang="el-GR" sz="2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6963" y="1365665"/>
            <a:ext cx="37650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>
                <a:solidFill>
                  <a:srgbClr val="7030A0"/>
                </a:solidFill>
              </a:rPr>
              <a:t>file=open('</a:t>
            </a:r>
            <a:r>
              <a:rPr lang="en-US" sz="2000" dirty="0" err="1">
                <a:solidFill>
                  <a:srgbClr val="7030A0"/>
                </a:solidFill>
              </a:rPr>
              <a:t>MyFirstFile.txt','r</a:t>
            </a:r>
            <a:r>
              <a:rPr lang="en-US" sz="2000" dirty="0">
                <a:solidFill>
                  <a:srgbClr val="7030A0"/>
                </a:solidFill>
              </a:rPr>
              <a:t>')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x=</a:t>
            </a:r>
            <a:r>
              <a:rPr lang="en-US" sz="2000" dirty="0" err="1">
                <a:solidFill>
                  <a:srgbClr val="7030A0"/>
                </a:solidFill>
              </a:rPr>
              <a:t>file.readline</a:t>
            </a:r>
            <a:r>
              <a:rPr lang="en-US" sz="2000" dirty="0">
                <a:solidFill>
                  <a:srgbClr val="7030A0"/>
                </a:solidFill>
              </a:rPr>
              <a:t>()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print x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file.close</a:t>
            </a:r>
            <a:r>
              <a:rPr lang="en-US" sz="2000" dirty="0">
                <a:solidFill>
                  <a:srgbClr val="7030A0"/>
                </a:solidFill>
              </a:rPr>
              <a:t>()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6110" y="2670943"/>
            <a:ext cx="1925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>
                <a:solidFill>
                  <a:srgbClr val="FF0000"/>
                </a:solidFill>
              </a:rPr>
              <a:t>Παράδειγμα 7</a:t>
            </a:r>
            <a:r>
              <a:rPr lang="el-GR" sz="2000" baseline="30000" dirty="0">
                <a:solidFill>
                  <a:srgbClr val="FF0000"/>
                </a:solidFill>
              </a:rPr>
              <a:t>ο</a:t>
            </a:r>
            <a:r>
              <a:rPr lang="el-GR" sz="2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2809" y="3050346"/>
            <a:ext cx="36251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>
                <a:solidFill>
                  <a:srgbClr val="7030A0"/>
                </a:solidFill>
              </a:rPr>
              <a:t>file=open('</a:t>
            </a:r>
            <a:r>
              <a:rPr lang="en-US" sz="2000" dirty="0" err="1">
                <a:solidFill>
                  <a:srgbClr val="7030A0"/>
                </a:solidFill>
              </a:rPr>
              <a:t>MyFirstFile.txt','r</a:t>
            </a:r>
            <a:r>
              <a:rPr lang="en-US" sz="2000" dirty="0">
                <a:solidFill>
                  <a:srgbClr val="7030A0"/>
                </a:solidFill>
              </a:rPr>
              <a:t>')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x=</a:t>
            </a:r>
            <a:r>
              <a:rPr lang="en-US" sz="2000" dirty="0" err="1">
                <a:solidFill>
                  <a:srgbClr val="7030A0"/>
                </a:solidFill>
              </a:rPr>
              <a:t>file.readline</a:t>
            </a:r>
            <a:r>
              <a:rPr lang="en-US" sz="2000" dirty="0">
                <a:solidFill>
                  <a:srgbClr val="7030A0"/>
                </a:solidFill>
              </a:rPr>
              <a:t>()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print x</a:t>
            </a:r>
            <a:endParaRPr lang="el-GR" sz="2000" dirty="0">
              <a:solidFill>
                <a:srgbClr val="7030A0"/>
              </a:solidFill>
            </a:endParaRP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x=</a:t>
            </a:r>
            <a:r>
              <a:rPr lang="en-US" sz="2000" dirty="0" err="1">
                <a:solidFill>
                  <a:srgbClr val="7030A0"/>
                </a:solidFill>
              </a:rPr>
              <a:t>file.readline</a:t>
            </a:r>
            <a:r>
              <a:rPr lang="en-US" sz="2000" dirty="0">
                <a:solidFill>
                  <a:srgbClr val="7030A0"/>
                </a:solidFill>
              </a:rPr>
              <a:t>()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print x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file.close</a:t>
            </a:r>
            <a:r>
              <a:rPr lang="en-US" sz="2000" dirty="0">
                <a:solidFill>
                  <a:srgbClr val="7030A0"/>
                </a:solidFill>
              </a:rPr>
              <a:t>()</a:t>
            </a:r>
          </a:p>
        </p:txBody>
      </p:sp>
      <p:sp>
        <p:nvSpPr>
          <p:cNvPr id="3" name="Κατακόρυφος πάπυρος 2"/>
          <p:cNvSpPr/>
          <p:nvPr/>
        </p:nvSpPr>
        <p:spPr>
          <a:xfrm>
            <a:off x="4302386" y="2558590"/>
            <a:ext cx="2282034" cy="2208858"/>
          </a:xfrm>
          <a:prstGeom prst="vertic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  <a:p>
            <a:pPr algn="ctr"/>
            <a:r>
              <a:rPr lang="el-GR" dirty="0">
                <a:solidFill>
                  <a:srgbClr val="FF0000"/>
                </a:solidFill>
              </a:rPr>
              <a:t>Αρχείο εισόδου</a:t>
            </a:r>
          </a:p>
          <a:p>
            <a:pPr algn="ctr"/>
            <a:r>
              <a:rPr lang="en-US" dirty="0">
                <a:solidFill>
                  <a:srgbClr val="00B050"/>
                </a:solidFill>
              </a:rPr>
              <a:t>MyFirstFile.txt</a:t>
            </a:r>
          </a:p>
          <a:p>
            <a:pPr algn="ctr"/>
            <a:endParaRPr lang="en-US" dirty="0">
              <a:solidFill>
                <a:srgbClr val="00B050"/>
              </a:solidFill>
            </a:endParaRPr>
          </a:p>
          <a:p>
            <a:pPr algn="ctr"/>
            <a:r>
              <a:rPr lang="en-US" dirty="0"/>
              <a:t>1o EPAL </a:t>
            </a:r>
            <a:r>
              <a:rPr lang="en-US" dirty="0" err="1"/>
              <a:t>Kilkis</a:t>
            </a:r>
            <a:endParaRPr lang="en-US" dirty="0"/>
          </a:p>
          <a:p>
            <a:pPr algn="ctr"/>
            <a:r>
              <a:rPr lang="en-US" dirty="0" err="1">
                <a:solidFill>
                  <a:schemeClr val="tx1"/>
                </a:solidFill>
              </a:rPr>
              <a:t>Palia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Sfageia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 err="1">
                <a:solidFill>
                  <a:schemeClr val="tx1"/>
                </a:solidFill>
              </a:rPr>
              <a:t>Kilkis</a:t>
            </a:r>
            <a:endParaRPr lang="el-GR" dirty="0">
              <a:solidFill>
                <a:schemeClr val="tx1"/>
              </a:solidFill>
            </a:endParaRPr>
          </a:p>
          <a:p>
            <a:pPr algn="ctr"/>
            <a:endParaRPr lang="el-GR" dirty="0"/>
          </a:p>
        </p:txBody>
      </p:sp>
      <p:sp>
        <p:nvSpPr>
          <p:cNvPr id="4" name="Δεξί βέλος 3"/>
          <p:cNvSpPr/>
          <p:nvPr/>
        </p:nvSpPr>
        <p:spPr>
          <a:xfrm>
            <a:off x="6584420" y="1646012"/>
            <a:ext cx="7747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8" name="Ομάδα 7"/>
          <p:cNvGrpSpPr/>
          <p:nvPr/>
        </p:nvGrpSpPr>
        <p:grpSpPr>
          <a:xfrm>
            <a:off x="7949709" y="1161430"/>
            <a:ext cx="2514852" cy="1598338"/>
            <a:chOff x="7957592" y="279400"/>
            <a:chExt cx="3472407" cy="2578129"/>
          </a:xfrm>
        </p:grpSpPr>
        <p:pic>
          <p:nvPicPr>
            <p:cNvPr id="6" name="Εικόνα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7592" y="279400"/>
              <a:ext cx="3472407" cy="2578129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8120801" y="452718"/>
              <a:ext cx="2171929" cy="5957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1o EPAL </a:t>
              </a:r>
              <a:r>
                <a:rPr lang="en-US" dirty="0" err="1"/>
                <a:t>Kilkis</a:t>
              </a:r>
              <a:endParaRPr lang="en-US" dirty="0"/>
            </a:p>
          </p:txBody>
        </p:sp>
      </p:grpSp>
      <p:sp>
        <p:nvSpPr>
          <p:cNvPr id="18" name="Δεξί βέλος 17"/>
          <p:cNvSpPr/>
          <p:nvPr/>
        </p:nvSpPr>
        <p:spPr>
          <a:xfrm>
            <a:off x="6608897" y="3409170"/>
            <a:ext cx="7747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9" name="Ομάδα 18"/>
          <p:cNvGrpSpPr/>
          <p:nvPr/>
        </p:nvGrpSpPr>
        <p:grpSpPr>
          <a:xfrm>
            <a:off x="7975195" y="2961438"/>
            <a:ext cx="2514852" cy="1598338"/>
            <a:chOff x="7957592" y="279400"/>
            <a:chExt cx="3472407" cy="2578129"/>
          </a:xfrm>
        </p:grpSpPr>
        <p:pic>
          <p:nvPicPr>
            <p:cNvPr id="20" name="Εικόνα 1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7592" y="279400"/>
              <a:ext cx="3472407" cy="2578129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8120801" y="452718"/>
              <a:ext cx="2171929" cy="1042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1o EPAL </a:t>
              </a:r>
              <a:r>
                <a:rPr lang="en-US" dirty="0" err="1"/>
                <a:t>Kilkis</a:t>
              </a:r>
              <a:endParaRPr lang="el-GR" dirty="0"/>
            </a:p>
            <a:p>
              <a:r>
                <a:rPr lang="en-US" dirty="0" err="1"/>
                <a:t>Palia</a:t>
              </a:r>
              <a:r>
                <a:rPr lang="en-US" dirty="0"/>
                <a:t> </a:t>
              </a:r>
              <a:r>
                <a:rPr lang="en-US" dirty="0" err="1"/>
                <a:t>Sfageia</a:t>
              </a:r>
              <a:endParaRPr lang="en-US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646110" y="5017681"/>
            <a:ext cx="1925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>
                <a:solidFill>
                  <a:srgbClr val="FF0000"/>
                </a:solidFill>
              </a:rPr>
              <a:t>Παράδειγμα 8</a:t>
            </a:r>
            <a:r>
              <a:rPr lang="el-GR" sz="2000" baseline="30000" dirty="0">
                <a:solidFill>
                  <a:srgbClr val="FF0000"/>
                </a:solidFill>
              </a:rPr>
              <a:t>ο</a:t>
            </a:r>
            <a:r>
              <a:rPr lang="el-GR" sz="2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46110" y="5353928"/>
            <a:ext cx="36251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>
                <a:solidFill>
                  <a:srgbClr val="7030A0"/>
                </a:solidFill>
              </a:rPr>
              <a:t>file=open('</a:t>
            </a:r>
            <a:r>
              <a:rPr lang="en-US" sz="2000" dirty="0" err="1">
                <a:solidFill>
                  <a:srgbClr val="7030A0"/>
                </a:solidFill>
              </a:rPr>
              <a:t>MyFirstFile.txt','r</a:t>
            </a:r>
            <a:r>
              <a:rPr lang="en-US" sz="2000" dirty="0">
                <a:solidFill>
                  <a:srgbClr val="7030A0"/>
                </a:solidFill>
              </a:rPr>
              <a:t>')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x=</a:t>
            </a:r>
            <a:r>
              <a:rPr lang="en-US" sz="2000" dirty="0" err="1">
                <a:solidFill>
                  <a:srgbClr val="7030A0"/>
                </a:solidFill>
              </a:rPr>
              <a:t>file.readlines</a:t>
            </a:r>
            <a:r>
              <a:rPr lang="en-US" sz="2000" dirty="0">
                <a:solidFill>
                  <a:srgbClr val="7030A0"/>
                </a:solidFill>
              </a:rPr>
              <a:t>()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print x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file.close</a:t>
            </a:r>
            <a:r>
              <a:rPr lang="en-US" sz="2000" dirty="0">
                <a:solidFill>
                  <a:srgbClr val="7030A0"/>
                </a:solidFill>
              </a:rPr>
              <a:t>()</a:t>
            </a:r>
          </a:p>
        </p:txBody>
      </p:sp>
      <p:sp>
        <p:nvSpPr>
          <p:cNvPr id="25" name="Δεξί βέλος 24"/>
          <p:cNvSpPr/>
          <p:nvPr/>
        </p:nvSpPr>
        <p:spPr>
          <a:xfrm>
            <a:off x="5056053" y="5445409"/>
            <a:ext cx="774700" cy="3882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3" name="Ομάδα 12"/>
          <p:cNvGrpSpPr/>
          <p:nvPr/>
        </p:nvGrpSpPr>
        <p:grpSpPr>
          <a:xfrm>
            <a:off x="6554275" y="4964938"/>
            <a:ext cx="5356692" cy="1598338"/>
            <a:chOff x="6554275" y="4964938"/>
            <a:chExt cx="5356692" cy="1598338"/>
          </a:xfrm>
        </p:grpSpPr>
        <p:pic>
          <p:nvPicPr>
            <p:cNvPr id="27" name="Εικόνα 2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4275" y="4964938"/>
              <a:ext cx="5356692" cy="1598338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6731328" y="5076077"/>
              <a:ext cx="46971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['1o EPAL </a:t>
              </a:r>
              <a:r>
                <a:rPr lang="en-US" dirty="0" err="1"/>
                <a:t>Kilkis</a:t>
              </a:r>
              <a:r>
                <a:rPr lang="en-US" dirty="0"/>
                <a:t>\n', '</a:t>
              </a:r>
              <a:r>
                <a:rPr lang="en-US" dirty="0" err="1"/>
                <a:t>Palia</a:t>
              </a:r>
              <a:r>
                <a:rPr lang="en-US" dirty="0"/>
                <a:t> </a:t>
              </a:r>
              <a:r>
                <a:rPr lang="en-US" dirty="0" err="1"/>
                <a:t>Sfageia</a:t>
              </a:r>
              <a:r>
                <a:rPr lang="en-US" dirty="0"/>
                <a:t>\n', '</a:t>
              </a:r>
              <a:r>
                <a:rPr lang="en-US" dirty="0" err="1"/>
                <a:t>Kilkis</a:t>
              </a:r>
              <a:r>
                <a:rPr lang="en-US" dirty="0"/>
                <a:t>\n']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0131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  <p:bldP spid="5" grpId="0"/>
      <p:bldP spid="9" grpId="0" build="p"/>
      <p:bldP spid="10" grpId="0"/>
      <p:bldP spid="3" grpId="0" animBg="1"/>
      <p:bldP spid="4" grpId="0" animBg="1"/>
      <p:bldP spid="18" grpId="0" animBg="1"/>
      <p:bldP spid="23" grpId="0" build="p"/>
      <p:bldP spid="24" grpId="0"/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Παραδείγματα</a:t>
            </a:r>
            <a:r>
              <a:rPr lang="en-US" dirty="0">
                <a:solidFill>
                  <a:schemeClr val="accent2"/>
                </a:solidFill>
              </a:rPr>
              <a:t> – write()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6111" y="1040795"/>
            <a:ext cx="1925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>
                <a:solidFill>
                  <a:srgbClr val="FF0000"/>
                </a:solidFill>
              </a:rPr>
              <a:t>Παράδειγμα </a:t>
            </a:r>
            <a:r>
              <a:rPr lang="en-US" sz="2000" dirty="0">
                <a:solidFill>
                  <a:srgbClr val="FF0000"/>
                </a:solidFill>
              </a:rPr>
              <a:t>9</a:t>
            </a:r>
            <a:r>
              <a:rPr lang="el-GR" sz="2000" baseline="30000" dirty="0">
                <a:solidFill>
                  <a:srgbClr val="FF0000"/>
                </a:solidFill>
              </a:rPr>
              <a:t>ο</a:t>
            </a:r>
            <a:r>
              <a:rPr lang="el-GR" sz="2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6111" y="1534090"/>
            <a:ext cx="36251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>
                <a:solidFill>
                  <a:srgbClr val="7030A0"/>
                </a:solidFill>
              </a:rPr>
              <a:t>file=open('MyFirstFile.txt', 'a')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file.write</a:t>
            </a:r>
            <a:r>
              <a:rPr lang="en-US" sz="2000" dirty="0">
                <a:solidFill>
                  <a:srgbClr val="7030A0"/>
                </a:solidFill>
              </a:rPr>
              <a:t>('PAOK')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file.close</a:t>
            </a:r>
            <a:r>
              <a:rPr lang="en-US" sz="2000" dirty="0">
                <a:solidFill>
                  <a:srgbClr val="7030A0"/>
                </a:solidFill>
              </a:rPr>
              <a:t>()</a:t>
            </a:r>
            <a:endParaRPr lang="el-GR" sz="2000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3490" y="2700840"/>
            <a:ext cx="2119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>
                <a:solidFill>
                  <a:srgbClr val="FF0000"/>
                </a:solidFill>
              </a:rPr>
              <a:t>Παράδειγμα </a:t>
            </a:r>
            <a:r>
              <a:rPr lang="en-US" sz="2000" dirty="0">
                <a:solidFill>
                  <a:srgbClr val="FF0000"/>
                </a:solidFill>
              </a:rPr>
              <a:t>10</a:t>
            </a:r>
            <a:r>
              <a:rPr lang="el-GR" sz="2000" baseline="30000" dirty="0">
                <a:solidFill>
                  <a:srgbClr val="FF0000"/>
                </a:solidFill>
              </a:rPr>
              <a:t>ο</a:t>
            </a:r>
            <a:r>
              <a:rPr lang="el-GR" sz="2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3489" y="3151646"/>
            <a:ext cx="37650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>
                <a:solidFill>
                  <a:srgbClr val="7030A0"/>
                </a:solidFill>
              </a:rPr>
              <a:t>file=open('MyFirstFile.txt', 'r+')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file.write</a:t>
            </a:r>
            <a:r>
              <a:rPr lang="en-US" sz="2000" dirty="0">
                <a:solidFill>
                  <a:srgbClr val="7030A0"/>
                </a:solidFill>
              </a:rPr>
              <a:t>('T')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file.close</a:t>
            </a:r>
            <a:r>
              <a:rPr lang="en-US" sz="2000" dirty="0">
                <a:solidFill>
                  <a:srgbClr val="7030A0"/>
                </a:solidFill>
              </a:rPr>
              <a:t>()</a:t>
            </a:r>
            <a:endParaRPr lang="el-GR" sz="2000" dirty="0">
              <a:solidFill>
                <a:srgbClr val="7030A0"/>
              </a:solidFill>
            </a:endParaRPr>
          </a:p>
        </p:txBody>
      </p:sp>
      <p:sp>
        <p:nvSpPr>
          <p:cNvPr id="3" name="Κατακόρυφος πάπυρος 2"/>
          <p:cNvSpPr/>
          <p:nvPr/>
        </p:nvSpPr>
        <p:spPr>
          <a:xfrm>
            <a:off x="4388496" y="2321719"/>
            <a:ext cx="2282034" cy="2208858"/>
          </a:xfrm>
          <a:prstGeom prst="vertic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rgbClr val="FF0000"/>
                </a:solidFill>
              </a:rPr>
              <a:t>Αρχείο εισόδου</a:t>
            </a:r>
          </a:p>
          <a:p>
            <a:pPr algn="ctr"/>
            <a:r>
              <a:rPr lang="en-US" dirty="0">
                <a:solidFill>
                  <a:srgbClr val="00B050"/>
                </a:solidFill>
              </a:rPr>
              <a:t>MyFirstFile.txt</a:t>
            </a:r>
          </a:p>
          <a:p>
            <a:pPr algn="ctr"/>
            <a:endParaRPr lang="en-US" dirty="0">
              <a:solidFill>
                <a:srgbClr val="00B050"/>
              </a:solidFill>
            </a:endParaRPr>
          </a:p>
          <a:p>
            <a:pPr algn="ctr"/>
            <a:endParaRPr lang="en-US" dirty="0">
              <a:solidFill>
                <a:srgbClr val="00B050"/>
              </a:solidFill>
            </a:endParaRPr>
          </a:p>
          <a:p>
            <a:pPr algn="ctr"/>
            <a:r>
              <a:rPr lang="en-US" dirty="0"/>
              <a:t>IRA</a:t>
            </a:r>
            <a:endParaRPr lang="el-GR" dirty="0">
              <a:solidFill>
                <a:srgbClr val="00B050"/>
              </a:solidFill>
            </a:endParaRPr>
          </a:p>
          <a:p>
            <a:pPr algn="ctr"/>
            <a:endParaRPr lang="el-GR" dirty="0"/>
          </a:p>
        </p:txBody>
      </p:sp>
      <p:sp>
        <p:nvSpPr>
          <p:cNvPr id="13" name="Κατακόρυφος πάπυρος 12"/>
          <p:cNvSpPr/>
          <p:nvPr/>
        </p:nvSpPr>
        <p:spPr>
          <a:xfrm>
            <a:off x="7701643" y="334078"/>
            <a:ext cx="2282034" cy="1736022"/>
          </a:xfrm>
          <a:prstGeom prst="vertic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rgbClr val="FF0000"/>
                </a:solidFill>
              </a:rPr>
              <a:t>Παραγόμενο αρχείο</a:t>
            </a:r>
          </a:p>
          <a:p>
            <a:pPr algn="ctr"/>
            <a:r>
              <a:rPr lang="en-US" dirty="0">
                <a:solidFill>
                  <a:srgbClr val="00B050"/>
                </a:solidFill>
              </a:rPr>
              <a:t>MyFirstFile.txt</a:t>
            </a:r>
          </a:p>
          <a:p>
            <a:pPr algn="ctr"/>
            <a:endParaRPr lang="en-US" dirty="0">
              <a:solidFill>
                <a:srgbClr val="00B050"/>
              </a:solidFill>
            </a:endParaRPr>
          </a:p>
          <a:p>
            <a:pPr algn="ctr"/>
            <a:r>
              <a:rPr lang="en-US" dirty="0"/>
              <a:t>IRAPAOK</a:t>
            </a:r>
            <a:endParaRPr lang="el-GR" dirty="0"/>
          </a:p>
        </p:txBody>
      </p:sp>
      <p:sp>
        <p:nvSpPr>
          <p:cNvPr id="18" name="Δεξί βέλος 17"/>
          <p:cNvSpPr/>
          <p:nvPr/>
        </p:nvSpPr>
        <p:spPr>
          <a:xfrm>
            <a:off x="6843626" y="1430879"/>
            <a:ext cx="7747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Κατακόρυφος πάπυρος 18"/>
          <p:cNvSpPr/>
          <p:nvPr/>
        </p:nvSpPr>
        <p:spPr>
          <a:xfrm>
            <a:off x="7595704" y="2417353"/>
            <a:ext cx="2282034" cy="1795053"/>
          </a:xfrm>
          <a:prstGeom prst="vertic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00B050"/>
              </a:solidFill>
            </a:endParaRPr>
          </a:p>
          <a:p>
            <a:pPr algn="ctr"/>
            <a:r>
              <a:rPr lang="el-GR" dirty="0">
                <a:solidFill>
                  <a:srgbClr val="FF0000"/>
                </a:solidFill>
              </a:rPr>
              <a:t>Παραγόμενο αρχείο</a:t>
            </a:r>
            <a:endParaRPr lang="el-GR" dirty="0">
              <a:solidFill>
                <a:srgbClr val="00B050"/>
              </a:solidFill>
            </a:endParaRPr>
          </a:p>
          <a:p>
            <a:pPr algn="ctr"/>
            <a:r>
              <a:rPr lang="en-US" dirty="0">
                <a:solidFill>
                  <a:srgbClr val="00B050"/>
                </a:solidFill>
              </a:rPr>
              <a:t>MyFirstFile.txt</a:t>
            </a:r>
          </a:p>
          <a:p>
            <a:pPr algn="ctr"/>
            <a:endParaRPr lang="en-US" dirty="0">
              <a:solidFill>
                <a:srgbClr val="00B050"/>
              </a:solidFill>
            </a:endParaRPr>
          </a:p>
          <a:p>
            <a:pPr algn="ctr"/>
            <a:r>
              <a:rPr lang="en-US" dirty="0"/>
              <a:t>TRA</a:t>
            </a:r>
            <a:endParaRPr lang="el-GR" dirty="0"/>
          </a:p>
        </p:txBody>
      </p:sp>
      <p:sp>
        <p:nvSpPr>
          <p:cNvPr id="20" name="Δεξί βέλος 19"/>
          <p:cNvSpPr/>
          <p:nvPr/>
        </p:nvSpPr>
        <p:spPr>
          <a:xfrm>
            <a:off x="6821004" y="3026719"/>
            <a:ext cx="7747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TextBox 20"/>
          <p:cNvSpPr txBox="1"/>
          <p:nvPr/>
        </p:nvSpPr>
        <p:spPr>
          <a:xfrm>
            <a:off x="646112" y="4524098"/>
            <a:ext cx="2097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>
                <a:solidFill>
                  <a:srgbClr val="FF0000"/>
                </a:solidFill>
              </a:rPr>
              <a:t>Παράδειγμα </a:t>
            </a:r>
            <a:r>
              <a:rPr lang="en-US" sz="2000" dirty="0">
                <a:solidFill>
                  <a:srgbClr val="FF0000"/>
                </a:solidFill>
              </a:rPr>
              <a:t>11</a:t>
            </a:r>
            <a:r>
              <a:rPr lang="el-GR" sz="2000" baseline="30000" dirty="0">
                <a:solidFill>
                  <a:srgbClr val="FF0000"/>
                </a:solidFill>
              </a:rPr>
              <a:t>ο</a:t>
            </a:r>
            <a:r>
              <a:rPr lang="el-GR" sz="2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46111" y="4974904"/>
            <a:ext cx="37650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>
                <a:solidFill>
                  <a:srgbClr val="7030A0"/>
                </a:solidFill>
              </a:rPr>
              <a:t>file=open('MyFirstFile.txt', 'r+')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file.write</a:t>
            </a:r>
            <a:r>
              <a:rPr lang="en-US" sz="2000" dirty="0">
                <a:solidFill>
                  <a:srgbClr val="7030A0"/>
                </a:solidFill>
              </a:rPr>
              <a:t>('PAOK')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file.close</a:t>
            </a:r>
            <a:r>
              <a:rPr lang="en-US" sz="2000" dirty="0">
                <a:solidFill>
                  <a:srgbClr val="7030A0"/>
                </a:solidFill>
              </a:rPr>
              <a:t>()</a:t>
            </a:r>
            <a:endParaRPr lang="el-GR" sz="2000" dirty="0">
              <a:solidFill>
                <a:srgbClr val="7030A0"/>
              </a:solidFill>
            </a:endParaRPr>
          </a:p>
        </p:txBody>
      </p:sp>
      <p:sp>
        <p:nvSpPr>
          <p:cNvPr id="24" name="Κατακόρυφος πάπυρος 23"/>
          <p:cNvSpPr/>
          <p:nvPr/>
        </p:nvSpPr>
        <p:spPr>
          <a:xfrm>
            <a:off x="7595704" y="4517199"/>
            <a:ext cx="2282034" cy="1667694"/>
          </a:xfrm>
          <a:prstGeom prst="vertic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rgbClr val="FF0000"/>
                </a:solidFill>
              </a:rPr>
              <a:t>Παραγόμενο αρχείο</a:t>
            </a:r>
            <a:endParaRPr lang="el-GR" dirty="0">
              <a:solidFill>
                <a:srgbClr val="00B050"/>
              </a:solidFill>
            </a:endParaRPr>
          </a:p>
          <a:p>
            <a:pPr algn="ctr"/>
            <a:r>
              <a:rPr lang="en-US" dirty="0">
                <a:solidFill>
                  <a:srgbClr val="00B050"/>
                </a:solidFill>
              </a:rPr>
              <a:t>MyFirstFile.txt</a:t>
            </a:r>
          </a:p>
          <a:p>
            <a:pPr algn="ctr"/>
            <a:endParaRPr lang="en-US" dirty="0">
              <a:solidFill>
                <a:srgbClr val="00B050"/>
              </a:solidFill>
            </a:endParaRPr>
          </a:p>
          <a:p>
            <a:pPr algn="ctr"/>
            <a:r>
              <a:rPr lang="en-US" dirty="0"/>
              <a:t>PAOK</a:t>
            </a:r>
            <a:endParaRPr lang="el-GR" dirty="0"/>
          </a:p>
        </p:txBody>
      </p:sp>
      <p:sp>
        <p:nvSpPr>
          <p:cNvPr id="25" name="Δεξί βέλος 24"/>
          <p:cNvSpPr/>
          <p:nvPr/>
        </p:nvSpPr>
        <p:spPr>
          <a:xfrm>
            <a:off x="6843626" y="5316835"/>
            <a:ext cx="7747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5295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  <p:bldP spid="5" grpId="0"/>
      <p:bldP spid="9" grpId="0" build="p"/>
      <p:bldP spid="10" grpId="0"/>
      <p:bldP spid="3" grpId="0" animBg="1"/>
      <p:bldP spid="13" grpId="0" animBg="1"/>
      <p:bldP spid="18" grpId="0" animBg="1"/>
      <p:bldP spid="19" grpId="0" animBg="1"/>
      <p:bldP spid="20" grpId="0" animBg="1"/>
      <p:bldP spid="21" grpId="0" build="p"/>
      <p:bldP spid="23" grpId="0"/>
      <p:bldP spid="24" grpId="0" animBg="1"/>
      <p:bldP spid="2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Παραδείγματα</a:t>
            </a:r>
            <a:r>
              <a:rPr lang="en-US" dirty="0">
                <a:solidFill>
                  <a:schemeClr val="accent2"/>
                </a:solidFill>
              </a:rPr>
              <a:t> … </a:t>
            </a:r>
            <a:r>
              <a:rPr lang="el-GR" dirty="0">
                <a:solidFill>
                  <a:schemeClr val="accent2"/>
                </a:solidFill>
              </a:rPr>
              <a:t>συνέχεια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6110" y="1040795"/>
            <a:ext cx="21986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>
                <a:solidFill>
                  <a:srgbClr val="FF0000"/>
                </a:solidFill>
              </a:rPr>
              <a:t>Παράδειγμα </a:t>
            </a:r>
            <a:r>
              <a:rPr lang="en-US" sz="2000" dirty="0">
                <a:solidFill>
                  <a:srgbClr val="FF0000"/>
                </a:solidFill>
              </a:rPr>
              <a:t>12</a:t>
            </a:r>
            <a:r>
              <a:rPr lang="el-GR" sz="2000" baseline="30000" dirty="0">
                <a:solidFill>
                  <a:srgbClr val="FF0000"/>
                </a:solidFill>
              </a:rPr>
              <a:t>ο</a:t>
            </a:r>
            <a:r>
              <a:rPr lang="el-GR" sz="2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6111" y="3009115"/>
            <a:ext cx="500538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800" b="1" dirty="0">
                <a:solidFill>
                  <a:srgbClr val="FF0000"/>
                </a:solidFill>
              </a:rPr>
              <a:t>Α.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f=open(‘</a:t>
            </a:r>
            <a:r>
              <a:rPr lang="en-US" sz="2000" dirty="0" err="1">
                <a:solidFill>
                  <a:srgbClr val="7030A0"/>
                </a:solidFill>
              </a:rPr>
              <a:t>output.txt','w</a:t>
            </a:r>
            <a:r>
              <a:rPr lang="en-US" sz="2000" dirty="0">
                <a:solidFill>
                  <a:srgbClr val="7030A0"/>
                </a:solidFill>
              </a:rPr>
              <a:t>')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for </a:t>
            </a:r>
            <a:r>
              <a:rPr lang="en-US" sz="2000" dirty="0" err="1">
                <a:solidFill>
                  <a:srgbClr val="7030A0"/>
                </a:solidFill>
              </a:rPr>
              <a:t>i</a:t>
            </a:r>
            <a:r>
              <a:rPr lang="en-US" sz="2000" dirty="0">
                <a:solidFill>
                  <a:srgbClr val="7030A0"/>
                </a:solidFill>
              </a:rPr>
              <a:t> in range(1,11):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    x=</a:t>
            </a:r>
            <a:r>
              <a:rPr lang="en-US" sz="2000" dirty="0" err="1">
                <a:solidFill>
                  <a:srgbClr val="7030A0"/>
                </a:solidFill>
              </a:rPr>
              <a:t>i</a:t>
            </a:r>
            <a:r>
              <a:rPr lang="en-US" sz="2000" dirty="0">
                <a:solidFill>
                  <a:srgbClr val="7030A0"/>
                </a:solidFill>
              </a:rPr>
              <a:t>**2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    </a:t>
            </a:r>
            <a:r>
              <a:rPr lang="en-US" sz="2000" dirty="0" err="1">
                <a:solidFill>
                  <a:srgbClr val="7030A0"/>
                </a:solidFill>
              </a:rPr>
              <a:t>f.write</a:t>
            </a:r>
            <a:r>
              <a:rPr lang="en-US" sz="2000" dirty="0">
                <a:solidFill>
                  <a:srgbClr val="7030A0"/>
                </a:solidFill>
              </a:rPr>
              <a:t>(</a:t>
            </a:r>
            <a:r>
              <a:rPr lang="en-US" sz="2000" dirty="0" err="1">
                <a:solidFill>
                  <a:srgbClr val="7030A0"/>
                </a:solidFill>
              </a:rPr>
              <a:t>str</a:t>
            </a:r>
            <a:r>
              <a:rPr lang="en-US" sz="2000" dirty="0">
                <a:solidFill>
                  <a:srgbClr val="7030A0"/>
                </a:solidFill>
              </a:rPr>
              <a:t>(x)+'\n')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f.close</a:t>
            </a:r>
            <a:r>
              <a:rPr lang="en-US" sz="2000" dirty="0">
                <a:solidFill>
                  <a:srgbClr val="7030A0"/>
                </a:solidFill>
              </a:rPr>
              <a:t>() </a:t>
            </a:r>
            <a:endParaRPr lang="el-GR" sz="2000" dirty="0">
              <a:solidFill>
                <a:srgbClr val="7030A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6111" y="1367041"/>
            <a:ext cx="9058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/>
              <a:t>Τι πιστεύετε ότι θα συμβεί όταν θα εκτελεστούν τα παρακάτω προγράμματα </a:t>
            </a:r>
            <a:r>
              <a:rPr lang="en-US" sz="2000" dirty="0"/>
              <a:t>Python. </a:t>
            </a:r>
            <a:r>
              <a:rPr lang="el-GR" sz="2000" dirty="0"/>
              <a:t>Τεκμηριώστε την άποψη σας.</a:t>
            </a:r>
          </a:p>
        </p:txBody>
      </p:sp>
      <p:sp>
        <p:nvSpPr>
          <p:cNvPr id="7" name="Κατακόρυφος πάπυρος 6"/>
          <p:cNvSpPr/>
          <p:nvPr/>
        </p:nvSpPr>
        <p:spPr>
          <a:xfrm>
            <a:off x="6339283" y="1882422"/>
            <a:ext cx="2282034" cy="4646714"/>
          </a:xfrm>
          <a:prstGeom prst="vertic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  <a:p>
            <a:pPr algn="ctr"/>
            <a:endParaRPr lang="en-US" dirty="0">
              <a:solidFill>
                <a:srgbClr val="FF0000"/>
              </a:solidFill>
            </a:endParaRPr>
          </a:p>
          <a:p>
            <a:pPr algn="ctr"/>
            <a:r>
              <a:rPr lang="el-GR" dirty="0">
                <a:solidFill>
                  <a:srgbClr val="FF0000"/>
                </a:solidFill>
              </a:rPr>
              <a:t>Παραγόμενο αρχείο</a:t>
            </a:r>
          </a:p>
          <a:p>
            <a:pPr algn="ctr"/>
            <a:r>
              <a:rPr lang="en-US" dirty="0">
                <a:solidFill>
                  <a:srgbClr val="00B050"/>
                </a:solidFill>
              </a:rPr>
              <a:t>output.txt</a:t>
            </a:r>
          </a:p>
          <a:p>
            <a:pPr algn="ctr"/>
            <a:endParaRPr lang="el-GR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16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25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36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49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64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81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100</a:t>
            </a:r>
          </a:p>
          <a:p>
            <a:pPr algn="ctr"/>
            <a:endParaRPr lang="el-GR" dirty="0">
              <a:solidFill>
                <a:srgbClr val="00B050"/>
              </a:solidFill>
            </a:endParaRPr>
          </a:p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396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5" grpId="0"/>
      <p:bldP spid="17" grpId="0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Παραδείγματα </a:t>
            </a:r>
            <a:r>
              <a:rPr lang="en-US" dirty="0">
                <a:solidFill>
                  <a:schemeClr val="accent2"/>
                </a:solidFill>
              </a:rPr>
              <a:t>… </a:t>
            </a:r>
            <a:r>
              <a:rPr lang="el-GR" dirty="0">
                <a:solidFill>
                  <a:schemeClr val="accent2"/>
                </a:solidFill>
              </a:rPr>
              <a:t>συνέχεια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6112" y="1240850"/>
            <a:ext cx="43830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800" b="1" dirty="0">
                <a:solidFill>
                  <a:srgbClr val="FF0000"/>
                </a:solidFill>
              </a:rPr>
              <a:t>Β1.</a:t>
            </a:r>
          </a:p>
          <a:p>
            <a:pPr algn="just"/>
            <a:r>
              <a:rPr lang="el-GR" sz="2000" dirty="0">
                <a:solidFill>
                  <a:srgbClr val="7030A0"/>
                </a:solidFill>
              </a:rPr>
              <a:t>#Το αρχείο </a:t>
            </a:r>
            <a:r>
              <a:rPr lang="en-US" sz="2000" dirty="0">
                <a:solidFill>
                  <a:srgbClr val="7030A0"/>
                </a:solidFill>
              </a:rPr>
              <a:t>bg.txt </a:t>
            </a:r>
            <a:r>
              <a:rPr lang="el-GR" sz="2000" dirty="0">
                <a:solidFill>
                  <a:srgbClr val="7030A0"/>
                </a:solidFill>
              </a:rPr>
              <a:t>δεν προϋπάρχει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f=open('bg.txt')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f.close</a:t>
            </a:r>
            <a:r>
              <a:rPr lang="en-US" sz="2000" dirty="0">
                <a:solidFill>
                  <a:srgbClr val="7030A0"/>
                </a:solidFill>
              </a:rPr>
              <a:t>()</a:t>
            </a:r>
            <a:endParaRPr lang="el-GR" sz="2000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78829" y="1240850"/>
            <a:ext cx="621937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>
                <a:solidFill>
                  <a:srgbClr val="C00000"/>
                </a:solidFill>
              </a:rPr>
              <a:t>Traceback</a:t>
            </a:r>
            <a:r>
              <a:rPr lang="en-US" sz="2000" dirty="0">
                <a:solidFill>
                  <a:srgbClr val="C00000"/>
                </a:solidFill>
              </a:rPr>
              <a:t> (most recent call last):</a:t>
            </a:r>
          </a:p>
          <a:p>
            <a:pPr algn="just"/>
            <a:r>
              <a:rPr lang="en-US" sz="2000" dirty="0">
                <a:solidFill>
                  <a:srgbClr val="C00000"/>
                </a:solidFill>
              </a:rPr>
              <a:t>  File "C:/Users/gkeros/Desktop/fsd.py", line 1, in &lt;module&gt;</a:t>
            </a:r>
          </a:p>
          <a:p>
            <a:pPr algn="just"/>
            <a:r>
              <a:rPr lang="en-US" sz="2000" dirty="0">
                <a:solidFill>
                  <a:srgbClr val="C00000"/>
                </a:solidFill>
              </a:rPr>
              <a:t>    f=open('bg.txt')</a:t>
            </a:r>
          </a:p>
          <a:p>
            <a:pPr algn="just"/>
            <a:r>
              <a:rPr lang="en-US" sz="2000" dirty="0" err="1">
                <a:solidFill>
                  <a:srgbClr val="C00000"/>
                </a:solidFill>
              </a:rPr>
              <a:t>FileNotFoundError</a:t>
            </a:r>
            <a:r>
              <a:rPr lang="en-US" sz="2000" dirty="0">
                <a:solidFill>
                  <a:srgbClr val="C00000"/>
                </a:solidFill>
              </a:rPr>
              <a:t>: [</a:t>
            </a:r>
            <a:r>
              <a:rPr lang="en-US" sz="2000" dirty="0" err="1">
                <a:solidFill>
                  <a:srgbClr val="C00000"/>
                </a:solidFill>
              </a:rPr>
              <a:t>Errno</a:t>
            </a:r>
            <a:r>
              <a:rPr lang="en-US" sz="2000" dirty="0">
                <a:solidFill>
                  <a:srgbClr val="C00000"/>
                </a:solidFill>
              </a:rPr>
              <a:t> 2] No such file or directory: 'bg.txt</a:t>
            </a:r>
            <a:r>
              <a:rPr lang="en-US" sz="2000" dirty="0">
                <a:solidFill>
                  <a:srgbClr val="00B050"/>
                </a:solidFill>
              </a:rPr>
              <a:t>‘</a:t>
            </a:r>
            <a:endParaRPr lang="el-GR" sz="2000" dirty="0">
              <a:solidFill>
                <a:srgbClr val="00B050"/>
              </a:solidFill>
            </a:endParaRPr>
          </a:p>
          <a:p>
            <a:pPr algn="just"/>
            <a:endParaRPr lang="el-GR" sz="2000" dirty="0">
              <a:solidFill>
                <a:srgbClr val="00B050"/>
              </a:solidFill>
            </a:endParaRPr>
          </a:p>
          <a:p>
            <a:pPr algn="just"/>
            <a:r>
              <a:rPr lang="el-GR" sz="2000" dirty="0">
                <a:solidFill>
                  <a:srgbClr val="C00000"/>
                </a:solidFill>
              </a:rPr>
              <a:t>Το αρχείο </a:t>
            </a:r>
            <a:r>
              <a:rPr lang="en-US" sz="2000" dirty="0">
                <a:solidFill>
                  <a:srgbClr val="C00000"/>
                </a:solidFill>
              </a:rPr>
              <a:t>bg.txt </a:t>
            </a:r>
            <a:r>
              <a:rPr lang="el-GR" sz="2000" dirty="0">
                <a:solidFill>
                  <a:srgbClr val="C00000"/>
                </a:solidFill>
              </a:rPr>
              <a:t>έχει ανοιχτεί για Ανάγνωση αλλά δεν υπάρχει.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6112" y="3326615"/>
            <a:ext cx="24462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800" b="1" dirty="0">
                <a:solidFill>
                  <a:srgbClr val="FF0000"/>
                </a:solidFill>
              </a:rPr>
              <a:t>Β2.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f=open('</a:t>
            </a:r>
            <a:r>
              <a:rPr lang="en-US" sz="2000" dirty="0" err="1">
                <a:solidFill>
                  <a:srgbClr val="7030A0"/>
                </a:solidFill>
              </a:rPr>
              <a:t>bg.txt','w</a:t>
            </a:r>
            <a:r>
              <a:rPr lang="en-US" sz="2000" dirty="0">
                <a:solidFill>
                  <a:srgbClr val="7030A0"/>
                </a:solidFill>
              </a:rPr>
              <a:t>')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print </a:t>
            </a:r>
            <a:r>
              <a:rPr lang="en-US" sz="2000" dirty="0" err="1">
                <a:solidFill>
                  <a:srgbClr val="7030A0"/>
                </a:solidFill>
              </a:rPr>
              <a:t>f.closed</a:t>
            </a:r>
            <a:endParaRPr lang="en-US" sz="2000" dirty="0">
              <a:solidFill>
                <a:srgbClr val="7030A0"/>
              </a:solidFill>
            </a:endParaRP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f.close</a:t>
            </a:r>
            <a:r>
              <a:rPr lang="en-US" sz="2000" dirty="0">
                <a:solidFill>
                  <a:srgbClr val="7030A0"/>
                </a:solidFill>
              </a:rPr>
              <a:t>()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print </a:t>
            </a:r>
            <a:r>
              <a:rPr lang="en-US" sz="2000" dirty="0" err="1">
                <a:solidFill>
                  <a:srgbClr val="7030A0"/>
                </a:solidFill>
              </a:rPr>
              <a:t>f.closed</a:t>
            </a:r>
            <a:endParaRPr lang="el-GR" sz="2000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43300" y="3757502"/>
            <a:ext cx="74549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>
                <a:solidFill>
                  <a:srgbClr val="002060"/>
                </a:solidFill>
              </a:rPr>
              <a:t>False</a:t>
            </a:r>
          </a:p>
          <a:p>
            <a:pPr algn="just"/>
            <a:r>
              <a:rPr lang="en-US" sz="2000" dirty="0">
                <a:solidFill>
                  <a:srgbClr val="002060"/>
                </a:solidFill>
              </a:rPr>
              <a:t>True</a:t>
            </a:r>
            <a:endParaRPr lang="el-GR" sz="2000" dirty="0">
              <a:solidFill>
                <a:srgbClr val="002060"/>
              </a:solidFill>
            </a:endParaRPr>
          </a:p>
          <a:p>
            <a:pPr algn="just"/>
            <a:r>
              <a:rPr lang="el-GR" sz="2000" dirty="0"/>
              <a:t>Η μέθοδος </a:t>
            </a:r>
            <a:r>
              <a:rPr lang="en-US" sz="2000" dirty="0"/>
              <a:t>closed </a:t>
            </a:r>
            <a:r>
              <a:rPr lang="el-GR" sz="2000" dirty="0"/>
              <a:t>επιστρέφει </a:t>
            </a:r>
            <a:r>
              <a:rPr lang="en-US" sz="2000" dirty="0"/>
              <a:t>True / False </a:t>
            </a:r>
            <a:r>
              <a:rPr lang="el-GR" sz="2000" dirty="0"/>
              <a:t>ανάλογα με την κατάσταση του αρχείου (Ανοιχτό / Κλειστό).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0584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7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Παραδείγματα</a:t>
            </a:r>
            <a:r>
              <a:rPr lang="en-US" dirty="0">
                <a:solidFill>
                  <a:schemeClr val="accent2"/>
                </a:solidFill>
              </a:rPr>
              <a:t> … </a:t>
            </a:r>
            <a:r>
              <a:rPr lang="el-GR" dirty="0">
                <a:solidFill>
                  <a:schemeClr val="accent2"/>
                </a:solidFill>
              </a:rPr>
              <a:t>συνέχεια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l-GR" dirty="0">
                <a:solidFill>
                  <a:schemeClr val="accent2"/>
                </a:solidFill>
              </a:rPr>
              <a:t> 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7214" y="1857115"/>
            <a:ext cx="373538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solidFill>
                  <a:srgbClr val="7030A0"/>
                </a:solidFill>
              </a:rPr>
              <a:t>logfile=open('</a:t>
            </a:r>
            <a:r>
              <a:rPr lang="en-US" dirty="0" err="1">
                <a:solidFill>
                  <a:srgbClr val="7030A0"/>
                </a:solidFill>
              </a:rPr>
              <a:t>test.log','w</a:t>
            </a:r>
            <a:r>
              <a:rPr lang="en-US" dirty="0">
                <a:solidFill>
                  <a:srgbClr val="7030A0"/>
                </a:solidFill>
              </a:rPr>
              <a:t>')</a:t>
            </a:r>
          </a:p>
          <a:p>
            <a:pPr algn="just"/>
            <a:r>
              <a:rPr lang="en-US" dirty="0" err="1">
                <a:solidFill>
                  <a:srgbClr val="7030A0"/>
                </a:solidFill>
              </a:rPr>
              <a:t>logfile.write</a:t>
            </a:r>
            <a:r>
              <a:rPr lang="en-US" dirty="0">
                <a:solidFill>
                  <a:srgbClr val="7030A0"/>
                </a:solidFill>
              </a:rPr>
              <a:t>('Line 1\n')</a:t>
            </a:r>
          </a:p>
          <a:p>
            <a:pPr algn="just"/>
            <a:r>
              <a:rPr lang="en-US" dirty="0" err="1">
                <a:solidFill>
                  <a:srgbClr val="7030A0"/>
                </a:solidFill>
              </a:rPr>
              <a:t>logfile.close</a:t>
            </a:r>
            <a:r>
              <a:rPr lang="en-US" dirty="0">
                <a:solidFill>
                  <a:srgbClr val="7030A0"/>
                </a:solidFill>
              </a:rPr>
              <a:t>()</a:t>
            </a:r>
          </a:p>
          <a:p>
            <a:pPr algn="just"/>
            <a:endParaRPr lang="en-US" dirty="0">
              <a:solidFill>
                <a:srgbClr val="7030A0"/>
              </a:solidFill>
            </a:endParaRPr>
          </a:p>
          <a:p>
            <a:pPr algn="just"/>
            <a:r>
              <a:rPr lang="en-US" dirty="0" err="1">
                <a:solidFill>
                  <a:srgbClr val="7030A0"/>
                </a:solidFill>
              </a:rPr>
              <a:t>logfile</a:t>
            </a:r>
            <a:r>
              <a:rPr lang="en-US" dirty="0">
                <a:solidFill>
                  <a:srgbClr val="7030A0"/>
                </a:solidFill>
              </a:rPr>
              <a:t>=open('</a:t>
            </a:r>
            <a:r>
              <a:rPr lang="en-US" dirty="0" err="1">
                <a:solidFill>
                  <a:srgbClr val="7030A0"/>
                </a:solidFill>
              </a:rPr>
              <a:t>test.log','r</a:t>
            </a:r>
            <a:r>
              <a:rPr lang="en-US" dirty="0">
                <a:solidFill>
                  <a:srgbClr val="7030A0"/>
                </a:solidFill>
              </a:rPr>
              <a:t>')</a:t>
            </a:r>
          </a:p>
          <a:p>
            <a:pPr algn="just"/>
            <a:r>
              <a:rPr lang="en-US" dirty="0">
                <a:solidFill>
                  <a:srgbClr val="7030A0"/>
                </a:solidFill>
              </a:rPr>
              <a:t>print </a:t>
            </a:r>
            <a:r>
              <a:rPr lang="en-US" dirty="0" err="1">
                <a:solidFill>
                  <a:srgbClr val="7030A0"/>
                </a:solidFill>
              </a:rPr>
              <a:t>logfile.read</a:t>
            </a:r>
            <a:r>
              <a:rPr lang="en-US" dirty="0">
                <a:solidFill>
                  <a:srgbClr val="7030A0"/>
                </a:solidFill>
              </a:rPr>
              <a:t>()</a:t>
            </a:r>
          </a:p>
          <a:p>
            <a:pPr algn="just"/>
            <a:r>
              <a:rPr lang="en-US" dirty="0" err="1">
                <a:solidFill>
                  <a:srgbClr val="7030A0"/>
                </a:solidFill>
              </a:rPr>
              <a:t>logfile.close</a:t>
            </a:r>
            <a:r>
              <a:rPr lang="en-US" dirty="0">
                <a:solidFill>
                  <a:srgbClr val="7030A0"/>
                </a:solidFill>
              </a:rPr>
              <a:t>()</a:t>
            </a:r>
          </a:p>
          <a:p>
            <a:pPr algn="just"/>
            <a:endParaRPr lang="en-US" dirty="0">
              <a:solidFill>
                <a:srgbClr val="7030A0"/>
              </a:solidFill>
            </a:endParaRPr>
          </a:p>
          <a:p>
            <a:pPr algn="just"/>
            <a:r>
              <a:rPr lang="en-US" dirty="0" err="1">
                <a:solidFill>
                  <a:srgbClr val="7030A0"/>
                </a:solidFill>
              </a:rPr>
              <a:t>logfile</a:t>
            </a:r>
            <a:r>
              <a:rPr lang="en-US" dirty="0">
                <a:solidFill>
                  <a:srgbClr val="7030A0"/>
                </a:solidFill>
              </a:rPr>
              <a:t>=open('</a:t>
            </a:r>
            <a:r>
              <a:rPr lang="en-US" dirty="0" err="1">
                <a:solidFill>
                  <a:srgbClr val="7030A0"/>
                </a:solidFill>
              </a:rPr>
              <a:t>test.log','a</a:t>
            </a:r>
            <a:r>
              <a:rPr lang="en-US" dirty="0">
                <a:solidFill>
                  <a:srgbClr val="7030A0"/>
                </a:solidFill>
              </a:rPr>
              <a:t>')</a:t>
            </a:r>
          </a:p>
          <a:p>
            <a:pPr algn="just"/>
            <a:r>
              <a:rPr lang="en-US" dirty="0" err="1">
                <a:solidFill>
                  <a:srgbClr val="7030A0"/>
                </a:solidFill>
              </a:rPr>
              <a:t>logfile.write</a:t>
            </a:r>
            <a:r>
              <a:rPr lang="en-US" dirty="0">
                <a:solidFill>
                  <a:srgbClr val="7030A0"/>
                </a:solidFill>
              </a:rPr>
              <a:t>('Line 2')</a:t>
            </a:r>
          </a:p>
          <a:p>
            <a:pPr algn="just"/>
            <a:r>
              <a:rPr lang="en-US" dirty="0" err="1">
                <a:solidFill>
                  <a:srgbClr val="7030A0"/>
                </a:solidFill>
              </a:rPr>
              <a:t>logfile.close</a:t>
            </a:r>
            <a:r>
              <a:rPr lang="en-US" dirty="0">
                <a:solidFill>
                  <a:srgbClr val="7030A0"/>
                </a:solidFill>
              </a:rPr>
              <a:t>()</a:t>
            </a:r>
          </a:p>
          <a:p>
            <a:pPr algn="just"/>
            <a:endParaRPr lang="en-US" dirty="0">
              <a:solidFill>
                <a:srgbClr val="7030A0"/>
              </a:solidFill>
            </a:endParaRPr>
          </a:p>
          <a:p>
            <a:pPr algn="just"/>
            <a:r>
              <a:rPr lang="en-US" dirty="0" err="1">
                <a:solidFill>
                  <a:srgbClr val="7030A0"/>
                </a:solidFill>
              </a:rPr>
              <a:t>logfile</a:t>
            </a:r>
            <a:r>
              <a:rPr lang="en-US" dirty="0">
                <a:solidFill>
                  <a:srgbClr val="7030A0"/>
                </a:solidFill>
              </a:rPr>
              <a:t>=open('</a:t>
            </a:r>
            <a:r>
              <a:rPr lang="en-US" dirty="0" err="1">
                <a:solidFill>
                  <a:srgbClr val="7030A0"/>
                </a:solidFill>
              </a:rPr>
              <a:t>test.log','r</a:t>
            </a:r>
            <a:r>
              <a:rPr lang="en-US" dirty="0">
                <a:solidFill>
                  <a:srgbClr val="7030A0"/>
                </a:solidFill>
              </a:rPr>
              <a:t>')</a:t>
            </a:r>
          </a:p>
          <a:p>
            <a:pPr algn="just"/>
            <a:r>
              <a:rPr lang="en-US" dirty="0">
                <a:solidFill>
                  <a:srgbClr val="7030A0"/>
                </a:solidFill>
              </a:rPr>
              <a:t>print </a:t>
            </a:r>
            <a:r>
              <a:rPr lang="en-US" dirty="0" err="1">
                <a:solidFill>
                  <a:srgbClr val="7030A0"/>
                </a:solidFill>
              </a:rPr>
              <a:t>logfile.read</a:t>
            </a:r>
            <a:r>
              <a:rPr lang="en-US" dirty="0">
                <a:solidFill>
                  <a:srgbClr val="7030A0"/>
                </a:solidFill>
              </a:rPr>
              <a:t>()</a:t>
            </a:r>
          </a:p>
          <a:p>
            <a:pPr algn="just"/>
            <a:r>
              <a:rPr lang="en-US" dirty="0" err="1">
                <a:solidFill>
                  <a:srgbClr val="7030A0"/>
                </a:solidFill>
              </a:rPr>
              <a:t>logfile.close</a:t>
            </a:r>
            <a:r>
              <a:rPr lang="en-US" dirty="0">
                <a:solidFill>
                  <a:srgbClr val="7030A0"/>
                </a:solidFill>
              </a:rPr>
              <a:t>()</a:t>
            </a:r>
            <a:endParaRPr lang="el-GR" dirty="0"/>
          </a:p>
        </p:txBody>
      </p:sp>
      <p:sp>
        <p:nvSpPr>
          <p:cNvPr id="6" name="Κατακόρυφος πάπυρος 5"/>
          <p:cNvSpPr/>
          <p:nvPr/>
        </p:nvSpPr>
        <p:spPr>
          <a:xfrm>
            <a:off x="5291919" y="1857115"/>
            <a:ext cx="2282034" cy="4646714"/>
          </a:xfrm>
          <a:prstGeom prst="vertic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rgbClr val="FF0000"/>
                </a:solidFill>
              </a:rPr>
              <a:t>Τελικό παραγόμενο αρχείο</a:t>
            </a:r>
            <a:endParaRPr lang="en-US" dirty="0">
              <a:solidFill>
                <a:srgbClr val="FF0000"/>
              </a:solidFill>
            </a:endParaRPr>
          </a:p>
          <a:p>
            <a:pPr algn="ctr"/>
            <a:r>
              <a:rPr lang="en-US" dirty="0">
                <a:solidFill>
                  <a:srgbClr val="00B050"/>
                </a:solidFill>
              </a:rPr>
              <a:t>test.log</a:t>
            </a:r>
          </a:p>
          <a:p>
            <a:pPr algn="ctr"/>
            <a:endParaRPr lang="en-US" dirty="0">
              <a:solidFill>
                <a:srgbClr val="00B050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Line 1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Line 2</a:t>
            </a:r>
            <a:endParaRPr lang="el-GR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rgbClr val="00B050"/>
              </a:solidFill>
            </a:endParaRPr>
          </a:p>
          <a:p>
            <a:pPr algn="ctr"/>
            <a:endParaRPr lang="el-GR" dirty="0">
              <a:solidFill>
                <a:srgbClr val="00B050"/>
              </a:solidFill>
            </a:endParaRPr>
          </a:p>
          <a:p>
            <a:pPr algn="ctr"/>
            <a:endParaRPr lang="el-GR" dirty="0"/>
          </a:p>
        </p:txBody>
      </p:sp>
      <p:grpSp>
        <p:nvGrpSpPr>
          <p:cNvPr id="7" name="Ομάδα 6"/>
          <p:cNvGrpSpPr/>
          <p:nvPr/>
        </p:nvGrpSpPr>
        <p:grpSpPr>
          <a:xfrm>
            <a:off x="8057711" y="2680921"/>
            <a:ext cx="2921406" cy="2293096"/>
            <a:chOff x="7957592" y="279400"/>
            <a:chExt cx="3472407" cy="2578129"/>
          </a:xfrm>
        </p:grpSpPr>
        <p:pic>
          <p:nvPicPr>
            <p:cNvPr id="8" name="Εικόνα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7592" y="279400"/>
              <a:ext cx="3472407" cy="2578129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8120801" y="452718"/>
              <a:ext cx="1120405" cy="1936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Line 1</a:t>
              </a:r>
            </a:p>
            <a:p>
              <a:endParaRPr lang="en-US" dirty="0"/>
            </a:p>
            <a:p>
              <a:r>
                <a:rPr lang="en-US" dirty="0"/>
                <a:t>Line 1</a:t>
              </a:r>
            </a:p>
            <a:p>
              <a:r>
                <a:rPr lang="en-US" dirty="0"/>
                <a:t>Line 2</a:t>
              </a:r>
              <a:endParaRPr lang="el-GR" dirty="0"/>
            </a:p>
          </p:txBody>
        </p:sp>
      </p:grp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DFF209B-39E5-4964-9671-529D6D71969B}"/>
              </a:ext>
            </a:extLst>
          </p:cNvPr>
          <p:cNvSpPr/>
          <p:nvPr/>
        </p:nvSpPr>
        <p:spPr>
          <a:xfrm>
            <a:off x="557214" y="1118451"/>
            <a:ext cx="99583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solidFill>
                  <a:srgbClr val="FF0000"/>
                </a:solidFill>
              </a:rPr>
              <a:t>C</a:t>
            </a:r>
            <a:r>
              <a:rPr lang="el-GR" sz="2400" b="1" dirty="0">
                <a:solidFill>
                  <a:srgbClr val="FF0000"/>
                </a:solidFill>
              </a:rPr>
              <a:t>.</a:t>
            </a:r>
            <a:r>
              <a:rPr lang="el-GR" dirty="0"/>
              <a:t>Τι θα εμφανίσει το παρακάτω πρόγραμμα και ποια τα περιεχόμενα του αρχείου </a:t>
            </a:r>
            <a:r>
              <a:rPr lang="en-US" dirty="0"/>
              <a:t>test.log</a:t>
            </a:r>
            <a:r>
              <a:rPr lang="el-GR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76134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Εισαγωγή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6111" y="1162917"/>
            <a:ext cx="896311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b="1" dirty="0"/>
              <a:t>Γιατί χρειαζόμαστε τα αρχεία;</a:t>
            </a:r>
            <a:r>
              <a:rPr lang="el-GR" sz="2000" dirty="0"/>
              <a:t> </a:t>
            </a:r>
          </a:p>
          <a:p>
            <a:pPr algn="just"/>
            <a:r>
              <a:rPr lang="el-GR" sz="2000" dirty="0"/>
              <a:t>Έως τώρα δημιουργήσαμε προγράμματα που τα δεδομένα τους (ως είσοδο από το πληκτρολόγιο) και τα αποτελέσματα τους (ως έξοδο στην οθόνη) ήταν παροδικά και </a:t>
            </a:r>
            <a:r>
              <a:rPr lang="el-GR" sz="2000" i="1" u="sng" dirty="0">
                <a:solidFill>
                  <a:srgbClr val="FF0000"/>
                </a:solidFill>
              </a:rPr>
              <a:t>διαρκούσαν μόνο κατά την διάρκεια εκτέλεσης του προγράμματος</a:t>
            </a:r>
            <a:r>
              <a:rPr lang="el-GR" sz="2000" dirty="0"/>
              <a:t>. </a:t>
            </a:r>
            <a:r>
              <a:rPr lang="el-GR" sz="2000" b="1" dirty="0"/>
              <a:t>Αυτό είχε ως αποτέλεσμα σε κάθε εκτέλεση του προγράμματος να απαιτείται να δίνουμε τα δεδομένα ξανά (επειδή τα χάσαμε) ή να γράφουμε «στο χαρτί» τα αποτελέσματα τους (για να μην τα χάσουμε!!!)</a:t>
            </a:r>
            <a:r>
              <a:rPr lang="el-GR" sz="2000" dirty="0"/>
              <a:t>. </a:t>
            </a:r>
            <a:endParaRPr lang="el-GR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33816" y="4611231"/>
            <a:ext cx="89631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/>
              <a:t>Ένας απλός τρόπος για να διατηρούν τα προγράμματα τα δεδομένα τους και τα αποτελέσματά τους είναι </a:t>
            </a:r>
            <a:r>
              <a:rPr lang="el-GR" sz="2000" b="1" dirty="0"/>
              <a:t>μέσω της ανάγνωσης και εγγραφής αρχείων</a:t>
            </a:r>
            <a:r>
              <a:rPr lang="el-GR" sz="2000" dirty="0"/>
              <a:t>. Με αυτόν τον τρόπο </a:t>
            </a:r>
            <a:r>
              <a:rPr lang="el-GR" sz="2000" i="1" u="sng" dirty="0">
                <a:solidFill>
                  <a:srgbClr val="FF0000"/>
                </a:solidFill>
              </a:rPr>
              <a:t>μπορούμε να αποθηκεύσουμε μόνιμα τα δεδομένα</a:t>
            </a:r>
            <a:r>
              <a:rPr lang="el-GR" sz="2000" dirty="0"/>
              <a:t> και να τα ανακτήσουμε όποτε θέλουμε, ξεπερνώντας το εμπόδιο της προσωρινής αποθήκευσής τους στη κύρια μνήμη του υπολογιστή για το χρονικό διάστημα που διαρκεί η εκτέλεση του προγράμματος. </a:t>
            </a:r>
            <a:endParaRPr lang="el-GR" sz="2800" dirty="0"/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5553" y="3565779"/>
            <a:ext cx="1099636" cy="1099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77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p"/>
      <p:bldP spid="5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Παραδείγματα </a:t>
            </a:r>
            <a:r>
              <a:rPr lang="en-US" dirty="0">
                <a:solidFill>
                  <a:schemeClr val="accent2"/>
                </a:solidFill>
              </a:rPr>
              <a:t>… </a:t>
            </a:r>
            <a:r>
              <a:rPr lang="el-GR" dirty="0">
                <a:solidFill>
                  <a:schemeClr val="accent2"/>
                </a:solidFill>
              </a:rPr>
              <a:t>συνέχεια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6111" y="1240850"/>
            <a:ext cx="500538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FF0000"/>
                </a:solidFill>
              </a:rPr>
              <a:t>D</a:t>
            </a:r>
            <a:r>
              <a:rPr lang="el-GR" sz="2800" b="1" dirty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g=open('</a:t>
            </a:r>
            <a:r>
              <a:rPr lang="en-US" sz="2000" dirty="0" err="1">
                <a:solidFill>
                  <a:srgbClr val="7030A0"/>
                </a:solidFill>
              </a:rPr>
              <a:t>new_file','w</a:t>
            </a:r>
            <a:r>
              <a:rPr lang="en-US" sz="2000" dirty="0">
                <a:solidFill>
                  <a:srgbClr val="7030A0"/>
                </a:solidFill>
              </a:rPr>
              <a:t>')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g.write</a:t>
            </a:r>
            <a:r>
              <a:rPr lang="en-US" sz="2000" dirty="0">
                <a:solidFill>
                  <a:srgbClr val="7030A0"/>
                </a:solidFill>
              </a:rPr>
              <a:t>('A new file begins')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g.write</a:t>
            </a:r>
            <a:r>
              <a:rPr lang="en-US" sz="2000" dirty="0">
                <a:solidFill>
                  <a:srgbClr val="7030A0"/>
                </a:solidFill>
              </a:rPr>
              <a:t>('....today!\n')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g.close</a:t>
            </a:r>
            <a:r>
              <a:rPr lang="en-US" sz="2000" dirty="0">
                <a:solidFill>
                  <a:srgbClr val="7030A0"/>
                </a:solidFill>
              </a:rPr>
              <a:t>()</a:t>
            </a:r>
            <a:endParaRPr lang="el-GR" sz="2000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6111" y="3084248"/>
            <a:ext cx="5005389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FF0000"/>
                </a:solidFill>
              </a:rPr>
              <a:t>E</a:t>
            </a:r>
            <a:r>
              <a:rPr lang="el-GR" sz="2800" b="1" dirty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f=open('</a:t>
            </a:r>
            <a:r>
              <a:rPr lang="en-US" sz="2000" dirty="0" err="1">
                <a:solidFill>
                  <a:srgbClr val="7030A0"/>
                </a:solidFill>
              </a:rPr>
              <a:t>a.txt','w</a:t>
            </a:r>
            <a:r>
              <a:rPr lang="en-US" sz="2000" dirty="0">
                <a:solidFill>
                  <a:srgbClr val="7030A0"/>
                </a:solidFill>
              </a:rPr>
              <a:t>')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f.write</a:t>
            </a:r>
            <a:r>
              <a:rPr lang="en-US" sz="2000" dirty="0">
                <a:solidFill>
                  <a:srgbClr val="7030A0"/>
                </a:solidFill>
              </a:rPr>
              <a:t>('Line1\n')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f.write</a:t>
            </a:r>
            <a:r>
              <a:rPr lang="en-US" sz="2000" dirty="0">
                <a:solidFill>
                  <a:srgbClr val="7030A0"/>
                </a:solidFill>
              </a:rPr>
              <a:t>('Line2')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f.close</a:t>
            </a:r>
            <a:r>
              <a:rPr lang="en-US" sz="2000" dirty="0">
                <a:solidFill>
                  <a:srgbClr val="7030A0"/>
                </a:solidFill>
              </a:rPr>
              <a:t>()</a:t>
            </a:r>
          </a:p>
          <a:p>
            <a:pPr algn="just"/>
            <a:endParaRPr lang="en-US" sz="2000" dirty="0">
              <a:solidFill>
                <a:srgbClr val="7030A0"/>
              </a:solidFill>
            </a:endParaRP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f=open('</a:t>
            </a:r>
            <a:r>
              <a:rPr lang="en-US" sz="2000" dirty="0" err="1">
                <a:solidFill>
                  <a:srgbClr val="7030A0"/>
                </a:solidFill>
              </a:rPr>
              <a:t>a.txt','r</a:t>
            </a:r>
            <a:r>
              <a:rPr lang="en-US" sz="2000" dirty="0">
                <a:solidFill>
                  <a:srgbClr val="7030A0"/>
                </a:solidFill>
              </a:rPr>
              <a:t>')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for line in f: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    print line</a:t>
            </a:r>
            <a:endParaRPr lang="el-GR" sz="2000" dirty="0">
              <a:solidFill>
                <a:srgbClr val="7030A0"/>
              </a:solidFill>
            </a:endParaRPr>
          </a:p>
        </p:txBody>
      </p:sp>
      <p:sp>
        <p:nvSpPr>
          <p:cNvPr id="10" name="Κατακόρυφος πάπυρος 9"/>
          <p:cNvSpPr/>
          <p:nvPr/>
        </p:nvSpPr>
        <p:spPr>
          <a:xfrm>
            <a:off x="4260980" y="1106000"/>
            <a:ext cx="6946232" cy="1765901"/>
          </a:xfrm>
          <a:prstGeom prst="vertic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  <a:p>
            <a:pPr algn="ctr"/>
            <a:endParaRPr lang="el-GR" dirty="0">
              <a:solidFill>
                <a:srgbClr val="FF0000"/>
              </a:solidFill>
            </a:endParaRPr>
          </a:p>
          <a:p>
            <a:pPr algn="ctr"/>
            <a:r>
              <a:rPr lang="el-GR" dirty="0">
                <a:solidFill>
                  <a:srgbClr val="FF0000"/>
                </a:solidFill>
              </a:rPr>
              <a:t>Παραγόμενο αρχείο</a:t>
            </a:r>
            <a:endParaRPr lang="el-GR" dirty="0">
              <a:solidFill>
                <a:srgbClr val="00B050"/>
              </a:solidFill>
            </a:endParaRPr>
          </a:p>
          <a:p>
            <a:pPr algn="ctr"/>
            <a:r>
              <a:rPr lang="en-US" dirty="0" err="1">
                <a:solidFill>
                  <a:srgbClr val="00B050"/>
                </a:solidFill>
              </a:rPr>
              <a:t>new_file</a:t>
            </a:r>
            <a:endParaRPr lang="en-US" dirty="0">
              <a:solidFill>
                <a:srgbClr val="00B050"/>
              </a:solidFill>
            </a:endParaRPr>
          </a:p>
          <a:p>
            <a:pPr algn="ctr"/>
            <a:endParaRPr lang="en-US" dirty="0">
              <a:solidFill>
                <a:srgbClr val="00B050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A new file begins....today!</a:t>
            </a:r>
            <a:endParaRPr lang="el-GR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rgbClr val="00B050"/>
              </a:solidFill>
            </a:endParaRPr>
          </a:p>
          <a:p>
            <a:pPr algn="ctr"/>
            <a:endParaRPr lang="el-GR" dirty="0">
              <a:solidFill>
                <a:srgbClr val="00B050"/>
              </a:solidFill>
            </a:endParaRPr>
          </a:p>
          <a:p>
            <a:pPr algn="ctr"/>
            <a:endParaRPr lang="el-GR" dirty="0"/>
          </a:p>
        </p:txBody>
      </p:sp>
      <p:sp>
        <p:nvSpPr>
          <p:cNvPr id="11" name="Κατακόρυφος πάπυρος 10"/>
          <p:cNvSpPr/>
          <p:nvPr/>
        </p:nvSpPr>
        <p:spPr>
          <a:xfrm>
            <a:off x="4111351" y="3084248"/>
            <a:ext cx="6946232" cy="1765901"/>
          </a:xfrm>
          <a:prstGeom prst="vertic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  <a:p>
            <a:pPr algn="ctr"/>
            <a:endParaRPr lang="el-GR" dirty="0">
              <a:solidFill>
                <a:srgbClr val="FF0000"/>
              </a:solidFill>
            </a:endParaRPr>
          </a:p>
          <a:p>
            <a:pPr algn="ctr"/>
            <a:r>
              <a:rPr lang="el-GR" dirty="0">
                <a:solidFill>
                  <a:srgbClr val="FF0000"/>
                </a:solidFill>
              </a:rPr>
              <a:t>Παραγόμενο αρχείο</a:t>
            </a:r>
            <a:endParaRPr lang="el-GR" dirty="0">
              <a:solidFill>
                <a:srgbClr val="00B050"/>
              </a:solidFill>
            </a:endParaRPr>
          </a:p>
          <a:p>
            <a:pPr algn="ctr"/>
            <a:r>
              <a:rPr lang="en-US" dirty="0">
                <a:solidFill>
                  <a:srgbClr val="00B050"/>
                </a:solidFill>
              </a:rPr>
              <a:t>a.txt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Line1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Line2</a:t>
            </a:r>
          </a:p>
          <a:p>
            <a:pPr algn="ctr"/>
            <a:endParaRPr lang="el-GR" dirty="0">
              <a:solidFill>
                <a:srgbClr val="00B050"/>
              </a:solidFill>
            </a:endParaRPr>
          </a:p>
          <a:p>
            <a:pPr algn="ctr"/>
            <a:endParaRPr lang="el-GR" dirty="0"/>
          </a:p>
        </p:txBody>
      </p:sp>
      <p:grpSp>
        <p:nvGrpSpPr>
          <p:cNvPr id="8" name="Ομάδα 7"/>
          <p:cNvGrpSpPr/>
          <p:nvPr/>
        </p:nvGrpSpPr>
        <p:grpSpPr>
          <a:xfrm>
            <a:off x="5932626" y="5015869"/>
            <a:ext cx="2921406" cy="1617687"/>
            <a:chOff x="7957592" y="279400"/>
            <a:chExt cx="3472407" cy="1818766"/>
          </a:xfrm>
        </p:grpSpPr>
        <p:pic>
          <p:nvPicPr>
            <p:cNvPr id="9" name="Εικόνα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7592" y="279400"/>
              <a:ext cx="3472407" cy="1818766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8120801" y="452718"/>
              <a:ext cx="964485" cy="10381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Line 1</a:t>
              </a:r>
            </a:p>
            <a:p>
              <a:endParaRPr lang="en-US" dirty="0"/>
            </a:p>
            <a:p>
              <a:r>
                <a:rPr lang="en-US" dirty="0"/>
                <a:t>Line 2</a:t>
              </a:r>
              <a:endParaRPr lang="el-GR" dirty="0"/>
            </a:p>
          </p:txBody>
        </p:sp>
      </p:grpSp>
    </p:spTree>
    <p:extLst>
      <p:ext uri="{BB962C8B-B14F-4D97-AF65-F5344CB8AC3E}">
        <p14:creationId xmlns:p14="http://schemas.microsoft.com/office/powerpoint/2010/main" val="2809797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 animBg="1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Παραδείγματα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6110" y="1040795"/>
            <a:ext cx="21224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>
                <a:solidFill>
                  <a:srgbClr val="FF0000"/>
                </a:solidFill>
              </a:rPr>
              <a:t>Παράδειγμα </a:t>
            </a:r>
            <a:r>
              <a:rPr lang="en-US" sz="2000" dirty="0">
                <a:solidFill>
                  <a:srgbClr val="FF0000"/>
                </a:solidFill>
              </a:rPr>
              <a:t>13</a:t>
            </a:r>
            <a:r>
              <a:rPr lang="el-GR" sz="2000" baseline="30000" dirty="0">
                <a:solidFill>
                  <a:srgbClr val="FF0000"/>
                </a:solidFill>
              </a:rPr>
              <a:t>ο</a:t>
            </a:r>
            <a:r>
              <a:rPr lang="el-GR" sz="2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6111" y="1385789"/>
            <a:ext cx="9404723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/>
              <a:t>Φτιάξτε στην επιφάνεια εργασίας του υπολογιστή σας ένα αρχείο κειμένου με όνομα </a:t>
            </a:r>
            <a:r>
              <a:rPr lang="en-US" sz="2000" dirty="0"/>
              <a:t>names.txt </a:t>
            </a:r>
            <a:r>
              <a:rPr lang="el-GR" sz="2000" dirty="0"/>
              <a:t>και με τα ακόλουθα περιεχόμενα:</a:t>
            </a:r>
          </a:p>
          <a:p>
            <a:pPr indent="2336800" algn="just"/>
            <a:endParaRPr lang="fi-FI" i="1" dirty="0"/>
          </a:p>
          <a:p>
            <a:pPr indent="2336800" algn="just"/>
            <a:r>
              <a:rPr lang="fi-FI" i="1" dirty="0"/>
              <a:t>giannis liana elena thanasis valia</a:t>
            </a:r>
            <a:endParaRPr lang="el-GR" i="1" dirty="0"/>
          </a:p>
          <a:p>
            <a:pPr algn="just"/>
            <a:endParaRPr lang="en-US" sz="2000" dirty="0"/>
          </a:p>
          <a:p>
            <a:pPr algn="just"/>
            <a:r>
              <a:rPr lang="el-GR" sz="2000" dirty="0"/>
              <a:t>Αντιγράψτε τον κώδικα των παρακάτω εκδόσεων του ίδιου προγράμματος και σχολιάστε τις διαφορές τους στην τάξη.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86737" y="3594135"/>
            <a:ext cx="2922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>
                <a:solidFill>
                  <a:srgbClr val="7030A0"/>
                </a:solidFill>
              </a:rPr>
              <a:t>fp</a:t>
            </a:r>
            <a:r>
              <a:rPr lang="en-US" sz="2000" dirty="0">
                <a:solidFill>
                  <a:srgbClr val="7030A0"/>
                </a:solidFill>
              </a:rPr>
              <a:t>=open('</a:t>
            </a:r>
            <a:r>
              <a:rPr lang="en-US" sz="2000" dirty="0" err="1">
                <a:solidFill>
                  <a:srgbClr val="7030A0"/>
                </a:solidFill>
              </a:rPr>
              <a:t>names.txt','r</a:t>
            </a:r>
            <a:r>
              <a:rPr lang="en-US" sz="2000" dirty="0">
                <a:solidFill>
                  <a:srgbClr val="7030A0"/>
                </a:solidFill>
              </a:rPr>
              <a:t>')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a=</a:t>
            </a:r>
            <a:r>
              <a:rPr lang="en-US" sz="2000" dirty="0" err="1">
                <a:solidFill>
                  <a:srgbClr val="7030A0"/>
                </a:solidFill>
              </a:rPr>
              <a:t>fp.read</a:t>
            </a:r>
            <a:r>
              <a:rPr lang="en-US" sz="2000" dirty="0">
                <a:solidFill>
                  <a:srgbClr val="7030A0"/>
                </a:solidFill>
              </a:rPr>
              <a:t>()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print a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fp.close</a:t>
            </a:r>
            <a:r>
              <a:rPr lang="en-US" sz="2000" dirty="0">
                <a:solidFill>
                  <a:srgbClr val="7030A0"/>
                </a:solidFill>
              </a:rPr>
              <a:t>()</a:t>
            </a:r>
            <a:endParaRPr lang="el-GR" sz="2000" dirty="0">
              <a:solidFill>
                <a:srgbClr val="7030A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5152" y="5519171"/>
            <a:ext cx="2922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>
                <a:solidFill>
                  <a:srgbClr val="7030A0"/>
                </a:solidFill>
              </a:rPr>
              <a:t>fp</a:t>
            </a:r>
            <a:r>
              <a:rPr lang="en-US" sz="2000" dirty="0">
                <a:solidFill>
                  <a:srgbClr val="7030A0"/>
                </a:solidFill>
              </a:rPr>
              <a:t>=open('</a:t>
            </a:r>
            <a:r>
              <a:rPr lang="en-US" sz="2000" dirty="0" err="1">
                <a:solidFill>
                  <a:srgbClr val="7030A0"/>
                </a:solidFill>
              </a:rPr>
              <a:t>names.txt','r</a:t>
            </a:r>
            <a:r>
              <a:rPr lang="en-US" sz="2000" dirty="0">
                <a:solidFill>
                  <a:srgbClr val="7030A0"/>
                </a:solidFill>
              </a:rPr>
              <a:t>')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b=</a:t>
            </a:r>
            <a:r>
              <a:rPr lang="en-US" sz="2000" dirty="0" err="1">
                <a:solidFill>
                  <a:srgbClr val="7030A0"/>
                </a:solidFill>
              </a:rPr>
              <a:t>fp.readlines</a:t>
            </a:r>
            <a:r>
              <a:rPr lang="en-US" sz="2000" dirty="0">
                <a:solidFill>
                  <a:srgbClr val="7030A0"/>
                </a:solidFill>
              </a:rPr>
              <a:t>()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print b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fp.close</a:t>
            </a:r>
            <a:r>
              <a:rPr lang="en-US" sz="2000" dirty="0">
                <a:solidFill>
                  <a:srgbClr val="7030A0"/>
                </a:solidFill>
              </a:rPr>
              <a:t>()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44665" y="3316194"/>
            <a:ext cx="292259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>
                <a:solidFill>
                  <a:srgbClr val="7030A0"/>
                </a:solidFill>
              </a:rPr>
              <a:t>fp</a:t>
            </a:r>
            <a:r>
              <a:rPr lang="en-US" sz="2000" dirty="0">
                <a:solidFill>
                  <a:srgbClr val="7030A0"/>
                </a:solidFill>
              </a:rPr>
              <a:t>=open('</a:t>
            </a:r>
            <a:r>
              <a:rPr lang="en-US" sz="2000" dirty="0" err="1">
                <a:solidFill>
                  <a:srgbClr val="7030A0"/>
                </a:solidFill>
              </a:rPr>
              <a:t>names.txt','r</a:t>
            </a:r>
            <a:r>
              <a:rPr lang="en-US" sz="2000" dirty="0">
                <a:solidFill>
                  <a:srgbClr val="7030A0"/>
                </a:solidFill>
              </a:rPr>
              <a:t>')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for </a:t>
            </a:r>
            <a:r>
              <a:rPr lang="en-US" sz="2000" dirty="0" err="1">
                <a:solidFill>
                  <a:srgbClr val="7030A0"/>
                </a:solidFill>
              </a:rPr>
              <a:t>i</a:t>
            </a:r>
            <a:r>
              <a:rPr lang="en-US" sz="2000" dirty="0">
                <a:solidFill>
                  <a:srgbClr val="7030A0"/>
                </a:solidFill>
              </a:rPr>
              <a:t> in range(4):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    a=</a:t>
            </a:r>
            <a:r>
              <a:rPr lang="en-US" sz="2000" dirty="0" err="1">
                <a:solidFill>
                  <a:srgbClr val="7030A0"/>
                </a:solidFill>
              </a:rPr>
              <a:t>fp.readline</a:t>
            </a:r>
            <a:r>
              <a:rPr lang="en-US" sz="2000" dirty="0">
                <a:solidFill>
                  <a:srgbClr val="7030A0"/>
                </a:solidFill>
              </a:rPr>
              <a:t>()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    b=a[:-1]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    print b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a=</a:t>
            </a:r>
            <a:r>
              <a:rPr lang="en-US" sz="2000" dirty="0" err="1">
                <a:solidFill>
                  <a:srgbClr val="7030A0"/>
                </a:solidFill>
              </a:rPr>
              <a:t>fp.readline</a:t>
            </a:r>
            <a:r>
              <a:rPr lang="en-US" sz="2000" dirty="0">
                <a:solidFill>
                  <a:srgbClr val="7030A0"/>
                </a:solidFill>
              </a:rPr>
              <a:t>()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print a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fp.close</a:t>
            </a:r>
            <a:r>
              <a:rPr lang="en-US" sz="2000" dirty="0">
                <a:solidFill>
                  <a:srgbClr val="7030A0"/>
                </a:solidFill>
              </a:rPr>
              <a:t>()</a:t>
            </a:r>
          </a:p>
        </p:txBody>
      </p:sp>
      <p:sp>
        <p:nvSpPr>
          <p:cNvPr id="2" name="Κύμα 1"/>
          <p:cNvSpPr/>
          <p:nvPr/>
        </p:nvSpPr>
        <p:spPr>
          <a:xfrm>
            <a:off x="7122696" y="1778380"/>
            <a:ext cx="4150724" cy="1137401"/>
          </a:xfrm>
          <a:prstGeom prst="wav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Μετά από κάθε όνομα πατήστε </a:t>
            </a:r>
            <a:r>
              <a:rPr lang="en-US" dirty="0"/>
              <a:t>Enter </a:t>
            </a:r>
            <a:r>
              <a:rPr lang="el-GR" dirty="0"/>
              <a:t>εκτός από το τελευταίο</a:t>
            </a:r>
          </a:p>
        </p:txBody>
      </p:sp>
      <p:grpSp>
        <p:nvGrpSpPr>
          <p:cNvPr id="16" name="Ομάδα 15"/>
          <p:cNvGrpSpPr/>
          <p:nvPr/>
        </p:nvGrpSpPr>
        <p:grpSpPr>
          <a:xfrm>
            <a:off x="9932923" y="3453311"/>
            <a:ext cx="1973376" cy="2158524"/>
            <a:chOff x="7957592" y="279400"/>
            <a:chExt cx="3472407" cy="2578129"/>
          </a:xfrm>
        </p:grpSpPr>
        <p:pic>
          <p:nvPicPr>
            <p:cNvPr id="19" name="Εικόνα 1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7592" y="279400"/>
              <a:ext cx="3472407" cy="2578129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8120801" y="452719"/>
              <a:ext cx="2116644" cy="17645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indent="176213"/>
              <a:r>
                <a:rPr lang="fi-FI" dirty="0"/>
                <a:t>giannis</a:t>
              </a:r>
            </a:p>
            <a:p>
              <a:pPr indent="176213"/>
              <a:r>
                <a:rPr lang="fi-FI" dirty="0"/>
                <a:t>liana</a:t>
              </a:r>
            </a:p>
            <a:p>
              <a:pPr indent="176213"/>
              <a:r>
                <a:rPr lang="fi-FI" dirty="0"/>
                <a:t>elena</a:t>
              </a:r>
            </a:p>
            <a:p>
              <a:pPr indent="176213"/>
              <a:r>
                <a:rPr lang="fi-FI" dirty="0"/>
                <a:t>thanasis</a:t>
              </a:r>
            </a:p>
            <a:p>
              <a:pPr indent="176213"/>
              <a:r>
                <a:rPr lang="fi-FI" dirty="0"/>
                <a:t>valia</a:t>
              </a:r>
              <a:endParaRPr lang="el-GR" dirty="0"/>
            </a:p>
          </p:txBody>
        </p:sp>
      </p:grpSp>
      <p:grpSp>
        <p:nvGrpSpPr>
          <p:cNvPr id="21" name="Ομάδα 20"/>
          <p:cNvGrpSpPr/>
          <p:nvPr/>
        </p:nvGrpSpPr>
        <p:grpSpPr>
          <a:xfrm>
            <a:off x="3487743" y="5835023"/>
            <a:ext cx="5940429" cy="937278"/>
            <a:chOff x="7957590" y="279400"/>
            <a:chExt cx="10452943" cy="1119480"/>
          </a:xfrm>
        </p:grpSpPr>
        <p:pic>
          <p:nvPicPr>
            <p:cNvPr id="23" name="Εικόνα 2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7590" y="279400"/>
              <a:ext cx="10452943" cy="1119480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8120801" y="452719"/>
              <a:ext cx="9622497" cy="4411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indent="176213"/>
              <a:r>
                <a:rPr lang="fi-FI" dirty="0">
                  <a:solidFill>
                    <a:srgbClr val="C00000"/>
                  </a:solidFill>
                </a:rPr>
                <a:t>['giannis\n', 'liana\n', 'elena\n', 'thanasis\n', 'valia']</a:t>
              </a:r>
              <a:endParaRPr lang="el-GR" dirty="0"/>
            </a:p>
          </p:txBody>
        </p:sp>
      </p:grpSp>
      <p:grpSp>
        <p:nvGrpSpPr>
          <p:cNvPr id="25" name="Ομάδα 24"/>
          <p:cNvGrpSpPr/>
          <p:nvPr/>
        </p:nvGrpSpPr>
        <p:grpSpPr>
          <a:xfrm>
            <a:off x="3938225" y="3594100"/>
            <a:ext cx="1973376" cy="2158524"/>
            <a:chOff x="7957592" y="279400"/>
            <a:chExt cx="3472407" cy="2578129"/>
          </a:xfrm>
        </p:grpSpPr>
        <p:pic>
          <p:nvPicPr>
            <p:cNvPr id="26" name="Εικόνα 2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7592" y="279400"/>
              <a:ext cx="3472407" cy="2578129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8120801" y="452718"/>
              <a:ext cx="1429768" cy="16609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indent="176213"/>
              <a:r>
                <a:rPr lang="fi-FI" dirty="0"/>
                <a:t>giannis</a:t>
              </a:r>
            </a:p>
            <a:p>
              <a:pPr indent="176213"/>
              <a:r>
                <a:rPr lang="fi-FI" dirty="0"/>
                <a:t>liana</a:t>
              </a:r>
            </a:p>
            <a:p>
              <a:pPr indent="176213"/>
              <a:r>
                <a:rPr lang="fi-FI" dirty="0"/>
                <a:t>elena</a:t>
              </a:r>
            </a:p>
            <a:p>
              <a:pPr indent="176213"/>
              <a:r>
                <a:rPr lang="fi-FI" dirty="0"/>
                <a:t>thanasis</a:t>
              </a:r>
            </a:p>
            <a:p>
              <a:pPr indent="176213"/>
              <a:r>
                <a:rPr lang="fi-FI" dirty="0"/>
                <a:t>valia</a:t>
              </a:r>
              <a:endParaRPr lang="el-GR" dirty="0"/>
            </a:p>
          </p:txBody>
        </p:sp>
      </p:grpSp>
    </p:spTree>
    <p:extLst>
      <p:ext uri="{BB962C8B-B14F-4D97-AF65-F5344CB8AC3E}">
        <p14:creationId xmlns:p14="http://schemas.microsoft.com/office/powerpoint/2010/main" val="4208789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  <p:bldP spid="5" grpId="0"/>
      <p:bldP spid="17" grpId="0"/>
      <p:bldP spid="18" grpId="0"/>
      <p:bldP spid="9" grpId="0"/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Άσκηση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6111" y="995536"/>
            <a:ext cx="90272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Να γράψετε ένα πρόγραμμα </a:t>
            </a:r>
            <a:r>
              <a:rPr lang="en-US" dirty="0"/>
              <a:t>Python </a:t>
            </a:r>
            <a:r>
              <a:rPr lang="el-GR" dirty="0"/>
              <a:t>το οποίο θα αντιγράψει τα περιεχόμενα ενός αρχείου </a:t>
            </a:r>
            <a:r>
              <a:rPr lang="en-US" dirty="0"/>
              <a:t>source.txt </a:t>
            </a:r>
            <a:r>
              <a:rPr lang="el-GR" dirty="0"/>
              <a:t>σε ένα άλλο </a:t>
            </a:r>
            <a:r>
              <a:rPr lang="en-US" dirty="0"/>
              <a:t>destination.txt.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646110" y="1966026"/>
            <a:ext cx="351948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>
                <a:solidFill>
                  <a:srgbClr val="7030A0"/>
                </a:solidFill>
              </a:rPr>
              <a:t>f1=open('</a:t>
            </a:r>
            <a:r>
              <a:rPr lang="en-US" sz="2000" dirty="0" err="1">
                <a:solidFill>
                  <a:srgbClr val="7030A0"/>
                </a:solidFill>
              </a:rPr>
              <a:t>source.txt','r</a:t>
            </a:r>
            <a:r>
              <a:rPr lang="en-US" sz="2000" dirty="0">
                <a:solidFill>
                  <a:srgbClr val="7030A0"/>
                </a:solidFill>
              </a:rPr>
              <a:t>')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f2=open('</a:t>
            </a:r>
            <a:r>
              <a:rPr lang="en-US" sz="2000" dirty="0" err="1">
                <a:solidFill>
                  <a:srgbClr val="7030A0"/>
                </a:solidFill>
              </a:rPr>
              <a:t>destination.txt','w</a:t>
            </a:r>
            <a:r>
              <a:rPr lang="en-US" sz="2000" dirty="0">
                <a:solidFill>
                  <a:srgbClr val="7030A0"/>
                </a:solidFill>
              </a:rPr>
              <a:t>')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text=f1.read()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f2.write(text)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f1.close()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f2.close()</a:t>
            </a:r>
            <a:endParaRPr lang="el-GR" sz="2000" dirty="0">
              <a:solidFill>
                <a:srgbClr val="7030A0"/>
              </a:solidFill>
            </a:endParaRPr>
          </a:p>
        </p:txBody>
      </p:sp>
      <p:sp>
        <p:nvSpPr>
          <p:cNvPr id="5" name="Κατακόρυφος πάπυρος 4"/>
          <p:cNvSpPr/>
          <p:nvPr/>
        </p:nvSpPr>
        <p:spPr>
          <a:xfrm>
            <a:off x="2405854" y="3905018"/>
            <a:ext cx="3141904" cy="2240355"/>
          </a:xfrm>
          <a:prstGeom prst="vertic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source.txt</a:t>
            </a:r>
          </a:p>
          <a:p>
            <a:pPr indent="176213"/>
            <a:endParaRPr lang="fi-FI" dirty="0">
              <a:solidFill>
                <a:schemeClr val="tx1"/>
              </a:solidFill>
            </a:endParaRPr>
          </a:p>
          <a:p>
            <a:pPr indent="176213"/>
            <a:r>
              <a:rPr lang="el-GR" dirty="0">
                <a:solidFill>
                  <a:schemeClr val="tx1"/>
                </a:solidFill>
              </a:rPr>
              <a:t>Η ζωή είναι ωραία!!!</a:t>
            </a:r>
            <a:endParaRPr lang="el-GR" dirty="0"/>
          </a:p>
        </p:txBody>
      </p:sp>
      <p:sp>
        <p:nvSpPr>
          <p:cNvPr id="6" name="Κατακόρυφος πάπυρος 5"/>
          <p:cNvSpPr/>
          <p:nvPr/>
        </p:nvSpPr>
        <p:spPr>
          <a:xfrm>
            <a:off x="7157796" y="3905017"/>
            <a:ext cx="3141904" cy="2240355"/>
          </a:xfrm>
          <a:prstGeom prst="vertic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destination.txt</a:t>
            </a:r>
          </a:p>
          <a:p>
            <a:pPr indent="176213"/>
            <a:endParaRPr lang="fi-FI" dirty="0">
              <a:solidFill>
                <a:schemeClr val="tx1"/>
              </a:solidFill>
            </a:endParaRPr>
          </a:p>
          <a:p>
            <a:pPr indent="176213"/>
            <a:r>
              <a:rPr lang="el-GR" dirty="0">
                <a:solidFill>
                  <a:schemeClr val="tx1"/>
                </a:solidFill>
              </a:rPr>
              <a:t>Η ζωή είναι ωραία!!!</a:t>
            </a:r>
            <a:endParaRPr lang="el-GR" dirty="0"/>
          </a:p>
        </p:txBody>
      </p:sp>
      <p:sp>
        <p:nvSpPr>
          <p:cNvPr id="7" name="Δεξί βέλος 6"/>
          <p:cNvSpPr/>
          <p:nvPr/>
        </p:nvSpPr>
        <p:spPr>
          <a:xfrm>
            <a:off x="5832077" y="4567995"/>
            <a:ext cx="7747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1772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4" grpId="0"/>
      <p:bldP spid="5" grpId="0" animBg="1"/>
      <p:bldP spid="6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Εντοπισμός θέσης σε αρχείο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1609" y="1055694"/>
            <a:ext cx="9011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/>
              <a:t>Για να εντοπίσουμε την θέση που είναι ο δρομέας μέσα σε ένα αρχείο χρησιμοποιούμε τη μέθοδο </a:t>
            </a:r>
            <a:r>
              <a:rPr lang="en-US" sz="2000" dirty="0">
                <a:solidFill>
                  <a:srgbClr val="0070C0"/>
                </a:solidFill>
              </a:rPr>
              <a:t>tell</a:t>
            </a:r>
            <a:r>
              <a:rPr lang="en-US" sz="2000" dirty="0"/>
              <a:t>.</a:t>
            </a:r>
            <a:endParaRPr lang="el-GR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23866" y="1805284"/>
            <a:ext cx="103139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solidFill>
                  <a:srgbClr val="7030A0"/>
                </a:solidFill>
              </a:rPr>
              <a:t>αντικείμενο</a:t>
            </a:r>
            <a:r>
              <a:rPr lang="en-US" sz="2400" b="1" dirty="0">
                <a:solidFill>
                  <a:srgbClr val="7030A0"/>
                </a:solidFill>
              </a:rPr>
              <a:t>.tell()</a:t>
            </a:r>
            <a:endParaRPr lang="el-GR" sz="2400" b="1" dirty="0">
              <a:solidFill>
                <a:srgbClr val="7030A0"/>
              </a:solidFill>
            </a:endParaRPr>
          </a:p>
          <a:p>
            <a:pPr algn="ctr"/>
            <a:r>
              <a:rPr lang="el-GR" b="1" dirty="0">
                <a:solidFill>
                  <a:srgbClr val="C00000"/>
                </a:solidFill>
              </a:rPr>
              <a:t>Επιστρέφει έναν ακέραιο που περιέχει την τρέχουσα θέση του δρομέα στο αρχείο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6111" y="6087843"/>
            <a:ext cx="943412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/>
              <a:t>όπου: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/>
              <a:t>To </a:t>
            </a:r>
            <a:r>
              <a:rPr lang="el-GR" dirty="0">
                <a:solidFill>
                  <a:srgbClr val="FF0000"/>
                </a:solidFill>
              </a:rPr>
              <a:t>αντικείμενο</a:t>
            </a:r>
            <a:r>
              <a:rPr lang="el-GR" dirty="0"/>
              <a:t> είναι το αντικείμενο με την βοήθεια του οποίου χειριζόμαστε το αρχείο.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1609" y="2746235"/>
            <a:ext cx="769758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f=open('</a:t>
            </a:r>
            <a:r>
              <a:rPr lang="en-US" dirty="0" err="1">
                <a:solidFill>
                  <a:srgbClr val="7030A0"/>
                </a:solidFill>
              </a:rPr>
              <a:t>words.txt','w</a:t>
            </a:r>
            <a:r>
              <a:rPr lang="en-US" dirty="0">
                <a:solidFill>
                  <a:srgbClr val="7030A0"/>
                </a:solidFill>
              </a:rPr>
              <a:t>')</a:t>
            </a:r>
          </a:p>
          <a:p>
            <a:r>
              <a:rPr lang="en-US" dirty="0" err="1">
                <a:solidFill>
                  <a:srgbClr val="7030A0"/>
                </a:solidFill>
              </a:rPr>
              <a:t>f.write</a:t>
            </a:r>
            <a:r>
              <a:rPr lang="en-US" dirty="0">
                <a:solidFill>
                  <a:srgbClr val="7030A0"/>
                </a:solidFill>
              </a:rPr>
              <a:t>('Sorry, what do you mean here?')</a:t>
            </a:r>
          </a:p>
          <a:p>
            <a:r>
              <a:rPr lang="en-US" dirty="0" err="1">
                <a:solidFill>
                  <a:srgbClr val="7030A0"/>
                </a:solidFill>
              </a:rPr>
              <a:t>f.close</a:t>
            </a:r>
            <a:r>
              <a:rPr lang="en-US" dirty="0">
                <a:solidFill>
                  <a:srgbClr val="7030A0"/>
                </a:solidFill>
              </a:rPr>
              <a:t>()</a:t>
            </a:r>
          </a:p>
          <a:p>
            <a:r>
              <a:rPr lang="en-US" dirty="0">
                <a:solidFill>
                  <a:srgbClr val="7030A0"/>
                </a:solidFill>
              </a:rPr>
              <a:t>f=open('</a:t>
            </a:r>
            <a:r>
              <a:rPr lang="en-US" dirty="0" err="1">
                <a:solidFill>
                  <a:srgbClr val="7030A0"/>
                </a:solidFill>
              </a:rPr>
              <a:t>words.txt','r</a:t>
            </a:r>
            <a:r>
              <a:rPr lang="en-US" dirty="0">
                <a:solidFill>
                  <a:srgbClr val="7030A0"/>
                </a:solidFill>
              </a:rPr>
              <a:t>')</a:t>
            </a:r>
          </a:p>
          <a:p>
            <a:r>
              <a:rPr lang="en-US" dirty="0">
                <a:solidFill>
                  <a:srgbClr val="FF0000"/>
                </a:solidFill>
              </a:rPr>
              <a:t>#</a:t>
            </a:r>
            <a:r>
              <a:rPr lang="el-GR" dirty="0">
                <a:solidFill>
                  <a:srgbClr val="FF0000"/>
                </a:solidFill>
              </a:rPr>
              <a:t>Με το άνοιγμα του αρχείου ο δρομέας είναι στην αρχή - θέση 0</a:t>
            </a:r>
          </a:p>
          <a:p>
            <a:r>
              <a:rPr lang="en-US" dirty="0">
                <a:solidFill>
                  <a:srgbClr val="7030A0"/>
                </a:solidFill>
              </a:rPr>
              <a:t>print </a:t>
            </a:r>
            <a:r>
              <a:rPr lang="en-US" dirty="0" err="1">
                <a:solidFill>
                  <a:srgbClr val="7030A0"/>
                </a:solidFill>
              </a:rPr>
              <a:t>f.tell</a:t>
            </a:r>
            <a:r>
              <a:rPr lang="en-US" dirty="0">
                <a:solidFill>
                  <a:srgbClr val="7030A0"/>
                </a:solidFill>
              </a:rPr>
              <a:t>()</a:t>
            </a:r>
            <a:endParaRPr lang="el-GR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#</a:t>
            </a:r>
            <a:r>
              <a:rPr lang="el-GR" dirty="0">
                <a:solidFill>
                  <a:srgbClr val="FF0000"/>
                </a:solidFill>
              </a:rPr>
              <a:t>Ανάγνωση των 3 πρώτων χαρακτήρων και σταματά ο δρομέας ΕΚΕΙ!!!</a:t>
            </a:r>
          </a:p>
          <a:p>
            <a:r>
              <a:rPr lang="en-US" dirty="0">
                <a:solidFill>
                  <a:srgbClr val="7030A0"/>
                </a:solidFill>
              </a:rPr>
              <a:t>print </a:t>
            </a:r>
            <a:r>
              <a:rPr lang="en-US" dirty="0" err="1">
                <a:solidFill>
                  <a:srgbClr val="7030A0"/>
                </a:solidFill>
              </a:rPr>
              <a:t>f.read</a:t>
            </a:r>
            <a:r>
              <a:rPr lang="en-US" dirty="0">
                <a:solidFill>
                  <a:srgbClr val="7030A0"/>
                </a:solidFill>
              </a:rPr>
              <a:t>(3)</a:t>
            </a:r>
            <a:endParaRPr lang="el-GR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#</a:t>
            </a:r>
            <a:r>
              <a:rPr lang="el-GR" dirty="0">
                <a:solidFill>
                  <a:srgbClr val="FF0000"/>
                </a:solidFill>
              </a:rPr>
              <a:t>Ο δρομέας είναι στην θέση 3</a:t>
            </a:r>
          </a:p>
          <a:p>
            <a:r>
              <a:rPr lang="en-US" dirty="0">
                <a:solidFill>
                  <a:srgbClr val="7030A0"/>
                </a:solidFill>
              </a:rPr>
              <a:t>print </a:t>
            </a:r>
            <a:r>
              <a:rPr lang="en-US" dirty="0" err="1">
                <a:solidFill>
                  <a:srgbClr val="7030A0"/>
                </a:solidFill>
              </a:rPr>
              <a:t>f.tell</a:t>
            </a:r>
            <a:r>
              <a:rPr lang="en-US" dirty="0">
                <a:solidFill>
                  <a:srgbClr val="7030A0"/>
                </a:solidFill>
              </a:rPr>
              <a:t>()</a:t>
            </a:r>
          </a:p>
          <a:p>
            <a:r>
              <a:rPr lang="en-US" dirty="0" err="1">
                <a:solidFill>
                  <a:srgbClr val="7030A0"/>
                </a:solidFill>
              </a:rPr>
              <a:t>f.close</a:t>
            </a:r>
            <a:r>
              <a:rPr lang="en-US" dirty="0">
                <a:solidFill>
                  <a:srgbClr val="7030A0"/>
                </a:solidFill>
              </a:rPr>
              <a:t>()</a:t>
            </a:r>
            <a:endParaRPr lang="el-G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80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  <p:bldP spid="6" grpId="0" uiExpand="1" build="p"/>
      <p:bldP spid="2" grpId="0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Αλλαγή θέσης σε αρχείο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1609" y="1055694"/>
            <a:ext cx="9011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/>
              <a:t>Για να αλλάξουμε τη θέση που είναι ο δρομέας μέσα σε ένα αρχείο χρησιμοποιούμε τη μέθοδο </a:t>
            </a:r>
            <a:r>
              <a:rPr lang="en-US" sz="2000" dirty="0">
                <a:solidFill>
                  <a:srgbClr val="0070C0"/>
                </a:solidFill>
              </a:rPr>
              <a:t>seek</a:t>
            </a:r>
            <a:r>
              <a:rPr lang="en-US" sz="2000" dirty="0"/>
              <a:t>.</a:t>
            </a:r>
            <a:endParaRPr lang="el-GR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61609" y="2079052"/>
            <a:ext cx="1070768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solidFill>
                  <a:srgbClr val="7030A0"/>
                </a:solidFill>
              </a:rPr>
              <a:t>αντικείμενο</a:t>
            </a:r>
            <a:r>
              <a:rPr lang="en-US" sz="2400" b="1" dirty="0">
                <a:solidFill>
                  <a:srgbClr val="7030A0"/>
                </a:solidFill>
              </a:rPr>
              <a:t>.seek(offset [,</a:t>
            </a:r>
            <a:r>
              <a:rPr lang="en-US" sz="2400" b="1" dirty="0" err="1">
                <a:solidFill>
                  <a:srgbClr val="7030A0"/>
                </a:solidFill>
              </a:rPr>
              <a:t>from_what</a:t>
            </a:r>
            <a:r>
              <a:rPr lang="en-US" sz="2400" b="1" dirty="0">
                <a:solidFill>
                  <a:srgbClr val="7030A0"/>
                </a:solidFill>
              </a:rPr>
              <a:t>])</a:t>
            </a:r>
            <a:endParaRPr lang="el-GR" sz="2400" b="1" dirty="0">
              <a:solidFill>
                <a:srgbClr val="7030A0"/>
              </a:solidFill>
            </a:endParaRPr>
          </a:p>
          <a:p>
            <a:pPr algn="just"/>
            <a:r>
              <a:rPr lang="el-GR" b="1" dirty="0">
                <a:solidFill>
                  <a:srgbClr val="C00000"/>
                </a:solidFill>
              </a:rPr>
              <a:t>Μετακινεί την τρέχουσα θέση του δρομέα στο αρχείο προσθέτοντας </a:t>
            </a:r>
            <a:r>
              <a:rPr lang="en-US" b="1" dirty="0">
                <a:solidFill>
                  <a:srgbClr val="C00000"/>
                </a:solidFill>
              </a:rPr>
              <a:t>offset bytes </a:t>
            </a:r>
            <a:r>
              <a:rPr lang="el-GR" b="1" dirty="0">
                <a:solidFill>
                  <a:srgbClr val="C00000"/>
                </a:solidFill>
              </a:rPr>
              <a:t>σε ένα σημείο αναφοράς το οποίο ορίζεται από το προαιρετικό όρισμα </a:t>
            </a:r>
            <a:r>
              <a:rPr lang="en-US" b="1" dirty="0" err="1">
                <a:solidFill>
                  <a:srgbClr val="C00000"/>
                </a:solidFill>
              </a:rPr>
              <a:t>from_what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l-GR" b="1" dirty="0">
                <a:solidFill>
                  <a:srgbClr val="C00000"/>
                </a:solidFill>
              </a:rPr>
              <a:t>και το οποίο μπορεί να είναι:</a:t>
            </a:r>
          </a:p>
          <a:p>
            <a:pPr algn="just"/>
            <a:endParaRPr lang="el-GR" b="1" dirty="0">
              <a:solidFill>
                <a:srgbClr val="C00000"/>
              </a:solidFill>
            </a:endParaRPr>
          </a:p>
          <a:p>
            <a:r>
              <a:rPr lang="el-GR" b="1" dirty="0">
                <a:solidFill>
                  <a:srgbClr val="7030A0"/>
                </a:solidFill>
              </a:rPr>
              <a:t>0: αρχή του αρχείου (</a:t>
            </a:r>
            <a:r>
              <a:rPr lang="en-US" b="1" dirty="0">
                <a:solidFill>
                  <a:srgbClr val="7030A0"/>
                </a:solidFill>
              </a:rPr>
              <a:t>default)</a:t>
            </a:r>
            <a:endParaRPr lang="el-GR" b="1" dirty="0">
              <a:solidFill>
                <a:srgbClr val="7030A0"/>
              </a:solidFill>
            </a:endParaRPr>
          </a:p>
          <a:p>
            <a:r>
              <a:rPr lang="el-GR" b="1" dirty="0">
                <a:solidFill>
                  <a:srgbClr val="7030A0"/>
                </a:solidFill>
              </a:rPr>
              <a:t>1:τρέχουσα θέση του δρομέα στο αρχείο</a:t>
            </a:r>
          </a:p>
          <a:p>
            <a:r>
              <a:rPr lang="el-GR" b="1" dirty="0">
                <a:solidFill>
                  <a:srgbClr val="7030A0"/>
                </a:solidFill>
              </a:rPr>
              <a:t>2:τέλος του αρχείου</a:t>
            </a:r>
            <a:r>
              <a:rPr lang="en-US" b="1" dirty="0">
                <a:solidFill>
                  <a:srgbClr val="7030A0"/>
                </a:solidFill>
              </a:rPr>
              <a:t> (</a:t>
            </a:r>
            <a:r>
              <a:rPr lang="el-GR" b="1" dirty="0">
                <a:solidFill>
                  <a:srgbClr val="7030A0"/>
                </a:solidFill>
              </a:rPr>
              <a:t>αρνητική αρίθμηση στο </a:t>
            </a:r>
            <a:r>
              <a:rPr lang="en-US" b="1" dirty="0">
                <a:solidFill>
                  <a:srgbClr val="7030A0"/>
                </a:solidFill>
              </a:rPr>
              <a:t>offset)</a:t>
            </a:r>
            <a:endParaRPr lang="el-GR" sz="2000" b="1" dirty="0">
              <a:solidFill>
                <a:srgbClr val="7030A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6111" y="6087843"/>
            <a:ext cx="943412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/>
              <a:t>όπου: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/>
              <a:t>To </a:t>
            </a:r>
            <a:r>
              <a:rPr lang="el-GR" dirty="0">
                <a:solidFill>
                  <a:srgbClr val="FF0000"/>
                </a:solidFill>
              </a:rPr>
              <a:t>αντικείμενο</a:t>
            </a:r>
            <a:r>
              <a:rPr lang="el-GR" dirty="0"/>
              <a:t> είναι το αντικείμενο με την βοήθεια του οποίου χειριζόμαστε το αρχείο.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F54D47-F648-4443-B42D-EBE578DFAECD}"/>
              </a:ext>
            </a:extLst>
          </p:cNvPr>
          <p:cNvSpPr txBox="1"/>
          <p:nvPr/>
        </p:nvSpPr>
        <p:spPr>
          <a:xfrm>
            <a:off x="646111" y="4395562"/>
            <a:ext cx="9342622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>
                <a:solidFill>
                  <a:schemeClr val="accent6">
                    <a:lumMod val="50000"/>
                  </a:schemeClr>
                </a:solidFill>
              </a:rPr>
              <a:t>Παραδείγματα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 err="1"/>
              <a:t>f.seek</a:t>
            </a:r>
            <a:r>
              <a:rPr lang="en-US" dirty="0"/>
              <a:t>(5,0) </a:t>
            </a:r>
            <a:r>
              <a:rPr lang="el-GR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l-GR" dirty="0">
                <a:sym typeface="Wingdings" panose="05000000000000000000" pitchFamily="2" charset="2"/>
              </a:rPr>
              <a:t>Μετακίνηση 5 θέσεις από την αρχή του αρχείου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 err="1"/>
              <a:t>f.seek</a:t>
            </a:r>
            <a:r>
              <a:rPr lang="en-US" dirty="0"/>
              <a:t>(5) </a:t>
            </a:r>
            <a:r>
              <a:rPr lang="el-GR" dirty="0"/>
              <a:t>   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l-GR" dirty="0">
                <a:sym typeface="Wingdings" panose="05000000000000000000" pitchFamily="2" charset="2"/>
              </a:rPr>
              <a:t>Μετακίνηση 5 θέσεις από την αρχή του αρχείου </a:t>
            </a:r>
            <a:r>
              <a:rPr lang="el-GR" b="1" dirty="0">
                <a:sym typeface="Wingdings" panose="05000000000000000000" pitchFamily="2" charset="2"/>
              </a:rPr>
              <a:t>(1 όρισμα)</a:t>
            </a:r>
            <a:endParaRPr lang="en-US" b="1" dirty="0">
              <a:sym typeface="Wingdings" panose="05000000000000000000" pitchFamily="2" charset="2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 err="1"/>
              <a:t>f.seek</a:t>
            </a:r>
            <a:r>
              <a:rPr lang="en-US" dirty="0"/>
              <a:t>(5,1) </a:t>
            </a:r>
            <a:r>
              <a:rPr lang="el-GR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l-GR" dirty="0">
                <a:sym typeface="Wingdings" panose="05000000000000000000" pitchFamily="2" charset="2"/>
              </a:rPr>
              <a:t>Μετακίνηση 5 θέσεις προς τα δεξιά από την τρέχουσα θέση του δρομέα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 err="1"/>
              <a:t>f.seek</a:t>
            </a:r>
            <a:r>
              <a:rPr lang="en-US" dirty="0"/>
              <a:t>(</a:t>
            </a:r>
            <a:r>
              <a:rPr lang="el-GR" dirty="0"/>
              <a:t>-5</a:t>
            </a:r>
            <a:r>
              <a:rPr lang="en-US" dirty="0"/>
              <a:t>,</a:t>
            </a:r>
            <a:r>
              <a:rPr lang="el-GR" dirty="0"/>
              <a:t>2</a:t>
            </a:r>
            <a:r>
              <a:rPr lang="en-US" dirty="0"/>
              <a:t>)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l-GR" dirty="0">
                <a:sym typeface="Wingdings" panose="05000000000000000000" pitchFamily="2" charset="2"/>
              </a:rPr>
              <a:t>Μετακίνηση 5 θέσεις προς τα αριστερά από το τέλος του αρχείου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34969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  <p:bldP spid="6" grpId="0" uiExpand="1" build="p"/>
      <p:bldP spid="2" grpId="0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Αλλαγή θέσης σε αρχείο - Παραδείγματα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D95C5E22-428C-4F32-9600-BE9A6891B1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3187" y="1843826"/>
            <a:ext cx="3843187" cy="2626178"/>
          </a:xfrm>
          <a:prstGeom prst="rect">
            <a:avLst/>
          </a:prstGeom>
        </p:spPr>
      </p:pic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396A3560-3DC9-4C8D-AA02-53326C7044A1}"/>
              </a:ext>
            </a:extLst>
          </p:cNvPr>
          <p:cNvSpPr/>
          <p:nvPr/>
        </p:nvSpPr>
        <p:spPr>
          <a:xfrm>
            <a:off x="661609" y="1726242"/>
            <a:ext cx="2668589" cy="3246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f=open('</a:t>
            </a:r>
            <a:r>
              <a:rPr lang="en-US" dirty="0" err="1">
                <a:solidFill>
                  <a:srgbClr val="7030A0"/>
                </a:solidFill>
              </a:rPr>
              <a:t>demo.txt','r</a:t>
            </a:r>
            <a:r>
              <a:rPr lang="en-US" dirty="0">
                <a:solidFill>
                  <a:srgbClr val="7030A0"/>
                </a:solidFill>
              </a:rPr>
              <a:t>')</a:t>
            </a:r>
          </a:p>
          <a:p>
            <a:r>
              <a:rPr lang="en-US" dirty="0" err="1">
                <a:solidFill>
                  <a:srgbClr val="7030A0"/>
                </a:solidFill>
              </a:rPr>
              <a:t>f.seek</a:t>
            </a:r>
            <a:r>
              <a:rPr lang="en-US" dirty="0">
                <a:solidFill>
                  <a:srgbClr val="7030A0"/>
                </a:solidFill>
              </a:rPr>
              <a:t>(3)</a:t>
            </a:r>
          </a:p>
          <a:p>
            <a:r>
              <a:rPr lang="en-US" dirty="0">
                <a:solidFill>
                  <a:srgbClr val="7030A0"/>
                </a:solidFill>
              </a:rPr>
              <a:t>x=</a:t>
            </a:r>
            <a:r>
              <a:rPr lang="en-US" dirty="0" err="1">
                <a:solidFill>
                  <a:srgbClr val="7030A0"/>
                </a:solidFill>
              </a:rPr>
              <a:t>f.read</a:t>
            </a:r>
            <a:r>
              <a:rPr lang="en-US" dirty="0">
                <a:solidFill>
                  <a:srgbClr val="7030A0"/>
                </a:solidFill>
              </a:rPr>
              <a:t>(1)</a:t>
            </a:r>
          </a:p>
          <a:p>
            <a:r>
              <a:rPr lang="en-US" dirty="0">
                <a:solidFill>
                  <a:srgbClr val="7030A0"/>
                </a:solidFill>
              </a:rPr>
              <a:t>print x</a:t>
            </a:r>
          </a:p>
          <a:p>
            <a:r>
              <a:rPr lang="en-US" dirty="0" err="1">
                <a:solidFill>
                  <a:srgbClr val="7030A0"/>
                </a:solidFill>
              </a:rPr>
              <a:t>f.seek</a:t>
            </a:r>
            <a:r>
              <a:rPr lang="en-US" dirty="0">
                <a:solidFill>
                  <a:srgbClr val="7030A0"/>
                </a:solidFill>
              </a:rPr>
              <a:t>(2,1)</a:t>
            </a:r>
          </a:p>
          <a:p>
            <a:r>
              <a:rPr lang="en-US" dirty="0">
                <a:solidFill>
                  <a:srgbClr val="7030A0"/>
                </a:solidFill>
              </a:rPr>
              <a:t>x=</a:t>
            </a:r>
            <a:r>
              <a:rPr lang="en-US" dirty="0" err="1">
                <a:solidFill>
                  <a:srgbClr val="7030A0"/>
                </a:solidFill>
              </a:rPr>
              <a:t>f.read</a:t>
            </a:r>
            <a:r>
              <a:rPr lang="en-US" dirty="0">
                <a:solidFill>
                  <a:srgbClr val="7030A0"/>
                </a:solidFill>
              </a:rPr>
              <a:t>(1)</a:t>
            </a:r>
          </a:p>
          <a:p>
            <a:r>
              <a:rPr lang="en-US" dirty="0">
                <a:solidFill>
                  <a:srgbClr val="7030A0"/>
                </a:solidFill>
              </a:rPr>
              <a:t>print x</a:t>
            </a:r>
          </a:p>
          <a:p>
            <a:r>
              <a:rPr lang="en-US" dirty="0" err="1">
                <a:solidFill>
                  <a:srgbClr val="7030A0"/>
                </a:solidFill>
              </a:rPr>
              <a:t>f.seek</a:t>
            </a:r>
            <a:r>
              <a:rPr lang="en-US" dirty="0">
                <a:solidFill>
                  <a:srgbClr val="7030A0"/>
                </a:solidFill>
              </a:rPr>
              <a:t>(-2,2)</a:t>
            </a:r>
          </a:p>
          <a:p>
            <a:r>
              <a:rPr lang="en-US" dirty="0">
                <a:solidFill>
                  <a:srgbClr val="7030A0"/>
                </a:solidFill>
              </a:rPr>
              <a:t>x=</a:t>
            </a:r>
            <a:r>
              <a:rPr lang="en-US" dirty="0" err="1">
                <a:solidFill>
                  <a:srgbClr val="7030A0"/>
                </a:solidFill>
              </a:rPr>
              <a:t>f.read</a:t>
            </a:r>
            <a:r>
              <a:rPr lang="en-US" dirty="0">
                <a:solidFill>
                  <a:srgbClr val="7030A0"/>
                </a:solidFill>
              </a:rPr>
              <a:t>(1)</a:t>
            </a:r>
          </a:p>
          <a:p>
            <a:r>
              <a:rPr lang="en-US" dirty="0">
                <a:solidFill>
                  <a:srgbClr val="7030A0"/>
                </a:solidFill>
              </a:rPr>
              <a:t>print x</a:t>
            </a:r>
          </a:p>
          <a:p>
            <a:r>
              <a:rPr lang="en-US" dirty="0" err="1">
                <a:solidFill>
                  <a:srgbClr val="7030A0"/>
                </a:solidFill>
              </a:rPr>
              <a:t>f.close</a:t>
            </a:r>
            <a:r>
              <a:rPr lang="en-US" dirty="0">
                <a:solidFill>
                  <a:srgbClr val="7030A0"/>
                </a:solidFill>
              </a:rPr>
              <a:t>()</a:t>
            </a: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FCBF9DD-FCA3-4055-9E73-706F40F4CB89}"/>
              </a:ext>
            </a:extLst>
          </p:cNvPr>
          <p:cNvSpPr/>
          <p:nvPr/>
        </p:nvSpPr>
        <p:spPr>
          <a:xfrm>
            <a:off x="8189376" y="2695250"/>
            <a:ext cx="5279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solidFill>
                  <a:srgbClr val="C00000"/>
                </a:solidFill>
              </a:rPr>
              <a:t>ω</a:t>
            </a:r>
          </a:p>
          <a:p>
            <a:r>
              <a:rPr lang="el-GR" dirty="0">
                <a:solidFill>
                  <a:srgbClr val="C00000"/>
                </a:solidFill>
              </a:rPr>
              <a:t>ε</a:t>
            </a:r>
          </a:p>
          <a:p>
            <a:r>
              <a:rPr lang="el-GR" dirty="0">
                <a:solidFill>
                  <a:srgbClr val="C00000"/>
                </a:solidFill>
              </a:rPr>
              <a:t>ί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D6CFDE-414D-455C-830C-5BA3DBF5ADBC}"/>
              </a:ext>
            </a:extLst>
          </p:cNvPr>
          <p:cNvSpPr txBox="1"/>
          <p:nvPr/>
        </p:nvSpPr>
        <p:spPr>
          <a:xfrm>
            <a:off x="661609" y="1055694"/>
            <a:ext cx="90117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/>
              <a:t>Τι θα εμφανίσει το παρακάτω πρόγραμμα </a:t>
            </a:r>
            <a:r>
              <a:rPr lang="en-US" sz="2000" dirty="0"/>
              <a:t>Python</a:t>
            </a:r>
            <a:r>
              <a:rPr lang="el-GR" sz="20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90473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Αλλαγή θέσης σε αρχείο - Παραδείγματα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6111" y="1923831"/>
            <a:ext cx="5075428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f=open('</a:t>
            </a:r>
            <a:r>
              <a:rPr lang="en-US" dirty="0" err="1">
                <a:solidFill>
                  <a:srgbClr val="7030A0"/>
                </a:solidFill>
              </a:rPr>
              <a:t>words.txt','w</a:t>
            </a:r>
            <a:r>
              <a:rPr lang="en-US" dirty="0">
                <a:solidFill>
                  <a:srgbClr val="7030A0"/>
                </a:solidFill>
              </a:rPr>
              <a:t>')</a:t>
            </a:r>
          </a:p>
          <a:p>
            <a:r>
              <a:rPr lang="en-US" dirty="0" err="1">
                <a:solidFill>
                  <a:srgbClr val="7030A0"/>
                </a:solidFill>
              </a:rPr>
              <a:t>f.write</a:t>
            </a:r>
            <a:r>
              <a:rPr lang="en-US" dirty="0">
                <a:solidFill>
                  <a:srgbClr val="7030A0"/>
                </a:solidFill>
              </a:rPr>
              <a:t>('Sorry, what do you mean here?')</a:t>
            </a:r>
          </a:p>
          <a:p>
            <a:r>
              <a:rPr lang="en-US" dirty="0" err="1">
                <a:solidFill>
                  <a:srgbClr val="7030A0"/>
                </a:solidFill>
              </a:rPr>
              <a:t>f.close</a:t>
            </a:r>
            <a:r>
              <a:rPr lang="en-US" dirty="0">
                <a:solidFill>
                  <a:srgbClr val="7030A0"/>
                </a:solidFill>
              </a:rPr>
              <a:t>()</a:t>
            </a:r>
          </a:p>
          <a:p>
            <a:r>
              <a:rPr lang="en-US" dirty="0">
                <a:solidFill>
                  <a:srgbClr val="7030A0"/>
                </a:solidFill>
              </a:rPr>
              <a:t>f=open('</a:t>
            </a:r>
            <a:r>
              <a:rPr lang="en-US" dirty="0" err="1">
                <a:solidFill>
                  <a:srgbClr val="7030A0"/>
                </a:solidFill>
              </a:rPr>
              <a:t>words.txt','r</a:t>
            </a:r>
            <a:r>
              <a:rPr lang="en-US" dirty="0">
                <a:solidFill>
                  <a:srgbClr val="7030A0"/>
                </a:solidFill>
              </a:rPr>
              <a:t>')</a:t>
            </a:r>
          </a:p>
          <a:p>
            <a:r>
              <a:rPr lang="en-US" dirty="0">
                <a:solidFill>
                  <a:srgbClr val="7030A0"/>
                </a:solidFill>
              </a:rPr>
              <a:t>print </a:t>
            </a:r>
            <a:r>
              <a:rPr lang="en-US" dirty="0" err="1">
                <a:solidFill>
                  <a:srgbClr val="7030A0"/>
                </a:solidFill>
              </a:rPr>
              <a:t>f.read</a:t>
            </a:r>
            <a:r>
              <a:rPr lang="en-US" dirty="0">
                <a:solidFill>
                  <a:srgbClr val="7030A0"/>
                </a:solidFill>
              </a:rPr>
              <a:t>(3)</a:t>
            </a:r>
          </a:p>
          <a:p>
            <a:r>
              <a:rPr lang="en-US" dirty="0">
                <a:solidFill>
                  <a:srgbClr val="7030A0"/>
                </a:solidFill>
              </a:rPr>
              <a:t>print </a:t>
            </a:r>
            <a:r>
              <a:rPr lang="en-US" dirty="0" err="1">
                <a:solidFill>
                  <a:srgbClr val="7030A0"/>
                </a:solidFill>
              </a:rPr>
              <a:t>f.tell</a:t>
            </a:r>
            <a:r>
              <a:rPr lang="en-US" dirty="0">
                <a:solidFill>
                  <a:srgbClr val="7030A0"/>
                </a:solidFill>
              </a:rPr>
              <a:t>()</a:t>
            </a:r>
          </a:p>
          <a:p>
            <a:r>
              <a:rPr lang="en-US" dirty="0">
                <a:solidFill>
                  <a:srgbClr val="7030A0"/>
                </a:solidFill>
              </a:rPr>
              <a:t>#</a:t>
            </a:r>
            <a:r>
              <a:rPr lang="el-GR" dirty="0">
                <a:solidFill>
                  <a:srgbClr val="7030A0"/>
                </a:solidFill>
              </a:rPr>
              <a:t>Μετακίνηση 2 </a:t>
            </a:r>
            <a:r>
              <a:rPr lang="en-US" dirty="0">
                <a:solidFill>
                  <a:srgbClr val="7030A0"/>
                </a:solidFill>
              </a:rPr>
              <a:t>bytes </a:t>
            </a:r>
            <a:r>
              <a:rPr lang="el-GR" dirty="0">
                <a:solidFill>
                  <a:srgbClr val="7030A0"/>
                </a:solidFill>
              </a:rPr>
              <a:t>από την αρχή του αρχείου</a:t>
            </a:r>
          </a:p>
          <a:p>
            <a:r>
              <a:rPr lang="en-US" dirty="0" err="1">
                <a:solidFill>
                  <a:srgbClr val="7030A0"/>
                </a:solidFill>
              </a:rPr>
              <a:t>f.seek</a:t>
            </a:r>
            <a:r>
              <a:rPr lang="en-US" dirty="0">
                <a:solidFill>
                  <a:srgbClr val="7030A0"/>
                </a:solidFill>
              </a:rPr>
              <a:t>(2,0)</a:t>
            </a:r>
          </a:p>
          <a:p>
            <a:r>
              <a:rPr lang="en-US" dirty="0">
                <a:solidFill>
                  <a:srgbClr val="7030A0"/>
                </a:solidFill>
              </a:rPr>
              <a:t>print </a:t>
            </a:r>
            <a:r>
              <a:rPr lang="en-US" dirty="0" err="1">
                <a:solidFill>
                  <a:srgbClr val="7030A0"/>
                </a:solidFill>
              </a:rPr>
              <a:t>f.read</a:t>
            </a:r>
            <a:r>
              <a:rPr lang="en-US" dirty="0">
                <a:solidFill>
                  <a:srgbClr val="7030A0"/>
                </a:solidFill>
              </a:rPr>
              <a:t>(3)</a:t>
            </a:r>
          </a:p>
          <a:p>
            <a:r>
              <a:rPr lang="en-US" dirty="0">
                <a:solidFill>
                  <a:srgbClr val="7030A0"/>
                </a:solidFill>
              </a:rPr>
              <a:t>#</a:t>
            </a:r>
            <a:r>
              <a:rPr lang="el-GR" dirty="0">
                <a:solidFill>
                  <a:srgbClr val="7030A0"/>
                </a:solidFill>
              </a:rPr>
              <a:t>Μετακίνηση 5 </a:t>
            </a:r>
            <a:r>
              <a:rPr lang="en-US" dirty="0">
                <a:solidFill>
                  <a:srgbClr val="7030A0"/>
                </a:solidFill>
              </a:rPr>
              <a:t>bytes </a:t>
            </a:r>
            <a:r>
              <a:rPr lang="el-GR" dirty="0">
                <a:solidFill>
                  <a:srgbClr val="7030A0"/>
                </a:solidFill>
              </a:rPr>
              <a:t>από το τέλος του αρχείου</a:t>
            </a:r>
          </a:p>
          <a:p>
            <a:r>
              <a:rPr lang="en-US" dirty="0" err="1">
                <a:solidFill>
                  <a:srgbClr val="7030A0"/>
                </a:solidFill>
              </a:rPr>
              <a:t>f.seek</a:t>
            </a:r>
            <a:r>
              <a:rPr lang="en-US" dirty="0">
                <a:solidFill>
                  <a:srgbClr val="7030A0"/>
                </a:solidFill>
              </a:rPr>
              <a:t>(-5,2)</a:t>
            </a:r>
          </a:p>
          <a:p>
            <a:r>
              <a:rPr lang="en-US" dirty="0">
                <a:solidFill>
                  <a:srgbClr val="7030A0"/>
                </a:solidFill>
              </a:rPr>
              <a:t>print </a:t>
            </a:r>
            <a:r>
              <a:rPr lang="en-US" dirty="0" err="1">
                <a:solidFill>
                  <a:srgbClr val="7030A0"/>
                </a:solidFill>
              </a:rPr>
              <a:t>f.read</a:t>
            </a:r>
            <a:r>
              <a:rPr lang="en-US" dirty="0">
                <a:solidFill>
                  <a:srgbClr val="7030A0"/>
                </a:solidFill>
              </a:rPr>
              <a:t>(3)</a:t>
            </a:r>
          </a:p>
          <a:p>
            <a:r>
              <a:rPr lang="en-US" dirty="0" err="1">
                <a:solidFill>
                  <a:srgbClr val="7030A0"/>
                </a:solidFill>
              </a:rPr>
              <a:t>f.close</a:t>
            </a:r>
            <a:r>
              <a:rPr lang="en-US" dirty="0">
                <a:solidFill>
                  <a:srgbClr val="7030A0"/>
                </a:solidFill>
              </a:rPr>
              <a:t>()</a:t>
            </a: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8379E3BB-8A25-48F9-AD7B-6BCF5C6F912C}"/>
              </a:ext>
            </a:extLst>
          </p:cNvPr>
          <p:cNvSpPr/>
          <p:nvPr/>
        </p:nvSpPr>
        <p:spPr>
          <a:xfrm>
            <a:off x="6695857" y="2828835"/>
            <a:ext cx="11582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</a:rPr>
              <a:t>Sor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3</a:t>
            </a:r>
          </a:p>
          <a:p>
            <a:r>
              <a:rPr lang="en-US" dirty="0" err="1">
                <a:solidFill>
                  <a:srgbClr val="C00000"/>
                </a:solidFill>
              </a:rPr>
              <a:t>rry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her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90E604-9ACC-4E42-B02C-2D05985E480C}"/>
              </a:ext>
            </a:extLst>
          </p:cNvPr>
          <p:cNvSpPr txBox="1"/>
          <p:nvPr/>
        </p:nvSpPr>
        <p:spPr>
          <a:xfrm>
            <a:off x="646111" y="1240850"/>
            <a:ext cx="90117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/>
              <a:t>Τι θα εμφανίσει το παρακάτω πρόγραμμα </a:t>
            </a:r>
            <a:r>
              <a:rPr lang="en-US" sz="2000" dirty="0"/>
              <a:t>Python</a:t>
            </a:r>
            <a:r>
              <a:rPr lang="el-GR" sz="20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960384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«Διάσχιση» αρχείων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D95C5E22-428C-4F32-9600-BE9A6891B1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2450" y="1916571"/>
            <a:ext cx="3843187" cy="2626178"/>
          </a:xfrm>
          <a:prstGeom prst="rect">
            <a:avLst/>
          </a:prstGeom>
        </p:spPr>
      </p:pic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396A3560-3DC9-4C8D-AA02-53326C7044A1}"/>
              </a:ext>
            </a:extLst>
          </p:cNvPr>
          <p:cNvSpPr/>
          <p:nvPr/>
        </p:nvSpPr>
        <p:spPr>
          <a:xfrm>
            <a:off x="808566" y="1645508"/>
            <a:ext cx="26685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f=open('</a:t>
            </a:r>
            <a:r>
              <a:rPr lang="en-US" dirty="0" err="1">
                <a:solidFill>
                  <a:srgbClr val="7030A0"/>
                </a:solidFill>
              </a:rPr>
              <a:t>demo.txt','r</a:t>
            </a:r>
            <a:r>
              <a:rPr lang="en-US" dirty="0">
                <a:solidFill>
                  <a:srgbClr val="7030A0"/>
                </a:solidFill>
              </a:rPr>
              <a:t>')</a:t>
            </a:r>
          </a:p>
          <a:p>
            <a:r>
              <a:rPr lang="en-US" dirty="0">
                <a:solidFill>
                  <a:srgbClr val="7030A0"/>
                </a:solidFill>
              </a:rPr>
              <a:t>for </a:t>
            </a:r>
            <a:r>
              <a:rPr lang="el-GR" dirty="0">
                <a:solidFill>
                  <a:srgbClr val="7030A0"/>
                </a:solidFill>
              </a:rPr>
              <a:t>χ</a:t>
            </a:r>
            <a:r>
              <a:rPr lang="en-US" dirty="0">
                <a:solidFill>
                  <a:srgbClr val="7030A0"/>
                </a:solidFill>
              </a:rPr>
              <a:t> in </a:t>
            </a:r>
            <a:r>
              <a:rPr lang="en-US" dirty="0" err="1">
                <a:solidFill>
                  <a:srgbClr val="7030A0"/>
                </a:solidFill>
              </a:rPr>
              <a:t>f.read</a:t>
            </a:r>
            <a:r>
              <a:rPr lang="en-US" dirty="0">
                <a:solidFill>
                  <a:srgbClr val="7030A0"/>
                </a:solidFill>
              </a:rPr>
              <a:t>():</a:t>
            </a:r>
          </a:p>
          <a:p>
            <a:r>
              <a:rPr lang="en-US" dirty="0">
                <a:solidFill>
                  <a:srgbClr val="7030A0"/>
                </a:solidFill>
              </a:rPr>
              <a:t>    print </a:t>
            </a:r>
            <a:r>
              <a:rPr lang="el-GR" dirty="0">
                <a:solidFill>
                  <a:srgbClr val="7030A0"/>
                </a:solidFill>
              </a:rPr>
              <a:t>χ</a:t>
            </a: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FCBF9DD-FCA3-4055-9E73-706F40F4CB89}"/>
              </a:ext>
            </a:extLst>
          </p:cNvPr>
          <p:cNvSpPr/>
          <p:nvPr/>
        </p:nvSpPr>
        <p:spPr>
          <a:xfrm>
            <a:off x="5084493" y="1222354"/>
            <a:ext cx="52795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solidFill>
                  <a:srgbClr val="C00000"/>
                </a:solidFill>
              </a:rPr>
              <a:t>Η</a:t>
            </a:r>
          </a:p>
          <a:p>
            <a:r>
              <a:rPr lang="el-GR" dirty="0">
                <a:solidFill>
                  <a:srgbClr val="C00000"/>
                </a:solidFill>
              </a:rPr>
              <a:t> </a:t>
            </a:r>
          </a:p>
          <a:p>
            <a:r>
              <a:rPr lang="el-GR" dirty="0">
                <a:solidFill>
                  <a:srgbClr val="C00000"/>
                </a:solidFill>
              </a:rPr>
              <a:t>ζ</a:t>
            </a:r>
          </a:p>
          <a:p>
            <a:r>
              <a:rPr lang="el-GR" dirty="0">
                <a:solidFill>
                  <a:srgbClr val="C00000"/>
                </a:solidFill>
              </a:rPr>
              <a:t>ω</a:t>
            </a:r>
          </a:p>
          <a:p>
            <a:r>
              <a:rPr lang="el-GR" dirty="0">
                <a:solidFill>
                  <a:srgbClr val="C00000"/>
                </a:solidFill>
              </a:rPr>
              <a:t>ή</a:t>
            </a:r>
          </a:p>
          <a:p>
            <a:r>
              <a:rPr lang="el-GR" dirty="0">
                <a:solidFill>
                  <a:srgbClr val="C00000"/>
                </a:solidFill>
              </a:rPr>
              <a:t> </a:t>
            </a:r>
          </a:p>
          <a:p>
            <a:r>
              <a:rPr lang="el-GR" dirty="0">
                <a:solidFill>
                  <a:srgbClr val="C00000"/>
                </a:solidFill>
              </a:rPr>
              <a:t>ε</a:t>
            </a:r>
          </a:p>
          <a:p>
            <a:r>
              <a:rPr lang="el-GR" dirty="0">
                <a:solidFill>
                  <a:srgbClr val="C00000"/>
                </a:solidFill>
              </a:rPr>
              <a:t>ί</a:t>
            </a:r>
          </a:p>
          <a:p>
            <a:r>
              <a:rPr lang="el-GR" dirty="0">
                <a:solidFill>
                  <a:srgbClr val="C00000"/>
                </a:solidFill>
              </a:rPr>
              <a:t>ν</a:t>
            </a:r>
          </a:p>
          <a:p>
            <a:r>
              <a:rPr lang="el-GR" dirty="0">
                <a:solidFill>
                  <a:srgbClr val="C00000"/>
                </a:solidFill>
              </a:rPr>
              <a:t>α</a:t>
            </a:r>
          </a:p>
          <a:p>
            <a:r>
              <a:rPr lang="el-GR" dirty="0">
                <a:solidFill>
                  <a:srgbClr val="C00000"/>
                </a:solidFill>
              </a:rPr>
              <a:t>ι</a:t>
            </a:r>
          </a:p>
          <a:p>
            <a:r>
              <a:rPr lang="el-GR" dirty="0">
                <a:solidFill>
                  <a:srgbClr val="C00000"/>
                </a:solidFill>
              </a:rPr>
              <a:t> </a:t>
            </a:r>
          </a:p>
          <a:p>
            <a:r>
              <a:rPr lang="el-GR" dirty="0">
                <a:solidFill>
                  <a:srgbClr val="C00000"/>
                </a:solidFill>
              </a:rPr>
              <a:t>ω</a:t>
            </a:r>
          </a:p>
          <a:p>
            <a:r>
              <a:rPr lang="el-GR" dirty="0">
                <a:solidFill>
                  <a:srgbClr val="C00000"/>
                </a:solidFill>
              </a:rPr>
              <a:t>ρ</a:t>
            </a:r>
          </a:p>
          <a:p>
            <a:r>
              <a:rPr lang="el-GR" dirty="0">
                <a:solidFill>
                  <a:srgbClr val="C00000"/>
                </a:solidFill>
              </a:rPr>
              <a:t>α</a:t>
            </a:r>
          </a:p>
          <a:p>
            <a:r>
              <a:rPr lang="el-GR" dirty="0">
                <a:solidFill>
                  <a:srgbClr val="C00000"/>
                </a:solidFill>
              </a:rPr>
              <a:t>ί</a:t>
            </a:r>
          </a:p>
          <a:p>
            <a:r>
              <a:rPr lang="el-GR" dirty="0">
                <a:solidFill>
                  <a:srgbClr val="C00000"/>
                </a:solidFill>
              </a:rPr>
              <a:t>α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D6CFDE-414D-455C-830C-5BA3DBF5ADBC}"/>
              </a:ext>
            </a:extLst>
          </p:cNvPr>
          <p:cNvSpPr txBox="1"/>
          <p:nvPr/>
        </p:nvSpPr>
        <p:spPr>
          <a:xfrm>
            <a:off x="808566" y="1222354"/>
            <a:ext cx="3698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b="1" dirty="0">
                <a:solidFill>
                  <a:srgbClr val="C00000"/>
                </a:solidFill>
              </a:rPr>
              <a:t>Χαρακτήρα – χαρακτήρα …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7277C698-601A-46D7-8754-CE85B4ACA465}"/>
              </a:ext>
            </a:extLst>
          </p:cNvPr>
          <p:cNvSpPr/>
          <p:nvPr/>
        </p:nvSpPr>
        <p:spPr>
          <a:xfrm>
            <a:off x="808564" y="3229660"/>
            <a:ext cx="266858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f=open('</a:t>
            </a:r>
            <a:r>
              <a:rPr lang="en-US" dirty="0" err="1">
                <a:solidFill>
                  <a:srgbClr val="7030A0"/>
                </a:solidFill>
              </a:rPr>
              <a:t>demo.txt','r</a:t>
            </a:r>
            <a:r>
              <a:rPr lang="en-US" dirty="0">
                <a:solidFill>
                  <a:srgbClr val="7030A0"/>
                </a:solidFill>
              </a:rPr>
              <a:t>')</a:t>
            </a:r>
          </a:p>
          <a:p>
            <a:r>
              <a:rPr lang="en-US" dirty="0">
                <a:solidFill>
                  <a:srgbClr val="7030A0"/>
                </a:solidFill>
              </a:rPr>
              <a:t>x=</a:t>
            </a:r>
            <a:r>
              <a:rPr lang="en-US" dirty="0" err="1">
                <a:solidFill>
                  <a:srgbClr val="7030A0"/>
                </a:solidFill>
              </a:rPr>
              <a:t>f.read</a:t>
            </a:r>
            <a:r>
              <a:rPr lang="en-US" dirty="0">
                <a:solidFill>
                  <a:srgbClr val="7030A0"/>
                </a:solidFill>
              </a:rPr>
              <a:t>(1)</a:t>
            </a:r>
          </a:p>
          <a:p>
            <a:r>
              <a:rPr lang="en-US" dirty="0">
                <a:solidFill>
                  <a:srgbClr val="7030A0"/>
                </a:solidFill>
              </a:rPr>
              <a:t>while x:</a:t>
            </a:r>
          </a:p>
          <a:p>
            <a:r>
              <a:rPr lang="en-US" dirty="0">
                <a:solidFill>
                  <a:srgbClr val="7030A0"/>
                </a:solidFill>
              </a:rPr>
              <a:t>    print x</a:t>
            </a:r>
          </a:p>
          <a:p>
            <a:r>
              <a:rPr lang="en-US" dirty="0">
                <a:solidFill>
                  <a:srgbClr val="7030A0"/>
                </a:solidFill>
              </a:rPr>
              <a:t>    x=</a:t>
            </a:r>
            <a:r>
              <a:rPr lang="en-US" dirty="0" err="1">
                <a:solidFill>
                  <a:srgbClr val="7030A0"/>
                </a:solidFill>
              </a:rPr>
              <a:t>f.read</a:t>
            </a:r>
            <a:r>
              <a:rPr lang="en-US" dirty="0">
                <a:solidFill>
                  <a:srgbClr val="7030A0"/>
                </a:solidFill>
              </a:rPr>
              <a:t>(1)</a:t>
            </a: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D26429-20A4-4892-9823-36A485BDC312}"/>
              </a:ext>
            </a:extLst>
          </p:cNvPr>
          <p:cNvSpPr txBox="1"/>
          <p:nvPr/>
        </p:nvSpPr>
        <p:spPr>
          <a:xfrm>
            <a:off x="1614902" y="2699194"/>
            <a:ext cx="527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b="1" dirty="0">
                <a:solidFill>
                  <a:srgbClr val="00B050"/>
                </a:solidFill>
              </a:rPr>
              <a:t>ή</a:t>
            </a:r>
          </a:p>
        </p:txBody>
      </p:sp>
    </p:spTree>
    <p:extLst>
      <p:ext uri="{BB962C8B-B14F-4D97-AF65-F5344CB8AC3E}">
        <p14:creationId xmlns:p14="http://schemas.microsoft.com/office/powerpoint/2010/main" val="4279538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 build="p"/>
      <p:bldP spid="7" grpId="0"/>
      <p:bldP spid="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«Διάσχιση» αρχείων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396A3560-3DC9-4C8D-AA02-53326C7044A1}"/>
              </a:ext>
            </a:extLst>
          </p:cNvPr>
          <p:cNvSpPr/>
          <p:nvPr/>
        </p:nvSpPr>
        <p:spPr>
          <a:xfrm>
            <a:off x="808566" y="1645508"/>
            <a:ext cx="26685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f=open('</a:t>
            </a:r>
            <a:r>
              <a:rPr lang="en-US" dirty="0" err="1">
                <a:solidFill>
                  <a:srgbClr val="7030A0"/>
                </a:solidFill>
              </a:rPr>
              <a:t>demo.txt','r</a:t>
            </a:r>
            <a:r>
              <a:rPr lang="en-US" dirty="0">
                <a:solidFill>
                  <a:srgbClr val="7030A0"/>
                </a:solidFill>
              </a:rPr>
              <a:t>')</a:t>
            </a:r>
          </a:p>
          <a:p>
            <a:r>
              <a:rPr lang="en-US" dirty="0">
                <a:solidFill>
                  <a:srgbClr val="7030A0"/>
                </a:solidFill>
              </a:rPr>
              <a:t>for x in </a:t>
            </a:r>
            <a:r>
              <a:rPr lang="en-US" dirty="0" err="1">
                <a:solidFill>
                  <a:srgbClr val="7030A0"/>
                </a:solidFill>
              </a:rPr>
              <a:t>f.readlines</a:t>
            </a:r>
            <a:r>
              <a:rPr lang="en-US" dirty="0">
                <a:solidFill>
                  <a:srgbClr val="7030A0"/>
                </a:solidFill>
              </a:rPr>
              <a:t>():</a:t>
            </a:r>
          </a:p>
          <a:p>
            <a:r>
              <a:rPr lang="en-US" dirty="0">
                <a:solidFill>
                  <a:srgbClr val="7030A0"/>
                </a:solidFill>
              </a:rPr>
              <a:t>    print x</a:t>
            </a: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FCBF9DD-FCA3-4055-9E73-706F40F4CB89}"/>
              </a:ext>
            </a:extLst>
          </p:cNvPr>
          <p:cNvSpPr/>
          <p:nvPr/>
        </p:nvSpPr>
        <p:spPr>
          <a:xfrm>
            <a:off x="4855423" y="2675662"/>
            <a:ext cx="10115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ANT1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SKAI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ERT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STAR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D6CFDE-414D-455C-830C-5BA3DBF5ADBC}"/>
              </a:ext>
            </a:extLst>
          </p:cNvPr>
          <p:cNvSpPr txBox="1"/>
          <p:nvPr/>
        </p:nvSpPr>
        <p:spPr>
          <a:xfrm>
            <a:off x="808566" y="1222354"/>
            <a:ext cx="3698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b="1" dirty="0">
                <a:solidFill>
                  <a:srgbClr val="C00000"/>
                </a:solidFill>
              </a:rPr>
              <a:t>Γραμμή – γραμμή …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7277C698-601A-46D7-8754-CE85B4ACA465}"/>
              </a:ext>
            </a:extLst>
          </p:cNvPr>
          <p:cNvSpPr/>
          <p:nvPr/>
        </p:nvSpPr>
        <p:spPr>
          <a:xfrm>
            <a:off x="808564" y="3229660"/>
            <a:ext cx="26685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f=open('</a:t>
            </a:r>
            <a:r>
              <a:rPr lang="en-US" dirty="0" err="1">
                <a:solidFill>
                  <a:srgbClr val="7030A0"/>
                </a:solidFill>
              </a:rPr>
              <a:t>demo.txt','r</a:t>
            </a:r>
            <a:r>
              <a:rPr lang="en-US" dirty="0">
                <a:solidFill>
                  <a:srgbClr val="7030A0"/>
                </a:solidFill>
              </a:rPr>
              <a:t>')</a:t>
            </a:r>
          </a:p>
          <a:p>
            <a:r>
              <a:rPr lang="en-US" dirty="0">
                <a:solidFill>
                  <a:srgbClr val="7030A0"/>
                </a:solidFill>
              </a:rPr>
              <a:t>for x in f:</a:t>
            </a:r>
          </a:p>
          <a:p>
            <a:r>
              <a:rPr lang="en-US" dirty="0">
                <a:solidFill>
                  <a:srgbClr val="7030A0"/>
                </a:solidFill>
              </a:rPr>
              <a:t>    print x</a:t>
            </a: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D26429-20A4-4892-9823-36A485BDC312}"/>
              </a:ext>
            </a:extLst>
          </p:cNvPr>
          <p:cNvSpPr txBox="1"/>
          <p:nvPr/>
        </p:nvSpPr>
        <p:spPr>
          <a:xfrm>
            <a:off x="1614902" y="2699194"/>
            <a:ext cx="527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b="1" dirty="0">
                <a:solidFill>
                  <a:srgbClr val="00B050"/>
                </a:solidFill>
              </a:rPr>
              <a:t>ή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37EE2B28-F0EA-4552-A2AC-1A6E6D395B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8134" y="2541915"/>
            <a:ext cx="3364124" cy="2298818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67B8477-0664-42D4-AF2C-D220082476A5}"/>
              </a:ext>
            </a:extLst>
          </p:cNvPr>
          <p:cNvSpPr/>
          <p:nvPr/>
        </p:nvSpPr>
        <p:spPr>
          <a:xfrm>
            <a:off x="808564" y="4872726"/>
            <a:ext cx="266858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f=open('</a:t>
            </a:r>
            <a:r>
              <a:rPr lang="en-US" dirty="0" err="1">
                <a:solidFill>
                  <a:srgbClr val="7030A0"/>
                </a:solidFill>
              </a:rPr>
              <a:t>demo.txt','r</a:t>
            </a:r>
            <a:r>
              <a:rPr lang="en-US" dirty="0">
                <a:solidFill>
                  <a:srgbClr val="7030A0"/>
                </a:solidFill>
              </a:rPr>
              <a:t>')</a:t>
            </a:r>
          </a:p>
          <a:p>
            <a:r>
              <a:rPr lang="en-US" dirty="0">
                <a:solidFill>
                  <a:srgbClr val="7030A0"/>
                </a:solidFill>
              </a:rPr>
              <a:t>x=</a:t>
            </a:r>
            <a:r>
              <a:rPr lang="en-US" dirty="0" err="1">
                <a:solidFill>
                  <a:srgbClr val="7030A0"/>
                </a:solidFill>
              </a:rPr>
              <a:t>f.readline</a:t>
            </a:r>
            <a:r>
              <a:rPr lang="en-US" dirty="0">
                <a:solidFill>
                  <a:srgbClr val="7030A0"/>
                </a:solidFill>
              </a:rPr>
              <a:t>()</a:t>
            </a:r>
          </a:p>
          <a:p>
            <a:r>
              <a:rPr lang="en-US" dirty="0">
                <a:solidFill>
                  <a:srgbClr val="7030A0"/>
                </a:solidFill>
              </a:rPr>
              <a:t>while x:</a:t>
            </a:r>
          </a:p>
          <a:p>
            <a:r>
              <a:rPr lang="en-US" dirty="0">
                <a:solidFill>
                  <a:srgbClr val="7030A0"/>
                </a:solidFill>
              </a:rPr>
              <a:t>    print x</a:t>
            </a:r>
          </a:p>
          <a:p>
            <a:r>
              <a:rPr lang="en-US" dirty="0">
                <a:solidFill>
                  <a:srgbClr val="7030A0"/>
                </a:solidFill>
              </a:rPr>
              <a:t>    x=</a:t>
            </a:r>
            <a:r>
              <a:rPr lang="en-US" dirty="0" err="1">
                <a:solidFill>
                  <a:srgbClr val="7030A0"/>
                </a:solidFill>
              </a:rPr>
              <a:t>f.readline</a:t>
            </a:r>
            <a:r>
              <a:rPr lang="en-US" dirty="0">
                <a:solidFill>
                  <a:srgbClr val="7030A0"/>
                </a:solidFill>
              </a:rPr>
              <a:t>()</a:t>
            </a: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568774-5FAB-4E7F-8FFB-19C33B8CA0AE}"/>
              </a:ext>
            </a:extLst>
          </p:cNvPr>
          <p:cNvSpPr txBox="1"/>
          <p:nvPr/>
        </p:nvSpPr>
        <p:spPr>
          <a:xfrm>
            <a:off x="1614902" y="4308367"/>
            <a:ext cx="527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b="1" dirty="0">
                <a:solidFill>
                  <a:srgbClr val="00B050"/>
                </a:solidFill>
              </a:rPr>
              <a:t>ή</a:t>
            </a:r>
          </a:p>
        </p:txBody>
      </p:sp>
    </p:spTree>
    <p:extLst>
      <p:ext uri="{BB962C8B-B14F-4D97-AF65-F5344CB8AC3E}">
        <p14:creationId xmlns:p14="http://schemas.microsoft.com/office/powerpoint/2010/main" val="28496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 build="p"/>
      <p:bldP spid="7" grpId="0"/>
      <p:bldP spid="9" grpId="0" build="p"/>
      <p:bldP spid="10" grpId="0"/>
      <p:bldP spid="11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«Διάσχιση» αρχείων</a:t>
            </a:r>
            <a:r>
              <a:rPr lang="en-US" dirty="0">
                <a:solidFill>
                  <a:schemeClr val="accent2"/>
                </a:solidFill>
              </a:rPr>
              <a:t> - </a:t>
            </a:r>
            <a:r>
              <a:rPr lang="el-GR" dirty="0">
                <a:solidFill>
                  <a:schemeClr val="accent2"/>
                </a:solidFill>
              </a:rPr>
              <a:t>Παράδειγμα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396A3560-3DC9-4C8D-AA02-53326C7044A1}"/>
              </a:ext>
            </a:extLst>
          </p:cNvPr>
          <p:cNvSpPr/>
          <p:nvPr/>
        </p:nvSpPr>
        <p:spPr>
          <a:xfrm>
            <a:off x="808566" y="1645508"/>
            <a:ext cx="266858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f=open('</a:t>
            </a:r>
            <a:r>
              <a:rPr lang="en-US" dirty="0" err="1">
                <a:solidFill>
                  <a:srgbClr val="7030A0"/>
                </a:solidFill>
              </a:rPr>
              <a:t>demo.txt','r</a:t>
            </a:r>
            <a:r>
              <a:rPr lang="en-US" dirty="0">
                <a:solidFill>
                  <a:srgbClr val="7030A0"/>
                </a:solidFill>
              </a:rPr>
              <a:t>')</a:t>
            </a:r>
          </a:p>
          <a:p>
            <a:r>
              <a:rPr lang="en-US" dirty="0">
                <a:solidFill>
                  <a:srgbClr val="7030A0"/>
                </a:solidFill>
              </a:rPr>
              <a:t>pl=0</a:t>
            </a:r>
          </a:p>
          <a:p>
            <a:r>
              <a:rPr lang="en-US" dirty="0">
                <a:solidFill>
                  <a:srgbClr val="7030A0"/>
                </a:solidFill>
              </a:rPr>
              <a:t>x=</a:t>
            </a:r>
            <a:r>
              <a:rPr lang="en-US" dirty="0" err="1">
                <a:solidFill>
                  <a:srgbClr val="7030A0"/>
                </a:solidFill>
              </a:rPr>
              <a:t>f.read</a:t>
            </a:r>
            <a:r>
              <a:rPr lang="en-US" dirty="0">
                <a:solidFill>
                  <a:srgbClr val="7030A0"/>
                </a:solidFill>
              </a:rPr>
              <a:t>(1)</a:t>
            </a:r>
          </a:p>
          <a:p>
            <a:r>
              <a:rPr lang="en-US" dirty="0">
                <a:solidFill>
                  <a:srgbClr val="7030A0"/>
                </a:solidFill>
              </a:rPr>
              <a:t>while x:</a:t>
            </a:r>
          </a:p>
          <a:p>
            <a:r>
              <a:rPr lang="en-US" dirty="0">
                <a:solidFill>
                  <a:srgbClr val="7030A0"/>
                </a:solidFill>
              </a:rPr>
              <a:t>    pl+=1</a:t>
            </a:r>
          </a:p>
          <a:p>
            <a:r>
              <a:rPr lang="en-US" dirty="0">
                <a:solidFill>
                  <a:srgbClr val="7030A0"/>
                </a:solidFill>
              </a:rPr>
              <a:t>    x=</a:t>
            </a:r>
            <a:r>
              <a:rPr lang="en-US" dirty="0" err="1">
                <a:solidFill>
                  <a:srgbClr val="7030A0"/>
                </a:solidFill>
              </a:rPr>
              <a:t>f.read</a:t>
            </a:r>
            <a:r>
              <a:rPr lang="en-US" dirty="0">
                <a:solidFill>
                  <a:srgbClr val="7030A0"/>
                </a:solidFill>
              </a:rPr>
              <a:t>(1)</a:t>
            </a:r>
          </a:p>
          <a:p>
            <a:r>
              <a:rPr lang="en-US" dirty="0">
                <a:solidFill>
                  <a:srgbClr val="7030A0"/>
                </a:solidFill>
              </a:rPr>
              <a:t>print pl</a:t>
            </a: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FCBF9DD-FCA3-4055-9E73-706F40F4CB89}"/>
              </a:ext>
            </a:extLst>
          </p:cNvPr>
          <p:cNvSpPr/>
          <p:nvPr/>
        </p:nvSpPr>
        <p:spPr>
          <a:xfrm>
            <a:off x="3761409" y="1748185"/>
            <a:ext cx="7616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18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D6CFDE-414D-455C-830C-5BA3DBF5ADBC}"/>
              </a:ext>
            </a:extLst>
          </p:cNvPr>
          <p:cNvSpPr txBox="1"/>
          <p:nvPr/>
        </p:nvSpPr>
        <p:spPr>
          <a:xfrm>
            <a:off x="808565" y="1222354"/>
            <a:ext cx="54452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b="1" dirty="0"/>
              <a:t>Πόσους χαρακτήρες έχει το αρχείο μας;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37EE2B28-F0EA-4552-A2AC-1A6E6D395B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0071" y="1281780"/>
            <a:ext cx="3364124" cy="2298818"/>
          </a:xfrm>
          <a:prstGeom prst="rect">
            <a:avLst/>
          </a:prstGeom>
        </p:spPr>
      </p:pic>
      <p:sp>
        <p:nvSpPr>
          <p:cNvPr id="2" name="Βέλος: Κάτω 1">
            <a:extLst>
              <a:ext uri="{FF2B5EF4-FFF2-40B4-BE49-F238E27FC236}">
                <a16:creationId xmlns:a16="http://schemas.microsoft.com/office/drawing/2014/main" id="{8EE65B52-2285-4F89-A63B-420B8E2A4197}"/>
              </a:ext>
            </a:extLst>
          </p:cNvPr>
          <p:cNvSpPr/>
          <p:nvPr/>
        </p:nvSpPr>
        <p:spPr>
          <a:xfrm>
            <a:off x="3761409" y="2221337"/>
            <a:ext cx="424542" cy="1110343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ρθογώνιο 12">
            <a:extLst>
              <a:ext uri="{FF2B5EF4-FFF2-40B4-BE49-F238E27FC236}">
                <a16:creationId xmlns:a16="http://schemas.microsoft.com/office/drawing/2014/main" id="{6A9425C3-994E-431D-A1A2-034ECD6950EE}"/>
              </a:ext>
            </a:extLst>
          </p:cNvPr>
          <p:cNvSpPr/>
          <p:nvPr/>
        </p:nvSpPr>
        <p:spPr>
          <a:xfrm>
            <a:off x="2999716" y="4207217"/>
            <a:ext cx="22849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ANT1 </a:t>
            </a:r>
            <a:r>
              <a:rPr lang="en-US" dirty="0">
                <a:sym typeface="Wingdings" panose="05000000000000000000" pitchFamily="2" charset="2"/>
              </a:rPr>
              <a:t> 4 + 1 (\n) </a:t>
            </a:r>
          </a:p>
          <a:p>
            <a:r>
              <a:rPr lang="en-US" dirty="0"/>
              <a:t>SKAI  </a:t>
            </a:r>
            <a:r>
              <a:rPr lang="en-US" dirty="0">
                <a:sym typeface="Wingdings" panose="05000000000000000000" pitchFamily="2" charset="2"/>
              </a:rPr>
              <a:t> 4 + 1 (\n)</a:t>
            </a:r>
          </a:p>
          <a:p>
            <a:r>
              <a:rPr lang="en-US" dirty="0"/>
              <a:t>ERT   </a:t>
            </a:r>
            <a:r>
              <a:rPr lang="en-US" dirty="0">
                <a:sym typeface="Wingdings" panose="05000000000000000000" pitchFamily="2" charset="2"/>
              </a:rPr>
              <a:t> 3 + 1 (\n) </a:t>
            </a:r>
          </a:p>
          <a:p>
            <a:r>
              <a:rPr lang="en-US" dirty="0">
                <a:sym typeface="Wingdings" panose="05000000000000000000" pitchFamily="2" charset="2"/>
              </a:rPr>
              <a:t>STAR  4</a:t>
            </a:r>
            <a:endParaRPr lang="el-GR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E4B94A0-BA3D-4C11-BC8C-4CB0D9E68586}"/>
              </a:ext>
            </a:extLst>
          </p:cNvPr>
          <p:cNvSpPr txBox="1"/>
          <p:nvPr/>
        </p:nvSpPr>
        <p:spPr>
          <a:xfrm>
            <a:off x="2421664" y="3580598"/>
            <a:ext cx="4202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b="1" dirty="0"/>
              <a:t>Πως προέκυψε ο αριθμός αυτός;</a:t>
            </a:r>
          </a:p>
        </p:txBody>
      </p:sp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F1345B7C-4B86-4F12-AC29-1B7874602419}"/>
              </a:ext>
            </a:extLst>
          </p:cNvPr>
          <p:cNvSpPr/>
          <p:nvPr/>
        </p:nvSpPr>
        <p:spPr>
          <a:xfrm>
            <a:off x="6624366" y="4207218"/>
            <a:ext cx="4021863" cy="186701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Ο χαρακτήρας διαφυγής \</a:t>
            </a:r>
            <a:r>
              <a:rPr lang="en-US" dirty="0"/>
              <a:t>n </a:t>
            </a:r>
            <a:r>
              <a:rPr lang="el-GR" dirty="0"/>
              <a:t>όταν διαβάζεται μετράει ως </a:t>
            </a:r>
            <a:r>
              <a:rPr lang="el-GR" b="1" dirty="0">
                <a:solidFill>
                  <a:srgbClr val="C00000"/>
                </a:solidFill>
              </a:rPr>
              <a:t>ένας</a:t>
            </a:r>
            <a:r>
              <a:rPr lang="el-GR" dirty="0"/>
              <a:t> χαρακτήρας αλλά με τη μέθοδο </a:t>
            </a:r>
            <a:r>
              <a:rPr lang="en-US" dirty="0"/>
              <a:t>seek</a:t>
            </a:r>
            <a:r>
              <a:rPr lang="el-GR" dirty="0"/>
              <a:t> και </a:t>
            </a:r>
            <a:r>
              <a:rPr lang="en-US" dirty="0"/>
              <a:t>tell </a:t>
            </a:r>
            <a:r>
              <a:rPr lang="el-GR" dirty="0"/>
              <a:t>λαμβάνεται ως </a:t>
            </a:r>
            <a:r>
              <a:rPr lang="el-GR" b="1" dirty="0">
                <a:solidFill>
                  <a:srgbClr val="C00000"/>
                </a:solidFill>
              </a:rPr>
              <a:t>δύο</a:t>
            </a:r>
          </a:p>
        </p:txBody>
      </p:sp>
    </p:spTree>
    <p:extLst>
      <p:ext uri="{BB962C8B-B14F-4D97-AF65-F5344CB8AC3E}">
        <p14:creationId xmlns:p14="http://schemas.microsoft.com/office/powerpoint/2010/main" val="2149250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 build="p"/>
      <p:bldP spid="2" grpId="0" animBg="1"/>
      <p:bldP spid="13" grpId="0"/>
      <p:bldP spid="14" grpId="0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Εισαγωγή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6111" y="1162917"/>
            <a:ext cx="89631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b="1" dirty="0"/>
              <a:t>Τι είδους αρχεία χρησιμοποιούμε σε ένα πρόγραμμα </a:t>
            </a:r>
            <a:r>
              <a:rPr lang="en-US" sz="2000" b="1" dirty="0"/>
              <a:t>Python</a:t>
            </a:r>
            <a:r>
              <a:rPr lang="el-GR" sz="2000" b="1" dirty="0"/>
              <a:t>;</a:t>
            </a:r>
          </a:p>
          <a:p>
            <a:pPr algn="just"/>
            <a:endParaRPr lang="el-GR" sz="20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Αυτό που περιέχει το πρόγραμμα </a:t>
            </a:r>
            <a:r>
              <a:rPr lang="en-US" dirty="0"/>
              <a:t>Python </a:t>
            </a:r>
            <a:r>
              <a:rPr lang="el-GR" dirty="0"/>
              <a:t>που θα εκτελέσουμε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7053C5-C092-4F9B-8CC5-4B66C6387CAF}"/>
              </a:ext>
            </a:extLst>
          </p:cNvPr>
          <p:cNvSpPr txBox="1"/>
          <p:nvPr/>
        </p:nvSpPr>
        <p:spPr>
          <a:xfrm>
            <a:off x="646111" y="4486963"/>
            <a:ext cx="8963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εκείνα που περιέχουν τα δεδομένα</a:t>
            </a:r>
            <a:r>
              <a:rPr lang="en-US" dirty="0"/>
              <a:t> </a:t>
            </a:r>
            <a:r>
              <a:rPr lang="el-GR" dirty="0"/>
              <a:t>τα οποία</a:t>
            </a:r>
            <a:r>
              <a:rPr lang="en-US" dirty="0"/>
              <a:t> </a:t>
            </a:r>
            <a:r>
              <a:rPr lang="el-GR" dirty="0"/>
              <a:t>όταν εκτελεστεί το πρόγραμμα</a:t>
            </a:r>
            <a:r>
              <a:rPr lang="en-US" dirty="0"/>
              <a:t> </a:t>
            </a:r>
            <a:r>
              <a:rPr lang="el-GR" dirty="0"/>
              <a:t>τα διαβάζει </a:t>
            </a:r>
            <a:r>
              <a:rPr lang="en-US" dirty="0"/>
              <a:t>(</a:t>
            </a:r>
            <a:r>
              <a:rPr lang="el-GR" dirty="0"/>
              <a:t>είσοδος) και πιθανά τα ενημερώνει (έξοδος).</a:t>
            </a:r>
            <a:endParaRPr lang="el-GR" sz="2000" b="1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5873EBE7-A49A-4F12-BDCA-EE98C56EB4D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07" t="9238" r="10497" b="13225"/>
          <a:stretch/>
        </p:blipFill>
        <p:spPr>
          <a:xfrm>
            <a:off x="3092329" y="2522827"/>
            <a:ext cx="1413164" cy="1436149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id="{E3C07E34-BB79-43F6-9A5C-8C624A04F7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5542" y="2563436"/>
            <a:ext cx="1770303" cy="1436149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id="{A4AD9CAA-FF3F-4C70-9D5A-CD7E4706194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23" t="31318" r="23495" b="26788"/>
          <a:stretch/>
        </p:blipFill>
        <p:spPr>
          <a:xfrm>
            <a:off x="5225131" y="2958346"/>
            <a:ext cx="650773" cy="646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41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p"/>
      <p:bldP spid="6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Δραστηριότητα 1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6111" y="995536"/>
            <a:ext cx="473868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Το διπλανό πρόγραμμα </a:t>
            </a:r>
            <a:r>
              <a:rPr lang="en-US" dirty="0"/>
              <a:t>Python </a:t>
            </a:r>
            <a:r>
              <a:rPr lang="el-GR" dirty="0"/>
              <a:t>αρχικά δημιουργεί ένα αρχείο με όνομα song.txt.</a:t>
            </a:r>
            <a:endParaRPr lang="en-US" dirty="0"/>
          </a:p>
          <a:p>
            <a:pPr algn="just"/>
            <a:r>
              <a:rPr lang="el-GR" dirty="0"/>
              <a:t>Στη συνέχεια γράφει μέσα σε αυτό το αρχείο την πρώτη στροφή από ένα αγαπημένο σας τραγούδι με ένα στίχο ανά γραμμή. </a:t>
            </a:r>
            <a:endParaRPr lang="en-US" dirty="0"/>
          </a:p>
          <a:p>
            <a:pPr algn="just"/>
            <a:r>
              <a:rPr lang="el-GR" dirty="0"/>
              <a:t>Όταν ολοκληρωθεί η εγγραφή, εμφανίζει τα περιεχόμενα του αρχείου.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/>
              <a:t>Μελετήστε τον κώδικα και συμπληρώστε για κάθε εντολή το ανάλογο σχόλιο για το τι ακριβώς κάνει.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/>
              <a:t>Σημειώστε ποιο τμήμα του κώδικα χρησιμοποιείται για να γίνει η εγγραφή στο αρχείο και ποιο για να εμφανιστεί το περιεχόμενο στην οθόνη.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/>
              <a:t>Για ποιο λόγο χρησιμοποιούμε την επανάληψη for i in </a:t>
            </a:r>
            <a:r>
              <a:rPr lang="el-GR" dirty="0" err="1"/>
              <a:t>range</a:t>
            </a:r>
            <a:r>
              <a:rPr lang="el-GR" dirty="0"/>
              <a:t>(</a:t>
            </a:r>
            <a:r>
              <a:rPr lang="el-GR" dirty="0" err="1"/>
              <a:t>telos</a:t>
            </a:r>
            <a:r>
              <a:rPr lang="el-GR" dirty="0"/>
              <a:t>);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/>
              <a:t>Για ποιο λόγο χρησιμοποιούμε την επανάληψη for </a:t>
            </a:r>
            <a:r>
              <a:rPr lang="en-US" dirty="0"/>
              <a:t>line </a:t>
            </a:r>
            <a:r>
              <a:rPr lang="el-GR" dirty="0"/>
              <a:t>in </a:t>
            </a:r>
            <a:r>
              <a:rPr lang="en-US" dirty="0"/>
              <a:t>song</a:t>
            </a:r>
            <a:r>
              <a:rPr lang="el-GR" dirty="0"/>
              <a:t>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5776911" y="1459050"/>
            <a:ext cx="593248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>
                <a:solidFill>
                  <a:srgbClr val="7030A0"/>
                </a:solidFill>
              </a:rPr>
              <a:t>song=open('</a:t>
            </a:r>
            <a:r>
              <a:rPr lang="en-US" sz="2000" dirty="0" err="1">
                <a:solidFill>
                  <a:srgbClr val="7030A0"/>
                </a:solidFill>
              </a:rPr>
              <a:t>song.txt','w</a:t>
            </a:r>
            <a:r>
              <a:rPr lang="en-US" sz="2000" dirty="0">
                <a:solidFill>
                  <a:srgbClr val="7030A0"/>
                </a:solidFill>
              </a:rPr>
              <a:t>')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telos=</a:t>
            </a:r>
            <a:r>
              <a:rPr lang="en-US" sz="2000" dirty="0" err="1">
                <a:solidFill>
                  <a:srgbClr val="7030A0"/>
                </a:solidFill>
              </a:rPr>
              <a:t>int</a:t>
            </a:r>
            <a:r>
              <a:rPr lang="en-US" sz="2000" dirty="0">
                <a:solidFill>
                  <a:srgbClr val="7030A0"/>
                </a:solidFill>
              </a:rPr>
              <a:t>(input('</a:t>
            </a:r>
            <a:r>
              <a:rPr lang="el-GR" sz="2000" dirty="0">
                <a:solidFill>
                  <a:srgbClr val="7030A0"/>
                </a:solidFill>
              </a:rPr>
              <a:t>Δώστε τον αριθμό των στίχων: '))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for </a:t>
            </a:r>
            <a:r>
              <a:rPr lang="en-US" sz="2000" dirty="0" err="1">
                <a:solidFill>
                  <a:srgbClr val="7030A0"/>
                </a:solidFill>
              </a:rPr>
              <a:t>i</a:t>
            </a:r>
            <a:r>
              <a:rPr lang="en-US" sz="2000" dirty="0">
                <a:solidFill>
                  <a:srgbClr val="7030A0"/>
                </a:solidFill>
              </a:rPr>
              <a:t> in range(telos):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    x=</a:t>
            </a:r>
            <a:r>
              <a:rPr lang="en-US" sz="2000" dirty="0" err="1">
                <a:solidFill>
                  <a:srgbClr val="7030A0"/>
                </a:solidFill>
              </a:rPr>
              <a:t>raw_input</a:t>
            </a:r>
            <a:r>
              <a:rPr lang="en-US" sz="2000" dirty="0">
                <a:solidFill>
                  <a:srgbClr val="7030A0"/>
                </a:solidFill>
              </a:rPr>
              <a:t>('</a:t>
            </a:r>
            <a:r>
              <a:rPr lang="el-GR" sz="2000" dirty="0">
                <a:solidFill>
                  <a:srgbClr val="7030A0"/>
                </a:solidFill>
              </a:rPr>
              <a:t>Δώστε τον '+</a:t>
            </a:r>
            <a:r>
              <a:rPr lang="en-US" sz="2000" dirty="0" err="1">
                <a:solidFill>
                  <a:srgbClr val="7030A0"/>
                </a:solidFill>
              </a:rPr>
              <a:t>str</a:t>
            </a:r>
            <a:r>
              <a:rPr lang="en-US" sz="2000" dirty="0">
                <a:solidFill>
                  <a:srgbClr val="7030A0"/>
                </a:solidFill>
              </a:rPr>
              <a:t>(i+1)+'</a:t>
            </a:r>
            <a:r>
              <a:rPr lang="el-GR" sz="2000" dirty="0">
                <a:solidFill>
                  <a:srgbClr val="7030A0"/>
                </a:solidFill>
              </a:rPr>
              <a:t>ο στίχο:')</a:t>
            </a:r>
          </a:p>
          <a:p>
            <a:pPr algn="just"/>
            <a:r>
              <a:rPr lang="el-GR" sz="2000" dirty="0">
                <a:solidFill>
                  <a:srgbClr val="7030A0"/>
                </a:solidFill>
              </a:rPr>
              <a:t>    </a:t>
            </a:r>
            <a:r>
              <a:rPr lang="en-US" sz="2000" dirty="0">
                <a:solidFill>
                  <a:srgbClr val="7030A0"/>
                </a:solidFill>
              </a:rPr>
              <a:t>x=x+'\n'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    </a:t>
            </a:r>
            <a:r>
              <a:rPr lang="en-US" sz="2000" dirty="0" err="1">
                <a:solidFill>
                  <a:srgbClr val="7030A0"/>
                </a:solidFill>
              </a:rPr>
              <a:t>song.write</a:t>
            </a:r>
            <a:r>
              <a:rPr lang="en-US" sz="2000" dirty="0">
                <a:solidFill>
                  <a:srgbClr val="7030A0"/>
                </a:solidFill>
              </a:rPr>
              <a:t>(x)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song.close</a:t>
            </a:r>
            <a:r>
              <a:rPr lang="en-US" sz="2000" dirty="0">
                <a:solidFill>
                  <a:srgbClr val="7030A0"/>
                </a:solidFill>
              </a:rPr>
              <a:t>()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song=open('</a:t>
            </a:r>
            <a:r>
              <a:rPr lang="en-US" sz="2000" dirty="0" err="1">
                <a:solidFill>
                  <a:srgbClr val="7030A0"/>
                </a:solidFill>
              </a:rPr>
              <a:t>song.txt','r</a:t>
            </a:r>
            <a:r>
              <a:rPr lang="en-US" sz="2000" dirty="0">
                <a:solidFill>
                  <a:srgbClr val="7030A0"/>
                </a:solidFill>
              </a:rPr>
              <a:t>')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for line in song: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    print line[:-1]</a:t>
            </a:r>
          </a:p>
          <a:p>
            <a:pPr algn="just"/>
            <a:r>
              <a:rPr lang="en-US" sz="2000" dirty="0" err="1">
                <a:solidFill>
                  <a:srgbClr val="7030A0"/>
                </a:solidFill>
              </a:rPr>
              <a:t>song.close</a:t>
            </a:r>
            <a:r>
              <a:rPr lang="en-US" sz="2000" dirty="0">
                <a:solidFill>
                  <a:srgbClr val="7030A0"/>
                </a:solidFill>
              </a:rPr>
              <a:t>() </a:t>
            </a:r>
            <a:endParaRPr lang="el-GR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391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4311" y="77642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Δραστηριότητα </a:t>
            </a:r>
            <a:r>
              <a:rPr lang="en-US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14311" y="643890"/>
            <a:ext cx="449738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Το διπλανό πρόγραμμα </a:t>
            </a:r>
            <a:r>
              <a:rPr lang="en-US" dirty="0"/>
              <a:t>Python </a:t>
            </a:r>
            <a:r>
              <a:rPr lang="el-GR" dirty="0"/>
              <a:t>δημιουργεί  ένα αρχείο με το όνομα “</a:t>
            </a:r>
            <a:r>
              <a:rPr lang="en-US" dirty="0" err="1"/>
              <a:t>i</a:t>
            </a:r>
            <a:r>
              <a:rPr lang="el-GR" dirty="0"/>
              <a:t>merologio_201</a:t>
            </a:r>
            <a:r>
              <a:rPr lang="en-US" dirty="0"/>
              <a:t>8</a:t>
            </a:r>
            <a:r>
              <a:rPr lang="el-GR" dirty="0"/>
              <a:t>.</a:t>
            </a:r>
            <a:r>
              <a:rPr lang="el-GR" dirty="0" err="1"/>
              <a:t>txt</a:t>
            </a:r>
            <a:r>
              <a:rPr lang="el-GR" dirty="0"/>
              <a:t>” που περιέχει το ημερολόγιο του 201</a:t>
            </a:r>
            <a:r>
              <a:rPr lang="en-US" dirty="0"/>
              <a:t>8</a:t>
            </a:r>
            <a:r>
              <a:rPr lang="el-GR" dirty="0"/>
              <a:t> και εμφανίζει το περιεχόμενου του στην οθόνη με χρήση της ενσωματωμένης βιβλιοθήκης </a:t>
            </a:r>
            <a:r>
              <a:rPr lang="el-GR" dirty="0" err="1"/>
              <a:t>calendar</a:t>
            </a:r>
            <a:r>
              <a:rPr lang="el-GR" dirty="0"/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Πληκτρολογήστε τον κώδικα στο περιβάλλον IDLE της </a:t>
            </a:r>
            <a:r>
              <a:rPr lang="el-GR" dirty="0" err="1"/>
              <a:t>Python</a:t>
            </a:r>
            <a:r>
              <a:rPr lang="el-GR" dirty="0"/>
              <a:t> και  στη συνέχεια εκτελέστε τον για να δείτε τι θα εμφανιστεί στην οθόνη.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Βρείτε το αρχείο κειμένου “</a:t>
            </a:r>
            <a:r>
              <a:rPr lang="en-US" dirty="0" err="1"/>
              <a:t>i</a:t>
            </a:r>
            <a:r>
              <a:rPr lang="el-GR" dirty="0"/>
              <a:t>merologio_201</a:t>
            </a:r>
            <a:r>
              <a:rPr lang="en-US" dirty="0"/>
              <a:t>8</a:t>
            </a:r>
            <a:r>
              <a:rPr lang="el-GR" dirty="0"/>
              <a:t>.txt” στο φάκελο που αποθηκεύετε τα προγράμματα σας και ανοίξτε το για να δείτε τα περιεχόμενα του. Τι παρατηρείτε; Συζητήστε στην τάξη πώς λειτουργεί το πρόγραμμα. </a:t>
            </a: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Στη συνέχεια κάντε τις απαραίτητες τροποποιήσεις, ώστε να αποθηκευτεί στο αρχείο “</a:t>
            </a:r>
            <a:r>
              <a:rPr lang="en-US" dirty="0" err="1"/>
              <a:t>i</a:t>
            </a:r>
            <a:r>
              <a:rPr lang="el-GR" dirty="0"/>
              <a:t>merologio_201</a:t>
            </a:r>
            <a:r>
              <a:rPr lang="en-US" dirty="0"/>
              <a:t>9</a:t>
            </a:r>
            <a:r>
              <a:rPr lang="el-GR" dirty="0"/>
              <a:t>.</a:t>
            </a:r>
            <a:r>
              <a:rPr lang="en-US" dirty="0"/>
              <a:t>txt</a:t>
            </a:r>
            <a:r>
              <a:rPr lang="el-GR" dirty="0"/>
              <a:t>” το ημερολόγιο του 201</a:t>
            </a:r>
            <a:r>
              <a:rPr lang="en-US" dirty="0"/>
              <a:t>9</a:t>
            </a:r>
            <a:r>
              <a:rPr lang="el-GR" dirty="0"/>
              <a:t> και στη συνέχεια να εμφανιστεί στην οθόνη.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16672" y="1671915"/>
            <a:ext cx="677102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>
                <a:solidFill>
                  <a:srgbClr val="7030A0"/>
                </a:solidFill>
              </a:rPr>
              <a:t>import calendar</a:t>
            </a:r>
          </a:p>
          <a:p>
            <a:pPr algn="just"/>
            <a:r>
              <a:rPr lang="en-US" sz="1600" dirty="0" err="1">
                <a:solidFill>
                  <a:srgbClr val="7030A0"/>
                </a:solidFill>
              </a:rPr>
              <a:t>imerologio</a:t>
            </a:r>
            <a:r>
              <a:rPr lang="en-US" sz="1600" dirty="0">
                <a:solidFill>
                  <a:srgbClr val="7030A0"/>
                </a:solidFill>
              </a:rPr>
              <a:t>=open('imerologio_2018.txt','w')</a:t>
            </a:r>
          </a:p>
          <a:p>
            <a:pPr algn="just"/>
            <a:r>
              <a:rPr lang="en-US" sz="1600" dirty="0" err="1">
                <a:solidFill>
                  <a:srgbClr val="7030A0"/>
                </a:solidFill>
              </a:rPr>
              <a:t>imerologio.write</a:t>
            </a:r>
            <a:r>
              <a:rPr lang="en-US" sz="1600" dirty="0">
                <a:solidFill>
                  <a:srgbClr val="7030A0"/>
                </a:solidFill>
              </a:rPr>
              <a:t>('</a:t>
            </a:r>
            <a:r>
              <a:rPr lang="en-US" sz="1600" dirty="0" err="1">
                <a:solidFill>
                  <a:srgbClr val="7030A0"/>
                </a:solidFill>
              </a:rPr>
              <a:t>Hmerologio</a:t>
            </a:r>
            <a:r>
              <a:rPr lang="en-US" sz="1600" dirty="0">
                <a:solidFill>
                  <a:srgbClr val="7030A0"/>
                </a:solidFill>
              </a:rPr>
              <a:t> me Python 2.7.12\n\n')</a:t>
            </a:r>
          </a:p>
          <a:p>
            <a:pPr algn="just"/>
            <a:endParaRPr lang="en-US" sz="1600" dirty="0">
              <a:solidFill>
                <a:srgbClr val="7030A0"/>
              </a:solidFill>
            </a:endParaRPr>
          </a:p>
          <a:p>
            <a:pPr algn="just"/>
            <a:r>
              <a:rPr lang="en-US" sz="1600" dirty="0">
                <a:solidFill>
                  <a:srgbClr val="7030A0"/>
                </a:solidFill>
              </a:rPr>
              <a:t>a=</a:t>
            </a:r>
            <a:r>
              <a:rPr lang="en-US" sz="1600" dirty="0" err="1">
                <a:solidFill>
                  <a:srgbClr val="7030A0"/>
                </a:solidFill>
              </a:rPr>
              <a:t>calendar.TextCalendar</a:t>
            </a:r>
            <a:r>
              <a:rPr lang="en-US" sz="1600" dirty="0">
                <a:solidFill>
                  <a:srgbClr val="7030A0"/>
                </a:solidFill>
              </a:rPr>
              <a:t>(</a:t>
            </a:r>
            <a:r>
              <a:rPr lang="en-US" sz="1600" dirty="0" err="1">
                <a:solidFill>
                  <a:srgbClr val="7030A0"/>
                </a:solidFill>
              </a:rPr>
              <a:t>calendar.SUNDAY</a:t>
            </a:r>
            <a:r>
              <a:rPr lang="en-US" sz="1600" dirty="0">
                <a:solidFill>
                  <a:srgbClr val="7030A0"/>
                </a:solidFill>
              </a:rPr>
              <a:t>).</a:t>
            </a:r>
            <a:r>
              <a:rPr lang="en-US" sz="1600" dirty="0" err="1">
                <a:solidFill>
                  <a:srgbClr val="7030A0"/>
                </a:solidFill>
              </a:rPr>
              <a:t>formatyear</a:t>
            </a:r>
            <a:r>
              <a:rPr lang="en-US" sz="1600" dirty="0">
                <a:solidFill>
                  <a:srgbClr val="7030A0"/>
                </a:solidFill>
              </a:rPr>
              <a:t>(2018,2,1,1,2)</a:t>
            </a:r>
          </a:p>
          <a:p>
            <a:pPr algn="just"/>
            <a:r>
              <a:rPr lang="en-US" sz="1600" dirty="0" err="1">
                <a:solidFill>
                  <a:srgbClr val="7030A0"/>
                </a:solidFill>
              </a:rPr>
              <a:t>imerologio.write</a:t>
            </a:r>
            <a:r>
              <a:rPr lang="en-US" sz="1600" dirty="0">
                <a:solidFill>
                  <a:srgbClr val="7030A0"/>
                </a:solidFill>
              </a:rPr>
              <a:t>(a)</a:t>
            </a:r>
          </a:p>
          <a:p>
            <a:pPr algn="just"/>
            <a:r>
              <a:rPr lang="en-US" sz="1600" dirty="0" err="1">
                <a:solidFill>
                  <a:srgbClr val="7030A0"/>
                </a:solidFill>
              </a:rPr>
              <a:t>imerologio.write</a:t>
            </a:r>
            <a:r>
              <a:rPr lang="en-US" sz="1600" dirty="0">
                <a:solidFill>
                  <a:srgbClr val="7030A0"/>
                </a:solidFill>
              </a:rPr>
              <a:t>('\n\</a:t>
            </a:r>
            <a:r>
              <a:rPr lang="en-US" sz="1600" dirty="0" err="1">
                <a:solidFill>
                  <a:srgbClr val="7030A0"/>
                </a:solidFill>
              </a:rPr>
              <a:t>nPython</a:t>
            </a:r>
            <a:r>
              <a:rPr lang="en-US" sz="1600" dirty="0">
                <a:solidFill>
                  <a:srgbClr val="7030A0"/>
                </a:solidFill>
              </a:rPr>
              <a:t>: </a:t>
            </a:r>
            <a:r>
              <a:rPr lang="en-US" sz="1600" dirty="0" err="1">
                <a:solidFill>
                  <a:srgbClr val="7030A0"/>
                </a:solidFill>
              </a:rPr>
              <a:t>Kanei</a:t>
            </a:r>
            <a:r>
              <a:rPr lang="en-US" sz="1600" dirty="0">
                <a:solidFill>
                  <a:srgbClr val="7030A0"/>
                </a:solidFill>
              </a:rPr>
              <a:t> ta </a:t>
            </a:r>
            <a:r>
              <a:rPr lang="en-US" sz="1600" dirty="0" err="1">
                <a:solidFill>
                  <a:srgbClr val="7030A0"/>
                </a:solidFill>
              </a:rPr>
              <a:t>panta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n-US" sz="1600" dirty="0" err="1">
                <a:solidFill>
                  <a:srgbClr val="7030A0"/>
                </a:solidFill>
              </a:rPr>
              <a:t>arkei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n-US" sz="1600" dirty="0" err="1">
                <a:solidFill>
                  <a:srgbClr val="7030A0"/>
                </a:solidFill>
              </a:rPr>
              <a:t>na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n-US" sz="1600" dirty="0" err="1">
                <a:solidFill>
                  <a:srgbClr val="7030A0"/>
                </a:solidFill>
              </a:rPr>
              <a:t>ksereis</a:t>
            </a: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n-US" sz="1600" dirty="0" err="1">
                <a:solidFill>
                  <a:srgbClr val="7030A0"/>
                </a:solidFill>
              </a:rPr>
              <a:t>pws</a:t>
            </a:r>
            <a:r>
              <a:rPr lang="en-US" sz="1600" dirty="0">
                <a:solidFill>
                  <a:srgbClr val="7030A0"/>
                </a:solidFill>
              </a:rPr>
              <a:t>...')</a:t>
            </a:r>
          </a:p>
          <a:p>
            <a:pPr algn="just"/>
            <a:r>
              <a:rPr lang="en-US" sz="1600" dirty="0" err="1">
                <a:solidFill>
                  <a:srgbClr val="7030A0"/>
                </a:solidFill>
              </a:rPr>
              <a:t>imerologio.close</a:t>
            </a:r>
            <a:r>
              <a:rPr lang="en-US" sz="1600" dirty="0">
                <a:solidFill>
                  <a:srgbClr val="7030A0"/>
                </a:solidFill>
              </a:rPr>
              <a:t>()</a:t>
            </a:r>
          </a:p>
          <a:p>
            <a:pPr algn="just"/>
            <a:endParaRPr lang="en-US" sz="1600" dirty="0">
              <a:solidFill>
                <a:srgbClr val="7030A0"/>
              </a:solidFill>
            </a:endParaRPr>
          </a:p>
          <a:p>
            <a:pPr algn="just"/>
            <a:r>
              <a:rPr lang="en-US" sz="1600" dirty="0" err="1">
                <a:solidFill>
                  <a:srgbClr val="7030A0"/>
                </a:solidFill>
              </a:rPr>
              <a:t>imerologio</a:t>
            </a:r>
            <a:r>
              <a:rPr lang="en-US" sz="1600" dirty="0">
                <a:solidFill>
                  <a:srgbClr val="7030A0"/>
                </a:solidFill>
              </a:rPr>
              <a:t>=open('imerologio_2018.txt','r')</a:t>
            </a:r>
          </a:p>
          <a:p>
            <a:pPr algn="just"/>
            <a:r>
              <a:rPr lang="en-US" sz="1600" dirty="0">
                <a:solidFill>
                  <a:srgbClr val="7030A0"/>
                </a:solidFill>
              </a:rPr>
              <a:t>b=</a:t>
            </a:r>
            <a:r>
              <a:rPr lang="en-US" sz="1600" dirty="0" err="1">
                <a:solidFill>
                  <a:srgbClr val="7030A0"/>
                </a:solidFill>
              </a:rPr>
              <a:t>imerologio.read</a:t>
            </a:r>
            <a:endParaRPr lang="en-US" sz="1600" dirty="0">
              <a:solidFill>
                <a:srgbClr val="7030A0"/>
              </a:solidFill>
            </a:endParaRPr>
          </a:p>
          <a:p>
            <a:pPr algn="just"/>
            <a:r>
              <a:rPr lang="en-US" sz="1600" dirty="0">
                <a:solidFill>
                  <a:srgbClr val="7030A0"/>
                </a:solidFill>
              </a:rPr>
              <a:t>print b</a:t>
            </a:r>
          </a:p>
          <a:p>
            <a:pPr algn="just"/>
            <a:r>
              <a:rPr lang="en-US" sz="1600" dirty="0" err="1">
                <a:solidFill>
                  <a:srgbClr val="7030A0"/>
                </a:solidFill>
              </a:rPr>
              <a:t>imerologio.close</a:t>
            </a:r>
            <a:endParaRPr lang="el-GR" sz="1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96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4311" y="77642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Δραστηριότητα </a:t>
            </a:r>
            <a:r>
              <a:rPr lang="en-US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14311" y="865774"/>
            <a:ext cx="1089149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Στο περιβάλλον του </a:t>
            </a:r>
            <a:r>
              <a:rPr lang="en-US" dirty="0"/>
              <a:t>Python shell </a:t>
            </a:r>
            <a:r>
              <a:rPr lang="el-GR" dirty="0"/>
              <a:t>πληκτρολογήστε την εντολή «</a:t>
            </a:r>
            <a:r>
              <a:rPr lang="en-US" dirty="0">
                <a:solidFill>
                  <a:schemeClr val="accent2"/>
                </a:solidFill>
              </a:rPr>
              <a:t>import this</a:t>
            </a:r>
            <a:r>
              <a:rPr lang="el-GR" dirty="0"/>
              <a:t>» προκειμένου να εμφανιστεί στην οθόνη το κείμενο «</a:t>
            </a:r>
            <a:r>
              <a:rPr lang="en-US" dirty="0"/>
              <a:t>Zen of Python</a:t>
            </a:r>
            <a:r>
              <a:rPr lang="el-GR" dirty="0"/>
              <a:t>». Στην συνέχεια αντιγράψτε το κείμενο και δημιουργείστε ένα αρχείο κειμένου με όνομα </a:t>
            </a:r>
            <a:r>
              <a:rPr lang="en-US" dirty="0"/>
              <a:t>ZenOfPython.txt</a:t>
            </a:r>
            <a:r>
              <a:rPr lang="el-GR" dirty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l-GR" dirty="0"/>
              <a:t>Στην συνέχεια γράψτε ένα πρόγραμμα </a:t>
            </a:r>
            <a:r>
              <a:rPr lang="en-US" dirty="0"/>
              <a:t>Python </a:t>
            </a:r>
            <a:r>
              <a:rPr lang="el-GR" dirty="0"/>
              <a:t>το οποίο θα διαβάζει γραμμή – γραμμή το αρχείο </a:t>
            </a:r>
            <a:r>
              <a:rPr lang="en-US" dirty="0"/>
              <a:t>ZenOfPython.txt</a:t>
            </a:r>
            <a:r>
              <a:rPr lang="el-GR" dirty="0"/>
              <a:t> και θα εμφανίζει στην οθόνη και παράλληλα θα γράφει σε νέο αρχείο </a:t>
            </a:r>
            <a:r>
              <a:rPr lang="en-US" dirty="0"/>
              <a:t>output.txt </a:t>
            </a:r>
            <a:r>
              <a:rPr lang="el-GR" dirty="0"/>
              <a:t>το πλήθος των λέξεων κάθε γραμμής ακολουθούμενο από την πρώτη λέξη κάθε γραμμής.</a:t>
            </a:r>
          </a:p>
          <a:p>
            <a:pPr algn="just"/>
            <a:endParaRPr lang="el-GR" dirty="0"/>
          </a:p>
          <a:p>
            <a:pPr algn="just"/>
            <a:r>
              <a:rPr lang="el-GR" b="1" dirty="0"/>
              <a:t>Παράδειγμα</a:t>
            </a:r>
          </a:p>
          <a:p>
            <a:pPr algn="just"/>
            <a:r>
              <a:rPr lang="en-US" dirty="0"/>
              <a:t>Beautiful is better than ugly.</a:t>
            </a:r>
            <a:r>
              <a:rPr lang="el-GR" dirty="0"/>
              <a:t>    </a:t>
            </a:r>
          </a:p>
          <a:p>
            <a:pPr algn="just"/>
            <a:r>
              <a:rPr lang="en-US" dirty="0"/>
              <a:t>Explicit is better than implicit.</a:t>
            </a:r>
            <a:endParaRPr lang="el-GR" dirty="0"/>
          </a:p>
          <a:p>
            <a:pPr algn="just"/>
            <a:endParaRPr lang="el-GR" dirty="0"/>
          </a:p>
          <a:p>
            <a:pPr algn="just"/>
            <a:r>
              <a:rPr lang="en-US" dirty="0"/>
              <a:t>5 Beautiful</a:t>
            </a:r>
          </a:p>
          <a:p>
            <a:pPr algn="just"/>
            <a:r>
              <a:rPr lang="en-US" dirty="0"/>
              <a:t>5 Explicit</a:t>
            </a:r>
          </a:p>
          <a:p>
            <a:pPr algn="just"/>
            <a:endParaRPr lang="en-US" dirty="0"/>
          </a:p>
          <a:p>
            <a:pPr algn="just"/>
            <a:endParaRPr lang="el-GR" dirty="0"/>
          </a:p>
          <a:p>
            <a:pPr algn="just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Υπόδειξη:</a:t>
            </a:r>
          </a:p>
          <a:p>
            <a:pPr algn="just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Χρησιμοποιήστε τη μέθοδο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split()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η οποία χωρίζει σε λέξεις ένα αλφαριθμητικό δημιουργώντας μια λίστα. Η αναγνώριση των λέξεων γίνεται όταν υπάρχει το κενό, δηλαδή ' '.</a:t>
            </a:r>
          </a:p>
        </p:txBody>
      </p:sp>
    </p:spTree>
    <p:extLst>
      <p:ext uri="{BB962C8B-B14F-4D97-AF65-F5344CB8AC3E}">
        <p14:creationId xmlns:p14="http://schemas.microsoft.com/office/powerpoint/2010/main" val="156430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4311" y="77642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Δραστηριότητα </a:t>
            </a:r>
            <a:r>
              <a:rPr lang="en-US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5" name="Κατακόρυφος πάπυρος 4"/>
          <p:cNvSpPr/>
          <p:nvPr/>
        </p:nvSpPr>
        <p:spPr>
          <a:xfrm>
            <a:off x="214311" y="865774"/>
            <a:ext cx="7594600" cy="5676900"/>
          </a:xfrm>
          <a:prstGeom prst="vertic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ZenOfPython.txt</a:t>
            </a:r>
            <a:endParaRPr lang="fi-FI" dirty="0">
              <a:solidFill>
                <a:schemeClr val="accent2">
                  <a:lumMod val="75000"/>
                </a:schemeClr>
              </a:solidFill>
            </a:endParaRP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Beautiful is better than ugly.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Explicit is better than implicit.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Simple is better than complex.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Complex is better than complicated.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Flat is better than nested.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Sparse is better than dense.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Readability counts.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Special cases aren't special enough to break the rules.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Although practicality beats purity.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Errors should never pass silently.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Unless explicitly silenced.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In the face of ambiguity, refuse the temptation to guess.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There should be one-- and preferably only one --obvious way to do it.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Although that way may not be obvious at first unless you're Dutch.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Now is better than never.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Although never is often better than *right* now.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If the implementation is hard to explain, it's a bad idea.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If the implementation is easy to explain, it may be a good idea.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Namespaces are one honking great idea -- let's do more of those!</a:t>
            </a:r>
            <a:endParaRPr lang="el-GR" sz="1400" dirty="0"/>
          </a:p>
        </p:txBody>
      </p:sp>
      <p:sp>
        <p:nvSpPr>
          <p:cNvPr id="6" name="Κατακόρυφος πάπυρος 5"/>
          <p:cNvSpPr/>
          <p:nvPr/>
        </p:nvSpPr>
        <p:spPr>
          <a:xfrm>
            <a:off x="7808911" y="1184701"/>
            <a:ext cx="3141904" cy="5357973"/>
          </a:xfrm>
          <a:prstGeom prst="vertic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output.txt</a:t>
            </a:r>
            <a:endParaRPr lang="fi-FI" dirty="0">
              <a:solidFill>
                <a:schemeClr val="accent2">
                  <a:lumMod val="75000"/>
                </a:schemeClr>
              </a:solidFill>
            </a:endParaRP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5 Beautiful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5 Explicit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5 Simple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5 Complex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5 Flat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5 Sparse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2 Readability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9 Special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4 Although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5 Errors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3 Unless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10 In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13 There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12 Although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5 Now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8 Although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11 If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13 If</a:t>
            </a:r>
          </a:p>
          <a:p>
            <a:pPr indent="176213"/>
            <a:r>
              <a:rPr lang="en-US" sz="1400" dirty="0">
                <a:solidFill>
                  <a:schemeClr val="tx1"/>
                </a:solidFill>
              </a:rPr>
              <a:t>12 Namespaces</a:t>
            </a:r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2905713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4311" y="77642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Δραστηριότητα </a:t>
            </a:r>
            <a:r>
              <a:rPr lang="en-US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5460" y="1181658"/>
            <a:ext cx="658952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solidFill>
                  <a:srgbClr val="7030A0"/>
                </a:solidFill>
              </a:rPr>
              <a:t>source=open('</a:t>
            </a:r>
            <a:r>
              <a:rPr lang="en-US" dirty="0" err="1">
                <a:solidFill>
                  <a:srgbClr val="7030A0"/>
                </a:solidFill>
              </a:rPr>
              <a:t>ZenOfPython.txt','r</a:t>
            </a:r>
            <a:r>
              <a:rPr lang="en-US" dirty="0">
                <a:solidFill>
                  <a:srgbClr val="7030A0"/>
                </a:solidFill>
              </a:rPr>
              <a:t>')</a:t>
            </a:r>
          </a:p>
          <a:p>
            <a:pPr algn="just"/>
            <a:r>
              <a:rPr lang="en-US" dirty="0">
                <a:solidFill>
                  <a:srgbClr val="7030A0"/>
                </a:solidFill>
              </a:rPr>
              <a:t>destination=open('</a:t>
            </a:r>
            <a:r>
              <a:rPr lang="en-US" dirty="0" err="1">
                <a:solidFill>
                  <a:srgbClr val="7030A0"/>
                </a:solidFill>
              </a:rPr>
              <a:t>output.txt','w</a:t>
            </a:r>
            <a:r>
              <a:rPr lang="en-US" dirty="0">
                <a:solidFill>
                  <a:srgbClr val="7030A0"/>
                </a:solidFill>
              </a:rPr>
              <a:t>')</a:t>
            </a:r>
          </a:p>
          <a:p>
            <a:pPr algn="just"/>
            <a:endParaRPr lang="en-US" dirty="0">
              <a:solidFill>
                <a:srgbClr val="7030A0"/>
              </a:solidFill>
            </a:endParaRPr>
          </a:p>
          <a:p>
            <a:pPr algn="just"/>
            <a:r>
              <a:rPr lang="en-US" dirty="0">
                <a:solidFill>
                  <a:srgbClr val="7030A0"/>
                </a:solidFill>
              </a:rPr>
              <a:t>for line in source:</a:t>
            </a:r>
          </a:p>
          <a:p>
            <a:pPr algn="just"/>
            <a:r>
              <a:rPr lang="en-US" dirty="0">
                <a:solidFill>
                  <a:srgbClr val="7030A0"/>
                </a:solidFill>
              </a:rPr>
              <a:t>    words=</a:t>
            </a:r>
            <a:r>
              <a:rPr lang="en-US" dirty="0" err="1">
                <a:solidFill>
                  <a:srgbClr val="7030A0"/>
                </a:solidFill>
              </a:rPr>
              <a:t>line.split</a:t>
            </a:r>
            <a:r>
              <a:rPr lang="en-US" dirty="0">
                <a:solidFill>
                  <a:srgbClr val="7030A0"/>
                </a:solidFill>
              </a:rPr>
              <a:t>(' ')</a:t>
            </a:r>
          </a:p>
          <a:p>
            <a:pPr algn="just"/>
            <a:r>
              <a:rPr lang="en-US" dirty="0">
                <a:solidFill>
                  <a:srgbClr val="7030A0"/>
                </a:solidFill>
              </a:rPr>
              <a:t>    </a:t>
            </a:r>
            <a:r>
              <a:rPr lang="en-US" dirty="0">
                <a:solidFill>
                  <a:srgbClr val="FF0000"/>
                </a:solidFill>
              </a:rPr>
              <a:t># </a:t>
            </a:r>
            <a:r>
              <a:rPr lang="el-GR" dirty="0">
                <a:solidFill>
                  <a:srgbClr val="FF0000"/>
                </a:solidFill>
              </a:rPr>
              <a:t>Η μέθοδος </a:t>
            </a:r>
            <a:r>
              <a:rPr lang="en-US" dirty="0">
                <a:solidFill>
                  <a:srgbClr val="FF0000"/>
                </a:solidFill>
              </a:rPr>
              <a:t>split() </a:t>
            </a:r>
            <a:r>
              <a:rPr lang="el-GR" dirty="0">
                <a:solidFill>
                  <a:srgbClr val="FF0000"/>
                </a:solidFill>
              </a:rPr>
              <a:t>χωρίζει σε λέξεις ένα</a:t>
            </a:r>
          </a:p>
          <a:p>
            <a:pPr algn="just"/>
            <a:r>
              <a:rPr lang="el-GR" dirty="0">
                <a:solidFill>
                  <a:srgbClr val="FF0000"/>
                </a:solidFill>
              </a:rPr>
              <a:t>    # αλφαριθμητικό δημιουργώντας μια λίστα.</a:t>
            </a:r>
          </a:p>
          <a:p>
            <a:pPr algn="just"/>
            <a:r>
              <a:rPr lang="el-GR" dirty="0">
                <a:solidFill>
                  <a:srgbClr val="7030A0"/>
                </a:solidFill>
              </a:rPr>
              <a:t>    </a:t>
            </a:r>
            <a:r>
              <a:rPr lang="el-GR" dirty="0">
                <a:solidFill>
                  <a:srgbClr val="FF0000"/>
                </a:solidFill>
              </a:rPr>
              <a:t># Η αναγνώριση των λέξεων γίνεται με το ' '</a:t>
            </a:r>
          </a:p>
          <a:p>
            <a:pPr algn="just"/>
            <a:r>
              <a:rPr lang="el-GR" dirty="0">
                <a:solidFill>
                  <a:srgbClr val="7030A0"/>
                </a:solidFill>
              </a:rPr>
              <a:t>    </a:t>
            </a:r>
            <a:r>
              <a:rPr lang="en-US" dirty="0">
                <a:solidFill>
                  <a:srgbClr val="7030A0"/>
                </a:solidFill>
              </a:rPr>
              <a:t>print </a:t>
            </a:r>
            <a:r>
              <a:rPr lang="en-US" dirty="0" err="1">
                <a:solidFill>
                  <a:srgbClr val="7030A0"/>
                </a:solidFill>
              </a:rPr>
              <a:t>len</a:t>
            </a:r>
            <a:r>
              <a:rPr lang="en-US" dirty="0">
                <a:solidFill>
                  <a:srgbClr val="7030A0"/>
                </a:solidFill>
              </a:rPr>
              <a:t>(words),words[0]</a:t>
            </a:r>
          </a:p>
          <a:p>
            <a:pPr algn="just"/>
            <a:r>
              <a:rPr lang="en-US" dirty="0">
                <a:solidFill>
                  <a:srgbClr val="7030A0"/>
                </a:solidFill>
              </a:rPr>
              <a:t>    </a:t>
            </a:r>
            <a:r>
              <a:rPr lang="en-US" dirty="0" err="1">
                <a:solidFill>
                  <a:srgbClr val="7030A0"/>
                </a:solidFill>
              </a:rPr>
              <a:t>destination.write</a:t>
            </a:r>
            <a:r>
              <a:rPr lang="en-US" dirty="0">
                <a:solidFill>
                  <a:srgbClr val="7030A0"/>
                </a:solidFill>
              </a:rPr>
              <a:t>(</a:t>
            </a:r>
            <a:r>
              <a:rPr lang="en-US" dirty="0" err="1">
                <a:solidFill>
                  <a:srgbClr val="7030A0"/>
                </a:solidFill>
              </a:rPr>
              <a:t>str</a:t>
            </a:r>
            <a:r>
              <a:rPr lang="en-US" dirty="0">
                <a:solidFill>
                  <a:srgbClr val="7030A0"/>
                </a:solidFill>
              </a:rPr>
              <a:t>(</a:t>
            </a:r>
            <a:r>
              <a:rPr lang="en-US" dirty="0" err="1">
                <a:solidFill>
                  <a:srgbClr val="7030A0"/>
                </a:solidFill>
              </a:rPr>
              <a:t>len</a:t>
            </a:r>
            <a:r>
              <a:rPr lang="en-US" dirty="0">
                <a:solidFill>
                  <a:srgbClr val="7030A0"/>
                </a:solidFill>
              </a:rPr>
              <a:t>(words))+' '+words[0]+'\n')</a:t>
            </a:r>
          </a:p>
          <a:p>
            <a:pPr algn="just"/>
            <a:endParaRPr lang="en-US" dirty="0">
              <a:solidFill>
                <a:srgbClr val="7030A0"/>
              </a:solidFill>
            </a:endParaRPr>
          </a:p>
          <a:p>
            <a:pPr algn="just"/>
            <a:r>
              <a:rPr lang="en-US" dirty="0" err="1">
                <a:solidFill>
                  <a:srgbClr val="7030A0"/>
                </a:solidFill>
              </a:rPr>
              <a:t>source.close</a:t>
            </a:r>
            <a:r>
              <a:rPr lang="en-US" dirty="0">
                <a:solidFill>
                  <a:srgbClr val="7030A0"/>
                </a:solidFill>
              </a:rPr>
              <a:t>()</a:t>
            </a:r>
          </a:p>
          <a:p>
            <a:pPr algn="just"/>
            <a:r>
              <a:rPr lang="en-US" dirty="0" err="1">
                <a:solidFill>
                  <a:srgbClr val="7030A0"/>
                </a:solidFill>
              </a:rPr>
              <a:t>destination.close</a:t>
            </a:r>
            <a:r>
              <a:rPr lang="en-US" dirty="0">
                <a:solidFill>
                  <a:srgbClr val="7030A0"/>
                </a:solidFill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566655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4311" y="77642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Άσκηση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4311" y="865774"/>
            <a:ext cx="1089149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Να γραφεί πρόγραμμα </a:t>
            </a:r>
            <a:r>
              <a:rPr lang="en-US" dirty="0"/>
              <a:t>Python </a:t>
            </a:r>
            <a:r>
              <a:rPr lang="el-GR" dirty="0"/>
              <a:t>που θα διαβάζει την κάθε γραμμή ενός αρχείου «</a:t>
            </a:r>
            <a:r>
              <a:rPr lang="en-US" dirty="0"/>
              <a:t>source.txt</a:t>
            </a:r>
            <a:r>
              <a:rPr lang="el-GR" dirty="0"/>
              <a:t>»</a:t>
            </a:r>
            <a:r>
              <a:rPr lang="en-US" dirty="0"/>
              <a:t> </a:t>
            </a:r>
            <a:r>
              <a:rPr lang="el-GR" dirty="0"/>
              <a:t>και θα την γράφει σε ένα νέο αρχείο «</a:t>
            </a:r>
            <a:r>
              <a:rPr lang="en-US" dirty="0"/>
              <a:t>destination.txt</a:t>
            </a:r>
            <a:r>
              <a:rPr lang="el-GR" dirty="0"/>
              <a:t>» προσθέτοντας μπροστά από την κάθε μία τον αύξοντα αριθμό της γραμμής.</a:t>
            </a:r>
          </a:p>
          <a:p>
            <a:pPr algn="just"/>
            <a:endParaRPr lang="en-US" dirty="0"/>
          </a:p>
          <a:p>
            <a:pPr algn="just"/>
            <a:r>
              <a:rPr lang="el-GR" b="1" dirty="0"/>
              <a:t>Παράδειγμα</a:t>
            </a:r>
          </a:p>
          <a:p>
            <a:pPr algn="just"/>
            <a:r>
              <a:rPr lang="en-US" dirty="0">
                <a:solidFill>
                  <a:srgbClr val="C00000"/>
                </a:solidFill>
              </a:rPr>
              <a:t>source.txt</a:t>
            </a:r>
            <a:endParaRPr lang="el-GR" dirty="0">
              <a:solidFill>
                <a:srgbClr val="C00000"/>
              </a:solidFill>
            </a:endParaRPr>
          </a:p>
          <a:p>
            <a:pPr algn="just"/>
            <a:r>
              <a:rPr lang="en-US" dirty="0"/>
              <a:t>John</a:t>
            </a:r>
          </a:p>
          <a:p>
            <a:pPr algn="just"/>
            <a:r>
              <a:rPr lang="en-US" dirty="0"/>
              <a:t>Papas</a:t>
            </a:r>
            <a:endParaRPr lang="el-GR" dirty="0"/>
          </a:p>
          <a:p>
            <a:pPr algn="just"/>
            <a:endParaRPr lang="el-GR" dirty="0"/>
          </a:p>
          <a:p>
            <a:pPr algn="just"/>
            <a:r>
              <a:rPr lang="en-US" dirty="0">
                <a:solidFill>
                  <a:srgbClr val="C00000"/>
                </a:solidFill>
              </a:rPr>
              <a:t>destination.txt</a:t>
            </a:r>
            <a:endParaRPr lang="el-GR" dirty="0">
              <a:solidFill>
                <a:srgbClr val="C00000"/>
              </a:solidFill>
            </a:endParaRPr>
          </a:p>
          <a:p>
            <a:pPr algn="just"/>
            <a:r>
              <a:rPr lang="en-US" dirty="0"/>
              <a:t>1 John</a:t>
            </a:r>
          </a:p>
          <a:p>
            <a:pPr algn="just"/>
            <a:r>
              <a:rPr lang="en-US" dirty="0"/>
              <a:t>2 Papas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15166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Βασική ορολογία – Λέξεις κλειδιά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6111" y="1373194"/>
            <a:ext cx="896311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000" b="1" dirty="0">
                <a:solidFill>
                  <a:srgbClr val="C00000"/>
                </a:solidFill>
              </a:rPr>
              <a:t>Αρχείο κειμένου (</a:t>
            </a:r>
            <a:r>
              <a:rPr lang="en-US" sz="2000" b="1" dirty="0">
                <a:solidFill>
                  <a:srgbClr val="C00000"/>
                </a:solidFill>
              </a:rPr>
              <a:t>text file)</a:t>
            </a:r>
            <a:r>
              <a:rPr lang="el-GR" sz="2000" dirty="0"/>
              <a:t> είναι μία ακολουθία χαρακτήρων η οποία είναι αποθηκευμένη σε ένα μέσο μόνιμης αποθήκευσης όπως ο σκληρός δίσκος, το DVD ή η μνήμη </a:t>
            </a:r>
            <a:r>
              <a:rPr lang="en-US" sz="2000" dirty="0"/>
              <a:t>flash</a:t>
            </a:r>
            <a:r>
              <a:rPr lang="el-GR" sz="2000" dirty="0"/>
              <a:t> (flash memory). </a:t>
            </a:r>
          </a:p>
          <a:p>
            <a:pPr algn="just"/>
            <a:endParaRPr lang="el-G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000" b="1" dirty="0">
                <a:solidFill>
                  <a:srgbClr val="C00000"/>
                </a:solidFill>
              </a:rPr>
              <a:t>Κατάλογος</a:t>
            </a:r>
            <a:r>
              <a:rPr lang="en-US" sz="2000" b="1" dirty="0">
                <a:solidFill>
                  <a:srgbClr val="C00000"/>
                </a:solidFill>
              </a:rPr>
              <a:t> (Directory)</a:t>
            </a:r>
            <a:r>
              <a:rPr lang="el-GR" sz="2000" dirty="0"/>
              <a:t> είναι μία συλλογή αρχείων (ονομάζεται επίσης και φάκελος). </a:t>
            </a:r>
          </a:p>
          <a:p>
            <a:pPr algn="just"/>
            <a:endParaRPr lang="el-G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000" b="1" dirty="0">
                <a:solidFill>
                  <a:srgbClr val="C00000"/>
                </a:solidFill>
              </a:rPr>
              <a:t>Διαδρομή</a:t>
            </a:r>
            <a:r>
              <a:rPr lang="en-US" sz="2000" b="1" dirty="0">
                <a:solidFill>
                  <a:srgbClr val="C00000"/>
                </a:solidFill>
              </a:rPr>
              <a:t> (path)</a:t>
            </a:r>
            <a:r>
              <a:rPr lang="el-GR" sz="2000" dirty="0"/>
              <a:t> είναι μία συμβολοσειρά η οποία προσδιορίζει τη θέση ενός αρχείου στο μόνιμο μέσο αποθήκευσης. Διακρίνεται σε: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000" b="1" dirty="0">
                <a:solidFill>
                  <a:srgbClr val="C00000"/>
                </a:solidFill>
              </a:rPr>
              <a:t>Σχετική διαδρομή (</a:t>
            </a:r>
            <a:r>
              <a:rPr lang="en-US" sz="2000" b="1" dirty="0">
                <a:solidFill>
                  <a:srgbClr val="C00000"/>
                </a:solidFill>
              </a:rPr>
              <a:t>relative path)</a:t>
            </a:r>
            <a:r>
              <a:rPr lang="el-GR" sz="2000" dirty="0"/>
              <a:t> η οποία είναι μία διαδρομή η οποία ξεκινάει από τον τρέχον κατάλογο.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l-GR" sz="2000" b="1" dirty="0">
                <a:solidFill>
                  <a:srgbClr val="C00000"/>
                </a:solidFill>
              </a:rPr>
              <a:t>Απόλυτη διαδρομή</a:t>
            </a:r>
            <a:r>
              <a:rPr lang="en-US" sz="2000" b="1" dirty="0">
                <a:solidFill>
                  <a:srgbClr val="C00000"/>
                </a:solidFill>
              </a:rPr>
              <a:t> (absolute path)</a:t>
            </a:r>
            <a:r>
              <a:rPr lang="el-GR" sz="2000" dirty="0"/>
              <a:t> η οποία είναι μία διαδρομή η οποία ξεκινάει από τον ανώτατο κατάλογο στο σύστημα αρχείων. </a:t>
            </a:r>
          </a:p>
        </p:txBody>
      </p:sp>
    </p:spTree>
    <p:extLst>
      <p:ext uri="{BB962C8B-B14F-4D97-AF65-F5344CB8AC3E}">
        <p14:creationId xmlns:p14="http://schemas.microsoft.com/office/powerpoint/2010/main" val="335791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Στάδια διαχείρισης αρχείων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6111" y="1126451"/>
            <a:ext cx="89631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/>
              <a:t>Κάθε αρχείο που θέλουμε να χρησιμοποιήσουμε (είτε να διαβάσουμε από αυτό, είτε να εγγράψουμε σε αυτό</a:t>
            </a:r>
            <a:r>
              <a:rPr lang="en-US" sz="2000" dirty="0"/>
              <a:t>, </a:t>
            </a:r>
            <a:r>
              <a:rPr lang="el-GR" sz="2000" dirty="0"/>
              <a:t>είτε και τα δύο) πρέπει απαραίτητα να περάσει από τις τρεις φάσεις που φαίνονται παρακάτω χρησιμοποιώντας τις κατάλληλες εντολές – μεθόδους. </a:t>
            </a:r>
            <a:endParaRPr lang="el-GR" sz="2400" dirty="0"/>
          </a:p>
        </p:txBody>
      </p:sp>
      <p:graphicFrame>
        <p:nvGraphicFramePr>
          <p:cNvPr id="3" name="Διάγραμμα 2"/>
          <p:cNvGraphicFramePr/>
          <p:nvPr>
            <p:extLst>
              <p:ext uri="{D42A27DB-BD31-4B8C-83A1-F6EECF244321}">
                <p14:modId xmlns:p14="http://schemas.microsoft.com/office/powerpoint/2010/main" val="176040816"/>
              </p:ext>
            </p:extLst>
          </p:nvPr>
        </p:nvGraphicFramePr>
        <p:xfrm>
          <a:off x="1284472" y="2227625"/>
          <a:ext cx="8128000" cy="3258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52591" y="5600204"/>
            <a:ext cx="61236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b="1" dirty="0"/>
              <a:t>Ας δούμε λοιπόν αυτά τα στάδια αναλυτικότερα…</a:t>
            </a:r>
            <a:endParaRPr lang="el-GR" sz="2400" b="1" dirty="0"/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129" y="5259686"/>
            <a:ext cx="1481256" cy="1481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767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7D899DA-4D3B-410E-B99E-6991055B03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07D899DA-4D3B-410E-B99E-6991055B03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0FD461F-3371-4DDB-9BE7-699FBE8D1C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graphicEl>
                                              <a:dgm id="{B0FD461F-3371-4DDB-9BE7-699FBE8D1C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9FEA41F-7397-4800-B627-85D12C4C72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graphicEl>
                                              <a:dgm id="{E9FEA41F-7397-4800-B627-85D12C4C72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0A56AFA-56D6-4E37-A56F-B96FAC011A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graphicEl>
                                              <a:dgm id="{40A56AFA-56D6-4E37-A56F-B96FAC011A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277B51F-8386-4860-B906-C36FECE94A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graphicEl>
                                              <a:dgm id="{D277B51F-8386-4860-B906-C36FECE94A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p"/>
      <p:bldGraphic spid="3" grpId="0">
        <p:bldSub>
          <a:bldDgm bld="one"/>
        </p:bldSub>
      </p:bldGraphic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Άνοιγμα αρχείου</a:t>
            </a:r>
            <a:r>
              <a:rPr lang="en-US" dirty="0">
                <a:solidFill>
                  <a:schemeClr val="accent2"/>
                </a:solidFill>
              </a:rPr>
              <a:t> – open()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6111" y="1373194"/>
            <a:ext cx="896311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/>
              <a:t>Προτού μπορέσουμε να εκτελέσουμε οποιαδήποτε λειτουργία σε ένα αρχείο, πρέπει πρώτα να το ανοίξουμε, ώστε να ενημερώσουμε το λειτουργικό σύστημα του υπολογιστή ότι πρόκειται να το χρησιμοποιήσουμε. </a:t>
            </a:r>
          </a:p>
          <a:p>
            <a:pPr algn="just"/>
            <a:endParaRPr lang="el-GR" sz="2000" dirty="0"/>
          </a:p>
          <a:p>
            <a:pPr algn="just"/>
            <a:r>
              <a:rPr lang="el-GR" sz="2000" dirty="0"/>
              <a:t>Για να ανοίξουμε ένα αρχείο χρησιμοποιούμε την ενσωματωμένη συνάρτηση </a:t>
            </a:r>
            <a:r>
              <a:rPr lang="el-GR" sz="2000" b="1" dirty="0" err="1"/>
              <a:t>open</a:t>
            </a:r>
            <a:r>
              <a:rPr lang="el-GR" sz="2000" dirty="0"/>
              <a:t>() με όρισμα το όνομα του αρχείου.</a:t>
            </a:r>
          </a:p>
          <a:p>
            <a:pPr algn="just"/>
            <a:endParaRPr lang="el-GR" sz="2000" dirty="0"/>
          </a:p>
          <a:p>
            <a:pPr algn="just"/>
            <a:r>
              <a:rPr lang="el-GR" sz="2000" dirty="0"/>
              <a:t>Η συνάρτηση μας επιστρέφει ένα </a:t>
            </a:r>
            <a:r>
              <a:rPr lang="el-GR" sz="2000" b="1" dirty="0"/>
              <a:t>αντικείμενο του αρχείου (λαβή – </a:t>
            </a:r>
            <a:r>
              <a:rPr lang="en-US" sz="2000" b="1" dirty="0"/>
              <a:t>handler) </a:t>
            </a:r>
            <a:r>
              <a:rPr lang="el-GR" sz="2000" dirty="0"/>
              <a:t>το οποίο μπορούμε να χρησιμοποιήσουμε για να προσπελάσουμε και να εκτελέσουμε διάφορες λειτουργίες σε αυτό</a:t>
            </a:r>
            <a:r>
              <a:rPr lang="el-GR" dirty="0"/>
              <a:t>. </a:t>
            </a:r>
            <a:endParaRPr lang="el-GR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3160295" y="4543293"/>
            <a:ext cx="4604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</a:rPr>
              <a:t>&gt;&gt;&gt; f = open('words.txt')</a:t>
            </a:r>
            <a:r>
              <a:rPr lang="en-US" sz="2000" dirty="0">
                <a:solidFill>
                  <a:srgbClr val="7030A0"/>
                </a:solidFill>
              </a:rPr>
              <a:t>	</a:t>
            </a:r>
          </a:p>
        </p:txBody>
      </p:sp>
      <p:sp>
        <p:nvSpPr>
          <p:cNvPr id="6" name="Κάτω βέλος 5"/>
          <p:cNvSpPr/>
          <p:nvPr/>
        </p:nvSpPr>
        <p:spPr>
          <a:xfrm>
            <a:off x="3503630" y="5036898"/>
            <a:ext cx="545431" cy="499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3160295" y="5507704"/>
            <a:ext cx="19090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Αντικείμενο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46111" y="5907814"/>
            <a:ext cx="89631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/>
              <a:t>στο αντικείμενο </a:t>
            </a:r>
            <a:r>
              <a:rPr lang="en-US" sz="2000" dirty="0"/>
              <a:t>f</a:t>
            </a:r>
            <a:r>
              <a:rPr lang="el-GR" sz="2000" dirty="0"/>
              <a:t> αντιστοιχεί το αρχείο words.txt. Στη συνέχεια μπορούμε να χρησιμοποιήσουμε το αντικείμενο </a:t>
            </a:r>
            <a:r>
              <a:rPr lang="en-US" sz="2000" dirty="0"/>
              <a:t>f</a:t>
            </a:r>
            <a:r>
              <a:rPr lang="el-GR" sz="2000" dirty="0"/>
              <a:t> για να εκτελέσουμε λειτουργία ανάγνωσης στο αρχείο</a:t>
            </a:r>
            <a:r>
              <a:rPr lang="en-US" sz="2000" dirty="0"/>
              <a:t> (</a:t>
            </a:r>
            <a:r>
              <a:rPr lang="el-GR" sz="2000" dirty="0"/>
              <a:t>περισσότερα αμέσως μετά). 	</a:t>
            </a:r>
          </a:p>
          <a:p>
            <a:pPr algn="just"/>
            <a:endParaRPr lang="el-GR" sz="2000" dirty="0"/>
          </a:p>
        </p:txBody>
      </p:sp>
      <p:pic>
        <p:nvPicPr>
          <p:cNvPr id="10" name="Εικόνα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383" y="302215"/>
            <a:ext cx="1590130" cy="1590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1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p"/>
      <p:bldP spid="2" grpId="0"/>
      <p:bldP spid="6" grpId="0" animBg="1"/>
      <p:bldP spid="9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Άνοιγμα αρχείου – </a:t>
            </a:r>
            <a:r>
              <a:rPr lang="en-US" dirty="0">
                <a:solidFill>
                  <a:schemeClr val="accent2"/>
                </a:solidFill>
              </a:rPr>
              <a:t>open()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1609" y="1055694"/>
            <a:ext cx="10005848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solidFill>
                  <a:srgbClr val="7030A0"/>
                </a:solidFill>
              </a:rPr>
              <a:t>αντικείμενο = </a:t>
            </a:r>
            <a:r>
              <a:rPr lang="el-GR" sz="2400" b="1" dirty="0" err="1">
                <a:solidFill>
                  <a:srgbClr val="7030A0"/>
                </a:solidFill>
              </a:rPr>
              <a:t>open</a:t>
            </a:r>
            <a:r>
              <a:rPr lang="el-GR" sz="2400" b="1" dirty="0">
                <a:solidFill>
                  <a:srgbClr val="7030A0"/>
                </a:solidFill>
              </a:rPr>
              <a:t> (‘</a:t>
            </a:r>
            <a:r>
              <a:rPr lang="el-GR" sz="2400" b="1" dirty="0" err="1">
                <a:solidFill>
                  <a:srgbClr val="7030A0"/>
                </a:solidFill>
              </a:rPr>
              <a:t>όνομα_αρχείου</a:t>
            </a:r>
            <a:r>
              <a:rPr lang="el-GR" sz="2400" b="1" dirty="0">
                <a:solidFill>
                  <a:srgbClr val="7030A0"/>
                </a:solidFill>
              </a:rPr>
              <a:t>’, ‘τρόπος ανοίγματος’) </a:t>
            </a:r>
          </a:p>
          <a:p>
            <a:endParaRPr lang="en-US" sz="2000" dirty="0"/>
          </a:p>
          <a:p>
            <a:r>
              <a:rPr lang="el-GR" sz="2000" dirty="0"/>
              <a:t>όπου: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To </a:t>
            </a:r>
            <a:r>
              <a:rPr lang="el-GR" sz="2000" dirty="0">
                <a:solidFill>
                  <a:srgbClr val="FF0000"/>
                </a:solidFill>
              </a:rPr>
              <a:t>αντικείμενο</a:t>
            </a:r>
            <a:r>
              <a:rPr lang="el-GR" sz="2000" dirty="0"/>
              <a:t> (</a:t>
            </a:r>
            <a:r>
              <a:rPr lang="en-US" sz="2000" dirty="0"/>
              <a:t>f </a:t>
            </a:r>
            <a:r>
              <a:rPr lang="el-GR" sz="2000" dirty="0"/>
              <a:t>για παράδειγμα) είναι το αντικείμενο με τη βοήθεια του οποίου θα χειριζόμαστε εφεξής το αρχείο.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000" dirty="0"/>
              <a:t>Το </a:t>
            </a:r>
            <a:r>
              <a:rPr lang="el-GR" sz="2000" dirty="0">
                <a:solidFill>
                  <a:srgbClr val="FF0000"/>
                </a:solidFill>
              </a:rPr>
              <a:t>όνομα του αρχείου </a:t>
            </a:r>
            <a:r>
              <a:rPr lang="el-GR" sz="2000" dirty="0"/>
              <a:t>(‘words.txt’ για παράδειγμα) είναι το όνομα με το οποίο αναγνωρίζει το λειτουργικό σύστημα το αρχείο μας.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000" dirty="0"/>
              <a:t>Ο </a:t>
            </a:r>
            <a:r>
              <a:rPr lang="el-GR" sz="2000" dirty="0">
                <a:solidFill>
                  <a:srgbClr val="FF0000"/>
                </a:solidFill>
              </a:rPr>
              <a:t>τρόπος ανοίγματος</a:t>
            </a:r>
            <a:r>
              <a:rPr lang="el-GR" sz="2000" dirty="0"/>
              <a:t> είναι ένα ειδικό σύμβολο (σημαία</a:t>
            </a:r>
            <a:r>
              <a:rPr lang="en-US" sz="2000" dirty="0"/>
              <a:t> - flag</a:t>
            </a:r>
            <a:r>
              <a:rPr lang="el-GR" sz="2000" dirty="0"/>
              <a:t>) που καθορίζει την κατάσταση ανοίγματος του αρχείου. Οι τιμές της παραμέτρου κατάστασης ανοίγματος φαίνονται στον πίνακα της επόμενης διαφάνειας. </a:t>
            </a:r>
            <a:r>
              <a:rPr lang="el-GR" sz="2000" b="1" dirty="0"/>
              <a:t>Αν δεν συμπληρωθεί τότε θεωρείται ότι το αρχείο ανοίγει μόνο για ανάγνωση</a:t>
            </a:r>
            <a:r>
              <a:rPr lang="en-US" sz="2000" b="1" dirty="0"/>
              <a:t> </a:t>
            </a:r>
            <a:r>
              <a:rPr lang="en-US" sz="2000" dirty="0"/>
              <a:t>(</a:t>
            </a:r>
            <a:r>
              <a:rPr lang="el-GR" sz="2000" dirty="0"/>
              <a:t>όπως είχαμε στο παράδειγμα της προηγούμενης διαφάνειας). </a:t>
            </a:r>
            <a:r>
              <a:rPr lang="el-GR" dirty="0"/>
              <a:t>	</a:t>
            </a:r>
            <a:endParaRPr lang="en-US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7844" y="5217967"/>
            <a:ext cx="1481256" cy="1481256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383" y="302215"/>
            <a:ext cx="1590130" cy="1590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519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Άνοιγμα αρχείου – </a:t>
            </a:r>
            <a:r>
              <a:rPr lang="en-US" dirty="0">
                <a:solidFill>
                  <a:schemeClr val="accent2"/>
                </a:solidFill>
              </a:rPr>
              <a:t>open()</a:t>
            </a:r>
          </a:p>
        </p:txBody>
      </p:sp>
      <p:graphicFrame>
        <p:nvGraphicFramePr>
          <p:cNvPr id="2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26978"/>
              </p:ext>
            </p:extLst>
          </p:nvPr>
        </p:nvGraphicFramePr>
        <p:xfrm>
          <a:off x="1279575" y="1317893"/>
          <a:ext cx="8965533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7408">
                  <a:extLst>
                    <a:ext uri="{9D8B030D-6E8A-4147-A177-3AD203B41FA5}">
                      <a16:colId xmlns:a16="http://schemas.microsoft.com/office/drawing/2014/main" val="2509710017"/>
                    </a:ext>
                  </a:extLst>
                </a:gridCol>
                <a:gridCol w="7668125">
                  <a:extLst>
                    <a:ext uri="{9D8B030D-6E8A-4147-A177-3AD203B41FA5}">
                      <a16:colId xmlns:a16="http://schemas.microsoft.com/office/drawing/2014/main" val="385317025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l-GR" dirty="0"/>
                        <a:t>Όρισμα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Λειτουργία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244268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l-GR" sz="1800" dirty="0"/>
                        <a:t>'</a:t>
                      </a:r>
                      <a:r>
                        <a:rPr lang="en-US" b="1" dirty="0"/>
                        <a:t>r</a:t>
                      </a:r>
                      <a:r>
                        <a:rPr lang="el-GR" sz="1800" dirty="0"/>
                        <a:t>'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b="1" dirty="0"/>
                        <a:t>Ανάγνωση από το αρχείο</a:t>
                      </a:r>
                      <a:r>
                        <a:rPr lang="en-US" b="1" dirty="0"/>
                        <a:t>.</a:t>
                      </a:r>
                      <a:endParaRPr lang="el-GR" b="1" dirty="0"/>
                    </a:p>
                    <a:p>
                      <a:pPr algn="just"/>
                      <a:r>
                        <a:rPr lang="en-US" i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el-GR" i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Το</a:t>
                      </a:r>
                      <a:r>
                        <a:rPr lang="el-GR" i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αρχείο προς ανάγνωση πρέπει να υπάρχει, ειδάλλως επιστρέφεται μήνυμα λάθους)</a:t>
                      </a:r>
                      <a:endParaRPr lang="el-GR" i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180469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algn="ctr"/>
                      <a:r>
                        <a:rPr lang="el-GR" sz="1800" dirty="0"/>
                        <a:t>'</a:t>
                      </a:r>
                      <a:r>
                        <a:rPr lang="en-US" b="1" dirty="0"/>
                        <a:t>w</a:t>
                      </a:r>
                      <a:r>
                        <a:rPr lang="el-GR" sz="1800" dirty="0"/>
                        <a:t>'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b="1" dirty="0"/>
                        <a:t>Εγγραφή</a:t>
                      </a:r>
                      <a:r>
                        <a:rPr lang="el-GR" b="1" baseline="0" dirty="0"/>
                        <a:t> στο αρχείο με ταυτόχρονη </a:t>
                      </a:r>
                      <a:r>
                        <a:rPr lang="el-GR" b="1" baseline="0" dirty="0">
                          <a:solidFill>
                            <a:srgbClr val="FF0000"/>
                          </a:solidFill>
                        </a:rPr>
                        <a:t>διαγραφή</a:t>
                      </a:r>
                      <a:r>
                        <a:rPr lang="el-GR" b="1" baseline="0" dirty="0"/>
                        <a:t> των περιεχομένων του, εφόσον υπάρχουν)</a:t>
                      </a:r>
                      <a:r>
                        <a:rPr lang="en-US" b="1" baseline="0" dirty="0"/>
                        <a:t>.</a:t>
                      </a:r>
                      <a:endParaRPr lang="el-GR" b="1" baseline="0" dirty="0"/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el-GR" i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Αν το</a:t>
                      </a:r>
                      <a:r>
                        <a:rPr lang="el-GR" i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αρχείο προς εγγραφή δεν υπάρχει στη θέση που είναι το πρόγραμμα της </a:t>
                      </a:r>
                      <a:r>
                        <a:rPr lang="en-US" i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Python</a:t>
                      </a:r>
                      <a:r>
                        <a:rPr lang="el-GR" i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, δημιουργείται εκείνη την στιγμή.)</a:t>
                      </a:r>
                      <a:endParaRPr lang="el-GR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956996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algn="ctr"/>
                      <a:r>
                        <a:rPr lang="el-GR" sz="1800" dirty="0"/>
                        <a:t>'</a:t>
                      </a:r>
                      <a:r>
                        <a:rPr lang="en-US" b="1" dirty="0"/>
                        <a:t>a</a:t>
                      </a:r>
                      <a:r>
                        <a:rPr lang="el-GR" sz="1800" dirty="0"/>
                        <a:t>'</a:t>
                      </a:r>
                      <a:endParaRPr lang="el-GR" b="1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b="1" dirty="0"/>
                        <a:t>Εγγραφή</a:t>
                      </a:r>
                      <a:r>
                        <a:rPr lang="el-GR" b="1" baseline="0" dirty="0"/>
                        <a:t> στο αρχείο με ταυτόχρονη </a:t>
                      </a:r>
                      <a:r>
                        <a:rPr lang="el-GR" b="1" baseline="0" dirty="0">
                          <a:solidFill>
                            <a:srgbClr val="0070C0"/>
                          </a:solidFill>
                        </a:rPr>
                        <a:t>διατήρηση</a:t>
                      </a:r>
                      <a:r>
                        <a:rPr lang="el-GR" b="1" baseline="0" dirty="0"/>
                        <a:t> των περιεχομένων του, εφόσον υπάρχουν)</a:t>
                      </a:r>
                      <a:r>
                        <a:rPr lang="en-US" b="1" baseline="0" dirty="0"/>
                        <a:t>.</a:t>
                      </a:r>
                      <a:endParaRPr lang="el-GR" b="1" baseline="0" dirty="0"/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el-GR" i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Αν το</a:t>
                      </a:r>
                      <a:r>
                        <a:rPr lang="el-GR" i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αρχείο προς εγγραφή δεν υπάρχει στη θέση που είναι το πρόγραμμα της </a:t>
                      </a:r>
                      <a:r>
                        <a:rPr lang="en-US" i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Python</a:t>
                      </a:r>
                      <a:r>
                        <a:rPr lang="el-GR" i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, δημιουργείται εκείνη την στιγμή.)</a:t>
                      </a:r>
                      <a:endParaRPr lang="el-GR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5723682"/>
                  </a:ext>
                </a:extLst>
              </a:tr>
              <a:tr h="1463040">
                <a:tc>
                  <a:txBody>
                    <a:bodyPr/>
                    <a:lstStyle/>
                    <a:p>
                      <a:pPr algn="ctr"/>
                      <a:r>
                        <a:rPr lang="el-GR" sz="1800" dirty="0"/>
                        <a:t>'</a:t>
                      </a:r>
                      <a:r>
                        <a:rPr lang="en-US" b="1" dirty="0"/>
                        <a:t>r+</a:t>
                      </a:r>
                      <a:r>
                        <a:rPr lang="el-GR" sz="1800" dirty="0"/>
                        <a:t>'</a:t>
                      </a:r>
                      <a:endParaRPr lang="el-GR" b="1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l-GR" b="1" dirty="0"/>
                        <a:t>Άνοιγμα</a:t>
                      </a:r>
                      <a:r>
                        <a:rPr lang="el-GR" b="1" baseline="0" dirty="0"/>
                        <a:t> του αρχείου και για ανάγνωση και για εγγραφή</a:t>
                      </a:r>
                      <a:r>
                        <a:rPr lang="en-US" b="1" baseline="0" dirty="0"/>
                        <a:t>.</a:t>
                      </a:r>
                      <a:endParaRPr lang="el-GR" b="1" baseline="0" dirty="0"/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el-GR" i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Το</a:t>
                      </a:r>
                      <a:r>
                        <a:rPr lang="el-GR" i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αρχείο πρέπει να υπάρχει, ειδάλλως επιστρέφεται μήνυμα λάθους. Μπορεί να γίνει </a:t>
                      </a:r>
                      <a:r>
                        <a:rPr lang="el-GR" b="1" i="1" baseline="0" dirty="0">
                          <a:solidFill>
                            <a:srgbClr val="FF0000"/>
                          </a:solidFill>
                        </a:rPr>
                        <a:t>ανάγνωση</a:t>
                      </a:r>
                      <a:r>
                        <a:rPr lang="el-GR" i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από αυτό ή/και να γίνει εγγραφή </a:t>
                      </a:r>
                      <a:r>
                        <a:rPr lang="el-GR" b="1" i="1" baseline="0" dirty="0">
                          <a:solidFill>
                            <a:srgbClr val="FF0000"/>
                          </a:solidFill>
                        </a:rPr>
                        <a:t>αντικαθιστώντας</a:t>
                      </a:r>
                      <a:r>
                        <a:rPr lang="en-US" b="1" i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l-GR" b="1" i="1" baseline="0" dirty="0">
                          <a:solidFill>
                            <a:srgbClr val="FF0000"/>
                          </a:solidFill>
                        </a:rPr>
                        <a:t>από την αρχή του αρχείου τόσους χαρακτήρες όσοι αυτοί που εγγράφονται</a:t>
                      </a:r>
                      <a:r>
                        <a:rPr lang="el-GR" i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el-GR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3876840"/>
                  </a:ext>
                </a:extLst>
              </a:tr>
            </a:tbl>
          </a:graphicData>
        </a:graphic>
      </p:graphicFrame>
      <p:pic>
        <p:nvPicPr>
          <p:cNvPr id="4" name="Εικόνα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383" y="302215"/>
            <a:ext cx="1590130" cy="1590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56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Εγγραφή στο αρχείο – </a:t>
            </a:r>
            <a:r>
              <a:rPr lang="en-US" dirty="0">
                <a:solidFill>
                  <a:schemeClr val="accent2"/>
                </a:solidFill>
              </a:rPr>
              <a:t>write()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1609" y="1055694"/>
            <a:ext cx="90117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/>
              <a:t>Για να γράψουμε σε ένα αρχείο, πρέπει να το ανοίξουμε σε κατάσταση 'w' ή '</a:t>
            </a:r>
            <a:r>
              <a:rPr lang="en-US" sz="2000" dirty="0"/>
              <a:t>a</a:t>
            </a:r>
            <a:r>
              <a:rPr lang="el-GR" sz="2000" dirty="0"/>
              <a:t>'</a:t>
            </a:r>
            <a:r>
              <a:rPr lang="en-US" sz="2000" dirty="0"/>
              <a:t> (</a:t>
            </a:r>
            <a:r>
              <a:rPr lang="el-GR" sz="2000" dirty="0"/>
              <a:t>με τις γνωστές διαφορές που εξηγήσαμε στην προηγούμενη διαφάνεια). Εφόσον αυτό έχει συμβεί, μπορούμε να γράψουμε στο αρχείο με την μέθοδο </a:t>
            </a:r>
            <a:r>
              <a:rPr lang="en-US" sz="2000" b="1" dirty="0"/>
              <a:t>write()</a:t>
            </a:r>
            <a:r>
              <a:rPr lang="en-US" sz="2000" dirty="0"/>
              <a:t>.</a:t>
            </a:r>
            <a:endParaRPr lang="el-GR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46111" y="2320389"/>
            <a:ext cx="591779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solidFill>
                  <a:srgbClr val="7030A0"/>
                </a:solidFill>
              </a:rPr>
              <a:t>αντικείμενο</a:t>
            </a:r>
            <a:r>
              <a:rPr lang="en-US" sz="2400" b="1" dirty="0">
                <a:solidFill>
                  <a:srgbClr val="7030A0"/>
                </a:solidFill>
              </a:rPr>
              <a:t>.write(string)</a:t>
            </a:r>
            <a:endParaRPr lang="el-GR" sz="2400" b="1" dirty="0">
              <a:solidFill>
                <a:srgbClr val="7030A0"/>
              </a:solidFill>
            </a:endParaRPr>
          </a:p>
          <a:p>
            <a:r>
              <a:rPr lang="el-GR" sz="2000" dirty="0"/>
              <a:t>όπου: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/>
              <a:t>To </a:t>
            </a:r>
            <a:r>
              <a:rPr lang="el-GR" dirty="0">
                <a:solidFill>
                  <a:srgbClr val="FF0000"/>
                </a:solidFill>
              </a:rPr>
              <a:t>αντικείμενο</a:t>
            </a:r>
            <a:r>
              <a:rPr lang="el-GR" dirty="0"/>
              <a:t> είναι το αντικείμενο με την βοήθεια του οποίου χειριζόμαστε το αρχείο.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/>
              <a:t>Το </a:t>
            </a:r>
            <a:r>
              <a:rPr lang="en-US" dirty="0">
                <a:solidFill>
                  <a:srgbClr val="FF0000"/>
                </a:solidFill>
              </a:rPr>
              <a:t>string</a:t>
            </a:r>
            <a:r>
              <a:rPr lang="en-US" dirty="0"/>
              <a:t> </a:t>
            </a:r>
            <a:r>
              <a:rPr lang="el-GR" dirty="0"/>
              <a:t>είναι το κείμενο το οποίο θα εγγραφεί στο αρχείο.</a:t>
            </a:r>
          </a:p>
        </p:txBody>
      </p:sp>
      <p:sp>
        <p:nvSpPr>
          <p:cNvPr id="2" name="Οριζόντιος πάπυρος 1"/>
          <p:cNvSpPr/>
          <p:nvPr/>
        </p:nvSpPr>
        <p:spPr>
          <a:xfrm>
            <a:off x="661609" y="4808275"/>
            <a:ext cx="5262378" cy="20066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Αυτό που εγγράφεται πάντα σε ένα αρχείο είναι μία συμβολοσειρά, οπότε αν θέλετε να εγγράψετε αριθμό πρέπει πρώτα με την βοήθεια της συνάρτησης </a:t>
            </a:r>
            <a:r>
              <a:rPr lang="en-US" dirty="0" err="1"/>
              <a:t>str</a:t>
            </a:r>
            <a:r>
              <a:rPr lang="en-US" dirty="0"/>
              <a:t>() </a:t>
            </a:r>
            <a:r>
              <a:rPr lang="el-GR" dirty="0"/>
              <a:t>να το μετατρέψετε σε αλφαριθμητικό.</a:t>
            </a:r>
          </a:p>
        </p:txBody>
      </p:sp>
      <p:sp>
        <p:nvSpPr>
          <p:cNvPr id="7" name="Οριζόντιος πάπυρος 6"/>
          <p:cNvSpPr/>
          <p:nvPr/>
        </p:nvSpPr>
        <p:spPr>
          <a:xfrm>
            <a:off x="6268015" y="4712132"/>
            <a:ext cx="5262378" cy="2006600"/>
          </a:xfrm>
          <a:prstGeom prst="horizontalScroll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Να θυμάστε ότι η μέθοδος </a:t>
            </a:r>
            <a:r>
              <a:rPr lang="en-US" dirty="0"/>
              <a:t>write </a:t>
            </a:r>
            <a:r>
              <a:rPr lang="el-GR" dirty="0"/>
              <a:t>γράφει κάτι σε ένα αρχείο αλλά </a:t>
            </a:r>
            <a:r>
              <a:rPr lang="el-GR" dirty="0">
                <a:solidFill>
                  <a:srgbClr val="FF0000"/>
                </a:solidFill>
              </a:rPr>
              <a:t>ΔΕΝ ΑΛΛΑΖΕΙ ΓΡΑΜΜΗ. </a:t>
            </a:r>
            <a:r>
              <a:rPr lang="el-GR" dirty="0"/>
              <a:t>Εάν επιθυμείτε αλλαγή γραμμής πρέπει να προσθέσετε τον χαρακτήρα ‘\</a:t>
            </a:r>
            <a:r>
              <a:rPr lang="en-US" dirty="0"/>
              <a:t>n’.</a:t>
            </a:r>
            <a:r>
              <a:rPr lang="el-GR" dirty="0"/>
              <a:t> (Βλέπε παραδείγματα 1 και 2 παρακάτω)</a:t>
            </a:r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341404" y="210272"/>
            <a:ext cx="1690844" cy="1690844"/>
          </a:xfrm>
          <a:prstGeom prst="rect">
            <a:avLst/>
          </a:prstGeom>
        </p:spPr>
      </p:pic>
      <p:pic>
        <p:nvPicPr>
          <p:cNvPr id="4" name="Εικόνα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4312" y="3843077"/>
            <a:ext cx="1348351" cy="945858"/>
          </a:xfrm>
          <a:prstGeom prst="rect">
            <a:avLst/>
          </a:prstGeom>
        </p:spPr>
      </p:pic>
      <p:sp>
        <p:nvSpPr>
          <p:cNvPr id="9" name="Ορθογώνιο: Διπλωμένη γωνία 8">
            <a:extLst>
              <a:ext uri="{FF2B5EF4-FFF2-40B4-BE49-F238E27FC236}">
                <a16:creationId xmlns:a16="http://schemas.microsoft.com/office/drawing/2014/main" id="{23E30937-9211-4D13-A37B-8D63D08E08D0}"/>
              </a:ext>
            </a:extLst>
          </p:cNvPr>
          <p:cNvSpPr/>
          <p:nvPr/>
        </p:nvSpPr>
        <p:spPr>
          <a:xfrm>
            <a:off x="7524153" y="2764820"/>
            <a:ext cx="4298471" cy="1083608"/>
          </a:xfrm>
          <a:prstGeom prst="foldedCorne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Εάν ένα αρχείο έχει ανοιχτεί ως </a:t>
            </a:r>
            <a:r>
              <a:rPr lang="en-US" dirty="0"/>
              <a:t>‘w’ </a:t>
            </a:r>
            <a:r>
              <a:rPr lang="el-GR" dirty="0"/>
              <a:t>ή ‘</a:t>
            </a:r>
            <a:r>
              <a:rPr lang="en-US" dirty="0"/>
              <a:t>a’ </a:t>
            </a:r>
            <a:r>
              <a:rPr lang="el-GR" sz="2400" b="1" dirty="0"/>
              <a:t>δεν</a:t>
            </a:r>
            <a:r>
              <a:rPr lang="el-GR" dirty="0"/>
              <a:t> μπορούμε να διαβάσουμε από αυτό!!!</a:t>
            </a:r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450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  <p:bldP spid="6" grpId="0" build="p"/>
      <p:bldP spid="2" grpId="0" animBg="1"/>
      <p:bldP spid="7" grpId="0" animBg="1"/>
      <p:bldP spid="9" grpId="0" animBg="1"/>
    </p:bldLst>
  </p:timing>
</p:sld>
</file>

<file path=ppt/theme/theme1.xml><?xml version="1.0" encoding="utf-8"?>
<a:theme xmlns:a="http://schemas.openxmlformats.org/drawingml/2006/main" name="Όψη">
  <a:themeElements>
    <a:clrScheme name="Όψη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Όψη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Ό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7931</TotalTime>
  <Words>3504</Words>
  <Application>Microsoft Office PowerPoint</Application>
  <PresentationFormat>Ευρεία οθόνη</PresentationFormat>
  <Paragraphs>664</Paragraphs>
  <Slides>35</Slides>
  <Notes>35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35</vt:i4>
      </vt:variant>
    </vt:vector>
  </HeadingPairs>
  <TitlesOfParts>
    <vt:vector size="41" baseType="lpstr">
      <vt:lpstr>Arial</vt:lpstr>
      <vt:lpstr>Calibri</vt:lpstr>
      <vt:lpstr>Trebuchet MS</vt:lpstr>
      <vt:lpstr>Wingdings</vt:lpstr>
      <vt:lpstr>Wingdings 3</vt:lpstr>
      <vt:lpstr>Όψη</vt:lpstr>
      <vt:lpstr>Διαχείριση αρχείων</vt:lpstr>
      <vt:lpstr>Εισαγωγή</vt:lpstr>
      <vt:lpstr>Εισαγωγή</vt:lpstr>
      <vt:lpstr>Βασική ορολογία – Λέξεις κλειδιά</vt:lpstr>
      <vt:lpstr>Στάδια διαχείρισης αρχείων</vt:lpstr>
      <vt:lpstr>Άνοιγμα αρχείου – open()</vt:lpstr>
      <vt:lpstr>Άνοιγμα αρχείου – open()</vt:lpstr>
      <vt:lpstr>Άνοιγμα αρχείου – open()</vt:lpstr>
      <vt:lpstr>Εγγραφή στο αρχείο – write()</vt:lpstr>
      <vt:lpstr>Ανάγνωση από αρχείο – read()</vt:lpstr>
      <vt:lpstr>Κλείσιμο αρχείου – close()</vt:lpstr>
      <vt:lpstr>Παραδείγματα – write()</vt:lpstr>
      <vt:lpstr>Παραδείγματα – read()</vt:lpstr>
      <vt:lpstr>Δραστηριότητα – read()</vt:lpstr>
      <vt:lpstr>Παραδείγματα – readline() / readlines()</vt:lpstr>
      <vt:lpstr>Παραδείγματα – write()</vt:lpstr>
      <vt:lpstr>Παραδείγματα … συνέχεια</vt:lpstr>
      <vt:lpstr>Παραδείγματα … συνέχεια</vt:lpstr>
      <vt:lpstr>Παραδείγματα … συνέχεια  </vt:lpstr>
      <vt:lpstr>Παραδείγματα … συνέχεια </vt:lpstr>
      <vt:lpstr>Παραδείγματα</vt:lpstr>
      <vt:lpstr>Άσκηση</vt:lpstr>
      <vt:lpstr>Εντοπισμός θέσης σε αρχείο</vt:lpstr>
      <vt:lpstr>Αλλαγή θέσης σε αρχείο</vt:lpstr>
      <vt:lpstr>Αλλαγή θέσης σε αρχείο - Παραδείγματα</vt:lpstr>
      <vt:lpstr>Αλλαγή θέσης σε αρχείο - Παραδείγματα</vt:lpstr>
      <vt:lpstr>«Διάσχιση» αρχείων</vt:lpstr>
      <vt:lpstr>«Διάσχιση» αρχείων</vt:lpstr>
      <vt:lpstr>«Διάσχιση» αρχείων - Παράδειγμα</vt:lpstr>
      <vt:lpstr>Δραστηριότητα 1</vt:lpstr>
      <vt:lpstr>Δραστηριότητα 2</vt:lpstr>
      <vt:lpstr>Δραστηριότητα 3</vt:lpstr>
      <vt:lpstr>Δραστηριότητα 3</vt:lpstr>
      <vt:lpstr>Δραστηριότητα 3</vt:lpstr>
      <vt:lpstr>Άσκηση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</dc:title>
  <dc:creator>user</dc:creator>
  <cp:lastModifiedBy>Ευδοξία Μπέγου</cp:lastModifiedBy>
  <cp:revision>1170</cp:revision>
  <dcterms:created xsi:type="dcterms:W3CDTF">2015-02-19T08:19:29Z</dcterms:created>
  <dcterms:modified xsi:type="dcterms:W3CDTF">2020-10-04T20:32:43Z</dcterms:modified>
</cp:coreProperties>
</file>