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notesMasterIdLst>
    <p:notesMasterId r:id="rId40"/>
  </p:notesMasterIdLst>
  <p:sldIdLst>
    <p:sldId id="369" r:id="rId2"/>
    <p:sldId id="378" r:id="rId3"/>
    <p:sldId id="379" r:id="rId4"/>
    <p:sldId id="393" r:id="rId5"/>
    <p:sldId id="394" r:id="rId6"/>
    <p:sldId id="395" r:id="rId7"/>
    <p:sldId id="366" r:id="rId8"/>
    <p:sldId id="396" r:id="rId9"/>
    <p:sldId id="397" r:id="rId10"/>
    <p:sldId id="370" r:id="rId11"/>
    <p:sldId id="371" r:id="rId12"/>
    <p:sldId id="398" r:id="rId13"/>
    <p:sldId id="376" r:id="rId14"/>
    <p:sldId id="377" r:id="rId15"/>
    <p:sldId id="380" r:id="rId16"/>
    <p:sldId id="374" r:id="rId17"/>
    <p:sldId id="381" r:id="rId18"/>
    <p:sldId id="390" r:id="rId19"/>
    <p:sldId id="391" r:id="rId20"/>
    <p:sldId id="400" r:id="rId21"/>
    <p:sldId id="382" r:id="rId22"/>
    <p:sldId id="401" r:id="rId23"/>
    <p:sldId id="402" r:id="rId24"/>
    <p:sldId id="383" r:id="rId25"/>
    <p:sldId id="403" r:id="rId26"/>
    <p:sldId id="404" r:id="rId27"/>
    <p:sldId id="406" r:id="rId28"/>
    <p:sldId id="405" r:id="rId29"/>
    <p:sldId id="384" r:id="rId30"/>
    <p:sldId id="385" r:id="rId31"/>
    <p:sldId id="386" r:id="rId32"/>
    <p:sldId id="387" r:id="rId33"/>
    <p:sldId id="407" r:id="rId34"/>
    <p:sldId id="408" r:id="rId35"/>
    <p:sldId id="411" r:id="rId36"/>
    <p:sldId id="409" r:id="rId37"/>
    <p:sldId id="410" r:id="rId38"/>
    <p:sldId id="412"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keros" initials="g" lastIdx="1" clrIdx="0">
    <p:extLst>
      <p:ext uri="{19B8F6BF-5375-455C-9EA6-DF929625EA0E}">
        <p15:presenceInfo xmlns:p15="http://schemas.microsoft.com/office/powerpoint/2012/main" userId="gkero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5555"/>
    <a:srgbClr val="4AB5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Φωτεινό στυλ 2 - Έμφαση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08FB837D-C827-4EFA-A057-4D05807E0F7C}" styleName="Στυλ με θέμα 1 - Έμφαση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B301B821-A1FF-4177-AEE7-76D212191A09}" styleName="Μεσαίο στυλ 1 - Έμφαση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Μεσαίο στυλ 2 - Έμφαση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996" autoAdjust="0"/>
  </p:normalViewPr>
  <p:slideViewPr>
    <p:cSldViewPr snapToGrid="0">
      <p:cViewPr varScale="1">
        <p:scale>
          <a:sx n="63" d="100"/>
          <a:sy n="63" d="100"/>
        </p:scale>
        <p:origin x="99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8B35B1-ACF2-4B6E-96A4-284CF43A7F83}" type="doc">
      <dgm:prSet loTypeId="urn:microsoft.com/office/officeart/2005/8/layout/hierarchy1" loCatId="hierarchy" qsTypeId="urn:microsoft.com/office/officeart/2005/8/quickstyle/3d3" qsCatId="3D" csTypeId="urn:microsoft.com/office/officeart/2005/8/colors/accent1_2" csCatId="accent1" phldr="1"/>
      <dgm:spPr/>
      <dgm:t>
        <a:bodyPr/>
        <a:lstStyle/>
        <a:p>
          <a:endParaRPr lang="el-GR"/>
        </a:p>
      </dgm:t>
    </dgm:pt>
    <dgm:pt modelId="{FF7B928F-7BC3-462C-833B-87829B2467B1}">
      <dgm:prSet phldrT="[Κείμενο]"/>
      <dgm:spPr/>
      <dgm:t>
        <a:bodyPr/>
        <a:lstStyle/>
        <a:p>
          <a:r>
            <a:rPr lang="en-US" dirty="0" err="1"/>
            <a:t>my_package</a:t>
          </a:r>
          <a:endParaRPr lang="el-GR" dirty="0"/>
        </a:p>
      </dgm:t>
    </dgm:pt>
    <dgm:pt modelId="{CB814259-A861-42E4-8263-8FCABD42A5A0}" type="parTrans" cxnId="{DADE0125-5FA2-4C77-8A57-06FA401ACFFB}">
      <dgm:prSet/>
      <dgm:spPr/>
      <dgm:t>
        <a:bodyPr/>
        <a:lstStyle/>
        <a:p>
          <a:endParaRPr lang="el-GR"/>
        </a:p>
      </dgm:t>
    </dgm:pt>
    <dgm:pt modelId="{2D33DD93-9B53-4D7C-B8DD-269AAD236261}" type="sibTrans" cxnId="{DADE0125-5FA2-4C77-8A57-06FA401ACFFB}">
      <dgm:prSet/>
      <dgm:spPr/>
      <dgm:t>
        <a:bodyPr/>
        <a:lstStyle/>
        <a:p>
          <a:endParaRPr lang="el-GR"/>
        </a:p>
      </dgm:t>
    </dgm:pt>
    <dgm:pt modelId="{28AEC1CD-6D34-4DAC-A64A-60B6CB927ABA}">
      <dgm:prSet phldrT="[Κείμενο]"/>
      <dgm:spPr/>
      <dgm:t>
        <a:bodyPr/>
        <a:lstStyle/>
        <a:p>
          <a:r>
            <a:rPr lang="en-US" dirty="0"/>
            <a:t>timing</a:t>
          </a:r>
          <a:endParaRPr lang="el-GR" dirty="0"/>
        </a:p>
      </dgm:t>
    </dgm:pt>
    <dgm:pt modelId="{84B2C2AD-72FD-4130-8FB4-9AC9D8946096}" type="parTrans" cxnId="{DBFF0A6F-B16B-4BC3-A613-C14A22BB2244}">
      <dgm:prSet/>
      <dgm:spPr/>
      <dgm:t>
        <a:bodyPr/>
        <a:lstStyle/>
        <a:p>
          <a:endParaRPr lang="el-GR"/>
        </a:p>
      </dgm:t>
    </dgm:pt>
    <dgm:pt modelId="{1935908B-45D0-47F8-916A-538BC4F5D5E3}" type="sibTrans" cxnId="{DBFF0A6F-B16B-4BC3-A613-C14A22BB2244}">
      <dgm:prSet/>
      <dgm:spPr/>
      <dgm:t>
        <a:bodyPr/>
        <a:lstStyle/>
        <a:p>
          <a:endParaRPr lang="el-GR"/>
        </a:p>
      </dgm:t>
    </dgm:pt>
    <dgm:pt modelId="{0B9E2716-3033-41C5-80BD-28EA4EFA74FD}">
      <dgm:prSet phldrT="[Κείμενο]"/>
      <dgm:spPr/>
      <dgm:t>
        <a:bodyPr/>
        <a:lstStyle/>
        <a:p>
          <a:r>
            <a:rPr lang="en-US" dirty="0"/>
            <a:t>danger</a:t>
          </a:r>
          <a:endParaRPr lang="el-GR" dirty="0"/>
        </a:p>
      </dgm:t>
    </dgm:pt>
    <dgm:pt modelId="{9A46AA6D-6DD3-42C0-A051-5E304FD8A870}" type="parTrans" cxnId="{B35B5BB2-29DA-4CF5-A10C-71557AF071BF}">
      <dgm:prSet/>
      <dgm:spPr/>
      <dgm:t>
        <a:bodyPr/>
        <a:lstStyle/>
        <a:p>
          <a:endParaRPr lang="el-GR"/>
        </a:p>
      </dgm:t>
    </dgm:pt>
    <dgm:pt modelId="{BF4C10FC-6DDC-436D-9C0F-A96829E67E4C}" type="sibTrans" cxnId="{B35B5BB2-29DA-4CF5-A10C-71557AF071BF}">
      <dgm:prSet/>
      <dgm:spPr/>
      <dgm:t>
        <a:bodyPr/>
        <a:lstStyle/>
        <a:p>
          <a:endParaRPr lang="el-GR"/>
        </a:p>
      </dgm:t>
    </dgm:pt>
    <dgm:pt modelId="{6A3737D8-8602-4144-B88C-AE76737A9929}">
      <dgm:prSet phldrT="[Κείμενο]"/>
      <dgm:spPr/>
      <dgm:t>
        <a:bodyPr/>
        <a:lstStyle/>
        <a:p>
          <a:r>
            <a:rPr lang="en-US" dirty="0"/>
            <a:t>…</a:t>
          </a:r>
          <a:endParaRPr lang="el-GR" dirty="0"/>
        </a:p>
      </dgm:t>
    </dgm:pt>
    <dgm:pt modelId="{A04E8405-B3A3-46C5-A09D-FFAD109A8EE0}" type="parTrans" cxnId="{5716E3F2-B85F-4CF5-B1AD-4EE235CF1250}">
      <dgm:prSet/>
      <dgm:spPr/>
      <dgm:t>
        <a:bodyPr/>
        <a:lstStyle/>
        <a:p>
          <a:endParaRPr lang="el-GR"/>
        </a:p>
      </dgm:t>
    </dgm:pt>
    <dgm:pt modelId="{9A5FE207-9853-4FDC-AAB6-B6FFD1C86844}" type="sibTrans" cxnId="{5716E3F2-B85F-4CF5-B1AD-4EE235CF1250}">
      <dgm:prSet/>
      <dgm:spPr/>
      <dgm:t>
        <a:bodyPr/>
        <a:lstStyle/>
        <a:p>
          <a:endParaRPr lang="el-GR"/>
        </a:p>
      </dgm:t>
    </dgm:pt>
    <dgm:pt modelId="{2EBD913A-D38B-4261-88EB-BB23EC74101B}">
      <dgm:prSet phldrT="[Κείμενο]"/>
      <dgm:spPr/>
      <dgm:t>
        <a:bodyPr/>
        <a:lstStyle/>
        <a:p>
          <a:r>
            <a:rPr lang="en-US" dirty="0"/>
            <a:t>…</a:t>
          </a:r>
          <a:endParaRPr lang="el-GR" dirty="0"/>
        </a:p>
      </dgm:t>
    </dgm:pt>
    <dgm:pt modelId="{0858D429-11F5-4F23-8CE2-F059617F9FE0}" type="parTrans" cxnId="{B7847D0C-324F-4518-9874-055FACE7D38F}">
      <dgm:prSet/>
      <dgm:spPr/>
      <dgm:t>
        <a:bodyPr/>
        <a:lstStyle/>
        <a:p>
          <a:endParaRPr lang="el-GR"/>
        </a:p>
      </dgm:t>
    </dgm:pt>
    <dgm:pt modelId="{223D3CAE-D1FD-4A17-B7F7-314D5E9B680F}" type="sibTrans" cxnId="{B7847D0C-324F-4518-9874-055FACE7D38F}">
      <dgm:prSet/>
      <dgm:spPr/>
      <dgm:t>
        <a:bodyPr/>
        <a:lstStyle/>
        <a:p>
          <a:endParaRPr lang="el-GR"/>
        </a:p>
      </dgm:t>
    </dgm:pt>
    <dgm:pt modelId="{38992437-CD57-445A-8405-6A677921766D}">
      <dgm:prSet phldrT="[Κείμενο]"/>
      <dgm:spPr/>
      <dgm:t>
        <a:bodyPr/>
        <a:lstStyle/>
        <a:p>
          <a:r>
            <a:rPr lang="en-US" dirty="0"/>
            <a:t>…</a:t>
          </a:r>
          <a:endParaRPr lang="el-GR" dirty="0"/>
        </a:p>
      </dgm:t>
    </dgm:pt>
    <dgm:pt modelId="{2C910A9E-44BD-4253-8415-EF0EB9780934}" type="parTrans" cxnId="{73CBC966-AC53-48E1-9EA7-7695246E658A}">
      <dgm:prSet/>
      <dgm:spPr/>
      <dgm:t>
        <a:bodyPr/>
        <a:lstStyle/>
        <a:p>
          <a:endParaRPr lang="el-GR"/>
        </a:p>
      </dgm:t>
    </dgm:pt>
    <dgm:pt modelId="{622F765A-E6C4-4273-8BC9-D484592F8617}" type="sibTrans" cxnId="{73CBC966-AC53-48E1-9EA7-7695246E658A}">
      <dgm:prSet/>
      <dgm:spPr/>
      <dgm:t>
        <a:bodyPr/>
        <a:lstStyle/>
        <a:p>
          <a:endParaRPr lang="el-GR"/>
        </a:p>
      </dgm:t>
    </dgm:pt>
    <dgm:pt modelId="{DB14A0B0-A728-4075-B331-6692937DBA49}">
      <dgm:prSet/>
      <dgm:spPr/>
      <dgm:t>
        <a:bodyPr/>
        <a:lstStyle/>
        <a:p>
          <a:r>
            <a:rPr lang="en-US" dirty="0"/>
            <a:t>internets</a:t>
          </a:r>
          <a:endParaRPr lang="el-GR" dirty="0"/>
        </a:p>
      </dgm:t>
    </dgm:pt>
    <dgm:pt modelId="{C4D48CC7-5D6E-4A56-B4C1-C614208E699E}" type="parTrans" cxnId="{DD928D66-8E13-4F28-B39F-1AD436F0B25E}">
      <dgm:prSet/>
      <dgm:spPr/>
      <dgm:t>
        <a:bodyPr/>
        <a:lstStyle/>
        <a:p>
          <a:endParaRPr lang="el-GR"/>
        </a:p>
      </dgm:t>
    </dgm:pt>
    <dgm:pt modelId="{5841F92C-8A1F-4225-AE96-07A0ED0B1642}" type="sibTrans" cxnId="{DD928D66-8E13-4F28-B39F-1AD436F0B25E}">
      <dgm:prSet/>
      <dgm:spPr/>
      <dgm:t>
        <a:bodyPr/>
        <a:lstStyle/>
        <a:p>
          <a:endParaRPr lang="el-GR"/>
        </a:p>
      </dgm:t>
    </dgm:pt>
    <dgm:pt modelId="{425E092F-B00B-4B71-96AA-E8D4EA8B676B}">
      <dgm:prSet/>
      <dgm:spPr/>
      <dgm:t>
        <a:bodyPr/>
        <a:lstStyle/>
        <a:p>
          <a:r>
            <a:rPr lang="en-US" dirty="0">
              <a:solidFill>
                <a:srgbClr val="FF0000"/>
              </a:solidFill>
            </a:rPr>
            <a:t>team, ….</a:t>
          </a:r>
          <a:endParaRPr lang="el-GR" dirty="0">
            <a:solidFill>
              <a:srgbClr val="FF0000"/>
            </a:solidFill>
          </a:endParaRPr>
        </a:p>
      </dgm:t>
    </dgm:pt>
    <dgm:pt modelId="{B93BFFDE-1924-41D2-8AF5-AF8AAD1BE47B}" type="parTrans" cxnId="{69E826FF-B9F7-4D19-8A88-B23D871E5850}">
      <dgm:prSet/>
      <dgm:spPr/>
      <dgm:t>
        <a:bodyPr/>
        <a:lstStyle/>
        <a:p>
          <a:endParaRPr lang="el-GR"/>
        </a:p>
      </dgm:t>
    </dgm:pt>
    <dgm:pt modelId="{87452D97-B1BF-4841-B23B-AEA53B156DC1}" type="sibTrans" cxnId="{69E826FF-B9F7-4D19-8A88-B23D871E5850}">
      <dgm:prSet/>
      <dgm:spPr/>
      <dgm:t>
        <a:bodyPr/>
        <a:lstStyle/>
        <a:p>
          <a:endParaRPr lang="el-GR"/>
        </a:p>
      </dgm:t>
    </dgm:pt>
    <dgm:pt modelId="{66BE4388-0C11-4154-9B3F-9D7E6163381F}" type="pres">
      <dgm:prSet presAssocID="{208B35B1-ACF2-4B6E-96A4-284CF43A7F83}" presName="hierChild1" presStyleCnt="0">
        <dgm:presLayoutVars>
          <dgm:chPref val="1"/>
          <dgm:dir/>
          <dgm:animOne val="branch"/>
          <dgm:animLvl val="lvl"/>
          <dgm:resizeHandles/>
        </dgm:presLayoutVars>
      </dgm:prSet>
      <dgm:spPr/>
      <dgm:t>
        <a:bodyPr/>
        <a:lstStyle/>
        <a:p>
          <a:endParaRPr lang="el-GR"/>
        </a:p>
      </dgm:t>
    </dgm:pt>
    <dgm:pt modelId="{53C78959-3EEF-4DAE-AF50-0CBB8F09ECBE}" type="pres">
      <dgm:prSet presAssocID="{FF7B928F-7BC3-462C-833B-87829B2467B1}" presName="hierRoot1" presStyleCnt="0"/>
      <dgm:spPr/>
    </dgm:pt>
    <dgm:pt modelId="{5445429D-A246-4C33-8CAD-253839D43E19}" type="pres">
      <dgm:prSet presAssocID="{FF7B928F-7BC3-462C-833B-87829B2467B1}" presName="composite" presStyleCnt="0"/>
      <dgm:spPr/>
    </dgm:pt>
    <dgm:pt modelId="{85D68611-CA21-4AB2-B3AF-90930CBD7A38}" type="pres">
      <dgm:prSet presAssocID="{FF7B928F-7BC3-462C-833B-87829B2467B1}" presName="background" presStyleLbl="node0" presStyleIdx="0" presStyleCnt="1"/>
      <dgm:spPr/>
    </dgm:pt>
    <dgm:pt modelId="{3CAF06BB-198F-4894-BE52-0405657890B1}" type="pres">
      <dgm:prSet presAssocID="{FF7B928F-7BC3-462C-833B-87829B2467B1}" presName="text" presStyleLbl="fgAcc0" presStyleIdx="0" presStyleCnt="1">
        <dgm:presLayoutVars>
          <dgm:chPref val="3"/>
        </dgm:presLayoutVars>
      </dgm:prSet>
      <dgm:spPr/>
      <dgm:t>
        <a:bodyPr/>
        <a:lstStyle/>
        <a:p>
          <a:endParaRPr lang="el-GR"/>
        </a:p>
      </dgm:t>
    </dgm:pt>
    <dgm:pt modelId="{716F29E6-4C10-4115-9F89-295CBFF2566C}" type="pres">
      <dgm:prSet presAssocID="{FF7B928F-7BC3-462C-833B-87829B2467B1}" presName="hierChild2" presStyleCnt="0"/>
      <dgm:spPr/>
    </dgm:pt>
    <dgm:pt modelId="{71FEC398-EE56-47D2-8BEC-5D9F13BDD664}" type="pres">
      <dgm:prSet presAssocID="{84B2C2AD-72FD-4130-8FB4-9AC9D8946096}" presName="Name10" presStyleLbl="parChTrans1D2" presStyleIdx="0" presStyleCnt="2"/>
      <dgm:spPr/>
      <dgm:t>
        <a:bodyPr/>
        <a:lstStyle/>
        <a:p>
          <a:endParaRPr lang="el-GR"/>
        </a:p>
      </dgm:t>
    </dgm:pt>
    <dgm:pt modelId="{1D63A794-0EE6-4CBE-BF62-C8CD5C2F5B20}" type="pres">
      <dgm:prSet presAssocID="{28AEC1CD-6D34-4DAC-A64A-60B6CB927ABA}" presName="hierRoot2" presStyleCnt="0"/>
      <dgm:spPr/>
    </dgm:pt>
    <dgm:pt modelId="{92D75AD8-B2C5-42C6-A009-74E9E33E3FD0}" type="pres">
      <dgm:prSet presAssocID="{28AEC1CD-6D34-4DAC-A64A-60B6CB927ABA}" presName="composite2" presStyleCnt="0"/>
      <dgm:spPr/>
    </dgm:pt>
    <dgm:pt modelId="{498D76CB-D932-4754-B49C-66271353F5AF}" type="pres">
      <dgm:prSet presAssocID="{28AEC1CD-6D34-4DAC-A64A-60B6CB927ABA}" presName="background2" presStyleLbl="node2" presStyleIdx="0" presStyleCnt="2"/>
      <dgm:spPr/>
    </dgm:pt>
    <dgm:pt modelId="{9C0E7D7C-CE04-4D43-B7C9-45FF822CE4F7}" type="pres">
      <dgm:prSet presAssocID="{28AEC1CD-6D34-4DAC-A64A-60B6CB927ABA}" presName="text2" presStyleLbl="fgAcc2" presStyleIdx="0" presStyleCnt="2">
        <dgm:presLayoutVars>
          <dgm:chPref val="3"/>
        </dgm:presLayoutVars>
      </dgm:prSet>
      <dgm:spPr/>
      <dgm:t>
        <a:bodyPr/>
        <a:lstStyle/>
        <a:p>
          <a:endParaRPr lang="el-GR"/>
        </a:p>
      </dgm:t>
    </dgm:pt>
    <dgm:pt modelId="{9DF118FA-E6AC-46C9-9DA9-97C6AFAA8E36}" type="pres">
      <dgm:prSet presAssocID="{28AEC1CD-6D34-4DAC-A64A-60B6CB927ABA}" presName="hierChild3" presStyleCnt="0"/>
      <dgm:spPr/>
    </dgm:pt>
    <dgm:pt modelId="{7084537C-9013-4A31-9247-23D68DF291A5}" type="pres">
      <dgm:prSet presAssocID="{9A46AA6D-6DD3-42C0-A051-5E304FD8A870}" presName="Name17" presStyleLbl="parChTrans1D3" presStyleIdx="0" presStyleCnt="3"/>
      <dgm:spPr/>
      <dgm:t>
        <a:bodyPr/>
        <a:lstStyle/>
        <a:p>
          <a:endParaRPr lang="el-GR"/>
        </a:p>
      </dgm:t>
    </dgm:pt>
    <dgm:pt modelId="{7EC255A1-C4F4-4762-AD7A-B5DC9C405C70}" type="pres">
      <dgm:prSet presAssocID="{0B9E2716-3033-41C5-80BD-28EA4EFA74FD}" presName="hierRoot3" presStyleCnt="0"/>
      <dgm:spPr/>
    </dgm:pt>
    <dgm:pt modelId="{0EA665F1-69E2-408C-B7EF-174C556DC539}" type="pres">
      <dgm:prSet presAssocID="{0B9E2716-3033-41C5-80BD-28EA4EFA74FD}" presName="composite3" presStyleCnt="0"/>
      <dgm:spPr/>
    </dgm:pt>
    <dgm:pt modelId="{C7B7DD1F-68E5-4D4E-AF56-FA2268896F42}" type="pres">
      <dgm:prSet presAssocID="{0B9E2716-3033-41C5-80BD-28EA4EFA74FD}" presName="background3" presStyleLbl="node3" presStyleIdx="0" presStyleCnt="3"/>
      <dgm:spPr/>
    </dgm:pt>
    <dgm:pt modelId="{BC4593C6-6822-43D9-9F7F-BB7FC6D51D58}" type="pres">
      <dgm:prSet presAssocID="{0B9E2716-3033-41C5-80BD-28EA4EFA74FD}" presName="text3" presStyleLbl="fgAcc3" presStyleIdx="0" presStyleCnt="3">
        <dgm:presLayoutVars>
          <dgm:chPref val="3"/>
        </dgm:presLayoutVars>
      </dgm:prSet>
      <dgm:spPr/>
      <dgm:t>
        <a:bodyPr/>
        <a:lstStyle/>
        <a:p>
          <a:endParaRPr lang="el-GR"/>
        </a:p>
      </dgm:t>
    </dgm:pt>
    <dgm:pt modelId="{CAA91588-A7C5-4972-B59B-AF826A09156E}" type="pres">
      <dgm:prSet presAssocID="{0B9E2716-3033-41C5-80BD-28EA4EFA74FD}" presName="hierChild4" presStyleCnt="0"/>
      <dgm:spPr/>
    </dgm:pt>
    <dgm:pt modelId="{8C323EFE-270F-417B-BDBC-82397800309E}" type="pres">
      <dgm:prSet presAssocID="{C4D48CC7-5D6E-4A56-B4C1-C614208E699E}" presName="Name23" presStyleLbl="parChTrans1D4" presStyleIdx="0" presStyleCnt="2"/>
      <dgm:spPr/>
      <dgm:t>
        <a:bodyPr/>
        <a:lstStyle/>
        <a:p>
          <a:endParaRPr lang="el-GR"/>
        </a:p>
      </dgm:t>
    </dgm:pt>
    <dgm:pt modelId="{50B5FF2C-6433-49D4-AD8B-36FE99047570}" type="pres">
      <dgm:prSet presAssocID="{DB14A0B0-A728-4075-B331-6692937DBA49}" presName="hierRoot4" presStyleCnt="0"/>
      <dgm:spPr/>
    </dgm:pt>
    <dgm:pt modelId="{3005A388-3599-4B44-AD0F-CA507A33C125}" type="pres">
      <dgm:prSet presAssocID="{DB14A0B0-A728-4075-B331-6692937DBA49}" presName="composite4" presStyleCnt="0"/>
      <dgm:spPr/>
    </dgm:pt>
    <dgm:pt modelId="{151D6EF1-2897-48F9-93FC-BCDA46B65AC5}" type="pres">
      <dgm:prSet presAssocID="{DB14A0B0-A728-4075-B331-6692937DBA49}" presName="background4" presStyleLbl="node4" presStyleIdx="0" presStyleCnt="2"/>
      <dgm:spPr/>
    </dgm:pt>
    <dgm:pt modelId="{E190FD64-ECD2-4AE1-84FB-ECA345B0AAA4}" type="pres">
      <dgm:prSet presAssocID="{DB14A0B0-A728-4075-B331-6692937DBA49}" presName="text4" presStyleLbl="fgAcc4" presStyleIdx="0" presStyleCnt="2">
        <dgm:presLayoutVars>
          <dgm:chPref val="3"/>
        </dgm:presLayoutVars>
      </dgm:prSet>
      <dgm:spPr/>
      <dgm:t>
        <a:bodyPr/>
        <a:lstStyle/>
        <a:p>
          <a:endParaRPr lang="el-GR"/>
        </a:p>
      </dgm:t>
    </dgm:pt>
    <dgm:pt modelId="{119EE7DF-67B3-4EE7-9F35-722DC64342C4}" type="pres">
      <dgm:prSet presAssocID="{DB14A0B0-A728-4075-B331-6692937DBA49}" presName="hierChild5" presStyleCnt="0"/>
      <dgm:spPr/>
    </dgm:pt>
    <dgm:pt modelId="{9E3E83D3-2792-433A-AC34-F5FA29DEACFB}" type="pres">
      <dgm:prSet presAssocID="{B93BFFDE-1924-41D2-8AF5-AF8AAD1BE47B}" presName="Name23" presStyleLbl="parChTrans1D4" presStyleIdx="1" presStyleCnt="2"/>
      <dgm:spPr/>
      <dgm:t>
        <a:bodyPr/>
        <a:lstStyle/>
        <a:p>
          <a:endParaRPr lang="el-GR"/>
        </a:p>
      </dgm:t>
    </dgm:pt>
    <dgm:pt modelId="{B5AFE7ED-9396-4F1B-99FE-B7BAC7DF24AE}" type="pres">
      <dgm:prSet presAssocID="{425E092F-B00B-4B71-96AA-E8D4EA8B676B}" presName="hierRoot4" presStyleCnt="0"/>
      <dgm:spPr/>
    </dgm:pt>
    <dgm:pt modelId="{FAFE712A-2D9B-4C21-BAD1-B5626128C41F}" type="pres">
      <dgm:prSet presAssocID="{425E092F-B00B-4B71-96AA-E8D4EA8B676B}" presName="composite4" presStyleCnt="0"/>
      <dgm:spPr/>
    </dgm:pt>
    <dgm:pt modelId="{E05DE7C8-5E1D-4029-8C67-D318E463852A}" type="pres">
      <dgm:prSet presAssocID="{425E092F-B00B-4B71-96AA-E8D4EA8B676B}" presName="background4" presStyleLbl="node4" presStyleIdx="1" presStyleCnt="2"/>
      <dgm:spPr/>
    </dgm:pt>
    <dgm:pt modelId="{F58C8719-9765-441F-A2C3-2EF34F196619}" type="pres">
      <dgm:prSet presAssocID="{425E092F-B00B-4B71-96AA-E8D4EA8B676B}" presName="text4" presStyleLbl="fgAcc4" presStyleIdx="1" presStyleCnt="2">
        <dgm:presLayoutVars>
          <dgm:chPref val="3"/>
        </dgm:presLayoutVars>
      </dgm:prSet>
      <dgm:spPr>
        <a:prstGeom prst="flowChartMagneticDisk">
          <a:avLst/>
        </a:prstGeom>
      </dgm:spPr>
      <dgm:t>
        <a:bodyPr/>
        <a:lstStyle/>
        <a:p>
          <a:endParaRPr lang="el-GR"/>
        </a:p>
      </dgm:t>
    </dgm:pt>
    <dgm:pt modelId="{B2673E66-62A0-4F08-ABF8-28E6F4C93ECF}" type="pres">
      <dgm:prSet presAssocID="{425E092F-B00B-4B71-96AA-E8D4EA8B676B}" presName="hierChild5" presStyleCnt="0"/>
      <dgm:spPr/>
    </dgm:pt>
    <dgm:pt modelId="{0F69AF47-536F-4657-BB8D-3E35C1C1FB65}" type="pres">
      <dgm:prSet presAssocID="{A04E8405-B3A3-46C5-A09D-FFAD109A8EE0}" presName="Name17" presStyleLbl="parChTrans1D3" presStyleIdx="1" presStyleCnt="3"/>
      <dgm:spPr/>
      <dgm:t>
        <a:bodyPr/>
        <a:lstStyle/>
        <a:p>
          <a:endParaRPr lang="el-GR"/>
        </a:p>
      </dgm:t>
    </dgm:pt>
    <dgm:pt modelId="{F74C7597-C0A7-472B-841B-DD4158272ECA}" type="pres">
      <dgm:prSet presAssocID="{6A3737D8-8602-4144-B88C-AE76737A9929}" presName="hierRoot3" presStyleCnt="0"/>
      <dgm:spPr/>
    </dgm:pt>
    <dgm:pt modelId="{3DDC660C-5CF5-4238-BD79-4E7077383A17}" type="pres">
      <dgm:prSet presAssocID="{6A3737D8-8602-4144-B88C-AE76737A9929}" presName="composite3" presStyleCnt="0"/>
      <dgm:spPr/>
    </dgm:pt>
    <dgm:pt modelId="{A864A030-AF5F-4B03-8C98-E306AF0EEEB5}" type="pres">
      <dgm:prSet presAssocID="{6A3737D8-8602-4144-B88C-AE76737A9929}" presName="background3" presStyleLbl="node3" presStyleIdx="1" presStyleCnt="3"/>
      <dgm:spPr/>
    </dgm:pt>
    <dgm:pt modelId="{54CD7303-7580-49B0-874E-794B516C7456}" type="pres">
      <dgm:prSet presAssocID="{6A3737D8-8602-4144-B88C-AE76737A9929}" presName="text3" presStyleLbl="fgAcc3" presStyleIdx="1" presStyleCnt="3">
        <dgm:presLayoutVars>
          <dgm:chPref val="3"/>
        </dgm:presLayoutVars>
      </dgm:prSet>
      <dgm:spPr/>
      <dgm:t>
        <a:bodyPr/>
        <a:lstStyle/>
        <a:p>
          <a:endParaRPr lang="el-GR"/>
        </a:p>
      </dgm:t>
    </dgm:pt>
    <dgm:pt modelId="{C3EA4B49-F1E5-4D94-BE27-2EAF231DD3D1}" type="pres">
      <dgm:prSet presAssocID="{6A3737D8-8602-4144-B88C-AE76737A9929}" presName="hierChild4" presStyleCnt="0"/>
      <dgm:spPr/>
    </dgm:pt>
    <dgm:pt modelId="{076134FC-4A04-419B-A983-2993FDE4438E}" type="pres">
      <dgm:prSet presAssocID="{0858D429-11F5-4F23-8CE2-F059617F9FE0}" presName="Name10" presStyleLbl="parChTrans1D2" presStyleIdx="1" presStyleCnt="2"/>
      <dgm:spPr/>
      <dgm:t>
        <a:bodyPr/>
        <a:lstStyle/>
        <a:p>
          <a:endParaRPr lang="el-GR"/>
        </a:p>
      </dgm:t>
    </dgm:pt>
    <dgm:pt modelId="{0F1F88B4-37AB-4BCA-8579-F053F9766271}" type="pres">
      <dgm:prSet presAssocID="{2EBD913A-D38B-4261-88EB-BB23EC74101B}" presName="hierRoot2" presStyleCnt="0"/>
      <dgm:spPr/>
    </dgm:pt>
    <dgm:pt modelId="{EEAC940F-D9FC-4550-8874-E83546E6AE01}" type="pres">
      <dgm:prSet presAssocID="{2EBD913A-D38B-4261-88EB-BB23EC74101B}" presName="composite2" presStyleCnt="0"/>
      <dgm:spPr/>
    </dgm:pt>
    <dgm:pt modelId="{9FA1641A-48E5-41BD-B2B4-FC3B688ACA54}" type="pres">
      <dgm:prSet presAssocID="{2EBD913A-D38B-4261-88EB-BB23EC74101B}" presName="background2" presStyleLbl="node2" presStyleIdx="1" presStyleCnt="2"/>
      <dgm:spPr/>
    </dgm:pt>
    <dgm:pt modelId="{BFE4B886-8560-495B-8911-3425076B47CD}" type="pres">
      <dgm:prSet presAssocID="{2EBD913A-D38B-4261-88EB-BB23EC74101B}" presName="text2" presStyleLbl="fgAcc2" presStyleIdx="1" presStyleCnt="2">
        <dgm:presLayoutVars>
          <dgm:chPref val="3"/>
        </dgm:presLayoutVars>
      </dgm:prSet>
      <dgm:spPr/>
      <dgm:t>
        <a:bodyPr/>
        <a:lstStyle/>
        <a:p>
          <a:endParaRPr lang="el-GR"/>
        </a:p>
      </dgm:t>
    </dgm:pt>
    <dgm:pt modelId="{E35E9B3B-40D2-4267-BF63-FC67F4FA3A37}" type="pres">
      <dgm:prSet presAssocID="{2EBD913A-D38B-4261-88EB-BB23EC74101B}" presName="hierChild3" presStyleCnt="0"/>
      <dgm:spPr/>
    </dgm:pt>
    <dgm:pt modelId="{4C3D7CA6-87B5-4BA9-BC2F-84A4CEBEB9F7}" type="pres">
      <dgm:prSet presAssocID="{2C910A9E-44BD-4253-8415-EF0EB9780934}" presName="Name17" presStyleLbl="parChTrans1D3" presStyleIdx="2" presStyleCnt="3"/>
      <dgm:spPr/>
      <dgm:t>
        <a:bodyPr/>
        <a:lstStyle/>
        <a:p>
          <a:endParaRPr lang="el-GR"/>
        </a:p>
      </dgm:t>
    </dgm:pt>
    <dgm:pt modelId="{C49DCD66-BDA6-4EE7-A3C8-5BBCFC7629FA}" type="pres">
      <dgm:prSet presAssocID="{38992437-CD57-445A-8405-6A677921766D}" presName="hierRoot3" presStyleCnt="0"/>
      <dgm:spPr/>
    </dgm:pt>
    <dgm:pt modelId="{97F72240-89E8-4FF8-B0CA-F0530CE24948}" type="pres">
      <dgm:prSet presAssocID="{38992437-CD57-445A-8405-6A677921766D}" presName="composite3" presStyleCnt="0"/>
      <dgm:spPr/>
    </dgm:pt>
    <dgm:pt modelId="{710F5E66-D406-44BA-ADFB-DC79F7C0D4F7}" type="pres">
      <dgm:prSet presAssocID="{38992437-CD57-445A-8405-6A677921766D}" presName="background3" presStyleLbl="node3" presStyleIdx="2" presStyleCnt="3"/>
      <dgm:spPr/>
    </dgm:pt>
    <dgm:pt modelId="{5CAA4C91-11F8-4291-82A8-ECCD5163F85E}" type="pres">
      <dgm:prSet presAssocID="{38992437-CD57-445A-8405-6A677921766D}" presName="text3" presStyleLbl="fgAcc3" presStyleIdx="2" presStyleCnt="3">
        <dgm:presLayoutVars>
          <dgm:chPref val="3"/>
        </dgm:presLayoutVars>
      </dgm:prSet>
      <dgm:spPr/>
      <dgm:t>
        <a:bodyPr/>
        <a:lstStyle/>
        <a:p>
          <a:endParaRPr lang="el-GR"/>
        </a:p>
      </dgm:t>
    </dgm:pt>
    <dgm:pt modelId="{B06231D0-9189-4C5F-A8D7-79A4A87E7370}" type="pres">
      <dgm:prSet presAssocID="{38992437-CD57-445A-8405-6A677921766D}" presName="hierChild4" presStyleCnt="0"/>
      <dgm:spPr/>
    </dgm:pt>
  </dgm:ptLst>
  <dgm:cxnLst>
    <dgm:cxn modelId="{7A3BD2BD-9950-4A4D-9638-4BEF628A9D57}" type="presOf" srcId="{2EBD913A-D38B-4261-88EB-BB23EC74101B}" destId="{BFE4B886-8560-495B-8911-3425076B47CD}" srcOrd="0" destOrd="0" presId="urn:microsoft.com/office/officeart/2005/8/layout/hierarchy1"/>
    <dgm:cxn modelId="{DD928D66-8E13-4F28-B39F-1AD436F0B25E}" srcId="{0B9E2716-3033-41C5-80BD-28EA4EFA74FD}" destId="{DB14A0B0-A728-4075-B331-6692937DBA49}" srcOrd="0" destOrd="0" parTransId="{C4D48CC7-5D6E-4A56-B4C1-C614208E699E}" sibTransId="{5841F92C-8A1F-4225-AE96-07A0ED0B1642}"/>
    <dgm:cxn modelId="{6D7EE8DC-858F-482F-B30C-0A3FCDF23339}" type="presOf" srcId="{DB14A0B0-A728-4075-B331-6692937DBA49}" destId="{E190FD64-ECD2-4AE1-84FB-ECA345B0AAA4}" srcOrd="0" destOrd="0" presId="urn:microsoft.com/office/officeart/2005/8/layout/hierarchy1"/>
    <dgm:cxn modelId="{757E4B96-F5FB-4A95-A0F4-9714055277B3}" type="presOf" srcId="{84B2C2AD-72FD-4130-8FB4-9AC9D8946096}" destId="{71FEC398-EE56-47D2-8BEC-5D9F13BDD664}" srcOrd="0" destOrd="0" presId="urn:microsoft.com/office/officeart/2005/8/layout/hierarchy1"/>
    <dgm:cxn modelId="{B35B5BB2-29DA-4CF5-A10C-71557AF071BF}" srcId="{28AEC1CD-6D34-4DAC-A64A-60B6CB927ABA}" destId="{0B9E2716-3033-41C5-80BD-28EA4EFA74FD}" srcOrd="0" destOrd="0" parTransId="{9A46AA6D-6DD3-42C0-A051-5E304FD8A870}" sibTransId="{BF4C10FC-6DDC-436D-9C0F-A96829E67E4C}"/>
    <dgm:cxn modelId="{69E826FF-B9F7-4D19-8A88-B23D871E5850}" srcId="{DB14A0B0-A728-4075-B331-6692937DBA49}" destId="{425E092F-B00B-4B71-96AA-E8D4EA8B676B}" srcOrd="0" destOrd="0" parTransId="{B93BFFDE-1924-41D2-8AF5-AF8AAD1BE47B}" sibTransId="{87452D97-B1BF-4841-B23B-AEA53B156DC1}"/>
    <dgm:cxn modelId="{3B9F1102-7267-439B-B7AB-3F559F3A39B7}" type="presOf" srcId="{208B35B1-ACF2-4B6E-96A4-284CF43A7F83}" destId="{66BE4388-0C11-4154-9B3F-9D7E6163381F}" srcOrd="0" destOrd="0" presId="urn:microsoft.com/office/officeart/2005/8/layout/hierarchy1"/>
    <dgm:cxn modelId="{DADE0125-5FA2-4C77-8A57-06FA401ACFFB}" srcId="{208B35B1-ACF2-4B6E-96A4-284CF43A7F83}" destId="{FF7B928F-7BC3-462C-833B-87829B2467B1}" srcOrd="0" destOrd="0" parTransId="{CB814259-A861-42E4-8263-8FCABD42A5A0}" sibTransId="{2D33DD93-9B53-4D7C-B8DD-269AAD236261}"/>
    <dgm:cxn modelId="{AC756DD3-8699-4961-972E-FE4B72FEA90E}" type="presOf" srcId="{28AEC1CD-6D34-4DAC-A64A-60B6CB927ABA}" destId="{9C0E7D7C-CE04-4D43-B7C9-45FF822CE4F7}" srcOrd="0" destOrd="0" presId="urn:microsoft.com/office/officeart/2005/8/layout/hierarchy1"/>
    <dgm:cxn modelId="{F5625256-0309-43AA-A862-699D32444B9C}" type="presOf" srcId="{0858D429-11F5-4F23-8CE2-F059617F9FE0}" destId="{076134FC-4A04-419B-A983-2993FDE4438E}" srcOrd="0" destOrd="0" presId="urn:microsoft.com/office/officeart/2005/8/layout/hierarchy1"/>
    <dgm:cxn modelId="{FBFECDF7-FCC6-4EAB-BF91-96A15C068D56}" type="presOf" srcId="{C4D48CC7-5D6E-4A56-B4C1-C614208E699E}" destId="{8C323EFE-270F-417B-BDBC-82397800309E}" srcOrd="0" destOrd="0" presId="urn:microsoft.com/office/officeart/2005/8/layout/hierarchy1"/>
    <dgm:cxn modelId="{112F01F6-76C2-49BC-99E7-E41BBE955746}" type="presOf" srcId="{A04E8405-B3A3-46C5-A09D-FFAD109A8EE0}" destId="{0F69AF47-536F-4657-BB8D-3E35C1C1FB65}" srcOrd="0" destOrd="0" presId="urn:microsoft.com/office/officeart/2005/8/layout/hierarchy1"/>
    <dgm:cxn modelId="{0D3271A9-B3E0-445E-8B13-6700E4FD990A}" type="presOf" srcId="{B93BFFDE-1924-41D2-8AF5-AF8AAD1BE47B}" destId="{9E3E83D3-2792-433A-AC34-F5FA29DEACFB}" srcOrd="0" destOrd="0" presId="urn:microsoft.com/office/officeart/2005/8/layout/hierarchy1"/>
    <dgm:cxn modelId="{B7847D0C-324F-4518-9874-055FACE7D38F}" srcId="{FF7B928F-7BC3-462C-833B-87829B2467B1}" destId="{2EBD913A-D38B-4261-88EB-BB23EC74101B}" srcOrd="1" destOrd="0" parTransId="{0858D429-11F5-4F23-8CE2-F059617F9FE0}" sibTransId="{223D3CAE-D1FD-4A17-B7F7-314D5E9B680F}"/>
    <dgm:cxn modelId="{945330AD-AA17-4BC0-A463-5D27A5E5CFC3}" type="presOf" srcId="{FF7B928F-7BC3-462C-833B-87829B2467B1}" destId="{3CAF06BB-198F-4894-BE52-0405657890B1}" srcOrd="0" destOrd="0" presId="urn:microsoft.com/office/officeart/2005/8/layout/hierarchy1"/>
    <dgm:cxn modelId="{C2A2022E-E0F3-4EBD-A91B-E75A5563C097}" type="presOf" srcId="{9A46AA6D-6DD3-42C0-A051-5E304FD8A870}" destId="{7084537C-9013-4A31-9247-23D68DF291A5}" srcOrd="0" destOrd="0" presId="urn:microsoft.com/office/officeart/2005/8/layout/hierarchy1"/>
    <dgm:cxn modelId="{9766BC87-E873-4AE6-9FB2-E19624660F2F}" type="presOf" srcId="{6A3737D8-8602-4144-B88C-AE76737A9929}" destId="{54CD7303-7580-49B0-874E-794B516C7456}" srcOrd="0" destOrd="0" presId="urn:microsoft.com/office/officeart/2005/8/layout/hierarchy1"/>
    <dgm:cxn modelId="{EEA10ABA-4A75-4EC5-9A18-A104A0CAEF2D}" type="presOf" srcId="{38992437-CD57-445A-8405-6A677921766D}" destId="{5CAA4C91-11F8-4291-82A8-ECCD5163F85E}" srcOrd="0" destOrd="0" presId="urn:microsoft.com/office/officeart/2005/8/layout/hierarchy1"/>
    <dgm:cxn modelId="{73CBC966-AC53-48E1-9EA7-7695246E658A}" srcId="{2EBD913A-D38B-4261-88EB-BB23EC74101B}" destId="{38992437-CD57-445A-8405-6A677921766D}" srcOrd="0" destOrd="0" parTransId="{2C910A9E-44BD-4253-8415-EF0EB9780934}" sibTransId="{622F765A-E6C4-4273-8BC9-D484592F8617}"/>
    <dgm:cxn modelId="{5716E3F2-B85F-4CF5-B1AD-4EE235CF1250}" srcId="{28AEC1CD-6D34-4DAC-A64A-60B6CB927ABA}" destId="{6A3737D8-8602-4144-B88C-AE76737A9929}" srcOrd="1" destOrd="0" parTransId="{A04E8405-B3A3-46C5-A09D-FFAD109A8EE0}" sibTransId="{9A5FE207-9853-4FDC-AAB6-B6FFD1C86844}"/>
    <dgm:cxn modelId="{F975CC37-449E-46F1-8564-A2915E49B02C}" type="presOf" srcId="{2C910A9E-44BD-4253-8415-EF0EB9780934}" destId="{4C3D7CA6-87B5-4BA9-BC2F-84A4CEBEB9F7}" srcOrd="0" destOrd="0" presId="urn:microsoft.com/office/officeart/2005/8/layout/hierarchy1"/>
    <dgm:cxn modelId="{A2D97CE4-A515-46CE-9372-6E3A63D152D1}" type="presOf" srcId="{0B9E2716-3033-41C5-80BD-28EA4EFA74FD}" destId="{BC4593C6-6822-43D9-9F7F-BB7FC6D51D58}" srcOrd="0" destOrd="0" presId="urn:microsoft.com/office/officeart/2005/8/layout/hierarchy1"/>
    <dgm:cxn modelId="{D2253E17-E1EA-4844-BC79-C8FE91B3DB0F}" type="presOf" srcId="{425E092F-B00B-4B71-96AA-E8D4EA8B676B}" destId="{F58C8719-9765-441F-A2C3-2EF34F196619}" srcOrd="0" destOrd="0" presId="urn:microsoft.com/office/officeart/2005/8/layout/hierarchy1"/>
    <dgm:cxn modelId="{DBFF0A6F-B16B-4BC3-A613-C14A22BB2244}" srcId="{FF7B928F-7BC3-462C-833B-87829B2467B1}" destId="{28AEC1CD-6D34-4DAC-A64A-60B6CB927ABA}" srcOrd="0" destOrd="0" parTransId="{84B2C2AD-72FD-4130-8FB4-9AC9D8946096}" sibTransId="{1935908B-45D0-47F8-916A-538BC4F5D5E3}"/>
    <dgm:cxn modelId="{8D5B6188-E215-4A7C-8DCD-083A4185DBEA}" type="presParOf" srcId="{66BE4388-0C11-4154-9B3F-9D7E6163381F}" destId="{53C78959-3EEF-4DAE-AF50-0CBB8F09ECBE}" srcOrd="0" destOrd="0" presId="urn:microsoft.com/office/officeart/2005/8/layout/hierarchy1"/>
    <dgm:cxn modelId="{C51EB9FD-63DD-4B72-A75C-42BDE3200CB7}" type="presParOf" srcId="{53C78959-3EEF-4DAE-AF50-0CBB8F09ECBE}" destId="{5445429D-A246-4C33-8CAD-253839D43E19}" srcOrd="0" destOrd="0" presId="urn:microsoft.com/office/officeart/2005/8/layout/hierarchy1"/>
    <dgm:cxn modelId="{B015A215-D749-48DC-A47E-4ACD64C23E24}" type="presParOf" srcId="{5445429D-A246-4C33-8CAD-253839D43E19}" destId="{85D68611-CA21-4AB2-B3AF-90930CBD7A38}" srcOrd="0" destOrd="0" presId="urn:microsoft.com/office/officeart/2005/8/layout/hierarchy1"/>
    <dgm:cxn modelId="{BFC686CB-A375-4972-B96C-BAA159764650}" type="presParOf" srcId="{5445429D-A246-4C33-8CAD-253839D43E19}" destId="{3CAF06BB-198F-4894-BE52-0405657890B1}" srcOrd="1" destOrd="0" presId="urn:microsoft.com/office/officeart/2005/8/layout/hierarchy1"/>
    <dgm:cxn modelId="{776A9BA0-BD90-4DEC-8571-79F28552651B}" type="presParOf" srcId="{53C78959-3EEF-4DAE-AF50-0CBB8F09ECBE}" destId="{716F29E6-4C10-4115-9F89-295CBFF2566C}" srcOrd="1" destOrd="0" presId="urn:microsoft.com/office/officeart/2005/8/layout/hierarchy1"/>
    <dgm:cxn modelId="{AAE0298C-9A39-4620-922A-25349F7A99D7}" type="presParOf" srcId="{716F29E6-4C10-4115-9F89-295CBFF2566C}" destId="{71FEC398-EE56-47D2-8BEC-5D9F13BDD664}" srcOrd="0" destOrd="0" presId="urn:microsoft.com/office/officeart/2005/8/layout/hierarchy1"/>
    <dgm:cxn modelId="{E749F7F6-52CA-4232-ADA5-92E6B00B725A}" type="presParOf" srcId="{716F29E6-4C10-4115-9F89-295CBFF2566C}" destId="{1D63A794-0EE6-4CBE-BF62-C8CD5C2F5B20}" srcOrd="1" destOrd="0" presId="urn:microsoft.com/office/officeart/2005/8/layout/hierarchy1"/>
    <dgm:cxn modelId="{2C0D3A70-8E27-4401-A9E9-82096D15DFD4}" type="presParOf" srcId="{1D63A794-0EE6-4CBE-BF62-C8CD5C2F5B20}" destId="{92D75AD8-B2C5-42C6-A009-74E9E33E3FD0}" srcOrd="0" destOrd="0" presId="urn:microsoft.com/office/officeart/2005/8/layout/hierarchy1"/>
    <dgm:cxn modelId="{504FDCE1-64A4-46E2-970F-1117F7CB2D34}" type="presParOf" srcId="{92D75AD8-B2C5-42C6-A009-74E9E33E3FD0}" destId="{498D76CB-D932-4754-B49C-66271353F5AF}" srcOrd="0" destOrd="0" presId="urn:microsoft.com/office/officeart/2005/8/layout/hierarchy1"/>
    <dgm:cxn modelId="{9AC4F830-6A9C-4E92-AEF4-536D6F9DDD02}" type="presParOf" srcId="{92D75AD8-B2C5-42C6-A009-74E9E33E3FD0}" destId="{9C0E7D7C-CE04-4D43-B7C9-45FF822CE4F7}" srcOrd="1" destOrd="0" presId="urn:microsoft.com/office/officeart/2005/8/layout/hierarchy1"/>
    <dgm:cxn modelId="{5650B951-BB20-4E5E-B6E5-8EB169719F91}" type="presParOf" srcId="{1D63A794-0EE6-4CBE-BF62-C8CD5C2F5B20}" destId="{9DF118FA-E6AC-46C9-9DA9-97C6AFAA8E36}" srcOrd="1" destOrd="0" presId="urn:microsoft.com/office/officeart/2005/8/layout/hierarchy1"/>
    <dgm:cxn modelId="{D4B024E5-06B3-43CF-B760-A15F941DFEF6}" type="presParOf" srcId="{9DF118FA-E6AC-46C9-9DA9-97C6AFAA8E36}" destId="{7084537C-9013-4A31-9247-23D68DF291A5}" srcOrd="0" destOrd="0" presId="urn:microsoft.com/office/officeart/2005/8/layout/hierarchy1"/>
    <dgm:cxn modelId="{7D5417E4-C52D-4786-9701-4F5AAE200333}" type="presParOf" srcId="{9DF118FA-E6AC-46C9-9DA9-97C6AFAA8E36}" destId="{7EC255A1-C4F4-4762-AD7A-B5DC9C405C70}" srcOrd="1" destOrd="0" presId="urn:microsoft.com/office/officeart/2005/8/layout/hierarchy1"/>
    <dgm:cxn modelId="{A82E47E9-F6F4-4DF3-BB64-C214A3A6254A}" type="presParOf" srcId="{7EC255A1-C4F4-4762-AD7A-B5DC9C405C70}" destId="{0EA665F1-69E2-408C-B7EF-174C556DC539}" srcOrd="0" destOrd="0" presId="urn:microsoft.com/office/officeart/2005/8/layout/hierarchy1"/>
    <dgm:cxn modelId="{26C21819-75F0-4DAB-AF55-C52F44297C02}" type="presParOf" srcId="{0EA665F1-69E2-408C-B7EF-174C556DC539}" destId="{C7B7DD1F-68E5-4D4E-AF56-FA2268896F42}" srcOrd="0" destOrd="0" presId="urn:microsoft.com/office/officeart/2005/8/layout/hierarchy1"/>
    <dgm:cxn modelId="{8DFE3275-39E9-410E-9B5D-47F27ADBB0FF}" type="presParOf" srcId="{0EA665F1-69E2-408C-B7EF-174C556DC539}" destId="{BC4593C6-6822-43D9-9F7F-BB7FC6D51D58}" srcOrd="1" destOrd="0" presId="urn:microsoft.com/office/officeart/2005/8/layout/hierarchy1"/>
    <dgm:cxn modelId="{E169D23B-CC6C-4BD8-8A2C-22F5F65C11CA}" type="presParOf" srcId="{7EC255A1-C4F4-4762-AD7A-B5DC9C405C70}" destId="{CAA91588-A7C5-4972-B59B-AF826A09156E}" srcOrd="1" destOrd="0" presId="urn:microsoft.com/office/officeart/2005/8/layout/hierarchy1"/>
    <dgm:cxn modelId="{BF8C66E9-D185-40F9-B302-72C27C910592}" type="presParOf" srcId="{CAA91588-A7C5-4972-B59B-AF826A09156E}" destId="{8C323EFE-270F-417B-BDBC-82397800309E}" srcOrd="0" destOrd="0" presId="urn:microsoft.com/office/officeart/2005/8/layout/hierarchy1"/>
    <dgm:cxn modelId="{EFBDAFB8-39B1-4B3D-BA31-8A1BF1D6E5C6}" type="presParOf" srcId="{CAA91588-A7C5-4972-B59B-AF826A09156E}" destId="{50B5FF2C-6433-49D4-AD8B-36FE99047570}" srcOrd="1" destOrd="0" presId="urn:microsoft.com/office/officeart/2005/8/layout/hierarchy1"/>
    <dgm:cxn modelId="{8EC4AD2B-A583-4856-9D0E-BD22AF7D10C3}" type="presParOf" srcId="{50B5FF2C-6433-49D4-AD8B-36FE99047570}" destId="{3005A388-3599-4B44-AD0F-CA507A33C125}" srcOrd="0" destOrd="0" presId="urn:microsoft.com/office/officeart/2005/8/layout/hierarchy1"/>
    <dgm:cxn modelId="{52BCB901-B187-4FD7-A129-57C16DE77BC2}" type="presParOf" srcId="{3005A388-3599-4B44-AD0F-CA507A33C125}" destId="{151D6EF1-2897-48F9-93FC-BCDA46B65AC5}" srcOrd="0" destOrd="0" presId="urn:microsoft.com/office/officeart/2005/8/layout/hierarchy1"/>
    <dgm:cxn modelId="{0ED48F01-E95B-45E8-857A-5406D8DE9BD8}" type="presParOf" srcId="{3005A388-3599-4B44-AD0F-CA507A33C125}" destId="{E190FD64-ECD2-4AE1-84FB-ECA345B0AAA4}" srcOrd="1" destOrd="0" presId="urn:microsoft.com/office/officeart/2005/8/layout/hierarchy1"/>
    <dgm:cxn modelId="{4901A077-F091-4CC4-B47A-FB490D3CBD10}" type="presParOf" srcId="{50B5FF2C-6433-49D4-AD8B-36FE99047570}" destId="{119EE7DF-67B3-4EE7-9F35-722DC64342C4}" srcOrd="1" destOrd="0" presId="urn:microsoft.com/office/officeart/2005/8/layout/hierarchy1"/>
    <dgm:cxn modelId="{4E184CE9-A09E-4CC1-812F-4D3B8CC9EA53}" type="presParOf" srcId="{119EE7DF-67B3-4EE7-9F35-722DC64342C4}" destId="{9E3E83D3-2792-433A-AC34-F5FA29DEACFB}" srcOrd="0" destOrd="0" presId="urn:microsoft.com/office/officeart/2005/8/layout/hierarchy1"/>
    <dgm:cxn modelId="{4453007C-60E8-44DD-B931-637661B0C716}" type="presParOf" srcId="{119EE7DF-67B3-4EE7-9F35-722DC64342C4}" destId="{B5AFE7ED-9396-4F1B-99FE-B7BAC7DF24AE}" srcOrd="1" destOrd="0" presId="urn:microsoft.com/office/officeart/2005/8/layout/hierarchy1"/>
    <dgm:cxn modelId="{39549AB1-F91F-4921-9FD3-A370DA5C71F5}" type="presParOf" srcId="{B5AFE7ED-9396-4F1B-99FE-B7BAC7DF24AE}" destId="{FAFE712A-2D9B-4C21-BAD1-B5626128C41F}" srcOrd="0" destOrd="0" presId="urn:microsoft.com/office/officeart/2005/8/layout/hierarchy1"/>
    <dgm:cxn modelId="{CD76A537-476E-4324-BC19-DEC50B43E79E}" type="presParOf" srcId="{FAFE712A-2D9B-4C21-BAD1-B5626128C41F}" destId="{E05DE7C8-5E1D-4029-8C67-D318E463852A}" srcOrd="0" destOrd="0" presId="urn:microsoft.com/office/officeart/2005/8/layout/hierarchy1"/>
    <dgm:cxn modelId="{DD427C7F-B686-4865-AA69-98A374828542}" type="presParOf" srcId="{FAFE712A-2D9B-4C21-BAD1-B5626128C41F}" destId="{F58C8719-9765-441F-A2C3-2EF34F196619}" srcOrd="1" destOrd="0" presId="urn:microsoft.com/office/officeart/2005/8/layout/hierarchy1"/>
    <dgm:cxn modelId="{07BB0B86-960E-45F6-BF3A-32BE0BC6702D}" type="presParOf" srcId="{B5AFE7ED-9396-4F1B-99FE-B7BAC7DF24AE}" destId="{B2673E66-62A0-4F08-ABF8-28E6F4C93ECF}" srcOrd="1" destOrd="0" presId="urn:microsoft.com/office/officeart/2005/8/layout/hierarchy1"/>
    <dgm:cxn modelId="{07EB3F39-893E-479F-A905-7F905AD86B79}" type="presParOf" srcId="{9DF118FA-E6AC-46C9-9DA9-97C6AFAA8E36}" destId="{0F69AF47-536F-4657-BB8D-3E35C1C1FB65}" srcOrd="2" destOrd="0" presId="urn:microsoft.com/office/officeart/2005/8/layout/hierarchy1"/>
    <dgm:cxn modelId="{D9C7C337-B2AB-48B4-ACA3-FA2D841F722C}" type="presParOf" srcId="{9DF118FA-E6AC-46C9-9DA9-97C6AFAA8E36}" destId="{F74C7597-C0A7-472B-841B-DD4158272ECA}" srcOrd="3" destOrd="0" presId="urn:microsoft.com/office/officeart/2005/8/layout/hierarchy1"/>
    <dgm:cxn modelId="{9331D78A-1BAC-42F5-91CD-FACD83723358}" type="presParOf" srcId="{F74C7597-C0A7-472B-841B-DD4158272ECA}" destId="{3DDC660C-5CF5-4238-BD79-4E7077383A17}" srcOrd="0" destOrd="0" presId="urn:microsoft.com/office/officeart/2005/8/layout/hierarchy1"/>
    <dgm:cxn modelId="{74E38B5B-6574-4E8A-847E-200F1FAC5CDD}" type="presParOf" srcId="{3DDC660C-5CF5-4238-BD79-4E7077383A17}" destId="{A864A030-AF5F-4B03-8C98-E306AF0EEEB5}" srcOrd="0" destOrd="0" presId="urn:microsoft.com/office/officeart/2005/8/layout/hierarchy1"/>
    <dgm:cxn modelId="{25D553CB-ECCF-48BE-9CB5-C0467C8F865B}" type="presParOf" srcId="{3DDC660C-5CF5-4238-BD79-4E7077383A17}" destId="{54CD7303-7580-49B0-874E-794B516C7456}" srcOrd="1" destOrd="0" presId="urn:microsoft.com/office/officeart/2005/8/layout/hierarchy1"/>
    <dgm:cxn modelId="{9019FE7F-0FC1-4EC2-89D6-3733B291B181}" type="presParOf" srcId="{F74C7597-C0A7-472B-841B-DD4158272ECA}" destId="{C3EA4B49-F1E5-4D94-BE27-2EAF231DD3D1}" srcOrd="1" destOrd="0" presId="urn:microsoft.com/office/officeart/2005/8/layout/hierarchy1"/>
    <dgm:cxn modelId="{B52B67AF-1393-4233-B335-01208A8B1B37}" type="presParOf" srcId="{716F29E6-4C10-4115-9F89-295CBFF2566C}" destId="{076134FC-4A04-419B-A983-2993FDE4438E}" srcOrd="2" destOrd="0" presId="urn:microsoft.com/office/officeart/2005/8/layout/hierarchy1"/>
    <dgm:cxn modelId="{67A9405C-CD2B-4B76-965A-0EB247A7E405}" type="presParOf" srcId="{716F29E6-4C10-4115-9F89-295CBFF2566C}" destId="{0F1F88B4-37AB-4BCA-8579-F053F9766271}" srcOrd="3" destOrd="0" presId="urn:microsoft.com/office/officeart/2005/8/layout/hierarchy1"/>
    <dgm:cxn modelId="{C07D39D7-A997-4C3B-A3EC-32C6467D0777}" type="presParOf" srcId="{0F1F88B4-37AB-4BCA-8579-F053F9766271}" destId="{EEAC940F-D9FC-4550-8874-E83546E6AE01}" srcOrd="0" destOrd="0" presId="urn:microsoft.com/office/officeart/2005/8/layout/hierarchy1"/>
    <dgm:cxn modelId="{8AB4A8E0-2589-4119-AA04-FF20FF464887}" type="presParOf" srcId="{EEAC940F-D9FC-4550-8874-E83546E6AE01}" destId="{9FA1641A-48E5-41BD-B2B4-FC3B688ACA54}" srcOrd="0" destOrd="0" presId="urn:microsoft.com/office/officeart/2005/8/layout/hierarchy1"/>
    <dgm:cxn modelId="{FF09EA53-740D-41E3-B5FE-68F2D26CCD0E}" type="presParOf" srcId="{EEAC940F-D9FC-4550-8874-E83546E6AE01}" destId="{BFE4B886-8560-495B-8911-3425076B47CD}" srcOrd="1" destOrd="0" presId="urn:microsoft.com/office/officeart/2005/8/layout/hierarchy1"/>
    <dgm:cxn modelId="{A51B5335-BDA5-4444-8900-DE1F9E2F907D}" type="presParOf" srcId="{0F1F88B4-37AB-4BCA-8579-F053F9766271}" destId="{E35E9B3B-40D2-4267-BF63-FC67F4FA3A37}" srcOrd="1" destOrd="0" presId="urn:microsoft.com/office/officeart/2005/8/layout/hierarchy1"/>
    <dgm:cxn modelId="{1117378C-9331-4EE7-89DD-E20520635369}" type="presParOf" srcId="{E35E9B3B-40D2-4267-BF63-FC67F4FA3A37}" destId="{4C3D7CA6-87B5-4BA9-BC2F-84A4CEBEB9F7}" srcOrd="0" destOrd="0" presId="urn:microsoft.com/office/officeart/2005/8/layout/hierarchy1"/>
    <dgm:cxn modelId="{CEE82F45-9916-40F1-9FFF-5FCCDE8089DC}" type="presParOf" srcId="{E35E9B3B-40D2-4267-BF63-FC67F4FA3A37}" destId="{C49DCD66-BDA6-4EE7-A3C8-5BBCFC7629FA}" srcOrd="1" destOrd="0" presId="urn:microsoft.com/office/officeart/2005/8/layout/hierarchy1"/>
    <dgm:cxn modelId="{D4A36B1D-BF19-4C78-9988-EFF7458F182C}" type="presParOf" srcId="{C49DCD66-BDA6-4EE7-A3C8-5BBCFC7629FA}" destId="{97F72240-89E8-4FF8-B0CA-F0530CE24948}" srcOrd="0" destOrd="0" presId="urn:microsoft.com/office/officeart/2005/8/layout/hierarchy1"/>
    <dgm:cxn modelId="{F4AED653-81FD-4829-BB09-D010FED4D330}" type="presParOf" srcId="{97F72240-89E8-4FF8-B0CA-F0530CE24948}" destId="{710F5E66-D406-44BA-ADFB-DC79F7C0D4F7}" srcOrd="0" destOrd="0" presId="urn:microsoft.com/office/officeart/2005/8/layout/hierarchy1"/>
    <dgm:cxn modelId="{012925F6-D1F9-43DE-A08B-722B9E269329}" type="presParOf" srcId="{97F72240-89E8-4FF8-B0CA-F0530CE24948}" destId="{5CAA4C91-11F8-4291-82A8-ECCD5163F85E}" srcOrd="1" destOrd="0" presId="urn:microsoft.com/office/officeart/2005/8/layout/hierarchy1"/>
    <dgm:cxn modelId="{1747F0E7-9D7C-4EEA-96D9-C197552CB9F4}" type="presParOf" srcId="{C49DCD66-BDA6-4EE7-A3C8-5BBCFC7629FA}" destId="{B06231D0-9189-4C5F-A8D7-79A4A87E7370}"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3D7CA6-87B5-4BA9-BC2F-84A4CEBEB9F7}">
      <dsp:nvSpPr>
        <dsp:cNvPr id="0" name=""/>
        <dsp:cNvSpPr/>
      </dsp:nvSpPr>
      <dsp:spPr>
        <a:xfrm>
          <a:off x="2949655" y="1772611"/>
          <a:ext cx="91440" cy="295863"/>
        </a:xfrm>
        <a:custGeom>
          <a:avLst/>
          <a:gdLst/>
          <a:ahLst/>
          <a:cxnLst/>
          <a:rect l="0" t="0" r="0" b="0"/>
          <a:pathLst>
            <a:path>
              <a:moveTo>
                <a:pt x="45720" y="0"/>
              </a:moveTo>
              <a:lnTo>
                <a:pt x="45720" y="295863"/>
              </a:lnTo>
            </a:path>
          </a:pathLst>
        </a:custGeom>
        <a:noFill/>
        <a:ln w="19050" cap="rnd"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76134FC-4A04-419B-A983-2993FDE4438E}">
      <dsp:nvSpPr>
        <dsp:cNvPr id="0" name=""/>
        <dsp:cNvSpPr/>
      </dsp:nvSpPr>
      <dsp:spPr>
        <a:xfrm>
          <a:off x="2062852" y="830763"/>
          <a:ext cx="932522" cy="295863"/>
        </a:xfrm>
        <a:custGeom>
          <a:avLst/>
          <a:gdLst/>
          <a:ahLst/>
          <a:cxnLst/>
          <a:rect l="0" t="0" r="0" b="0"/>
          <a:pathLst>
            <a:path>
              <a:moveTo>
                <a:pt x="0" y="0"/>
              </a:moveTo>
              <a:lnTo>
                <a:pt x="0" y="201622"/>
              </a:lnTo>
              <a:lnTo>
                <a:pt x="932522" y="201622"/>
              </a:lnTo>
              <a:lnTo>
                <a:pt x="932522" y="295863"/>
              </a:lnTo>
            </a:path>
          </a:pathLst>
        </a:custGeom>
        <a:noFill/>
        <a:ln w="19050" cap="rnd"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F69AF47-536F-4657-BB8D-3E35C1C1FB65}">
      <dsp:nvSpPr>
        <dsp:cNvPr id="0" name=""/>
        <dsp:cNvSpPr/>
      </dsp:nvSpPr>
      <dsp:spPr>
        <a:xfrm>
          <a:off x="1130330" y="1772611"/>
          <a:ext cx="621681" cy="295863"/>
        </a:xfrm>
        <a:custGeom>
          <a:avLst/>
          <a:gdLst/>
          <a:ahLst/>
          <a:cxnLst/>
          <a:rect l="0" t="0" r="0" b="0"/>
          <a:pathLst>
            <a:path>
              <a:moveTo>
                <a:pt x="0" y="0"/>
              </a:moveTo>
              <a:lnTo>
                <a:pt x="0" y="201622"/>
              </a:lnTo>
              <a:lnTo>
                <a:pt x="621681" y="201622"/>
              </a:lnTo>
              <a:lnTo>
                <a:pt x="621681" y="295863"/>
              </a:lnTo>
            </a:path>
          </a:pathLst>
        </a:custGeom>
        <a:noFill/>
        <a:ln w="19050" cap="rnd"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9E3E83D3-2792-433A-AC34-F5FA29DEACFB}">
      <dsp:nvSpPr>
        <dsp:cNvPr id="0" name=""/>
        <dsp:cNvSpPr/>
      </dsp:nvSpPr>
      <dsp:spPr>
        <a:xfrm>
          <a:off x="462928" y="3656306"/>
          <a:ext cx="91440" cy="295863"/>
        </a:xfrm>
        <a:custGeom>
          <a:avLst/>
          <a:gdLst/>
          <a:ahLst/>
          <a:cxnLst/>
          <a:rect l="0" t="0" r="0" b="0"/>
          <a:pathLst>
            <a:path>
              <a:moveTo>
                <a:pt x="45720" y="0"/>
              </a:moveTo>
              <a:lnTo>
                <a:pt x="45720" y="295863"/>
              </a:lnTo>
            </a:path>
          </a:pathLst>
        </a:custGeom>
        <a:noFill/>
        <a:ln w="19050" cap="rnd"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C323EFE-270F-417B-BDBC-82397800309E}">
      <dsp:nvSpPr>
        <dsp:cNvPr id="0" name=""/>
        <dsp:cNvSpPr/>
      </dsp:nvSpPr>
      <dsp:spPr>
        <a:xfrm>
          <a:off x="462928" y="2714459"/>
          <a:ext cx="91440" cy="295863"/>
        </a:xfrm>
        <a:custGeom>
          <a:avLst/>
          <a:gdLst/>
          <a:ahLst/>
          <a:cxnLst/>
          <a:rect l="0" t="0" r="0" b="0"/>
          <a:pathLst>
            <a:path>
              <a:moveTo>
                <a:pt x="45720" y="0"/>
              </a:moveTo>
              <a:lnTo>
                <a:pt x="45720" y="295863"/>
              </a:lnTo>
            </a:path>
          </a:pathLst>
        </a:custGeom>
        <a:noFill/>
        <a:ln w="19050" cap="rnd"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084537C-9013-4A31-9247-23D68DF291A5}">
      <dsp:nvSpPr>
        <dsp:cNvPr id="0" name=""/>
        <dsp:cNvSpPr/>
      </dsp:nvSpPr>
      <dsp:spPr>
        <a:xfrm>
          <a:off x="508648" y="1772611"/>
          <a:ext cx="621681" cy="295863"/>
        </a:xfrm>
        <a:custGeom>
          <a:avLst/>
          <a:gdLst/>
          <a:ahLst/>
          <a:cxnLst/>
          <a:rect l="0" t="0" r="0" b="0"/>
          <a:pathLst>
            <a:path>
              <a:moveTo>
                <a:pt x="621681" y="0"/>
              </a:moveTo>
              <a:lnTo>
                <a:pt x="621681" y="201622"/>
              </a:lnTo>
              <a:lnTo>
                <a:pt x="0" y="201622"/>
              </a:lnTo>
              <a:lnTo>
                <a:pt x="0" y="295863"/>
              </a:lnTo>
            </a:path>
          </a:pathLst>
        </a:custGeom>
        <a:noFill/>
        <a:ln w="19050" cap="rnd"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1FEC398-EE56-47D2-8BEC-5D9F13BDD664}">
      <dsp:nvSpPr>
        <dsp:cNvPr id="0" name=""/>
        <dsp:cNvSpPr/>
      </dsp:nvSpPr>
      <dsp:spPr>
        <a:xfrm>
          <a:off x="1130330" y="830763"/>
          <a:ext cx="932522" cy="295863"/>
        </a:xfrm>
        <a:custGeom>
          <a:avLst/>
          <a:gdLst/>
          <a:ahLst/>
          <a:cxnLst/>
          <a:rect l="0" t="0" r="0" b="0"/>
          <a:pathLst>
            <a:path>
              <a:moveTo>
                <a:pt x="932522" y="0"/>
              </a:moveTo>
              <a:lnTo>
                <a:pt x="932522" y="201622"/>
              </a:lnTo>
              <a:lnTo>
                <a:pt x="0" y="201622"/>
              </a:lnTo>
              <a:lnTo>
                <a:pt x="0" y="295863"/>
              </a:lnTo>
            </a:path>
          </a:pathLst>
        </a:custGeom>
        <a:noFill/>
        <a:ln w="19050" cap="rnd"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5D68611-CA21-4AB2-B3AF-90930CBD7A38}">
      <dsp:nvSpPr>
        <dsp:cNvPr id="0" name=""/>
        <dsp:cNvSpPr/>
      </dsp:nvSpPr>
      <dsp:spPr>
        <a:xfrm>
          <a:off x="1554204" y="184779"/>
          <a:ext cx="1017297" cy="645983"/>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3CAF06BB-198F-4894-BE52-0405657890B1}">
      <dsp:nvSpPr>
        <dsp:cNvPr id="0" name=""/>
        <dsp:cNvSpPr/>
      </dsp:nvSpPr>
      <dsp:spPr>
        <a:xfrm>
          <a:off x="1667237" y="292161"/>
          <a:ext cx="1017297" cy="645983"/>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a:t>my_package</a:t>
          </a:r>
          <a:endParaRPr lang="el-GR" sz="1200" kern="1200" dirty="0"/>
        </a:p>
      </dsp:txBody>
      <dsp:txXfrm>
        <a:off x="1686157" y="311081"/>
        <a:ext cx="979457" cy="608143"/>
      </dsp:txXfrm>
    </dsp:sp>
    <dsp:sp modelId="{498D76CB-D932-4754-B49C-66271353F5AF}">
      <dsp:nvSpPr>
        <dsp:cNvPr id="0" name=""/>
        <dsp:cNvSpPr/>
      </dsp:nvSpPr>
      <dsp:spPr>
        <a:xfrm>
          <a:off x="621681" y="1126627"/>
          <a:ext cx="1017297" cy="645983"/>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9C0E7D7C-CE04-4D43-B7C9-45FF822CE4F7}">
      <dsp:nvSpPr>
        <dsp:cNvPr id="0" name=""/>
        <dsp:cNvSpPr/>
      </dsp:nvSpPr>
      <dsp:spPr>
        <a:xfrm>
          <a:off x="734714" y="1234009"/>
          <a:ext cx="1017297" cy="645983"/>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t>timing</a:t>
          </a:r>
          <a:endParaRPr lang="el-GR" sz="1200" kern="1200" dirty="0"/>
        </a:p>
      </dsp:txBody>
      <dsp:txXfrm>
        <a:off x="753634" y="1252929"/>
        <a:ext cx="979457" cy="608143"/>
      </dsp:txXfrm>
    </dsp:sp>
    <dsp:sp modelId="{C7B7DD1F-68E5-4D4E-AF56-FA2268896F42}">
      <dsp:nvSpPr>
        <dsp:cNvPr id="0" name=""/>
        <dsp:cNvSpPr/>
      </dsp:nvSpPr>
      <dsp:spPr>
        <a:xfrm>
          <a:off x="0" y="2068475"/>
          <a:ext cx="1017297" cy="645983"/>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BC4593C6-6822-43D9-9F7F-BB7FC6D51D58}">
      <dsp:nvSpPr>
        <dsp:cNvPr id="0" name=""/>
        <dsp:cNvSpPr/>
      </dsp:nvSpPr>
      <dsp:spPr>
        <a:xfrm>
          <a:off x="113033" y="2175856"/>
          <a:ext cx="1017297" cy="645983"/>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t>danger</a:t>
          </a:r>
          <a:endParaRPr lang="el-GR" sz="1200" kern="1200" dirty="0"/>
        </a:p>
      </dsp:txBody>
      <dsp:txXfrm>
        <a:off x="131953" y="2194776"/>
        <a:ext cx="979457" cy="608143"/>
      </dsp:txXfrm>
    </dsp:sp>
    <dsp:sp modelId="{151D6EF1-2897-48F9-93FC-BCDA46B65AC5}">
      <dsp:nvSpPr>
        <dsp:cNvPr id="0" name=""/>
        <dsp:cNvSpPr/>
      </dsp:nvSpPr>
      <dsp:spPr>
        <a:xfrm>
          <a:off x="0" y="3010323"/>
          <a:ext cx="1017297" cy="645983"/>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E190FD64-ECD2-4AE1-84FB-ECA345B0AAA4}">
      <dsp:nvSpPr>
        <dsp:cNvPr id="0" name=""/>
        <dsp:cNvSpPr/>
      </dsp:nvSpPr>
      <dsp:spPr>
        <a:xfrm>
          <a:off x="113033" y="3117704"/>
          <a:ext cx="1017297" cy="645983"/>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t>internets</a:t>
          </a:r>
          <a:endParaRPr lang="el-GR" sz="1200" kern="1200" dirty="0"/>
        </a:p>
      </dsp:txBody>
      <dsp:txXfrm>
        <a:off x="131953" y="3136624"/>
        <a:ext cx="979457" cy="608143"/>
      </dsp:txXfrm>
    </dsp:sp>
    <dsp:sp modelId="{E05DE7C8-5E1D-4029-8C67-D318E463852A}">
      <dsp:nvSpPr>
        <dsp:cNvPr id="0" name=""/>
        <dsp:cNvSpPr/>
      </dsp:nvSpPr>
      <dsp:spPr>
        <a:xfrm>
          <a:off x="0" y="3952170"/>
          <a:ext cx="1017297" cy="645983"/>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F58C8719-9765-441F-A2C3-2EF34F196619}">
      <dsp:nvSpPr>
        <dsp:cNvPr id="0" name=""/>
        <dsp:cNvSpPr/>
      </dsp:nvSpPr>
      <dsp:spPr>
        <a:xfrm>
          <a:off x="113033" y="4059552"/>
          <a:ext cx="1017297" cy="645983"/>
        </a:xfrm>
        <a:prstGeom prst="flowChartMagneticDisk">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solidFill>
                <a:srgbClr val="FF0000"/>
              </a:solidFill>
            </a:rPr>
            <a:t>team, ….</a:t>
          </a:r>
          <a:endParaRPr lang="el-GR" sz="1200" kern="1200" dirty="0">
            <a:solidFill>
              <a:srgbClr val="FF0000"/>
            </a:solidFill>
          </a:endParaRPr>
        </a:p>
      </dsp:txBody>
      <dsp:txXfrm>
        <a:off x="113033" y="4274880"/>
        <a:ext cx="1017297" cy="322991"/>
      </dsp:txXfrm>
    </dsp:sp>
    <dsp:sp modelId="{A864A030-AF5F-4B03-8C98-E306AF0EEEB5}">
      <dsp:nvSpPr>
        <dsp:cNvPr id="0" name=""/>
        <dsp:cNvSpPr/>
      </dsp:nvSpPr>
      <dsp:spPr>
        <a:xfrm>
          <a:off x="1243363" y="2068475"/>
          <a:ext cx="1017297" cy="645983"/>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54CD7303-7580-49B0-874E-794B516C7456}">
      <dsp:nvSpPr>
        <dsp:cNvPr id="0" name=""/>
        <dsp:cNvSpPr/>
      </dsp:nvSpPr>
      <dsp:spPr>
        <a:xfrm>
          <a:off x="1356396" y="2175856"/>
          <a:ext cx="1017297" cy="645983"/>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t>…</a:t>
          </a:r>
          <a:endParaRPr lang="el-GR" sz="1200" kern="1200" dirty="0"/>
        </a:p>
      </dsp:txBody>
      <dsp:txXfrm>
        <a:off x="1375316" y="2194776"/>
        <a:ext cx="979457" cy="608143"/>
      </dsp:txXfrm>
    </dsp:sp>
    <dsp:sp modelId="{9FA1641A-48E5-41BD-B2B4-FC3B688ACA54}">
      <dsp:nvSpPr>
        <dsp:cNvPr id="0" name=""/>
        <dsp:cNvSpPr/>
      </dsp:nvSpPr>
      <dsp:spPr>
        <a:xfrm>
          <a:off x="2486726" y="1126627"/>
          <a:ext cx="1017297" cy="645983"/>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BFE4B886-8560-495B-8911-3425076B47CD}">
      <dsp:nvSpPr>
        <dsp:cNvPr id="0" name=""/>
        <dsp:cNvSpPr/>
      </dsp:nvSpPr>
      <dsp:spPr>
        <a:xfrm>
          <a:off x="2599759" y="1234009"/>
          <a:ext cx="1017297" cy="645983"/>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t>…</a:t>
          </a:r>
          <a:endParaRPr lang="el-GR" sz="1200" kern="1200" dirty="0"/>
        </a:p>
      </dsp:txBody>
      <dsp:txXfrm>
        <a:off x="2618679" y="1252929"/>
        <a:ext cx="979457" cy="608143"/>
      </dsp:txXfrm>
    </dsp:sp>
    <dsp:sp modelId="{710F5E66-D406-44BA-ADFB-DC79F7C0D4F7}">
      <dsp:nvSpPr>
        <dsp:cNvPr id="0" name=""/>
        <dsp:cNvSpPr/>
      </dsp:nvSpPr>
      <dsp:spPr>
        <a:xfrm>
          <a:off x="2486726" y="2068475"/>
          <a:ext cx="1017297" cy="645983"/>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5CAA4C91-11F8-4291-82A8-ECCD5163F85E}">
      <dsp:nvSpPr>
        <dsp:cNvPr id="0" name=""/>
        <dsp:cNvSpPr/>
      </dsp:nvSpPr>
      <dsp:spPr>
        <a:xfrm>
          <a:off x="2599759" y="2175856"/>
          <a:ext cx="1017297" cy="645983"/>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t>…</a:t>
          </a:r>
          <a:endParaRPr lang="el-GR" sz="1200" kern="1200" dirty="0"/>
        </a:p>
      </dsp:txBody>
      <dsp:txXfrm>
        <a:off x="2618679" y="2194776"/>
        <a:ext cx="979457" cy="60814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C788E7-2211-48AA-BA39-D94F7232ECAC}" type="datetimeFigureOut">
              <a:rPr lang="en-US" smtClean="0"/>
              <a:t>10/4/2020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76C1C4-F56F-46B1-B796-B9F0977DB308}" type="slidenum">
              <a:rPr lang="en-US" smtClean="0"/>
              <a:t>‹#›</a:t>
            </a:fld>
            <a:endParaRPr lang="en-US"/>
          </a:p>
        </p:txBody>
      </p:sp>
    </p:spTree>
    <p:extLst>
      <p:ext uri="{BB962C8B-B14F-4D97-AF65-F5344CB8AC3E}">
        <p14:creationId xmlns:p14="http://schemas.microsoft.com/office/powerpoint/2010/main" val="2986802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D776C1C4-F56F-46B1-B796-B9F0977DB308}" type="slidenum">
              <a:rPr lang="en-US" smtClean="0"/>
              <a:t>1</a:t>
            </a:fld>
            <a:endParaRPr lang="en-US"/>
          </a:p>
        </p:txBody>
      </p:sp>
    </p:spTree>
    <p:extLst>
      <p:ext uri="{BB962C8B-B14F-4D97-AF65-F5344CB8AC3E}">
        <p14:creationId xmlns:p14="http://schemas.microsoft.com/office/powerpoint/2010/main" val="16764806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10</a:t>
            </a:fld>
            <a:endParaRPr lang="en-US"/>
          </a:p>
        </p:txBody>
      </p:sp>
    </p:spTree>
    <p:extLst>
      <p:ext uri="{BB962C8B-B14F-4D97-AF65-F5344CB8AC3E}">
        <p14:creationId xmlns:p14="http://schemas.microsoft.com/office/powerpoint/2010/main" val="512255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11</a:t>
            </a:fld>
            <a:endParaRPr lang="en-US"/>
          </a:p>
        </p:txBody>
      </p:sp>
    </p:spTree>
    <p:extLst>
      <p:ext uri="{BB962C8B-B14F-4D97-AF65-F5344CB8AC3E}">
        <p14:creationId xmlns:p14="http://schemas.microsoft.com/office/powerpoint/2010/main" val="3728516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12</a:t>
            </a:fld>
            <a:endParaRPr lang="en-US"/>
          </a:p>
        </p:txBody>
      </p:sp>
    </p:spTree>
    <p:extLst>
      <p:ext uri="{BB962C8B-B14F-4D97-AF65-F5344CB8AC3E}">
        <p14:creationId xmlns:p14="http://schemas.microsoft.com/office/powerpoint/2010/main" val="1615094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13</a:t>
            </a:fld>
            <a:endParaRPr lang="en-US"/>
          </a:p>
        </p:txBody>
      </p:sp>
    </p:spTree>
    <p:extLst>
      <p:ext uri="{BB962C8B-B14F-4D97-AF65-F5344CB8AC3E}">
        <p14:creationId xmlns:p14="http://schemas.microsoft.com/office/powerpoint/2010/main" val="39033616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14</a:t>
            </a:fld>
            <a:endParaRPr lang="en-US"/>
          </a:p>
        </p:txBody>
      </p:sp>
    </p:spTree>
    <p:extLst>
      <p:ext uri="{BB962C8B-B14F-4D97-AF65-F5344CB8AC3E}">
        <p14:creationId xmlns:p14="http://schemas.microsoft.com/office/powerpoint/2010/main" val="8219695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15</a:t>
            </a:fld>
            <a:endParaRPr lang="en-US"/>
          </a:p>
        </p:txBody>
      </p:sp>
    </p:spTree>
    <p:extLst>
      <p:ext uri="{BB962C8B-B14F-4D97-AF65-F5344CB8AC3E}">
        <p14:creationId xmlns:p14="http://schemas.microsoft.com/office/powerpoint/2010/main" val="6877049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16</a:t>
            </a:fld>
            <a:endParaRPr lang="en-US"/>
          </a:p>
        </p:txBody>
      </p:sp>
    </p:spTree>
    <p:extLst>
      <p:ext uri="{BB962C8B-B14F-4D97-AF65-F5344CB8AC3E}">
        <p14:creationId xmlns:p14="http://schemas.microsoft.com/office/powerpoint/2010/main" val="32018056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17</a:t>
            </a:fld>
            <a:endParaRPr lang="en-US"/>
          </a:p>
        </p:txBody>
      </p:sp>
    </p:spTree>
    <p:extLst>
      <p:ext uri="{BB962C8B-B14F-4D97-AF65-F5344CB8AC3E}">
        <p14:creationId xmlns:p14="http://schemas.microsoft.com/office/powerpoint/2010/main" val="35832087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18</a:t>
            </a:fld>
            <a:endParaRPr lang="en-US"/>
          </a:p>
        </p:txBody>
      </p:sp>
    </p:spTree>
    <p:extLst>
      <p:ext uri="{BB962C8B-B14F-4D97-AF65-F5344CB8AC3E}">
        <p14:creationId xmlns:p14="http://schemas.microsoft.com/office/powerpoint/2010/main" val="27754979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19</a:t>
            </a:fld>
            <a:endParaRPr lang="en-US"/>
          </a:p>
        </p:txBody>
      </p:sp>
    </p:spTree>
    <p:extLst>
      <p:ext uri="{BB962C8B-B14F-4D97-AF65-F5344CB8AC3E}">
        <p14:creationId xmlns:p14="http://schemas.microsoft.com/office/powerpoint/2010/main" val="32334742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2</a:t>
            </a:fld>
            <a:endParaRPr lang="en-US"/>
          </a:p>
        </p:txBody>
      </p:sp>
    </p:spTree>
    <p:extLst>
      <p:ext uri="{BB962C8B-B14F-4D97-AF65-F5344CB8AC3E}">
        <p14:creationId xmlns:p14="http://schemas.microsoft.com/office/powerpoint/2010/main" val="27212368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20</a:t>
            </a:fld>
            <a:endParaRPr lang="en-US"/>
          </a:p>
        </p:txBody>
      </p:sp>
    </p:spTree>
    <p:extLst>
      <p:ext uri="{BB962C8B-B14F-4D97-AF65-F5344CB8AC3E}">
        <p14:creationId xmlns:p14="http://schemas.microsoft.com/office/powerpoint/2010/main" val="33532864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21</a:t>
            </a:fld>
            <a:endParaRPr lang="en-US"/>
          </a:p>
        </p:txBody>
      </p:sp>
    </p:spTree>
    <p:extLst>
      <p:ext uri="{BB962C8B-B14F-4D97-AF65-F5344CB8AC3E}">
        <p14:creationId xmlns:p14="http://schemas.microsoft.com/office/powerpoint/2010/main" val="30987253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22</a:t>
            </a:fld>
            <a:endParaRPr lang="en-US"/>
          </a:p>
        </p:txBody>
      </p:sp>
    </p:spTree>
    <p:extLst>
      <p:ext uri="{BB962C8B-B14F-4D97-AF65-F5344CB8AC3E}">
        <p14:creationId xmlns:p14="http://schemas.microsoft.com/office/powerpoint/2010/main" val="9502473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23</a:t>
            </a:fld>
            <a:endParaRPr lang="en-US"/>
          </a:p>
        </p:txBody>
      </p:sp>
    </p:spTree>
    <p:extLst>
      <p:ext uri="{BB962C8B-B14F-4D97-AF65-F5344CB8AC3E}">
        <p14:creationId xmlns:p14="http://schemas.microsoft.com/office/powerpoint/2010/main" val="8550911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24</a:t>
            </a:fld>
            <a:endParaRPr lang="en-US"/>
          </a:p>
        </p:txBody>
      </p:sp>
    </p:spTree>
    <p:extLst>
      <p:ext uri="{BB962C8B-B14F-4D97-AF65-F5344CB8AC3E}">
        <p14:creationId xmlns:p14="http://schemas.microsoft.com/office/powerpoint/2010/main" val="40226703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25</a:t>
            </a:fld>
            <a:endParaRPr lang="en-US"/>
          </a:p>
        </p:txBody>
      </p:sp>
    </p:spTree>
    <p:extLst>
      <p:ext uri="{BB962C8B-B14F-4D97-AF65-F5344CB8AC3E}">
        <p14:creationId xmlns:p14="http://schemas.microsoft.com/office/powerpoint/2010/main" val="14506889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26</a:t>
            </a:fld>
            <a:endParaRPr lang="en-US"/>
          </a:p>
        </p:txBody>
      </p:sp>
    </p:spTree>
    <p:extLst>
      <p:ext uri="{BB962C8B-B14F-4D97-AF65-F5344CB8AC3E}">
        <p14:creationId xmlns:p14="http://schemas.microsoft.com/office/powerpoint/2010/main" val="29509235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27</a:t>
            </a:fld>
            <a:endParaRPr lang="en-US"/>
          </a:p>
        </p:txBody>
      </p:sp>
    </p:spTree>
    <p:extLst>
      <p:ext uri="{BB962C8B-B14F-4D97-AF65-F5344CB8AC3E}">
        <p14:creationId xmlns:p14="http://schemas.microsoft.com/office/powerpoint/2010/main" val="8833750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28</a:t>
            </a:fld>
            <a:endParaRPr lang="en-US"/>
          </a:p>
        </p:txBody>
      </p:sp>
    </p:spTree>
    <p:extLst>
      <p:ext uri="{BB962C8B-B14F-4D97-AF65-F5344CB8AC3E}">
        <p14:creationId xmlns:p14="http://schemas.microsoft.com/office/powerpoint/2010/main" val="39485967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29</a:t>
            </a:fld>
            <a:endParaRPr lang="en-US"/>
          </a:p>
        </p:txBody>
      </p:sp>
    </p:spTree>
    <p:extLst>
      <p:ext uri="{BB962C8B-B14F-4D97-AF65-F5344CB8AC3E}">
        <p14:creationId xmlns:p14="http://schemas.microsoft.com/office/powerpoint/2010/main" val="2831796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3</a:t>
            </a:fld>
            <a:endParaRPr lang="en-US"/>
          </a:p>
        </p:txBody>
      </p:sp>
    </p:spTree>
    <p:extLst>
      <p:ext uri="{BB962C8B-B14F-4D97-AF65-F5344CB8AC3E}">
        <p14:creationId xmlns:p14="http://schemas.microsoft.com/office/powerpoint/2010/main" val="105087102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30</a:t>
            </a:fld>
            <a:endParaRPr lang="en-US"/>
          </a:p>
        </p:txBody>
      </p:sp>
    </p:spTree>
    <p:extLst>
      <p:ext uri="{BB962C8B-B14F-4D97-AF65-F5344CB8AC3E}">
        <p14:creationId xmlns:p14="http://schemas.microsoft.com/office/powerpoint/2010/main" val="282977145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31</a:t>
            </a:fld>
            <a:endParaRPr lang="en-US"/>
          </a:p>
        </p:txBody>
      </p:sp>
    </p:spTree>
    <p:extLst>
      <p:ext uri="{BB962C8B-B14F-4D97-AF65-F5344CB8AC3E}">
        <p14:creationId xmlns:p14="http://schemas.microsoft.com/office/powerpoint/2010/main" val="34772077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32</a:t>
            </a:fld>
            <a:endParaRPr lang="en-US"/>
          </a:p>
        </p:txBody>
      </p:sp>
    </p:spTree>
    <p:extLst>
      <p:ext uri="{BB962C8B-B14F-4D97-AF65-F5344CB8AC3E}">
        <p14:creationId xmlns:p14="http://schemas.microsoft.com/office/powerpoint/2010/main" val="672089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33</a:t>
            </a:fld>
            <a:endParaRPr lang="en-US"/>
          </a:p>
        </p:txBody>
      </p:sp>
    </p:spTree>
    <p:extLst>
      <p:ext uri="{BB962C8B-B14F-4D97-AF65-F5344CB8AC3E}">
        <p14:creationId xmlns:p14="http://schemas.microsoft.com/office/powerpoint/2010/main" val="16913496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34</a:t>
            </a:fld>
            <a:endParaRPr lang="en-US"/>
          </a:p>
        </p:txBody>
      </p:sp>
    </p:spTree>
    <p:extLst>
      <p:ext uri="{BB962C8B-B14F-4D97-AF65-F5344CB8AC3E}">
        <p14:creationId xmlns:p14="http://schemas.microsoft.com/office/powerpoint/2010/main" val="124128499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35</a:t>
            </a:fld>
            <a:endParaRPr lang="en-US"/>
          </a:p>
        </p:txBody>
      </p:sp>
    </p:spTree>
    <p:extLst>
      <p:ext uri="{BB962C8B-B14F-4D97-AF65-F5344CB8AC3E}">
        <p14:creationId xmlns:p14="http://schemas.microsoft.com/office/powerpoint/2010/main" val="12404499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36</a:t>
            </a:fld>
            <a:endParaRPr lang="en-US"/>
          </a:p>
        </p:txBody>
      </p:sp>
    </p:spTree>
    <p:extLst>
      <p:ext uri="{BB962C8B-B14F-4D97-AF65-F5344CB8AC3E}">
        <p14:creationId xmlns:p14="http://schemas.microsoft.com/office/powerpoint/2010/main" val="36091268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37</a:t>
            </a:fld>
            <a:endParaRPr lang="en-US"/>
          </a:p>
        </p:txBody>
      </p:sp>
    </p:spTree>
    <p:extLst>
      <p:ext uri="{BB962C8B-B14F-4D97-AF65-F5344CB8AC3E}">
        <p14:creationId xmlns:p14="http://schemas.microsoft.com/office/powerpoint/2010/main" val="50145316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38</a:t>
            </a:fld>
            <a:endParaRPr lang="en-US"/>
          </a:p>
        </p:txBody>
      </p:sp>
    </p:spTree>
    <p:extLst>
      <p:ext uri="{BB962C8B-B14F-4D97-AF65-F5344CB8AC3E}">
        <p14:creationId xmlns:p14="http://schemas.microsoft.com/office/powerpoint/2010/main" val="20485385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4</a:t>
            </a:fld>
            <a:endParaRPr lang="en-US"/>
          </a:p>
        </p:txBody>
      </p:sp>
    </p:spTree>
    <p:extLst>
      <p:ext uri="{BB962C8B-B14F-4D97-AF65-F5344CB8AC3E}">
        <p14:creationId xmlns:p14="http://schemas.microsoft.com/office/powerpoint/2010/main" val="6835687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5</a:t>
            </a:fld>
            <a:endParaRPr lang="en-US"/>
          </a:p>
        </p:txBody>
      </p:sp>
    </p:spTree>
    <p:extLst>
      <p:ext uri="{BB962C8B-B14F-4D97-AF65-F5344CB8AC3E}">
        <p14:creationId xmlns:p14="http://schemas.microsoft.com/office/powerpoint/2010/main" val="3605243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6</a:t>
            </a:fld>
            <a:endParaRPr lang="en-US"/>
          </a:p>
        </p:txBody>
      </p:sp>
    </p:spTree>
    <p:extLst>
      <p:ext uri="{BB962C8B-B14F-4D97-AF65-F5344CB8AC3E}">
        <p14:creationId xmlns:p14="http://schemas.microsoft.com/office/powerpoint/2010/main" val="1507210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7</a:t>
            </a:fld>
            <a:endParaRPr lang="en-US"/>
          </a:p>
        </p:txBody>
      </p:sp>
    </p:spTree>
    <p:extLst>
      <p:ext uri="{BB962C8B-B14F-4D97-AF65-F5344CB8AC3E}">
        <p14:creationId xmlns:p14="http://schemas.microsoft.com/office/powerpoint/2010/main" val="1956392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8</a:t>
            </a:fld>
            <a:endParaRPr lang="en-US"/>
          </a:p>
        </p:txBody>
      </p:sp>
    </p:spTree>
    <p:extLst>
      <p:ext uri="{BB962C8B-B14F-4D97-AF65-F5344CB8AC3E}">
        <p14:creationId xmlns:p14="http://schemas.microsoft.com/office/powerpoint/2010/main" val="34447316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76C1C4-F56F-46B1-B796-B9F0977DB308}" type="slidenum">
              <a:rPr lang="en-US" smtClean="0"/>
              <a:t>9</a:t>
            </a:fld>
            <a:endParaRPr lang="en-US"/>
          </a:p>
        </p:txBody>
      </p:sp>
    </p:spTree>
    <p:extLst>
      <p:ext uri="{BB962C8B-B14F-4D97-AF65-F5344CB8AC3E}">
        <p14:creationId xmlns:p14="http://schemas.microsoft.com/office/powerpoint/2010/main" val="4230830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a:t>Στυλ κύριου τίτλου</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8DF3C839-2365-46F2-818D-9E676149DB34}" type="datetimeFigureOut">
              <a:rPr lang="en-US" smtClean="0"/>
              <a:t>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2329381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a:t>Στυλ κύριου τίτλου</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8DF3C839-2365-46F2-818D-9E676149DB34}" type="datetimeFigureOut">
              <a:rPr lang="en-US" smtClean="0"/>
              <a:t>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1771348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Στυλ κύριου τίτλου</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8DF3C839-2365-46F2-818D-9E676149DB34}" type="datetimeFigureOut">
              <a:rPr lang="en-US" smtClean="0"/>
              <a:t>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875194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a:t>Στυλ κύριου τίτλου</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8DF3C839-2365-46F2-818D-9E676149DB34}" type="datetimeFigureOut">
              <a:rPr lang="en-US" smtClean="0"/>
              <a:t>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24508346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8DF3C839-2365-46F2-818D-9E676149DB34}" type="datetimeFigureOut">
              <a:rPr lang="en-US" smtClean="0"/>
              <a:t>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064308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8DF3C839-2365-46F2-818D-9E676149DB34}" type="datetimeFigureOut">
              <a:rPr lang="en-US" smtClean="0"/>
              <a:t>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1376891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8DF3C839-2365-46F2-818D-9E676149DB34}" type="datetimeFigureOut">
              <a:rPr lang="en-US" smtClean="0"/>
              <a:t>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30621205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a:t>Στυλ κύριου τίτλου</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8DF3C839-2365-46F2-818D-9E676149DB34}" type="datetimeFigureOut">
              <a:rPr lang="en-US" smtClean="0"/>
              <a:t>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3774993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8DF3C839-2365-46F2-818D-9E676149DB34}" type="datetimeFigureOut">
              <a:rPr lang="en-US" smtClean="0"/>
              <a:t>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151000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a:t>Στυλ κύριου τίτλου</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8DF3C839-2365-46F2-818D-9E676149DB34}" type="datetimeFigureOut">
              <a:rPr lang="en-US" smtClean="0"/>
              <a:t>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464286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8DF3C839-2365-46F2-818D-9E676149DB34}" type="datetimeFigureOut">
              <a:rPr lang="en-US" smtClean="0"/>
              <a:t>10/4/2020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3726715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8DF3C839-2365-46F2-818D-9E676149DB34}" type="datetimeFigureOut">
              <a:rPr lang="en-US" smtClean="0"/>
              <a:t>10/4/2020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3474003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8DF3C839-2365-46F2-818D-9E676149DB34}" type="datetimeFigureOut">
              <a:rPr lang="en-US" smtClean="0"/>
              <a:t>10/4/2020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4235663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F3C839-2365-46F2-818D-9E676149DB34}" type="datetimeFigureOut">
              <a:rPr lang="en-US" smtClean="0"/>
              <a:t>10/4/2020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1727258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a:t>Στυλ κύριου τίτλου</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8DF3C839-2365-46F2-818D-9E676149DB34}" type="datetimeFigureOut">
              <a:rPr lang="en-US" smtClean="0"/>
              <a:t>10/4/2020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FC18C9-39E4-4357-AC35-0B0D68236D34}" type="slidenum">
              <a:rPr lang="en-US" smtClean="0"/>
              <a:t>‹#›</a:t>
            </a:fld>
            <a:endParaRPr lang="en-US"/>
          </a:p>
        </p:txBody>
      </p:sp>
    </p:spTree>
    <p:extLst>
      <p:ext uri="{BB962C8B-B14F-4D97-AF65-F5344CB8AC3E}">
        <p14:creationId xmlns:p14="http://schemas.microsoft.com/office/powerpoint/2010/main" val="670625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FC18C9-39E4-4357-AC35-0B0D68236D34}" type="slidenum">
              <a:rPr lang="en-US" smtClean="0"/>
              <a:t>‹#›</a:t>
            </a:fld>
            <a:endParaRPr lang="en-US"/>
          </a:p>
        </p:txBody>
      </p:sp>
      <p:sp>
        <p:nvSpPr>
          <p:cNvPr id="5" name="Date Placeholder 4"/>
          <p:cNvSpPr>
            <a:spLocks noGrp="1"/>
          </p:cNvSpPr>
          <p:nvPr>
            <p:ph type="dt" sz="half" idx="10"/>
          </p:nvPr>
        </p:nvSpPr>
        <p:spPr/>
        <p:txBody>
          <a:bodyPr/>
          <a:lstStyle/>
          <a:p>
            <a:fld id="{8DF3C839-2365-46F2-818D-9E676149DB34}" type="datetimeFigureOut">
              <a:rPr lang="en-US" smtClean="0"/>
              <a:t>10/4/2020</a:t>
            </a:fld>
            <a:endParaRPr lang="en-US"/>
          </a:p>
        </p:txBody>
      </p:sp>
    </p:spTree>
    <p:extLst>
      <p:ext uri="{BB962C8B-B14F-4D97-AF65-F5344CB8AC3E}">
        <p14:creationId xmlns:p14="http://schemas.microsoft.com/office/powerpoint/2010/main" val="3222267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a:t>Στυλ κύριου τίτλου</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DF3C839-2365-46F2-818D-9E676149DB34}" type="datetimeFigureOut">
              <a:rPr lang="en-US" smtClean="0"/>
              <a:t>10/4/2020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DFC18C9-39E4-4357-AC35-0B0D68236D34}" type="slidenum">
              <a:rPr lang="en-US" smtClean="0"/>
              <a:t>‹#›</a:t>
            </a:fld>
            <a:endParaRPr lang="en-US"/>
          </a:p>
        </p:txBody>
      </p:sp>
    </p:spTree>
    <p:extLst>
      <p:ext uri="{BB962C8B-B14F-4D97-AF65-F5344CB8AC3E}">
        <p14:creationId xmlns:p14="http://schemas.microsoft.com/office/powerpoint/2010/main" val="3615542488"/>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 id="2147483752" r:id="rId15"/>
    <p:sldLayoutId id="214748375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2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055" y="725214"/>
            <a:ext cx="9144000" cy="1753588"/>
          </a:xfrm>
        </p:spPr>
        <p:txBody>
          <a:bodyPr>
            <a:noAutofit/>
          </a:bodyPr>
          <a:lstStyle/>
          <a:p>
            <a:pPr algn="ctr"/>
            <a:r>
              <a:rPr lang="el-GR" sz="4800" dirty="0">
                <a:solidFill>
                  <a:srgbClr val="0070C0"/>
                </a:solidFill>
              </a:rPr>
              <a:t/>
            </a:r>
            <a:br>
              <a:rPr lang="el-GR" sz="4800" dirty="0">
                <a:solidFill>
                  <a:srgbClr val="0070C0"/>
                </a:solidFill>
              </a:rPr>
            </a:br>
            <a:r>
              <a:rPr lang="el-GR" sz="4800" dirty="0">
                <a:solidFill>
                  <a:srgbClr val="0070C0"/>
                </a:solidFill>
              </a:rPr>
              <a:t>Κεφάλαιο 7</a:t>
            </a:r>
            <a:br>
              <a:rPr lang="el-GR" sz="4800" dirty="0">
                <a:solidFill>
                  <a:srgbClr val="0070C0"/>
                </a:solidFill>
              </a:rPr>
            </a:br>
            <a:r>
              <a:rPr lang="el-GR" sz="3200" dirty="0">
                <a:solidFill>
                  <a:srgbClr val="0070C0"/>
                </a:solidFill>
              </a:rPr>
              <a:t>Προηγμένα στοιχεία γλώσσας προγραμματισμού</a:t>
            </a:r>
            <a:endParaRPr lang="en-US" sz="4800" dirty="0">
              <a:solidFill>
                <a:srgbClr val="0070C0"/>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833596" y="3216461"/>
            <a:ext cx="4694822" cy="1390388"/>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1447055" y="5344509"/>
            <a:ext cx="9144000" cy="103581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l-GR" sz="2400" dirty="0">
                <a:solidFill>
                  <a:srgbClr val="0070C0"/>
                </a:solidFill>
              </a:rPr>
              <a:t>Κέρος Α. Ιωάννης</a:t>
            </a:r>
          </a:p>
          <a:p>
            <a:r>
              <a:rPr lang="el-GR" sz="2400" dirty="0">
                <a:solidFill>
                  <a:srgbClr val="0070C0"/>
                </a:solidFill>
              </a:rPr>
              <a:t>Καθηγητής Πληροφορικής ΠΕ19</a:t>
            </a:r>
          </a:p>
          <a:p>
            <a:r>
              <a:rPr lang="el-GR" sz="2400" dirty="0">
                <a:solidFill>
                  <a:srgbClr val="0070C0"/>
                </a:solidFill>
              </a:rPr>
              <a:t>1</a:t>
            </a:r>
            <a:r>
              <a:rPr lang="el-GR" sz="2400" baseline="30000" dirty="0">
                <a:solidFill>
                  <a:srgbClr val="0070C0"/>
                </a:solidFill>
              </a:rPr>
              <a:t>ο</a:t>
            </a:r>
            <a:r>
              <a:rPr lang="el-GR" sz="2400" dirty="0">
                <a:solidFill>
                  <a:srgbClr val="0070C0"/>
                </a:solidFill>
              </a:rPr>
              <a:t> ΕΠΑΛ Κιλκίς</a:t>
            </a:r>
            <a:endParaRPr lang="en-US" sz="2400" dirty="0">
              <a:solidFill>
                <a:srgbClr val="0070C0"/>
              </a:solidFill>
            </a:endParaRPr>
          </a:p>
        </p:txBody>
      </p:sp>
    </p:spTree>
    <p:extLst>
      <p:ext uri="{BB962C8B-B14F-4D97-AF65-F5344CB8AC3E}">
        <p14:creationId xmlns:p14="http://schemas.microsoft.com/office/powerpoint/2010/main" val="2653916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circle(in)">
                                      <p:cBhvr>
                                        <p:cTn id="7"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lstStyle/>
          <a:p>
            <a:r>
              <a:rPr lang="el-GR" dirty="0">
                <a:solidFill>
                  <a:srgbClr val="0070C0"/>
                </a:solidFill>
              </a:rPr>
              <a:t>Συναρτήσεις – Αξίζουν της προσοχής μας</a:t>
            </a:r>
            <a:endParaRPr lang="en-US" dirty="0">
              <a:solidFill>
                <a:srgbClr val="0070C0"/>
              </a:solidFill>
            </a:endParaRPr>
          </a:p>
        </p:txBody>
      </p:sp>
      <p:sp>
        <p:nvSpPr>
          <p:cNvPr id="16" name="TextBox 15"/>
          <p:cNvSpPr txBox="1"/>
          <p:nvPr/>
        </p:nvSpPr>
        <p:spPr>
          <a:xfrm>
            <a:off x="684764" y="985852"/>
            <a:ext cx="5895978" cy="400110"/>
          </a:xfrm>
          <a:prstGeom prst="rect">
            <a:avLst/>
          </a:prstGeom>
          <a:noFill/>
        </p:spPr>
        <p:txBody>
          <a:bodyPr wrap="square" rtlCol="0">
            <a:spAutoFit/>
          </a:bodyPr>
          <a:lstStyle/>
          <a:p>
            <a:pPr algn="just"/>
            <a:r>
              <a:rPr lang="el-GR" sz="2000" dirty="0">
                <a:solidFill>
                  <a:srgbClr val="0070C0"/>
                </a:solidFill>
              </a:rPr>
              <a:t>Τι είναι οι παράμετροι μίας συνάρτησης;</a:t>
            </a:r>
          </a:p>
        </p:txBody>
      </p:sp>
      <p:sp>
        <p:nvSpPr>
          <p:cNvPr id="17" name="TextBox 16"/>
          <p:cNvSpPr txBox="1"/>
          <p:nvPr/>
        </p:nvSpPr>
        <p:spPr>
          <a:xfrm>
            <a:off x="684764" y="1273668"/>
            <a:ext cx="9333986" cy="1323439"/>
          </a:xfrm>
          <a:prstGeom prst="rect">
            <a:avLst/>
          </a:prstGeom>
          <a:noFill/>
        </p:spPr>
        <p:txBody>
          <a:bodyPr wrap="square" rtlCol="0">
            <a:spAutoFit/>
          </a:bodyPr>
          <a:lstStyle/>
          <a:p>
            <a:pPr algn="just"/>
            <a:r>
              <a:rPr lang="el-GR" sz="2000" dirty="0"/>
              <a:t>Οι συναρτήσεις τις περισσότερες φορές χρειάζονται δεδομένα πάνω στα οποία θα ενεργήσουν. Τα δεδομένα αυτά διοχετεύονται μέσα στην συνάρτηση μέσω μεταβλητών που τοποθετούνται μέσα στις παρενθέσεις της συνάρτησης και λέγονται παράμετροι.</a:t>
            </a:r>
          </a:p>
        </p:txBody>
      </p:sp>
      <p:cxnSp>
        <p:nvCxnSpPr>
          <p:cNvPr id="20" name="Ευθύγραμμο βέλος σύνδεσης 19"/>
          <p:cNvCxnSpPr/>
          <p:nvPr/>
        </p:nvCxnSpPr>
        <p:spPr>
          <a:xfrm>
            <a:off x="5097028" y="2652782"/>
            <a:ext cx="0" cy="444703"/>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21" name="TextBox 20"/>
          <p:cNvSpPr txBox="1"/>
          <p:nvPr/>
        </p:nvSpPr>
        <p:spPr>
          <a:xfrm>
            <a:off x="3840062" y="3036473"/>
            <a:ext cx="2027338" cy="400110"/>
          </a:xfrm>
          <a:prstGeom prst="rect">
            <a:avLst/>
          </a:prstGeom>
          <a:noFill/>
        </p:spPr>
        <p:txBody>
          <a:bodyPr wrap="square" rtlCol="0">
            <a:spAutoFit/>
          </a:bodyPr>
          <a:lstStyle/>
          <a:p>
            <a:pPr algn="ctr"/>
            <a:r>
              <a:rPr lang="el-GR" sz="2000" dirty="0"/>
              <a:t>ρίζα(χ)</a:t>
            </a:r>
          </a:p>
        </p:txBody>
      </p:sp>
      <p:sp>
        <p:nvSpPr>
          <p:cNvPr id="24" name="TextBox 23"/>
          <p:cNvSpPr txBox="1"/>
          <p:nvPr/>
        </p:nvSpPr>
        <p:spPr>
          <a:xfrm>
            <a:off x="4064651" y="2252672"/>
            <a:ext cx="2682045" cy="400110"/>
          </a:xfrm>
          <a:prstGeom prst="rect">
            <a:avLst/>
          </a:prstGeom>
          <a:noFill/>
        </p:spPr>
        <p:txBody>
          <a:bodyPr wrap="square" rtlCol="0">
            <a:spAutoFit/>
          </a:bodyPr>
          <a:lstStyle/>
          <a:p>
            <a:pPr algn="just"/>
            <a:r>
              <a:rPr lang="el-GR" sz="2000" dirty="0">
                <a:solidFill>
                  <a:srgbClr val="002060"/>
                </a:solidFill>
              </a:rPr>
              <a:t>παράμετροι (είσοδος)</a:t>
            </a:r>
          </a:p>
        </p:txBody>
      </p:sp>
      <p:sp>
        <p:nvSpPr>
          <p:cNvPr id="13" name="TextBox 12"/>
          <p:cNvSpPr txBox="1"/>
          <p:nvPr/>
        </p:nvSpPr>
        <p:spPr>
          <a:xfrm>
            <a:off x="656079" y="3741569"/>
            <a:ext cx="9333986" cy="707886"/>
          </a:xfrm>
          <a:prstGeom prst="rect">
            <a:avLst/>
          </a:prstGeom>
          <a:noFill/>
        </p:spPr>
        <p:txBody>
          <a:bodyPr wrap="square" rtlCol="0">
            <a:spAutoFit/>
          </a:bodyPr>
          <a:lstStyle/>
          <a:p>
            <a:pPr algn="just"/>
            <a:r>
              <a:rPr lang="el-GR" sz="2000" dirty="0"/>
              <a:t>Οι συναρτήσεις συνήθως γράφονται στην αρχή του προγράμματος και σε κάθε περίπτωση πριν από το σημείο που θα κληθούν (χρησιμοποιηθούν).</a:t>
            </a:r>
          </a:p>
        </p:txBody>
      </p:sp>
      <p:sp>
        <p:nvSpPr>
          <p:cNvPr id="14" name="TextBox 13"/>
          <p:cNvSpPr txBox="1"/>
          <p:nvPr/>
        </p:nvSpPr>
        <p:spPr>
          <a:xfrm>
            <a:off x="646111" y="3402471"/>
            <a:ext cx="5895978" cy="400110"/>
          </a:xfrm>
          <a:prstGeom prst="rect">
            <a:avLst/>
          </a:prstGeom>
          <a:noFill/>
        </p:spPr>
        <p:txBody>
          <a:bodyPr wrap="square" rtlCol="0">
            <a:spAutoFit/>
          </a:bodyPr>
          <a:lstStyle/>
          <a:p>
            <a:pPr algn="just"/>
            <a:r>
              <a:rPr lang="el-GR" sz="2000" dirty="0">
                <a:solidFill>
                  <a:srgbClr val="0070C0"/>
                </a:solidFill>
              </a:rPr>
              <a:t>Που συνήθως γράφονται οι συναρτήσεις;</a:t>
            </a:r>
          </a:p>
        </p:txBody>
      </p:sp>
      <p:sp>
        <p:nvSpPr>
          <p:cNvPr id="15" name="TextBox 14"/>
          <p:cNvSpPr txBox="1"/>
          <p:nvPr/>
        </p:nvSpPr>
        <p:spPr>
          <a:xfrm>
            <a:off x="633411" y="4745206"/>
            <a:ext cx="9333986" cy="400110"/>
          </a:xfrm>
          <a:prstGeom prst="rect">
            <a:avLst/>
          </a:prstGeom>
          <a:noFill/>
        </p:spPr>
        <p:txBody>
          <a:bodyPr wrap="square" rtlCol="0">
            <a:spAutoFit/>
          </a:bodyPr>
          <a:lstStyle/>
          <a:p>
            <a:pPr algn="just"/>
            <a:r>
              <a:rPr lang="el-GR" sz="2000" dirty="0"/>
              <a:t>Δεν υπάρχει απολύτως κανένας περιορισμός.</a:t>
            </a:r>
          </a:p>
        </p:txBody>
      </p:sp>
      <p:sp>
        <p:nvSpPr>
          <p:cNvPr id="19" name="TextBox 18"/>
          <p:cNvSpPr txBox="1"/>
          <p:nvPr/>
        </p:nvSpPr>
        <p:spPr>
          <a:xfrm>
            <a:off x="610743" y="4406108"/>
            <a:ext cx="5895978" cy="400110"/>
          </a:xfrm>
          <a:prstGeom prst="rect">
            <a:avLst/>
          </a:prstGeom>
          <a:noFill/>
        </p:spPr>
        <p:txBody>
          <a:bodyPr wrap="square" rtlCol="0">
            <a:spAutoFit/>
          </a:bodyPr>
          <a:lstStyle/>
          <a:p>
            <a:pPr algn="just"/>
            <a:r>
              <a:rPr lang="el-GR" sz="2000" dirty="0">
                <a:solidFill>
                  <a:srgbClr val="0070C0"/>
                </a:solidFill>
              </a:rPr>
              <a:t>Πόσες φορές μπορεί να κληθεί μία συνάρτηση;</a:t>
            </a:r>
          </a:p>
        </p:txBody>
      </p:sp>
      <p:sp>
        <p:nvSpPr>
          <p:cNvPr id="22" name="TextBox 21"/>
          <p:cNvSpPr txBox="1"/>
          <p:nvPr/>
        </p:nvSpPr>
        <p:spPr>
          <a:xfrm>
            <a:off x="626785" y="5387880"/>
            <a:ext cx="9333986" cy="400110"/>
          </a:xfrm>
          <a:prstGeom prst="rect">
            <a:avLst/>
          </a:prstGeom>
          <a:noFill/>
        </p:spPr>
        <p:txBody>
          <a:bodyPr wrap="square" rtlCol="0">
            <a:spAutoFit/>
          </a:bodyPr>
          <a:lstStyle/>
          <a:p>
            <a:pPr algn="just"/>
            <a:r>
              <a:rPr lang="el-GR" sz="2000" dirty="0"/>
              <a:t>Όχι φυσικά.</a:t>
            </a:r>
          </a:p>
        </p:txBody>
      </p:sp>
      <p:sp>
        <p:nvSpPr>
          <p:cNvPr id="23" name="TextBox 22"/>
          <p:cNvSpPr txBox="1"/>
          <p:nvPr/>
        </p:nvSpPr>
        <p:spPr>
          <a:xfrm>
            <a:off x="591415" y="5048782"/>
            <a:ext cx="10814521" cy="400110"/>
          </a:xfrm>
          <a:prstGeom prst="rect">
            <a:avLst/>
          </a:prstGeom>
          <a:noFill/>
        </p:spPr>
        <p:txBody>
          <a:bodyPr wrap="square" rtlCol="0">
            <a:spAutoFit/>
          </a:bodyPr>
          <a:lstStyle/>
          <a:p>
            <a:pPr algn="just"/>
            <a:r>
              <a:rPr lang="el-GR" sz="2000" dirty="0">
                <a:solidFill>
                  <a:srgbClr val="0070C0"/>
                </a:solidFill>
              </a:rPr>
              <a:t>Κάθε φορά που καλώ μία συνάρτηση, πρέπει να χρησιμοποιώ τις ίδιες παραμέτρους;</a:t>
            </a:r>
          </a:p>
        </p:txBody>
      </p:sp>
      <p:sp>
        <p:nvSpPr>
          <p:cNvPr id="25" name="TextBox 24"/>
          <p:cNvSpPr txBox="1"/>
          <p:nvPr/>
        </p:nvSpPr>
        <p:spPr>
          <a:xfrm>
            <a:off x="633413" y="6101463"/>
            <a:ext cx="9333986" cy="400110"/>
          </a:xfrm>
          <a:prstGeom prst="rect">
            <a:avLst/>
          </a:prstGeom>
          <a:noFill/>
        </p:spPr>
        <p:txBody>
          <a:bodyPr wrap="square" rtlCol="0">
            <a:spAutoFit/>
          </a:bodyPr>
          <a:lstStyle/>
          <a:p>
            <a:pPr algn="just"/>
            <a:r>
              <a:rPr lang="el-GR" sz="2000" dirty="0"/>
              <a:t>Ακριβώς τους ίδιους με τα ονόματα των μεταβλητών και των σταθερών.</a:t>
            </a:r>
          </a:p>
        </p:txBody>
      </p:sp>
      <p:sp>
        <p:nvSpPr>
          <p:cNvPr id="26" name="TextBox 25"/>
          <p:cNvSpPr txBox="1"/>
          <p:nvPr/>
        </p:nvSpPr>
        <p:spPr>
          <a:xfrm>
            <a:off x="610743" y="5762365"/>
            <a:ext cx="10814521" cy="400110"/>
          </a:xfrm>
          <a:prstGeom prst="rect">
            <a:avLst/>
          </a:prstGeom>
          <a:noFill/>
        </p:spPr>
        <p:txBody>
          <a:bodyPr wrap="square" rtlCol="0">
            <a:spAutoFit/>
          </a:bodyPr>
          <a:lstStyle/>
          <a:p>
            <a:pPr algn="just"/>
            <a:r>
              <a:rPr lang="el-GR" sz="2000" dirty="0">
                <a:solidFill>
                  <a:srgbClr val="0070C0"/>
                </a:solidFill>
              </a:rPr>
              <a:t>Το όνομα της συνάρτησης, πρέπει να υπακούει σε κάποιους κανόνες;</a:t>
            </a:r>
          </a:p>
        </p:txBody>
      </p:sp>
      <p:cxnSp>
        <p:nvCxnSpPr>
          <p:cNvPr id="18" name="Ευθύγραμμο βέλος σύνδεσης 17">
            <a:extLst>
              <a:ext uri="{FF2B5EF4-FFF2-40B4-BE49-F238E27FC236}">
                <a16:creationId xmlns:a16="http://schemas.microsoft.com/office/drawing/2014/main" id="{F11562FB-7C69-4776-9D0D-AB1255D719D0}"/>
              </a:ext>
            </a:extLst>
          </p:cNvPr>
          <p:cNvCxnSpPr/>
          <p:nvPr/>
        </p:nvCxnSpPr>
        <p:spPr>
          <a:xfrm>
            <a:off x="8543597" y="2679650"/>
            <a:ext cx="0" cy="444703"/>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27" name="TextBox 26">
            <a:extLst>
              <a:ext uri="{FF2B5EF4-FFF2-40B4-BE49-F238E27FC236}">
                <a16:creationId xmlns:a16="http://schemas.microsoft.com/office/drawing/2014/main" id="{62DCCF02-FE0F-4B44-844A-3D2BB0F6EA0C}"/>
              </a:ext>
            </a:extLst>
          </p:cNvPr>
          <p:cNvSpPr txBox="1"/>
          <p:nvPr/>
        </p:nvSpPr>
        <p:spPr>
          <a:xfrm>
            <a:off x="7083431" y="3045708"/>
            <a:ext cx="2027338" cy="707886"/>
          </a:xfrm>
          <a:prstGeom prst="rect">
            <a:avLst/>
          </a:prstGeom>
          <a:noFill/>
        </p:spPr>
        <p:txBody>
          <a:bodyPr wrap="square" rtlCol="0">
            <a:spAutoFit/>
          </a:bodyPr>
          <a:lstStyle/>
          <a:p>
            <a:pPr algn="ctr"/>
            <a:r>
              <a:rPr lang="en-US" sz="2000" dirty="0"/>
              <a:t>&gt;&gt;&gt;</a:t>
            </a:r>
            <a:r>
              <a:rPr lang="en-US" sz="2000" dirty="0">
                <a:solidFill>
                  <a:srgbClr val="7030A0"/>
                </a:solidFill>
              </a:rPr>
              <a:t>type</a:t>
            </a:r>
            <a:r>
              <a:rPr lang="el-GR" sz="2000" dirty="0">
                <a:solidFill>
                  <a:srgbClr val="7030A0"/>
                </a:solidFill>
              </a:rPr>
              <a:t>(</a:t>
            </a:r>
            <a:r>
              <a:rPr lang="en-US" sz="2000" dirty="0">
                <a:solidFill>
                  <a:srgbClr val="7030A0"/>
                </a:solidFill>
              </a:rPr>
              <a:t>3</a:t>
            </a:r>
            <a:r>
              <a:rPr lang="el-GR" sz="2000" dirty="0">
                <a:solidFill>
                  <a:srgbClr val="7030A0"/>
                </a:solidFill>
              </a:rPr>
              <a:t>)</a:t>
            </a:r>
            <a:endParaRPr lang="en-US" sz="2000" dirty="0">
              <a:solidFill>
                <a:srgbClr val="7030A0"/>
              </a:solidFill>
            </a:endParaRPr>
          </a:p>
          <a:p>
            <a:pPr algn="ctr"/>
            <a:r>
              <a:rPr lang="en-US" sz="2000" dirty="0"/>
              <a:t>&lt;type ‘</a:t>
            </a:r>
            <a:r>
              <a:rPr lang="en-US" sz="2000" dirty="0" err="1"/>
              <a:t>int</a:t>
            </a:r>
            <a:r>
              <a:rPr lang="en-US" sz="2000" dirty="0"/>
              <a:t>’&gt;</a:t>
            </a:r>
            <a:endParaRPr lang="el-GR" sz="2000" dirty="0"/>
          </a:p>
        </p:txBody>
      </p:sp>
      <p:sp>
        <p:nvSpPr>
          <p:cNvPr id="28" name="TextBox 27">
            <a:extLst>
              <a:ext uri="{FF2B5EF4-FFF2-40B4-BE49-F238E27FC236}">
                <a16:creationId xmlns:a16="http://schemas.microsoft.com/office/drawing/2014/main" id="{90091A29-39D5-40CB-B44E-200CFF27E6FE}"/>
              </a:ext>
            </a:extLst>
          </p:cNvPr>
          <p:cNvSpPr txBox="1"/>
          <p:nvPr/>
        </p:nvSpPr>
        <p:spPr>
          <a:xfrm>
            <a:off x="7444538" y="2261907"/>
            <a:ext cx="2682045" cy="400110"/>
          </a:xfrm>
          <a:prstGeom prst="rect">
            <a:avLst/>
          </a:prstGeom>
          <a:noFill/>
        </p:spPr>
        <p:txBody>
          <a:bodyPr wrap="square" rtlCol="0">
            <a:spAutoFit/>
          </a:bodyPr>
          <a:lstStyle/>
          <a:p>
            <a:pPr algn="just"/>
            <a:r>
              <a:rPr lang="el-GR" sz="2000" dirty="0">
                <a:solidFill>
                  <a:srgbClr val="002060"/>
                </a:solidFill>
              </a:rPr>
              <a:t>παράμετροι (είσοδος)</a:t>
            </a:r>
          </a:p>
        </p:txBody>
      </p:sp>
    </p:spTree>
    <p:extLst>
      <p:ext uri="{BB962C8B-B14F-4D97-AF65-F5344CB8AC3E}">
        <p14:creationId xmlns:p14="http://schemas.microsoft.com/office/powerpoint/2010/main" val="1514510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 calcmode="lin" valueType="num">
                                      <p:cBhvr additive="base">
                                        <p:cTn id="7" dur="500" fill="hold"/>
                                        <p:tgtEl>
                                          <p:spTgt spid="1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
                                            <p:txEl>
                                              <p:pRg st="0" end="0"/>
                                            </p:txEl>
                                          </p:spTgt>
                                        </p:tgtEl>
                                        <p:attrNameLst>
                                          <p:attrName>style.visibility</p:attrName>
                                        </p:attrNameLst>
                                      </p:cBhvr>
                                      <p:to>
                                        <p:strVal val="visible"/>
                                      </p:to>
                                    </p:set>
                                    <p:anim calcmode="lin" valueType="num">
                                      <p:cBhvr additive="base">
                                        <p:cTn id="13" dur="500" fill="hold"/>
                                        <p:tgtEl>
                                          <p:spTgt spid="1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1">
                                            <p:txEl>
                                              <p:pRg st="0" end="0"/>
                                            </p:txEl>
                                          </p:spTgt>
                                        </p:tgtEl>
                                        <p:attrNameLst>
                                          <p:attrName>style.visibility</p:attrName>
                                        </p:attrNameLst>
                                      </p:cBhvr>
                                      <p:to>
                                        <p:strVal val="visible"/>
                                      </p:to>
                                    </p:set>
                                    <p:anim calcmode="lin" valueType="num">
                                      <p:cBhvr additive="base">
                                        <p:cTn id="19" dur="500" fill="hold"/>
                                        <p:tgtEl>
                                          <p:spTgt spid="21">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nodeType="clickEffect">
                                  <p:stCondLst>
                                    <p:cond delay="0"/>
                                  </p:stCondLst>
                                  <p:childTnLst>
                                    <p:set>
                                      <p:cBhvr>
                                        <p:cTn id="24" dur="1" fill="hold">
                                          <p:stCondLst>
                                            <p:cond delay="0"/>
                                          </p:stCondLst>
                                        </p:cTn>
                                        <p:tgtEl>
                                          <p:spTgt spid="20"/>
                                        </p:tgtEl>
                                        <p:attrNameLst>
                                          <p:attrName>style.visibility</p:attrName>
                                        </p:attrNameLst>
                                      </p:cBhvr>
                                      <p:to>
                                        <p:strVal val="visible"/>
                                      </p:to>
                                    </p:set>
                                    <p:anim calcmode="lin" valueType="num">
                                      <p:cBhvr additive="base">
                                        <p:cTn id="25" dur="500" fill="hold"/>
                                        <p:tgtEl>
                                          <p:spTgt spid="20"/>
                                        </p:tgtEl>
                                        <p:attrNameLst>
                                          <p:attrName>ppt_x</p:attrName>
                                        </p:attrNameLst>
                                      </p:cBhvr>
                                      <p:tavLst>
                                        <p:tav tm="0">
                                          <p:val>
                                            <p:strVal val="#ppt_x"/>
                                          </p:val>
                                        </p:tav>
                                        <p:tav tm="100000">
                                          <p:val>
                                            <p:strVal val="#ppt_x"/>
                                          </p:val>
                                        </p:tav>
                                      </p:tavLst>
                                    </p:anim>
                                    <p:anim calcmode="lin" valueType="num">
                                      <p:cBhvr additive="base">
                                        <p:cTn id="26" dur="500" fill="hold"/>
                                        <p:tgtEl>
                                          <p:spTgt spid="20"/>
                                        </p:tgtEl>
                                        <p:attrNameLst>
                                          <p:attrName>ppt_y</p:attrName>
                                        </p:attrNameLst>
                                      </p:cBhvr>
                                      <p:tavLst>
                                        <p:tav tm="0">
                                          <p:val>
                                            <p:strVal val="0-#ppt_h/2"/>
                                          </p:val>
                                        </p:tav>
                                        <p:tav tm="100000">
                                          <p:val>
                                            <p:strVal val="#ppt_y"/>
                                          </p:val>
                                        </p:tav>
                                      </p:tavLst>
                                    </p:anim>
                                  </p:childTnLst>
                                </p:cTn>
                              </p:par>
                              <p:par>
                                <p:cTn id="27" presetID="16" presetClass="entr" presetSubtype="21" fill="hold" grpId="0" nodeType="with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barn(inVertical)">
                                      <p:cBhvr>
                                        <p:cTn id="29" dur="500"/>
                                        <p:tgtEl>
                                          <p:spTgt spid="24"/>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grpId="0" nodeType="clickEffect">
                                  <p:stCondLst>
                                    <p:cond delay="0"/>
                                  </p:stCondLst>
                                  <p:childTnLst>
                                    <p:set>
                                      <p:cBhvr>
                                        <p:cTn id="33" dur="1" fill="hold">
                                          <p:stCondLst>
                                            <p:cond delay="0"/>
                                          </p:stCondLst>
                                        </p:cTn>
                                        <p:tgtEl>
                                          <p:spTgt spid="27">
                                            <p:txEl>
                                              <p:pRg st="0" end="0"/>
                                            </p:txEl>
                                          </p:spTgt>
                                        </p:tgtEl>
                                        <p:attrNameLst>
                                          <p:attrName>style.visibility</p:attrName>
                                        </p:attrNameLst>
                                      </p:cBhvr>
                                      <p:to>
                                        <p:strVal val="visible"/>
                                      </p:to>
                                    </p:set>
                                    <p:anim calcmode="lin" valueType="num">
                                      <p:cBhvr additive="base">
                                        <p:cTn id="34" dur="500" fill="hold"/>
                                        <p:tgtEl>
                                          <p:spTgt spid="27">
                                            <p:txEl>
                                              <p:pRg st="0" end="0"/>
                                            </p:txEl>
                                          </p:spTgt>
                                        </p:tgtEl>
                                        <p:attrNameLst>
                                          <p:attrName>ppt_x</p:attrName>
                                        </p:attrNameLst>
                                      </p:cBhvr>
                                      <p:tavLst>
                                        <p:tav tm="0">
                                          <p:val>
                                            <p:strVal val="0-#ppt_w/2"/>
                                          </p:val>
                                        </p:tav>
                                        <p:tav tm="100000">
                                          <p:val>
                                            <p:strVal val="#ppt_x"/>
                                          </p:val>
                                        </p:tav>
                                      </p:tavLst>
                                    </p:anim>
                                    <p:anim calcmode="lin" valueType="num">
                                      <p:cBhvr additive="base">
                                        <p:cTn id="35" dur="500" fill="hold"/>
                                        <p:tgtEl>
                                          <p:spTgt spid="27">
                                            <p:txEl>
                                              <p:pRg st="0" end="0"/>
                                            </p:txEl>
                                          </p:spTgt>
                                        </p:tgtEl>
                                        <p:attrNameLst>
                                          <p:attrName>ppt_y</p:attrName>
                                        </p:attrNameLst>
                                      </p:cBhvr>
                                      <p:tavLst>
                                        <p:tav tm="0">
                                          <p:val>
                                            <p:strVal val="#ppt_y"/>
                                          </p:val>
                                        </p:tav>
                                        <p:tav tm="100000">
                                          <p:val>
                                            <p:strVal val="#ppt_y"/>
                                          </p:val>
                                        </p:tav>
                                      </p:tavLst>
                                    </p:anim>
                                  </p:childTnLst>
                                </p:cTn>
                              </p:par>
                              <p:par>
                                <p:cTn id="36" presetID="2" presetClass="entr" presetSubtype="8" fill="hold" grpId="0" nodeType="withEffect">
                                  <p:stCondLst>
                                    <p:cond delay="0"/>
                                  </p:stCondLst>
                                  <p:childTnLst>
                                    <p:set>
                                      <p:cBhvr>
                                        <p:cTn id="37" dur="1" fill="hold">
                                          <p:stCondLst>
                                            <p:cond delay="0"/>
                                          </p:stCondLst>
                                        </p:cTn>
                                        <p:tgtEl>
                                          <p:spTgt spid="27">
                                            <p:txEl>
                                              <p:pRg st="1" end="1"/>
                                            </p:txEl>
                                          </p:spTgt>
                                        </p:tgtEl>
                                        <p:attrNameLst>
                                          <p:attrName>style.visibility</p:attrName>
                                        </p:attrNameLst>
                                      </p:cBhvr>
                                      <p:to>
                                        <p:strVal val="visible"/>
                                      </p:to>
                                    </p:set>
                                    <p:anim calcmode="lin" valueType="num">
                                      <p:cBhvr additive="base">
                                        <p:cTn id="38" dur="500" fill="hold"/>
                                        <p:tgtEl>
                                          <p:spTgt spid="27">
                                            <p:txEl>
                                              <p:pRg st="1" end="1"/>
                                            </p:txEl>
                                          </p:spTgt>
                                        </p:tgtEl>
                                        <p:attrNameLst>
                                          <p:attrName>ppt_x</p:attrName>
                                        </p:attrNameLst>
                                      </p:cBhvr>
                                      <p:tavLst>
                                        <p:tav tm="0">
                                          <p:val>
                                            <p:strVal val="0-#ppt_w/2"/>
                                          </p:val>
                                        </p:tav>
                                        <p:tav tm="100000">
                                          <p:val>
                                            <p:strVal val="#ppt_x"/>
                                          </p:val>
                                        </p:tav>
                                      </p:tavLst>
                                    </p:anim>
                                    <p:anim calcmode="lin" valueType="num">
                                      <p:cBhvr additive="base">
                                        <p:cTn id="39" dur="500" fill="hold"/>
                                        <p:tgtEl>
                                          <p:spTgt spid="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1" fill="hold" nodeType="clickEffect">
                                  <p:stCondLst>
                                    <p:cond delay="0"/>
                                  </p:stCondLst>
                                  <p:childTnLst>
                                    <p:set>
                                      <p:cBhvr>
                                        <p:cTn id="43" dur="1" fill="hold">
                                          <p:stCondLst>
                                            <p:cond delay="0"/>
                                          </p:stCondLst>
                                        </p:cTn>
                                        <p:tgtEl>
                                          <p:spTgt spid="18"/>
                                        </p:tgtEl>
                                        <p:attrNameLst>
                                          <p:attrName>style.visibility</p:attrName>
                                        </p:attrNameLst>
                                      </p:cBhvr>
                                      <p:to>
                                        <p:strVal val="visible"/>
                                      </p:to>
                                    </p:set>
                                    <p:anim calcmode="lin" valueType="num">
                                      <p:cBhvr additive="base">
                                        <p:cTn id="44" dur="500" fill="hold"/>
                                        <p:tgtEl>
                                          <p:spTgt spid="18"/>
                                        </p:tgtEl>
                                        <p:attrNameLst>
                                          <p:attrName>ppt_x</p:attrName>
                                        </p:attrNameLst>
                                      </p:cBhvr>
                                      <p:tavLst>
                                        <p:tav tm="0">
                                          <p:val>
                                            <p:strVal val="#ppt_x"/>
                                          </p:val>
                                        </p:tav>
                                        <p:tav tm="100000">
                                          <p:val>
                                            <p:strVal val="#ppt_x"/>
                                          </p:val>
                                        </p:tav>
                                      </p:tavLst>
                                    </p:anim>
                                    <p:anim calcmode="lin" valueType="num">
                                      <p:cBhvr additive="base">
                                        <p:cTn id="45" dur="500" fill="hold"/>
                                        <p:tgtEl>
                                          <p:spTgt spid="18"/>
                                        </p:tgtEl>
                                        <p:attrNameLst>
                                          <p:attrName>ppt_y</p:attrName>
                                        </p:attrNameLst>
                                      </p:cBhvr>
                                      <p:tavLst>
                                        <p:tav tm="0">
                                          <p:val>
                                            <p:strVal val="0-#ppt_h/2"/>
                                          </p:val>
                                        </p:tav>
                                        <p:tav tm="100000">
                                          <p:val>
                                            <p:strVal val="#ppt_y"/>
                                          </p:val>
                                        </p:tav>
                                      </p:tavLst>
                                    </p:anim>
                                  </p:childTnLst>
                                </p:cTn>
                              </p:par>
                              <p:par>
                                <p:cTn id="46" presetID="16" presetClass="entr" presetSubtype="21" fill="hold" grpId="0" nodeType="withEffect">
                                  <p:stCondLst>
                                    <p:cond delay="0"/>
                                  </p:stCondLst>
                                  <p:childTnLst>
                                    <p:set>
                                      <p:cBhvr>
                                        <p:cTn id="47" dur="1" fill="hold">
                                          <p:stCondLst>
                                            <p:cond delay="0"/>
                                          </p:stCondLst>
                                        </p:cTn>
                                        <p:tgtEl>
                                          <p:spTgt spid="28"/>
                                        </p:tgtEl>
                                        <p:attrNameLst>
                                          <p:attrName>style.visibility</p:attrName>
                                        </p:attrNameLst>
                                      </p:cBhvr>
                                      <p:to>
                                        <p:strVal val="visible"/>
                                      </p:to>
                                    </p:set>
                                    <p:animEffect transition="in" filter="barn(inVertical)">
                                      <p:cBhvr>
                                        <p:cTn id="48" dur="500"/>
                                        <p:tgtEl>
                                          <p:spTgt spid="28"/>
                                        </p:tgtEl>
                                      </p:cBhvr>
                                    </p:animEffect>
                                  </p:childTnLst>
                                </p:cTn>
                              </p:par>
                            </p:childTnLst>
                          </p:cTn>
                        </p:par>
                      </p:childTnLst>
                    </p:cTn>
                  </p:par>
                  <p:par>
                    <p:cTn id="49" fill="hold">
                      <p:stCondLst>
                        <p:cond delay="indefinite"/>
                      </p:stCondLst>
                      <p:childTnLst>
                        <p:par>
                          <p:cTn id="50" fill="hold">
                            <p:stCondLst>
                              <p:cond delay="0"/>
                            </p:stCondLst>
                            <p:childTnLst>
                              <p:par>
                                <p:cTn id="51" presetID="2" presetClass="entr" presetSubtype="8" fill="hold" grpId="0" nodeType="clickEffect">
                                  <p:stCondLst>
                                    <p:cond delay="0"/>
                                  </p:stCondLst>
                                  <p:childTnLst>
                                    <p:set>
                                      <p:cBhvr>
                                        <p:cTn id="52" dur="1" fill="hold">
                                          <p:stCondLst>
                                            <p:cond delay="0"/>
                                          </p:stCondLst>
                                        </p:cTn>
                                        <p:tgtEl>
                                          <p:spTgt spid="14">
                                            <p:txEl>
                                              <p:pRg st="0" end="0"/>
                                            </p:txEl>
                                          </p:spTgt>
                                        </p:tgtEl>
                                        <p:attrNameLst>
                                          <p:attrName>style.visibility</p:attrName>
                                        </p:attrNameLst>
                                      </p:cBhvr>
                                      <p:to>
                                        <p:strVal val="visible"/>
                                      </p:to>
                                    </p:set>
                                    <p:anim calcmode="lin" valueType="num">
                                      <p:cBhvr additive="base">
                                        <p:cTn id="53" dur="500" fill="hold"/>
                                        <p:tgtEl>
                                          <p:spTgt spid="14">
                                            <p:txEl>
                                              <p:pRg st="0" end="0"/>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1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8" fill="hold" grpId="0" nodeType="clickEffect">
                                  <p:stCondLst>
                                    <p:cond delay="0"/>
                                  </p:stCondLst>
                                  <p:childTnLst>
                                    <p:set>
                                      <p:cBhvr>
                                        <p:cTn id="58" dur="1" fill="hold">
                                          <p:stCondLst>
                                            <p:cond delay="0"/>
                                          </p:stCondLst>
                                        </p:cTn>
                                        <p:tgtEl>
                                          <p:spTgt spid="13">
                                            <p:txEl>
                                              <p:pRg st="0" end="0"/>
                                            </p:txEl>
                                          </p:spTgt>
                                        </p:tgtEl>
                                        <p:attrNameLst>
                                          <p:attrName>style.visibility</p:attrName>
                                        </p:attrNameLst>
                                      </p:cBhvr>
                                      <p:to>
                                        <p:strVal val="visible"/>
                                      </p:to>
                                    </p:set>
                                    <p:anim calcmode="lin" valueType="num">
                                      <p:cBhvr additive="base">
                                        <p:cTn id="59" dur="500" fill="hold"/>
                                        <p:tgtEl>
                                          <p:spTgt spid="13">
                                            <p:txEl>
                                              <p:pRg st="0" end="0"/>
                                            </p:txEl>
                                          </p:spTgt>
                                        </p:tgtEl>
                                        <p:attrNameLst>
                                          <p:attrName>ppt_x</p:attrName>
                                        </p:attrNameLst>
                                      </p:cBhvr>
                                      <p:tavLst>
                                        <p:tav tm="0">
                                          <p:val>
                                            <p:strVal val="0-#ppt_w/2"/>
                                          </p:val>
                                        </p:tav>
                                        <p:tav tm="100000">
                                          <p:val>
                                            <p:strVal val="#ppt_x"/>
                                          </p:val>
                                        </p:tav>
                                      </p:tavLst>
                                    </p:anim>
                                    <p:anim calcmode="lin" valueType="num">
                                      <p:cBhvr additive="base">
                                        <p:cTn id="60" dur="500" fill="hold"/>
                                        <p:tgtEl>
                                          <p:spTgt spid="1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8" fill="hold" grpId="0" nodeType="clickEffect">
                                  <p:stCondLst>
                                    <p:cond delay="0"/>
                                  </p:stCondLst>
                                  <p:childTnLst>
                                    <p:set>
                                      <p:cBhvr>
                                        <p:cTn id="64" dur="1" fill="hold">
                                          <p:stCondLst>
                                            <p:cond delay="0"/>
                                          </p:stCondLst>
                                        </p:cTn>
                                        <p:tgtEl>
                                          <p:spTgt spid="19">
                                            <p:txEl>
                                              <p:pRg st="0" end="0"/>
                                            </p:txEl>
                                          </p:spTgt>
                                        </p:tgtEl>
                                        <p:attrNameLst>
                                          <p:attrName>style.visibility</p:attrName>
                                        </p:attrNameLst>
                                      </p:cBhvr>
                                      <p:to>
                                        <p:strVal val="visible"/>
                                      </p:to>
                                    </p:set>
                                    <p:anim calcmode="lin" valueType="num">
                                      <p:cBhvr additive="base">
                                        <p:cTn id="65" dur="500" fill="hold"/>
                                        <p:tgtEl>
                                          <p:spTgt spid="19">
                                            <p:txEl>
                                              <p:pRg st="0" end="0"/>
                                            </p:txEl>
                                          </p:spTgt>
                                        </p:tgtEl>
                                        <p:attrNameLst>
                                          <p:attrName>ppt_x</p:attrName>
                                        </p:attrNameLst>
                                      </p:cBhvr>
                                      <p:tavLst>
                                        <p:tav tm="0">
                                          <p:val>
                                            <p:strVal val="0-#ppt_w/2"/>
                                          </p:val>
                                        </p:tav>
                                        <p:tav tm="100000">
                                          <p:val>
                                            <p:strVal val="#ppt_x"/>
                                          </p:val>
                                        </p:tav>
                                      </p:tavLst>
                                    </p:anim>
                                    <p:anim calcmode="lin" valueType="num">
                                      <p:cBhvr additive="base">
                                        <p:cTn id="66" dur="500" fill="hold"/>
                                        <p:tgtEl>
                                          <p:spTgt spid="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8" fill="hold" grpId="0" nodeType="clickEffect">
                                  <p:stCondLst>
                                    <p:cond delay="0"/>
                                  </p:stCondLst>
                                  <p:childTnLst>
                                    <p:set>
                                      <p:cBhvr>
                                        <p:cTn id="70" dur="1" fill="hold">
                                          <p:stCondLst>
                                            <p:cond delay="0"/>
                                          </p:stCondLst>
                                        </p:cTn>
                                        <p:tgtEl>
                                          <p:spTgt spid="15">
                                            <p:txEl>
                                              <p:pRg st="0" end="0"/>
                                            </p:txEl>
                                          </p:spTgt>
                                        </p:tgtEl>
                                        <p:attrNameLst>
                                          <p:attrName>style.visibility</p:attrName>
                                        </p:attrNameLst>
                                      </p:cBhvr>
                                      <p:to>
                                        <p:strVal val="visible"/>
                                      </p:to>
                                    </p:set>
                                    <p:anim calcmode="lin" valueType="num">
                                      <p:cBhvr additive="base">
                                        <p:cTn id="71" dur="500" fill="hold"/>
                                        <p:tgtEl>
                                          <p:spTgt spid="15">
                                            <p:txEl>
                                              <p:pRg st="0" end="0"/>
                                            </p:txEl>
                                          </p:spTgt>
                                        </p:tgtEl>
                                        <p:attrNameLst>
                                          <p:attrName>ppt_x</p:attrName>
                                        </p:attrNameLst>
                                      </p:cBhvr>
                                      <p:tavLst>
                                        <p:tav tm="0">
                                          <p:val>
                                            <p:strVal val="0-#ppt_w/2"/>
                                          </p:val>
                                        </p:tav>
                                        <p:tav tm="100000">
                                          <p:val>
                                            <p:strVal val="#ppt_x"/>
                                          </p:val>
                                        </p:tav>
                                      </p:tavLst>
                                    </p:anim>
                                    <p:anim calcmode="lin" valueType="num">
                                      <p:cBhvr additive="base">
                                        <p:cTn id="72" dur="500" fill="hold"/>
                                        <p:tgtEl>
                                          <p:spTgt spid="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8" fill="hold" grpId="0" nodeType="clickEffect">
                                  <p:stCondLst>
                                    <p:cond delay="0"/>
                                  </p:stCondLst>
                                  <p:childTnLst>
                                    <p:set>
                                      <p:cBhvr>
                                        <p:cTn id="76" dur="1" fill="hold">
                                          <p:stCondLst>
                                            <p:cond delay="0"/>
                                          </p:stCondLst>
                                        </p:cTn>
                                        <p:tgtEl>
                                          <p:spTgt spid="23">
                                            <p:txEl>
                                              <p:pRg st="0" end="0"/>
                                            </p:txEl>
                                          </p:spTgt>
                                        </p:tgtEl>
                                        <p:attrNameLst>
                                          <p:attrName>style.visibility</p:attrName>
                                        </p:attrNameLst>
                                      </p:cBhvr>
                                      <p:to>
                                        <p:strVal val="visible"/>
                                      </p:to>
                                    </p:set>
                                    <p:anim calcmode="lin" valueType="num">
                                      <p:cBhvr additive="base">
                                        <p:cTn id="77" dur="500" fill="hold"/>
                                        <p:tgtEl>
                                          <p:spTgt spid="23">
                                            <p:txEl>
                                              <p:pRg st="0" end="0"/>
                                            </p:txEl>
                                          </p:spTgt>
                                        </p:tgtEl>
                                        <p:attrNameLst>
                                          <p:attrName>ppt_x</p:attrName>
                                        </p:attrNameLst>
                                      </p:cBhvr>
                                      <p:tavLst>
                                        <p:tav tm="0">
                                          <p:val>
                                            <p:strVal val="0-#ppt_w/2"/>
                                          </p:val>
                                        </p:tav>
                                        <p:tav tm="100000">
                                          <p:val>
                                            <p:strVal val="#ppt_x"/>
                                          </p:val>
                                        </p:tav>
                                      </p:tavLst>
                                    </p:anim>
                                    <p:anim calcmode="lin" valueType="num">
                                      <p:cBhvr additive="base">
                                        <p:cTn id="78" dur="500" fill="hold"/>
                                        <p:tgtEl>
                                          <p:spTgt spid="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8" fill="hold" grpId="0" nodeType="clickEffect">
                                  <p:stCondLst>
                                    <p:cond delay="0"/>
                                  </p:stCondLst>
                                  <p:childTnLst>
                                    <p:set>
                                      <p:cBhvr>
                                        <p:cTn id="82" dur="1" fill="hold">
                                          <p:stCondLst>
                                            <p:cond delay="0"/>
                                          </p:stCondLst>
                                        </p:cTn>
                                        <p:tgtEl>
                                          <p:spTgt spid="22">
                                            <p:txEl>
                                              <p:pRg st="0" end="0"/>
                                            </p:txEl>
                                          </p:spTgt>
                                        </p:tgtEl>
                                        <p:attrNameLst>
                                          <p:attrName>style.visibility</p:attrName>
                                        </p:attrNameLst>
                                      </p:cBhvr>
                                      <p:to>
                                        <p:strVal val="visible"/>
                                      </p:to>
                                    </p:set>
                                    <p:anim calcmode="lin" valueType="num">
                                      <p:cBhvr additive="base">
                                        <p:cTn id="83" dur="500" fill="hold"/>
                                        <p:tgtEl>
                                          <p:spTgt spid="22">
                                            <p:txEl>
                                              <p:pRg st="0" end="0"/>
                                            </p:txEl>
                                          </p:spTgt>
                                        </p:tgtEl>
                                        <p:attrNameLst>
                                          <p:attrName>ppt_x</p:attrName>
                                        </p:attrNameLst>
                                      </p:cBhvr>
                                      <p:tavLst>
                                        <p:tav tm="0">
                                          <p:val>
                                            <p:strVal val="0-#ppt_w/2"/>
                                          </p:val>
                                        </p:tav>
                                        <p:tav tm="100000">
                                          <p:val>
                                            <p:strVal val="#ppt_x"/>
                                          </p:val>
                                        </p:tav>
                                      </p:tavLst>
                                    </p:anim>
                                    <p:anim calcmode="lin" valueType="num">
                                      <p:cBhvr additive="base">
                                        <p:cTn id="84" dur="500" fill="hold"/>
                                        <p:tgtEl>
                                          <p:spTgt spid="2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8" fill="hold" grpId="0" nodeType="clickEffect">
                                  <p:stCondLst>
                                    <p:cond delay="0"/>
                                  </p:stCondLst>
                                  <p:childTnLst>
                                    <p:set>
                                      <p:cBhvr>
                                        <p:cTn id="88" dur="1" fill="hold">
                                          <p:stCondLst>
                                            <p:cond delay="0"/>
                                          </p:stCondLst>
                                        </p:cTn>
                                        <p:tgtEl>
                                          <p:spTgt spid="26">
                                            <p:txEl>
                                              <p:pRg st="0" end="0"/>
                                            </p:txEl>
                                          </p:spTgt>
                                        </p:tgtEl>
                                        <p:attrNameLst>
                                          <p:attrName>style.visibility</p:attrName>
                                        </p:attrNameLst>
                                      </p:cBhvr>
                                      <p:to>
                                        <p:strVal val="visible"/>
                                      </p:to>
                                    </p:set>
                                    <p:anim calcmode="lin" valueType="num">
                                      <p:cBhvr additive="base">
                                        <p:cTn id="89" dur="500" fill="hold"/>
                                        <p:tgtEl>
                                          <p:spTgt spid="26">
                                            <p:txEl>
                                              <p:pRg st="0" end="0"/>
                                            </p:txEl>
                                          </p:spTgt>
                                        </p:tgtEl>
                                        <p:attrNameLst>
                                          <p:attrName>ppt_x</p:attrName>
                                        </p:attrNameLst>
                                      </p:cBhvr>
                                      <p:tavLst>
                                        <p:tav tm="0">
                                          <p:val>
                                            <p:strVal val="0-#ppt_w/2"/>
                                          </p:val>
                                        </p:tav>
                                        <p:tav tm="100000">
                                          <p:val>
                                            <p:strVal val="#ppt_x"/>
                                          </p:val>
                                        </p:tav>
                                      </p:tavLst>
                                    </p:anim>
                                    <p:anim calcmode="lin" valueType="num">
                                      <p:cBhvr additive="base">
                                        <p:cTn id="90" dur="500" fill="hold"/>
                                        <p:tgtEl>
                                          <p:spTgt spid="2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8" fill="hold" grpId="0" nodeType="clickEffect">
                                  <p:stCondLst>
                                    <p:cond delay="0"/>
                                  </p:stCondLst>
                                  <p:childTnLst>
                                    <p:set>
                                      <p:cBhvr>
                                        <p:cTn id="94" dur="1" fill="hold">
                                          <p:stCondLst>
                                            <p:cond delay="0"/>
                                          </p:stCondLst>
                                        </p:cTn>
                                        <p:tgtEl>
                                          <p:spTgt spid="25">
                                            <p:txEl>
                                              <p:pRg st="0" end="0"/>
                                            </p:txEl>
                                          </p:spTgt>
                                        </p:tgtEl>
                                        <p:attrNameLst>
                                          <p:attrName>style.visibility</p:attrName>
                                        </p:attrNameLst>
                                      </p:cBhvr>
                                      <p:to>
                                        <p:strVal val="visible"/>
                                      </p:to>
                                    </p:set>
                                    <p:anim calcmode="lin" valueType="num">
                                      <p:cBhvr additive="base">
                                        <p:cTn id="95" dur="500" fill="hold"/>
                                        <p:tgtEl>
                                          <p:spTgt spid="25">
                                            <p:txEl>
                                              <p:pRg st="0" end="0"/>
                                            </p:txEl>
                                          </p:spTgt>
                                        </p:tgtEl>
                                        <p:attrNameLst>
                                          <p:attrName>ppt_x</p:attrName>
                                        </p:attrNameLst>
                                      </p:cBhvr>
                                      <p:tavLst>
                                        <p:tav tm="0">
                                          <p:val>
                                            <p:strVal val="0-#ppt_w/2"/>
                                          </p:val>
                                        </p:tav>
                                        <p:tav tm="100000">
                                          <p:val>
                                            <p:strVal val="#ppt_x"/>
                                          </p:val>
                                        </p:tav>
                                      </p:tavLst>
                                    </p:anim>
                                    <p:anim calcmode="lin" valueType="num">
                                      <p:cBhvr additive="base">
                                        <p:cTn id="96" dur="500" fill="hold"/>
                                        <p:tgtEl>
                                          <p:spTgt spid="2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P spid="17" grpId="0" build="p"/>
      <p:bldP spid="21" grpId="0" build="p"/>
      <p:bldP spid="24" grpId="0"/>
      <p:bldP spid="13" grpId="0" build="p"/>
      <p:bldP spid="14" grpId="0" build="p"/>
      <p:bldP spid="15" grpId="0" build="p"/>
      <p:bldP spid="19" grpId="0" build="p"/>
      <p:bldP spid="22" grpId="0" build="p"/>
      <p:bldP spid="23" grpId="0" build="p"/>
      <p:bldP spid="25" grpId="0" build="p"/>
      <p:bldP spid="26" grpId="0" build="p"/>
      <p:bldP spid="27" grpId="0" uiExpand="1" build="p"/>
      <p:bldP spid="2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251867" cy="788132"/>
          </a:xfrm>
        </p:spPr>
        <p:txBody>
          <a:bodyPr>
            <a:noAutofit/>
          </a:bodyPr>
          <a:lstStyle/>
          <a:p>
            <a:r>
              <a:rPr lang="el-GR" sz="2800" dirty="0">
                <a:solidFill>
                  <a:srgbClr val="0070C0"/>
                </a:solidFill>
              </a:rPr>
              <a:t>Παραδείγματα συναρτήσεων</a:t>
            </a:r>
            <a:endParaRPr lang="en-US" sz="2800" dirty="0">
              <a:solidFill>
                <a:srgbClr val="0070C0"/>
              </a:solidFill>
            </a:endParaRPr>
          </a:p>
        </p:txBody>
      </p:sp>
      <p:sp>
        <p:nvSpPr>
          <p:cNvPr id="2" name="TextBox 1"/>
          <p:cNvSpPr txBox="1"/>
          <p:nvPr/>
        </p:nvSpPr>
        <p:spPr>
          <a:xfrm>
            <a:off x="646110" y="894330"/>
            <a:ext cx="2239684" cy="400110"/>
          </a:xfrm>
          <a:prstGeom prst="rect">
            <a:avLst/>
          </a:prstGeom>
          <a:noFill/>
        </p:spPr>
        <p:txBody>
          <a:bodyPr wrap="square" rtlCol="0">
            <a:spAutoFit/>
          </a:bodyPr>
          <a:lstStyle/>
          <a:p>
            <a:pPr algn="just"/>
            <a:r>
              <a:rPr lang="el-GR" sz="2000" dirty="0">
                <a:solidFill>
                  <a:srgbClr val="0070C0"/>
                </a:solidFill>
              </a:rPr>
              <a:t>Παράδειγμα</a:t>
            </a:r>
            <a:r>
              <a:rPr lang="en-US" sz="2000" dirty="0">
                <a:solidFill>
                  <a:srgbClr val="0070C0"/>
                </a:solidFill>
              </a:rPr>
              <a:t> 1o </a:t>
            </a:r>
            <a:endParaRPr lang="el-GR" sz="2000" dirty="0">
              <a:solidFill>
                <a:srgbClr val="0070C0"/>
              </a:solidFill>
            </a:endParaRPr>
          </a:p>
        </p:txBody>
      </p:sp>
      <p:sp>
        <p:nvSpPr>
          <p:cNvPr id="33" name="TextBox 32"/>
          <p:cNvSpPr txBox="1"/>
          <p:nvPr/>
        </p:nvSpPr>
        <p:spPr>
          <a:xfrm>
            <a:off x="646111" y="1227353"/>
            <a:ext cx="8951808" cy="707886"/>
          </a:xfrm>
          <a:prstGeom prst="rect">
            <a:avLst/>
          </a:prstGeom>
          <a:noFill/>
        </p:spPr>
        <p:txBody>
          <a:bodyPr wrap="square" rtlCol="0">
            <a:spAutoFit/>
          </a:bodyPr>
          <a:lstStyle/>
          <a:p>
            <a:pPr algn="just"/>
            <a:r>
              <a:rPr lang="el-GR" sz="2000" dirty="0"/>
              <a:t>Να γραφεί συνάρτηση με όνομα </a:t>
            </a:r>
            <a:r>
              <a:rPr lang="en-US" sz="2000" dirty="0" err="1"/>
              <a:t>fun_name</a:t>
            </a:r>
            <a:r>
              <a:rPr lang="en-US" sz="2000" dirty="0"/>
              <a:t>, </a:t>
            </a:r>
            <a:r>
              <a:rPr lang="el-GR" sz="2000" dirty="0"/>
              <a:t>η οποία να εμφανίζει το μήνυμα ‘</a:t>
            </a:r>
            <a:r>
              <a:rPr lang="en-US" sz="2000" dirty="0"/>
              <a:t>hello</a:t>
            </a:r>
            <a:r>
              <a:rPr lang="el-GR" sz="2000" dirty="0"/>
              <a:t>’ στην οθόνη.</a:t>
            </a:r>
          </a:p>
        </p:txBody>
      </p:sp>
      <p:cxnSp>
        <p:nvCxnSpPr>
          <p:cNvPr id="19" name="Ευθύγραμμο βέλος σύνδεσης 18"/>
          <p:cNvCxnSpPr/>
          <p:nvPr/>
        </p:nvCxnSpPr>
        <p:spPr>
          <a:xfrm flipV="1">
            <a:off x="2885794" y="2657976"/>
            <a:ext cx="993875" cy="56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649984" y="3162414"/>
            <a:ext cx="2118615" cy="400110"/>
          </a:xfrm>
          <a:prstGeom prst="rect">
            <a:avLst/>
          </a:prstGeom>
          <a:noFill/>
        </p:spPr>
        <p:txBody>
          <a:bodyPr wrap="square" rtlCol="0">
            <a:spAutoFit/>
          </a:bodyPr>
          <a:lstStyle/>
          <a:p>
            <a:pPr algn="just"/>
            <a:r>
              <a:rPr lang="el-GR" sz="2000" dirty="0">
                <a:solidFill>
                  <a:srgbClr val="0070C0"/>
                </a:solidFill>
              </a:rPr>
              <a:t>Παράδειγμα</a:t>
            </a:r>
            <a:r>
              <a:rPr lang="en-US" sz="2000" dirty="0">
                <a:solidFill>
                  <a:srgbClr val="0070C0"/>
                </a:solidFill>
              </a:rPr>
              <a:t> 2o </a:t>
            </a:r>
            <a:endParaRPr lang="el-GR" sz="2000" dirty="0">
              <a:solidFill>
                <a:srgbClr val="0070C0"/>
              </a:solidFill>
            </a:endParaRPr>
          </a:p>
        </p:txBody>
      </p:sp>
      <p:sp>
        <p:nvSpPr>
          <p:cNvPr id="26" name="TextBox 25"/>
          <p:cNvSpPr txBox="1"/>
          <p:nvPr/>
        </p:nvSpPr>
        <p:spPr>
          <a:xfrm>
            <a:off x="646111" y="3521826"/>
            <a:ext cx="8951808" cy="707886"/>
          </a:xfrm>
          <a:prstGeom prst="rect">
            <a:avLst/>
          </a:prstGeom>
          <a:noFill/>
        </p:spPr>
        <p:txBody>
          <a:bodyPr wrap="square" rtlCol="0">
            <a:spAutoFit/>
          </a:bodyPr>
          <a:lstStyle/>
          <a:p>
            <a:pPr algn="just"/>
            <a:r>
              <a:rPr lang="el-GR" sz="2000" dirty="0"/>
              <a:t>Να γραφεί συνάρτηση με όνομα </a:t>
            </a:r>
            <a:r>
              <a:rPr lang="en-US" sz="2000" dirty="0" err="1"/>
              <a:t>find_sum</a:t>
            </a:r>
            <a:r>
              <a:rPr lang="en-US" sz="2000" dirty="0"/>
              <a:t>, </a:t>
            </a:r>
            <a:r>
              <a:rPr lang="el-GR" sz="2000" dirty="0"/>
              <a:t>η οποία να δέχεται 2 παραμέτρους και να επιστρέφει στο κύριο πρόγραμμα το άθροισμα τους.</a:t>
            </a:r>
          </a:p>
        </p:txBody>
      </p:sp>
      <p:cxnSp>
        <p:nvCxnSpPr>
          <p:cNvPr id="27" name="Ευθύγραμμο βέλος σύνδεσης 26"/>
          <p:cNvCxnSpPr/>
          <p:nvPr/>
        </p:nvCxnSpPr>
        <p:spPr>
          <a:xfrm>
            <a:off x="3151394" y="5946873"/>
            <a:ext cx="1657324"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646111" y="1919475"/>
            <a:ext cx="1875835" cy="1200329"/>
          </a:xfrm>
          <a:prstGeom prst="rect">
            <a:avLst/>
          </a:prstGeom>
          <a:noFill/>
        </p:spPr>
        <p:txBody>
          <a:bodyPr wrap="none" rtlCol="0">
            <a:spAutoFit/>
          </a:bodyPr>
          <a:lstStyle/>
          <a:p>
            <a:r>
              <a:rPr lang="en-US" dirty="0">
                <a:solidFill>
                  <a:srgbClr val="7030A0"/>
                </a:solidFill>
              </a:rPr>
              <a:t>def </a:t>
            </a:r>
            <a:r>
              <a:rPr lang="en-US" dirty="0" err="1">
                <a:solidFill>
                  <a:srgbClr val="7030A0"/>
                </a:solidFill>
              </a:rPr>
              <a:t>fun_name</a:t>
            </a:r>
            <a:r>
              <a:rPr lang="en-US" dirty="0">
                <a:solidFill>
                  <a:srgbClr val="7030A0"/>
                </a:solidFill>
              </a:rPr>
              <a:t>():</a:t>
            </a:r>
          </a:p>
          <a:p>
            <a:r>
              <a:rPr lang="en-US" dirty="0">
                <a:solidFill>
                  <a:srgbClr val="7030A0"/>
                </a:solidFill>
              </a:rPr>
              <a:t>    print </a:t>
            </a:r>
            <a:r>
              <a:rPr lang="el-GR" dirty="0">
                <a:solidFill>
                  <a:srgbClr val="7030A0"/>
                </a:solidFill>
              </a:rPr>
              <a:t>'</a:t>
            </a:r>
            <a:r>
              <a:rPr lang="en-US" dirty="0">
                <a:solidFill>
                  <a:srgbClr val="7030A0"/>
                </a:solidFill>
              </a:rPr>
              <a:t>hello</a:t>
            </a:r>
            <a:r>
              <a:rPr lang="el-GR" dirty="0">
                <a:solidFill>
                  <a:srgbClr val="7030A0"/>
                </a:solidFill>
              </a:rPr>
              <a:t>'</a:t>
            </a:r>
          </a:p>
          <a:p>
            <a:r>
              <a:rPr lang="el-GR" dirty="0">
                <a:solidFill>
                  <a:srgbClr val="7030A0"/>
                </a:solidFill>
              </a:rPr>
              <a:t>    </a:t>
            </a:r>
          </a:p>
          <a:p>
            <a:r>
              <a:rPr lang="en-US" dirty="0" err="1">
                <a:solidFill>
                  <a:srgbClr val="7030A0"/>
                </a:solidFill>
              </a:rPr>
              <a:t>fun_name</a:t>
            </a:r>
            <a:r>
              <a:rPr lang="en-US" dirty="0">
                <a:solidFill>
                  <a:srgbClr val="7030A0"/>
                </a:solidFill>
              </a:rPr>
              <a:t>() </a:t>
            </a:r>
            <a:endParaRPr lang="el-GR" dirty="0">
              <a:solidFill>
                <a:srgbClr val="7030A0"/>
              </a:solidFill>
            </a:endParaRPr>
          </a:p>
        </p:txBody>
      </p:sp>
      <p:sp>
        <p:nvSpPr>
          <p:cNvPr id="6" name="TextBox 5"/>
          <p:cNvSpPr txBox="1"/>
          <p:nvPr/>
        </p:nvSpPr>
        <p:spPr>
          <a:xfrm>
            <a:off x="4112694" y="2458105"/>
            <a:ext cx="696024" cy="369332"/>
          </a:xfrm>
          <a:prstGeom prst="rect">
            <a:avLst/>
          </a:prstGeom>
          <a:noFill/>
        </p:spPr>
        <p:txBody>
          <a:bodyPr wrap="none" rtlCol="0">
            <a:spAutoFit/>
          </a:bodyPr>
          <a:lstStyle/>
          <a:p>
            <a:r>
              <a:rPr lang="en-US" dirty="0">
                <a:solidFill>
                  <a:srgbClr val="C00000"/>
                </a:solidFill>
              </a:rPr>
              <a:t>hello</a:t>
            </a:r>
            <a:endParaRPr lang="el-GR" dirty="0">
              <a:solidFill>
                <a:srgbClr val="C00000"/>
              </a:solidFill>
            </a:endParaRPr>
          </a:p>
        </p:txBody>
      </p:sp>
      <p:sp>
        <p:nvSpPr>
          <p:cNvPr id="10" name="TextBox 9"/>
          <p:cNvSpPr txBox="1"/>
          <p:nvPr/>
        </p:nvSpPr>
        <p:spPr>
          <a:xfrm>
            <a:off x="646111" y="4537489"/>
            <a:ext cx="2795958" cy="1754326"/>
          </a:xfrm>
          <a:prstGeom prst="rect">
            <a:avLst/>
          </a:prstGeom>
          <a:noFill/>
        </p:spPr>
        <p:txBody>
          <a:bodyPr wrap="none" rtlCol="0">
            <a:spAutoFit/>
          </a:bodyPr>
          <a:lstStyle/>
          <a:p>
            <a:r>
              <a:rPr lang="en-US" dirty="0">
                <a:solidFill>
                  <a:srgbClr val="7030A0"/>
                </a:solidFill>
              </a:rPr>
              <a:t>def </a:t>
            </a:r>
            <a:r>
              <a:rPr lang="en-US" dirty="0" err="1">
                <a:solidFill>
                  <a:srgbClr val="7030A0"/>
                </a:solidFill>
              </a:rPr>
              <a:t>find_sum</a:t>
            </a:r>
            <a:r>
              <a:rPr lang="en-US" dirty="0">
                <a:solidFill>
                  <a:srgbClr val="7030A0"/>
                </a:solidFill>
              </a:rPr>
              <a:t>(par1,par2):</a:t>
            </a:r>
          </a:p>
          <a:p>
            <a:r>
              <a:rPr lang="en-US" dirty="0">
                <a:solidFill>
                  <a:srgbClr val="7030A0"/>
                </a:solidFill>
              </a:rPr>
              <a:t>    result=par1+par2</a:t>
            </a:r>
          </a:p>
          <a:p>
            <a:pPr indent="266700"/>
            <a:r>
              <a:rPr lang="en-US" dirty="0">
                <a:solidFill>
                  <a:srgbClr val="7030A0"/>
                </a:solidFill>
              </a:rPr>
              <a:t>return result</a:t>
            </a:r>
            <a:endParaRPr lang="el-GR" dirty="0">
              <a:solidFill>
                <a:srgbClr val="7030A0"/>
              </a:solidFill>
            </a:endParaRPr>
          </a:p>
          <a:p>
            <a:r>
              <a:rPr lang="el-GR" dirty="0">
                <a:solidFill>
                  <a:srgbClr val="7030A0"/>
                </a:solidFill>
              </a:rPr>
              <a:t>    </a:t>
            </a:r>
          </a:p>
          <a:p>
            <a:r>
              <a:rPr lang="en-US" dirty="0">
                <a:solidFill>
                  <a:srgbClr val="7030A0"/>
                </a:solidFill>
              </a:rPr>
              <a:t>print </a:t>
            </a:r>
            <a:r>
              <a:rPr lang="en-US" dirty="0" err="1">
                <a:solidFill>
                  <a:srgbClr val="7030A0"/>
                </a:solidFill>
              </a:rPr>
              <a:t>find_sum</a:t>
            </a:r>
            <a:r>
              <a:rPr lang="en-US" dirty="0">
                <a:solidFill>
                  <a:srgbClr val="7030A0"/>
                </a:solidFill>
              </a:rPr>
              <a:t>(3,4)</a:t>
            </a:r>
          </a:p>
          <a:p>
            <a:r>
              <a:rPr lang="en-US" dirty="0">
                <a:solidFill>
                  <a:srgbClr val="7030A0"/>
                </a:solidFill>
              </a:rPr>
              <a:t>print </a:t>
            </a:r>
            <a:r>
              <a:rPr lang="en-US" dirty="0" err="1">
                <a:solidFill>
                  <a:srgbClr val="7030A0"/>
                </a:solidFill>
              </a:rPr>
              <a:t>find_sum</a:t>
            </a:r>
            <a:r>
              <a:rPr lang="en-US" dirty="0">
                <a:solidFill>
                  <a:srgbClr val="7030A0"/>
                </a:solidFill>
              </a:rPr>
              <a:t>(15,20)</a:t>
            </a:r>
          </a:p>
        </p:txBody>
      </p:sp>
      <p:sp>
        <p:nvSpPr>
          <p:cNvPr id="13" name="TextBox 12"/>
          <p:cNvSpPr txBox="1"/>
          <p:nvPr/>
        </p:nvSpPr>
        <p:spPr>
          <a:xfrm>
            <a:off x="4843722" y="5654751"/>
            <a:ext cx="428322" cy="923330"/>
          </a:xfrm>
          <a:prstGeom prst="rect">
            <a:avLst/>
          </a:prstGeom>
          <a:noFill/>
        </p:spPr>
        <p:txBody>
          <a:bodyPr wrap="none" rtlCol="0">
            <a:spAutoFit/>
          </a:bodyPr>
          <a:lstStyle/>
          <a:p>
            <a:r>
              <a:rPr lang="en-US" dirty="0">
                <a:solidFill>
                  <a:srgbClr val="C00000"/>
                </a:solidFill>
              </a:rPr>
              <a:t>12</a:t>
            </a:r>
            <a:endParaRPr lang="el-GR" dirty="0">
              <a:solidFill>
                <a:srgbClr val="C00000"/>
              </a:solidFill>
            </a:endParaRPr>
          </a:p>
          <a:p>
            <a:r>
              <a:rPr lang="en-US" dirty="0">
                <a:solidFill>
                  <a:srgbClr val="C00000"/>
                </a:solidFill>
              </a:rPr>
              <a:t>35</a:t>
            </a:r>
          </a:p>
          <a:p>
            <a:endParaRPr lang="el-GR" dirty="0">
              <a:solidFill>
                <a:srgbClr val="C00000"/>
              </a:solidFill>
            </a:endParaRPr>
          </a:p>
        </p:txBody>
      </p:sp>
      <p:cxnSp>
        <p:nvCxnSpPr>
          <p:cNvPr id="14" name="Ευθύγραμμο βέλος σύνδεσης 13">
            <a:extLst>
              <a:ext uri="{FF2B5EF4-FFF2-40B4-BE49-F238E27FC236}">
                <a16:creationId xmlns:a16="http://schemas.microsoft.com/office/drawing/2014/main" id="{F38C56A0-C469-4116-AEF9-C78492040CC3}"/>
              </a:ext>
            </a:extLst>
          </p:cNvPr>
          <p:cNvCxnSpPr>
            <a:cxnSpLocks/>
          </p:cNvCxnSpPr>
          <p:nvPr/>
        </p:nvCxnSpPr>
        <p:spPr>
          <a:xfrm>
            <a:off x="7699313" y="5530676"/>
            <a:ext cx="0" cy="50627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731867AF-3A3C-4BF7-8F36-B1369E934EBE}"/>
              </a:ext>
            </a:extLst>
          </p:cNvPr>
          <p:cNvSpPr txBox="1"/>
          <p:nvPr/>
        </p:nvSpPr>
        <p:spPr>
          <a:xfrm>
            <a:off x="6009154" y="4527416"/>
            <a:ext cx="3692036" cy="923330"/>
          </a:xfrm>
          <a:prstGeom prst="rect">
            <a:avLst/>
          </a:prstGeom>
          <a:noFill/>
        </p:spPr>
        <p:txBody>
          <a:bodyPr wrap="none" rtlCol="0">
            <a:spAutoFit/>
          </a:bodyPr>
          <a:lstStyle/>
          <a:p>
            <a:r>
              <a:rPr lang="el-GR" dirty="0"/>
              <a:t>Μην ξεχνάτε τον πολυμορφισμό!!!</a:t>
            </a:r>
            <a:endParaRPr lang="en-US" dirty="0"/>
          </a:p>
          <a:p>
            <a:endParaRPr lang="el-GR" dirty="0">
              <a:solidFill>
                <a:srgbClr val="7030A0"/>
              </a:solidFill>
            </a:endParaRPr>
          </a:p>
          <a:p>
            <a:r>
              <a:rPr lang="en-US" dirty="0">
                <a:solidFill>
                  <a:srgbClr val="7030A0"/>
                </a:solidFill>
              </a:rPr>
              <a:t>print </a:t>
            </a:r>
            <a:r>
              <a:rPr lang="en-US" dirty="0" err="1">
                <a:solidFill>
                  <a:srgbClr val="7030A0"/>
                </a:solidFill>
              </a:rPr>
              <a:t>find_sum</a:t>
            </a:r>
            <a:r>
              <a:rPr lang="en-US" dirty="0">
                <a:solidFill>
                  <a:srgbClr val="7030A0"/>
                </a:solidFill>
              </a:rPr>
              <a:t>('</a:t>
            </a:r>
            <a:r>
              <a:rPr lang="en-US" dirty="0" err="1">
                <a:solidFill>
                  <a:srgbClr val="7030A0"/>
                </a:solidFill>
              </a:rPr>
              <a:t>paok</a:t>
            </a:r>
            <a:r>
              <a:rPr lang="en-US" dirty="0">
                <a:solidFill>
                  <a:srgbClr val="7030A0"/>
                </a:solidFill>
              </a:rPr>
              <a:t>','</a:t>
            </a:r>
            <a:r>
              <a:rPr lang="en-US" dirty="0" err="1">
                <a:solidFill>
                  <a:srgbClr val="7030A0"/>
                </a:solidFill>
              </a:rPr>
              <a:t>osfp</a:t>
            </a:r>
            <a:r>
              <a:rPr lang="en-US" dirty="0">
                <a:solidFill>
                  <a:srgbClr val="7030A0"/>
                </a:solidFill>
              </a:rPr>
              <a:t>')</a:t>
            </a:r>
            <a:endParaRPr lang="el-GR" dirty="0">
              <a:solidFill>
                <a:srgbClr val="7030A0"/>
              </a:solidFill>
            </a:endParaRPr>
          </a:p>
        </p:txBody>
      </p:sp>
      <p:sp>
        <p:nvSpPr>
          <p:cNvPr id="16" name="TextBox 15">
            <a:extLst>
              <a:ext uri="{FF2B5EF4-FFF2-40B4-BE49-F238E27FC236}">
                <a16:creationId xmlns:a16="http://schemas.microsoft.com/office/drawing/2014/main" id="{55BB7364-2F0B-451A-BE9C-3EC35D4600C1}"/>
              </a:ext>
            </a:extLst>
          </p:cNvPr>
          <p:cNvSpPr txBox="1"/>
          <p:nvPr/>
        </p:nvSpPr>
        <p:spPr>
          <a:xfrm>
            <a:off x="7146918" y="6036948"/>
            <a:ext cx="1104790" cy="369332"/>
          </a:xfrm>
          <a:prstGeom prst="rect">
            <a:avLst/>
          </a:prstGeom>
          <a:noFill/>
        </p:spPr>
        <p:txBody>
          <a:bodyPr wrap="none" rtlCol="0">
            <a:spAutoFit/>
          </a:bodyPr>
          <a:lstStyle/>
          <a:p>
            <a:r>
              <a:rPr lang="en-US" dirty="0" err="1">
                <a:solidFill>
                  <a:srgbClr val="C00000"/>
                </a:solidFill>
              </a:rPr>
              <a:t>paokosfp</a:t>
            </a:r>
            <a:endParaRPr lang="el-GR" dirty="0">
              <a:solidFill>
                <a:srgbClr val="C00000"/>
              </a:solidFill>
            </a:endParaRPr>
          </a:p>
        </p:txBody>
      </p:sp>
    </p:spTree>
    <p:extLst>
      <p:ext uri="{BB962C8B-B14F-4D97-AF65-F5344CB8AC3E}">
        <p14:creationId xmlns:p14="http://schemas.microsoft.com/office/powerpoint/2010/main" val="3841179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3">
                                            <p:txEl>
                                              <p:pRg st="0" end="0"/>
                                            </p:txEl>
                                          </p:spTgt>
                                        </p:tgtEl>
                                        <p:attrNameLst>
                                          <p:attrName>style.visibility</p:attrName>
                                        </p:attrNameLst>
                                      </p:cBhvr>
                                      <p:to>
                                        <p:strVal val="visible"/>
                                      </p:to>
                                    </p:set>
                                    <p:anim calcmode="lin" valueType="num">
                                      <p:cBhvr additive="base">
                                        <p:cTn id="13" dur="500" fill="hold"/>
                                        <p:tgtEl>
                                          <p:spTgt spid="3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0-#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0-#ppt_w/2"/>
                                          </p:val>
                                        </p:tav>
                                        <p:tav tm="100000">
                                          <p:val>
                                            <p:strVal val="#ppt_x"/>
                                          </p:val>
                                        </p:tav>
                                      </p:tavLst>
                                    </p:anim>
                                    <p:anim calcmode="lin" valueType="num">
                                      <p:cBhvr additive="base">
                                        <p:cTn id="24" dur="500" fill="hold"/>
                                        <p:tgtEl>
                                          <p:spTgt spid="19"/>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0-#ppt_w/2"/>
                                          </p:val>
                                        </p:tav>
                                        <p:tav tm="100000">
                                          <p:val>
                                            <p:strVal val="#ppt_x"/>
                                          </p:val>
                                        </p:tav>
                                      </p:tavLst>
                                    </p:anim>
                                    <p:anim calcmode="lin" valueType="num">
                                      <p:cBhvr additive="base">
                                        <p:cTn id="2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23">
                                            <p:txEl>
                                              <p:pRg st="0" end="0"/>
                                            </p:txEl>
                                          </p:spTgt>
                                        </p:tgtEl>
                                        <p:attrNameLst>
                                          <p:attrName>style.visibility</p:attrName>
                                        </p:attrNameLst>
                                      </p:cBhvr>
                                      <p:to>
                                        <p:strVal val="visible"/>
                                      </p:to>
                                    </p:set>
                                    <p:anim calcmode="lin" valueType="num">
                                      <p:cBhvr additive="base">
                                        <p:cTn id="33" dur="500" fill="hold"/>
                                        <p:tgtEl>
                                          <p:spTgt spid="23">
                                            <p:txEl>
                                              <p:pRg st="0" end="0"/>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26">
                                            <p:txEl>
                                              <p:pRg st="0" end="0"/>
                                            </p:txEl>
                                          </p:spTgt>
                                        </p:tgtEl>
                                        <p:attrNameLst>
                                          <p:attrName>style.visibility</p:attrName>
                                        </p:attrNameLst>
                                      </p:cBhvr>
                                      <p:to>
                                        <p:strVal val="visible"/>
                                      </p:to>
                                    </p:set>
                                    <p:anim calcmode="lin" valueType="num">
                                      <p:cBhvr additive="base">
                                        <p:cTn id="39" dur="500" fill="hold"/>
                                        <p:tgtEl>
                                          <p:spTgt spid="26">
                                            <p:txEl>
                                              <p:pRg st="0" end="0"/>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2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anim calcmode="lin" valueType="num">
                                      <p:cBhvr additive="base">
                                        <p:cTn id="45" dur="500" fill="hold"/>
                                        <p:tgtEl>
                                          <p:spTgt spid="10"/>
                                        </p:tgtEl>
                                        <p:attrNameLst>
                                          <p:attrName>ppt_x</p:attrName>
                                        </p:attrNameLst>
                                      </p:cBhvr>
                                      <p:tavLst>
                                        <p:tav tm="0">
                                          <p:val>
                                            <p:strVal val="0-#ppt_w/2"/>
                                          </p:val>
                                        </p:tav>
                                        <p:tav tm="100000">
                                          <p:val>
                                            <p:strVal val="#ppt_x"/>
                                          </p:val>
                                        </p:tav>
                                      </p:tavLst>
                                    </p:anim>
                                    <p:anim calcmode="lin" valueType="num">
                                      <p:cBhvr additive="base">
                                        <p:cTn id="46" dur="500" fill="hold"/>
                                        <p:tgtEl>
                                          <p:spTgt spid="10"/>
                                        </p:tgtEl>
                                        <p:attrNameLst>
                                          <p:attrName>ppt_y</p:attrName>
                                        </p:attrNameLst>
                                      </p:cBhvr>
                                      <p:tavLst>
                                        <p:tav tm="0">
                                          <p:val>
                                            <p:strVal val="#ppt_y"/>
                                          </p:val>
                                        </p:tav>
                                        <p:tav tm="100000">
                                          <p:val>
                                            <p:strVal val="#ppt_y"/>
                                          </p:val>
                                        </p:tav>
                                      </p:tavLst>
                                    </p:anim>
                                  </p:childTnLst>
                                </p:cTn>
                              </p:par>
                              <p:par>
                                <p:cTn id="47" presetID="2" presetClass="entr" presetSubtype="8" fill="hold" nodeType="with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500" fill="hold"/>
                                        <p:tgtEl>
                                          <p:spTgt spid="27"/>
                                        </p:tgtEl>
                                        <p:attrNameLst>
                                          <p:attrName>ppt_x</p:attrName>
                                        </p:attrNameLst>
                                      </p:cBhvr>
                                      <p:tavLst>
                                        <p:tav tm="0">
                                          <p:val>
                                            <p:strVal val="0-#ppt_w/2"/>
                                          </p:val>
                                        </p:tav>
                                        <p:tav tm="100000">
                                          <p:val>
                                            <p:strVal val="#ppt_x"/>
                                          </p:val>
                                        </p:tav>
                                      </p:tavLst>
                                    </p:anim>
                                    <p:anim calcmode="lin" valueType="num">
                                      <p:cBhvr additive="base">
                                        <p:cTn id="50" dur="500" fill="hold"/>
                                        <p:tgtEl>
                                          <p:spTgt spid="27"/>
                                        </p:tgtEl>
                                        <p:attrNameLst>
                                          <p:attrName>ppt_y</p:attrName>
                                        </p:attrNameLst>
                                      </p:cBhvr>
                                      <p:tavLst>
                                        <p:tav tm="0">
                                          <p:val>
                                            <p:strVal val="#ppt_y"/>
                                          </p:val>
                                        </p:tav>
                                        <p:tav tm="100000">
                                          <p:val>
                                            <p:strVal val="#ppt_y"/>
                                          </p:val>
                                        </p:tav>
                                      </p:tavLst>
                                    </p:anim>
                                  </p:childTnLst>
                                </p:cTn>
                              </p:par>
                              <p:par>
                                <p:cTn id="51" presetID="2" presetClass="entr" presetSubtype="8" fill="hold" grpId="0" nodeType="withEffect">
                                  <p:stCondLst>
                                    <p:cond delay="0"/>
                                  </p:stCondLst>
                                  <p:childTnLst>
                                    <p:set>
                                      <p:cBhvr>
                                        <p:cTn id="52" dur="1" fill="hold">
                                          <p:stCondLst>
                                            <p:cond delay="0"/>
                                          </p:stCondLst>
                                        </p:cTn>
                                        <p:tgtEl>
                                          <p:spTgt spid="13"/>
                                        </p:tgtEl>
                                        <p:attrNameLst>
                                          <p:attrName>style.visibility</p:attrName>
                                        </p:attrNameLst>
                                      </p:cBhvr>
                                      <p:to>
                                        <p:strVal val="visible"/>
                                      </p:to>
                                    </p:set>
                                    <p:anim calcmode="lin" valueType="num">
                                      <p:cBhvr additive="base">
                                        <p:cTn id="53" dur="500" fill="hold"/>
                                        <p:tgtEl>
                                          <p:spTgt spid="13"/>
                                        </p:tgtEl>
                                        <p:attrNameLst>
                                          <p:attrName>ppt_x</p:attrName>
                                        </p:attrNameLst>
                                      </p:cBhvr>
                                      <p:tavLst>
                                        <p:tav tm="0">
                                          <p:val>
                                            <p:strVal val="0-#ppt_w/2"/>
                                          </p:val>
                                        </p:tav>
                                        <p:tav tm="100000">
                                          <p:val>
                                            <p:strVal val="#ppt_x"/>
                                          </p:val>
                                        </p:tav>
                                      </p:tavLst>
                                    </p:anim>
                                    <p:anim calcmode="lin" valueType="num">
                                      <p:cBhvr additive="base">
                                        <p:cTn id="54"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8" fill="hold" grpId="0" nodeType="click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additive="base">
                                        <p:cTn id="59" dur="500" fill="hold"/>
                                        <p:tgtEl>
                                          <p:spTgt spid="15"/>
                                        </p:tgtEl>
                                        <p:attrNameLst>
                                          <p:attrName>ppt_x</p:attrName>
                                        </p:attrNameLst>
                                      </p:cBhvr>
                                      <p:tavLst>
                                        <p:tav tm="0">
                                          <p:val>
                                            <p:strVal val="0-#ppt_w/2"/>
                                          </p:val>
                                        </p:tav>
                                        <p:tav tm="100000">
                                          <p:val>
                                            <p:strVal val="#ppt_x"/>
                                          </p:val>
                                        </p:tav>
                                      </p:tavLst>
                                    </p:anim>
                                    <p:anim calcmode="lin" valueType="num">
                                      <p:cBhvr additive="base">
                                        <p:cTn id="60" dur="500" fill="hold"/>
                                        <p:tgtEl>
                                          <p:spTgt spid="15"/>
                                        </p:tgtEl>
                                        <p:attrNameLst>
                                          <p:attrName>ppt_y</p:attrName>
                                        </p:attrNameLst>
                                      </p:cBhvr>
                                      <p:tavLst>
                                        <p:tav tm="0">
                                          <p:val>
                                            <p:strVal val="#ppt_y"/>
                                          </p:val>
                                        </p:tav>
                                        <p:tav tm="100000">
                                          <p:val>
                                            <p:strVal val="#ppt_y"/>
                                          </p:val>
                                        </p:tav>
                                      </p:tavLst>
                                    </p:anim>
                                  </p:childTnLst>
                                </p:cTn>
                              </p:par>
                              <p:par>
                                <p:cTn id="61" presetID="2" presetClass="entr" presetSubtype="8" fill="hold" nodeType="with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additive="base">
                                        <p:cTn id="63" dur="500" fill="hold"/>
                                        <p:tgtEl>
                                          <p:spTgt spid="14"/>
                                        </p:tgtEl>
                                        <p:attrNameLst>
                                          <p:attrName>ppt_x</p:attrName>
                                        </p:attrNameLst>
                                      </p:cBhvr>
                                      <p:tavLst>
                                        <p:tav tm="0">
                                          <p:val>
                                            <p:strVal val="0-#ppt_w/2"/>
                                          </p:val>
                                        </p:tav>
                                        <p:tav tm="100000">
                                          <p:val>
                                            <p:strVal val="#ppt_x"/>
                                          </p:val>
                                        </p:tav>
                                      </p:tavLst>
                                    </p:anim>
                                    <p:anim calcmode="lin" valueType="num">
                                      <p:cBhvr additive="base">
                                        <p:cTn id="64" dur="500" fill="hold"/>
                                        <p:tgtEl>
                                          <p:spTgt spid="14"/>
                                        </p:tgtEl>
                                        <p:attrNameLst>
                                          <p:attrName>ppt_y</p:attrName>
                                        </p:attrNameLst>
                                      </p:cBhvr>
                                      <p:tavLst>
                                        <p:tav tm="0">
                                          <p:val>
                                            <p:strVal val="#ppt_y"/>
                                          </p:val>
                                        </p:tav>
                                        <p:tav tm="100000">
                                          <p:val>
                                            <p:strVal val="#ppt_y"/>
                                          </p:val>
                                        </p:tav>
                                      </p:tavLst>
                                    </p:anim>
                                  </p:childTnLst>
                                </p:cTn>
                              </p:par>
                              <p:par>
                                <p:cTn id="65" presetID="2" presetClass="entr" presetSubtype="8" fill="hold" grpId="0" nodeType="with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additive="base">
                                        <p:cTn id="67" dur="500" fill="hold"/>
                                        <p:tgtEl>
                                          <p:spTgt spid="16"/>
                                        </p:tgtEl>
                                        <p:attrNameLst>
                                          <p:attrName>ppt_x</p:attrName>
                                        </p:attrNameLst>
                                      </p:cBhvr>
                                      <p:tavLst>
                                        <p:tav tm="0">
                                          <p:val>
                                            <p:strVal val="0-#ppt_w/2"/>
                                          </p:val>
                                        </p:tav>
                                        <p:tav tm="100000">
                                          <p:val>
                                            <p:strVal val="#ppt_x"/>
                                          </p:val>
                                        </p:tav>
                                      </p:tavLst>
                                    </p:anim>
                                    <p:anim calcmode="lin" valueType="num">
                                      <p:cBhvr additive="base">
                                        <p:cTn id="68" dur="50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3" grpId="0" build="p"/>
      <p:bldP spid="23" grpId="0" build="p"/>
      <p:bldP spid="26" grpId="0" build="p"/>
      <p:bldP spid="4" grpId="0"/>
      <p:bldP spid="6" grpId="0"/>
      <p:bldP spid="10" grpId="0"/>
      <p:bldP spid="13" grpId="0"/>
      <p:bldP spid="15" grpId="0"/>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lstStyle/>
          <a:p>
            <a:r>
              <a:rPr lang="el-GR" dirty="0">
                <a:solidFill>
                  <a:srgbClr val="0070C0"/>
                </a:solidFill>
              </a:rPr>
              <a:t>Ροή εκτέλεσης</a:t>
            </a:r>
            <a:endParaRPr lang="en-US" dirty="0">
              <a:solidFill>
                <a:srgbClr val="0070C0"/>
              </a:solidFill>
            </a:endParaRPr>
          </a:p>
        </p:txBody>
      </p:sp>
      <p:sp>
        <p:nvSpPr>
          <p:cNvPr id="17" name="TextBox 16"/>
          <p:cNvSpPr txBox="1"/>
          <p:nvPr/>
        </p:nvSpPr>
        <p:spPr>
          <a:xfrm>
            <a:off x="716848" y="1356812"/>
            <a:ext cx="9333986" cy="3970318"/>
          </a:xfrm>
          <a:prstGeom prst="rect">
            <a:avLst/>
          </a:prstGeom>
          <a:noFill/>
        </p:spPr>
        <p:txBody>
          <a:bodyPr wrap="square" rtlCol="0">
            <a:spAutoFit/>
          </a:bodyPr>
          <a:lstStyle/>
          <a:p>
            <a:pPr algn="just"/>
            <a:r>
              <a:rPr lang="el-GR" dirty="0"/>
              <a:t>Ένας τρόπος να διαβάζουμε προγράμματα είναι να ακολουθούμε τη ροή εκτέλεσης των εντολών, κάτι το οποίο μπορεί να γίνει γρήγορα πολύπλοκο και δυσανάγνωστο. </a:t>
            </a:r>
          </a:p>
          <a:p>
            <a:pPr algn="just"/>
            <a:endParaRPr lang="el-GR" dirty="0"/>
          </a:p>
          <a:p>
            <a:pPr algn="just"/>
            <a:r>
              <a:rPr lang="el-GR" dirty="0"/>
              <a:t>Ένας εναλλακτικός τρόπος είναι, όταν βρεθούμε σε μια κλήση συνάρτησης, αντί να ακολουθήσουμε τη </a:t>
            </a:r>
            <a:r>
              <a:rPr lang="el-GR" i="1" dirty="0"/>
              <a:t>ροή της εκτέλεσης </a:t>
            </a:r>
            <a:r>
              <a:rPr lang="el-GR" dirty="0"/>
              <a:t>στον εσωτερικό κώδικα της συνάρτησης, </a:t>
            </a:r>
            <a:r>
              <a:rPr lang="el-GR" dirty="0">
                <a:solidFill>
                  <a:srgbClr val="0070C0"/>
                </a:solidFill>
              </a:rPr>
              <a:t>να υποθέτουμε ότι η συνάρτηση δουλεύει σωστά</a:t>
            </a:r>
            <a:r>
              <a:rPr lang="el-GR" dirty="0"/>
              <a:t> και επιστρέφει το σωστό αποτέλεσμα.  Οπότε, να συνεχίζουμε με την επόμενη εντολή του κύριου προγράμματος. </a:t>
            </a:r>
          </a:p>
          <a:p>
            <a:pPr algn="just"/>
            <a:endParaRPr lang="el-GR" dirty="0"/>
          </a:p>
          <a:p>
            <a:pPr algn="just"/>
            <a:r>
              <a:rPr lang="el-GR" dirty="0"/>
              <a:t>Στην πραγματικότητα εφαρμόζουμε κάτι ανάλογο με τη χρησιμοποίηση των ενσωματωμένων συναρτήσεων. Έτσι, όταν καλούμε τη </a:t>
            </a:r>
            <a:r>
              <a:rPr lang="el-GR" dirty="0" err="1"/>
              <a:t>math.cos</a:t>
            </a:r>
            <a:r>
              <a:rPr lang="el-GR" dirty="0"/>
              <a:t> ή τη </a:t>
            </a:r>
            <a:r>
              <a:rPr lang="el-GR" dirty="0" err="1"/>
              <a:t>math.exp</a:t>
            </a:r>
            <a:r>
              <a:rPr lang="el-GR" dirty="0"/>
              <a:t>, δεν εξετάζουμε τον εσωτερικό κώδικα αυτών των συναρτήσεων, αλλά θεωρούμε ότι δουλεύουν σωστά και δεχόμαστε το αποτέλεσμα. </a:t>
            </a:r>
          </a:p>
          <a:p>
            <a:pPr algn="just"/>
            <a:endParaRPr lang="el-GR" dirty="0"/>
          </a:p>
          <a:p>
            <a:pPr algn="just"/>
            <a:r>
              <a:rPr lang="el-GR" dirty="0"/>
              <a:t>Το ίδιο ισχύει και όταν καλούμε μια από τις δικές μας συναρτήσεις. </a:t>
            </a:r>
            <a:endParaRPr lang="el-GR" sz="2000" dirty="0"/>
          </a:p>
        </p:txBody>
      </p:sp>
    </p:spTree>
    <p:extLst>
      <p:ext uri="{BB962C8B-B14F-4D97-AF65-F5344CB8AC3E}">
        <p14:creationId xmlns:p14="http://schemas.microsoft.com/office/powerpoint/2010/main" val="2296261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
                                            <p:txEl>
                                              <p:pRg st="2" end="2"/>
                                            </p:txEl>
                                          </p:spTgt>
                                        </p:tgtEl>
                                        <p:attrNameLst>
                                          <p:attrName>style.visibility</p:attrName>
                                        </p:attrNameLst>
                                      </p:cBhvr>
                                      <p:to>
                                        <p:strVal val="visible"/>
                                      </p:to>
                                    </p:set>
                                    <p:anim calcmode="lin" valueType="num">
                                      <p:cBhvr additive="base">
                                        <p:cTn id="13" dur="500" fill="hold"/>
                                        <p:tgtEl>
                                          <p:spTgt spid="1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7">
                                            <p:txEl>
                                              <p:pRg st="4" end="4"/>
                                            </p:txEl>
                                          </p:spTgt>
                                        </p:tgtEl>
                                        <p:attrNameLst>
                                          <p:attrName>style.visibility</p:attrName>
                                        </p:attrNameLst>
                                      </p:cBhvr>
                                      <p:to>
                                        <p:strVal val="visible"/>
                                      </p:to>
                                    </p:set>
                                    <p:anim calcmode="lin" valueType="num">
                                      <p:cBhvr additive="base">
                                        <p:cTn id="19" dur="500" fill="hold"/>
                                        <p:tgtEl>
                                          <p:spTgt spid="17">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7">
                                            <p:txEl>
                                              <p:pRg st="6" end="6"/>
                                            </p:txEl>
                                          </p:spTgt>
                                        </p:tgtEl>
                                        <p:attrNameLst>
                                          <p:attrName>style.visibility</p:attrName>
                                        </p:attrNameLst>
                                      </p:cBhvr>
                                      <p:to>
                                        <p:strVal val="visible"/>
                                      </p:to>
                                    </p:set>
                                    <p:anim calcmode="lin" valueType="num">
                                      <p:cBhvr additive="base">
                                        <p:cTn id="25" dur="500" fill="hold"/>
                                        <p:tgtEl>
                                          <p:spTgt spid="17">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lstStyle/>
          <a:p>
            <a:r>
              <a:rPr lang="el-GR" dirty="0">
                <a:solidFill>
                  <a:srgbClr val="0070C0"/>
                </a:solidFill>
              </a:rPr>
              <a:t>Συναρτήσεις – Επαναχρησιμοποίηση κώδικα</a:t>
            </a:r>
            <a:endParaRPr lang="en-US" dirty="0">
              <a:solidFill>
                <a:srgbClr val="0070C0"/>
              </a:solidFill>
            </a:endParaRPr>
          </a:p>
        </p:txBody>
      </p:sp>
      <p:sp>
        <p:nvSpPr>
          <p:cNvPr id="2" name="TextBox 1"/>
          <p:cNvSpPr txBox="1"/>
          <p:nvPr/>
        </p:nvSpPr>
        <p:spPr>
          <a:xfrm>
            <a:off x="646108" y="1060859"/>
            <a:ext cx="9404726" cy="400110"/>
          </a:xfrm>
          <a:prstGeom prst="rect">
            <a:avLst/>
          </a:prstGeom>
          <a:noFill/>
        </p:spPr>
        <p:txBody>
          <a:bodyPr wrap="square" rtlCol="0">
            <a:spAutoFit/>
          </a:bodyPr>
          <a:lstStyle/>
          <a:p>
            <a:pPr algn="just"/>
            <a:r>
              <a:rPr lang="en-US" sz="2000" dirty="0">
                <a:solidFill>
                  <a:schemeClr val="accent2"/>
                </a:solidFill>
              </a:rPr>
              <a:t>1.</a:t>
            </a:r>
            <a:r>
              <a:rPr lang="el-GR" sz="2000" dirty="0">
                <a:solidFill>
                  <a:schemeClr val="accent2"/>
                </a:solidFill>
              </a:rPr>
              <a:t> Τι κάνει η συνάρτηση </a:t>
            </a:r>
            <a:r>
              <a:rPr lang="en-US" sz="2000" dirty="0">
                <a:solidFill>
                  <a:schemeClr val="accent2"/>
                </a:solidFill>
              </a:rPr>
              <a:t>printPython3()</a:t>
            </a:r>
            <a:r>
              <a:rPr lang="el-GR" sz="2000" dirty="0">
                <a:solidFill>
                  <a:schemeClr val="accent2"/>
                </a:solidFill>
              </a:rPr>
              <a:t> και τι η συνάρτηση </a:t>
            </a:r>
            <a:r>
              <a:rPr lang="en-US" sz="2000" dirty="0" err="1">
                <a:solidFill>
                  <a:schemeClr val="accent2"/>
                </a:solidFill>
              </a:rPr>
              <a:t>printPython</a:t>
            </a:r>
            <a:r>
              <a:rPr lang="el-GR" sz="2000" dirty="0">
                <a:solidFill>
                  <a:schemeClr val="accent2"/>
                </a:solidFill>
              </a:rPr>
              <a:t>9</a:t>
            </a:r>
            <a:r>
              <a:rPr lang="en-US" sz="2000" dirty="0">
                <a:solidFill>
                  <a:schemeClr val="accent2"/>
                </a:solidFill>
              </a:rPr>
              <a:t>()</a:t>
            </a:r>
            <a:r>
              <a:rPr lang="el-GR" sz="2000" dirty="0">
                <a:solidFill>
                  <a:schemeClr val="accent2"/>
                </a:solidFill>
              </a:rPr>
              <a:t>;</a:t>
            </a:r>
          </a:p>
        </p:txBody>
      </p:sp>
      <p:sp>
        <p:nvSpPr>
          <p:cNvPr id="8" name="TextBox 7"/>
          <p:cNvSpPr txBox="1"/>
          <p:nvPr/>
        </p:nvSpPr>
        <p:spPr>
          <a:xfrm>
            <a:off x="986335" y="1460969"/>
            <a:ext cx="2514186" cy="1323439"/>
          </a:xfrm>
          <a:prstGeom prst="rect">
            <a:avLst/>
          </a:prstGeom>
          <a:noFill/>
        </p:spPr>
        <p:txBody>
          <a:bodyPr wrap="square" rtlCol="0">
            <a:spAutoFit/>
          </a:bodyPr>
          <a:lstStyle/>
          <a:p>
            <a:pPr algn="just"/>
            <a:r>
              <a:rPr lang="en-US" sz="2000" dirty="0" err="1">
                <a:solidFill>
                  <a:srgbClr val="7030A0"/>
                </a:solidFill>
              </a:rPr>
              <a:t>def</a:t>
            </a:r>
            <a:r>
              <a:rPr lang="en-US" sz="2000" dirty="0">
                <a:solidFill>
                  <a:srgbClr val="7030A0"/>
                </a:solidFill>
              </a:rPr>
              <a:t> printPython3():</a:t>
            </a:r>
          </a:p>
          <a:p>
            <a:pPr algn="just"/>
            <a:r>
              <a:rPr lang="en-US" sz="2000" dirty="0">
                <a:solidFill>
                  <a:srgbClr val="7030A0"/>
                </a:solidFill>
              </a:rPr>
              <a:t>    print 'Python'</a:t>
            </a:r>
          </a:p>
          <a:p>
            <a:pPr algn="just"/>
            <a:r>
              <a:rPr lang="en-US" sz="2000" dirty="0">
                <a:solidFill>
                  <a:srgbClr val="7030A0"/>
                </a:solidFill>
              </a:rPr>
              <a:t>    print 'Python'</a:t>
            </a:r>
          </a:p>
          <a:p>
            <a:pPr algn="just"/>
            <a:r>
              <a:rPr lang="en-US" sz="2000" dirty="0">
                <a:solidFill>
                  <a:srgbClr val="7030A0"/>
                </a:solidFill>
              </a:rPr>
              <a:t>    print 'Python'</a:t>
            </a:r>
            <a:endParaRPr lang="el-GR" sz="2000" dirty="0">
              <a:solidFill>
                <a:srgbClr val="7030A0"/>
              </a:solidFill>
            </a:endParaRPr>
          </a:p>
        </p:txBody>
      </p:sp>
      <p:sp>
        <p:nvSpPr>
          <p:cNvPr id="13" name="TextBox 12"/>
          <p:cNvSpPr txBox="1"/>
          <p:nvPr/>
        </p:nvSpPr>
        <p:spPr>
          <a:xfrm>
            <a:off x="3976596" y="1460969"/>
            <a:ext cx="2514186" cy="3170099"/>
          </a:xfrm>
          <a:prstGeom prst="rect">
            <a:avLst/>
          </a:prstGeom>
          <a:noFill/>
        </p:spPr>
        <p:txBody>
          <a:bodyPr wrap="square" rtlCol="0">
            <a:spAutoFit/>
          </a:bodyPr>
          <a:lstStyle/>
          <a:p>
            <a:pPr algn="just"/>
            <a:r>
              <a:rPr lang="en-US" sz="2000" dirty="0" err="1">
                <a:solidFill>
                  <a:srgbClr val="7030A0"/>
                </a:solidFill>
              </a:rPr>
              <a:t>def</a:t>
            </a:r>
            <a:r>
              <a:rPr lang="en-US" sz="2000" dirty="0">
                <a:solidFill>
                  <a:srgbClr val="7030A0"/>
                </a:solidFill>
              </a:rPr>
              <a:t> printPython9():</a:t>
            </a:r>
          </a:p>
          <a:p>
            <a:pPr algn="just"/>
            <a:r>
              <a:rPr lang="en-US" sz="2000" dirty="0">
                <a:solidFill>
                  <a:srgbClr val="7030A0"/>
                </a:solidFill>
              </a:rPr>
              <a:t>    print 'Python'</a:t>
            </a:r>
          </a:p>
          <a:p>
            <a:pPr algn="just"/>
            <a:r>
              <a:rPr lang="en-US" sz="2000" dirty="0">
                <a:solidFill>
                  <a:srgbClr val="7030A0"/>
                </a:solidFill>
              </a:rPr>
              <a:t>    print 'Python'</a:t>
            </a:r>
          </a:p>
          <a:p>
            <a:pPr algn="just"/>
            <a:r>
              <a:rPr lang="en-US" sz="2000" dirty="0">
                <a:solidFill>
                  <a:srgbClr val="7030A0"/>
                </a:solidFill>
              </a:rPr>
              <a:t>    print 'Python'</a:t>
            </a:r>
          </a:p>
          <a:p>
            <a:pPr algn="just"/>
            <a:r>
              <a:rPr lang="en-US" sz="2000" dirty="0">
                <a:solidFill>
                  <a:srgbClr val="7030A0"/>
                </a:solidFill>
              </a:rPr>
              <a:t>    print 'Python'</a:t>
            </a:r>
          </a:p>
          <a:p>
            <a:pPr algn="just"/>
            <a:r>
              <a:rPr lang="en-US" sz="2000" dirty="0">
                <a:solidFill>
                  <a:srgbClr val="7030A0"/>
                </a:solidFill>
              </a:rPr>
              <a:t>    print 'Python'</a:t>
            </a:r>
          </a:p>
          <a:p>
            <a:pPr algn="just"/>
            <a:r>
              <a:rPr lang="en-US" sz="2000" dirty="0">
                <a:solidFill>
                  <a:srgbClr val="7030A0"/>
                </a:solidFill>
              </a:rPr>
              <a:t>    print 'Python'</a:t>
            </a:r>
          </a:p>
          <a:p>
            <a:pPr algn="just"/>
            <a:r>
              <a:rPr lang="en-US" sz="2000" dirty="0">
                <a:solidFill>
                  <a:srgbClr val="7030A0"/>
                </a:solidFill>
              </a:rPr>
              <a:t>    print 'Python'</a:t>
            </a:r>
          </a:p>
          <a:p>
            <a:pPr algn="just"/>
            <a:r>
              <a:rPr lang="en-US" sz="2000" dirty="0">
                <a:solidFill>
                  <a:srgbClr val="7030A0"/>
                </a:solidFill>
              </a:rPr>
              <a:t>    print 'Python'</a:t>
            </a:r>
          </a:p>
          <a:p>
            <a:pPr algn="just"/>
            <a:r>
              <a:rPr lang="en-US" sz="2000" dirty="0">
                <a:solidFill>
                  <a:srgbClr val="7030A0"/>
                </a:solidFill>
              </a:rPr>
              <a:t>    print 'Python'</a:t>
            </a:r>
            <a:endParaRPr lang="el-GR" sz="2000" dirty="0">
              <a:solidFill>
                <a:srgbClr val="7030A0"/>
              </a:solidFill>
            </a:endParaRPr>
          </a:p>
        </p:txBody>
      </p:sp>
      <p:sp>
        <p:nvSpPr>
          <p:cNvPr id="14" name="TextBox 13"/>
          <p:cNvSpPr txBox="1"/>
          <p:nvPr/>
        </p:nvSpPr>
        <p:spPr>
          <a:xfrm>
            <a:off x="646108" y="4497244"/>
            <a:ext cx="8713792" cy="707886"/>
          </a:xfrm>
          <a:prstGeom prst="rect">
            <a:avLst/>
          </a:prstGeom>
          <a:noFill/>
        </p:spPr>
        <p:txBody>
          <a:bodyPr wrap="square" rtlCol="0">
            <a:spAutoFit/>
          </a:bodyPr>
          <a:lstStyle/>
          <a:p>
            <a:pPr algn="just"/>
            <a:r>
              <a:rPr lang="el-GR" sz="2000" dirty="0">
                <a:solidFill>
                  <a:schemeClr val="accent2"/>
                </a:solidFill>
              </a:rPr>
              <a:t>2. Μπορείτε να γράψετε τη συνάρτηση </a:t>
            </a:r>
            <a:r>
              <a:rPr lang="en-US" sz="2000" dirty="0">
                <a:solidFill>
                  <a:schemeClr val="accent2"/>
                </a:solidFill>
              </a:rPr>
              <a:t>printPython9()</a:t>
            </a:r>
            <a:r>
              <a:rPr lang="el-GR" sz="2000" dirty="0">
                <a:solidFill>
                  <a:schemeClr val="accent2"/>
                </a:solidFill>
              </a:rPr>
              <a:t> με λιγότερες γραμμές χρησιμοποιώντας την </a:t>
            </a:r>
            <a:r>
              <a:rPr lang="en-US" sz="2000" dirty="0" err="1">
                <a:solidFill>
                  <a:schemeClr val="accent2"/>
                </a:solidFill>
              </a:rPr>
              <a:t>printPython</a:t>
            </a:r>
            <a:r>
              <a:rPr lang="el-GR" sz="2000" dirty="0">
                <a:solidFill>
                  <a:schemeClr val="accent2"/>
                </a:solidFill>
              </a:rPr>
              <a:t>3</a:t>
            </a:r>
            <a:r>
              <a:rPr lang="en-US" sz="2000" dirty="0">
                <a:solidFill>
                  <a:schemeClr val="accent2"/>
                </a:solidFill>
              </a:rPr>
              <a:t>()</a:t>
            </a:r>
            <a:r>
              <a:rPr lang="el-GR" sz="2000" dirty="0">
                <a:solidFill>
                  <a:schemeClr val="accent2"/>
                </a:solidFill>
              </a:rPr>
              <a:t>;</a:t>
            </a:r>
          </a:p>
        </p:txBody>
      </p:sp>
      <p:sp>
        <p:nvSpPr>
          <p:cNvPr id="15" name="TextBox 14"/>
          <p:cNvSpPr txBox="1"/>
          <p:nvPr/>
        </p:nvSpPr>
        <p:spPr>
          <a:xfrm>
            <a:off x="986335" y="5205130"/>
            <a:ext cx="2514186" cy="1323439"/>
          </a:xfrm>
          <a:prstGeom prst="rect">
            <a:avLst/>
          </a:prstGeom>
          <a:noFill/>
        </p:spPr>
        <p:txBody>
          <a:bodyPr wrap="square" rtlCol="0">
            <a:spAutoFit/>
          </a:bodyPr>
          <a:lstStyle/>
          <a:p>
            <a:pPr algn="just"/>
            <a:r>
              <a:rPr lang="en-US" sz="2000" dirty="0">
                <a:solidFill>
                  <a:srgbClr val="7030A0"/>
                </a:solidFill>
              </a:rPr>
              <a:t>def printPython9():</a:t>
            </a:r>
          </a:p>
          <a:p>
            <a:pPr algn="just"/>
            <a:r>
              <a:rPr lang="en-US" sz="2000" dirty="0">
                <a:solidFill>
                  <a:srgbClr val="7030A0"/>
                </a:solidFill>
              </a:rPr>
              <a:t>    printPython3()</a:t>
            </a:r>
          </a:p>
          <a:p>
            <a:pPr algn="just"/>
            <a:r>
              <a:rPr lang="en-US" sz="2000" dirty="0">
                <a:solidFill>
                  <a:srgbClr val="7030A0"/>
                </a:solidFill>
              </a:rPr>
              <a:t>    printPython3()</a:t>
            </a:r>
          </a:p>
          <a:p>
            <a:pPr algn="just"/>
            <a:r>
              <a:rPr lang="en-US" sz="2000" dirty="0">
                <a:solidFill>
                  <a:srgbClr val="7030A0"/>
                </a:solidFill>
              </a:rPr>
              <a:t>    printPython3()</a:t>
            </a:r>
            <a:endParaRPr lang="el-GR" sz="2000" dirty="0">
              <a:solidFill>
                <a:srgbClr val="7030A0"/>
              </a:solidFill>
            </a:endParaRPr>
          </a:p>
        </p:txBody>
      </p:sp>
    </p:spTree>
    <p:extLst>
      <p:ext uri="{BB962C8B-B14F-4D97-AF65-F5344CB8AC3E}">
        <p14:creationId xmlns:p14="http://schemas.microsoft.com/office/powerpoint/2010/main" val="298788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arn(inVertical)">
                                      <p:cBhvr>
                                        <p:cTn id="13" dur="500"/>
                                        <p:tgtEl>
                                          <p:spTgt spid="8"/>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barn(inVertical)">
                                      <p:cBhvr>
                                        <p:cTn id="16" dur="5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14">
                                            <p:txEl>
                                              <p:pRg st="0" end="0"/>
                                            </p:txEl>
                                          </p:spTgt>
                                        </p:tgtEl>
                                        <p:attrNameLst>
                                          <p:attrName>style.visibility</p:attrName>
                                        </p:attrNameLst>
                                      </p:cBhvr>
                                      <p:to>
                                        <p:strVal val="visible"/>
                                      </p:to>
                                    </p:set>
                                    <p:anim calcmode="lin" valueType="num">
                                      <p:cBhvr additive="base">
                                        <p:cTn id="21" dur="500" fill="hold"/>
                                        <p:tgtEl>
                                          <p:spTgt spid="14">
                                            <p:txEl>
                                              <p:pRg st="0" end="0"/>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barn(inVertical)">
                                      <p:cBhvr>
                                        <p:cTn id="2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8" grpId="0"/>
      <p:bldP spid="13" grpId="0"/>
      <p:bldP spid="14" grpId="0" build="p"/>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lstStyle/>
          <a:p>
            <a:r>
              <a:rPr lang="el-GR" dirty="0">
                <a:solidFill>
                  <a:srgbClr val="0070C0"/>
                </a:solidFill>
              </a:rPr>
              <a:t>Γενικεύοντας μια συνάρτηση – Οι παράμετροι</a:t>
            </a:r>
            <a:endParaRPr lang="en-US" dirty="0">
              <a:solidFill>
                <a:srgbClr val="0070C0"/>
              </a:solidFill>
            </a:endParaRPr>
          </a:p>
        </p:txBody>
      </p:sp>
      <p:sp>
        <p:nvSpPr>
          <p:cNvPr id="2" name="TextBox 1"/>
          <p:cNvSpPr txBox="1"/>
          <p:nvPr/>
        </p:nvSpPr>
        <p:spPr>
          <a:xfrm>
            <a:off x="646108" y="1175148"/>
            <a:ext cx="9043323" cy="400110"/>
          </a:xfrm>
          <a:prstGeom prst="rect">
            <a:avLst/>
          </a:prstGeom>
          <a:noFill/>
        </p:spPr>
        <p:txBody>
          <a:bodyPr wrap="square" rtlCol="0">
            <a:spAutoFit/>
          </a:bodyPr>
          <a:lstStyle/>
          <a:p>
            <a:pPr algn="just"/>
            <a:r>
              <a:rPr lang="en-US" sz="2000" dirty="0">
                <a:solidFill>
                  <a:schemeClr val="accent2"/>
                </a:solidFill>
              </a:rPr>
              <a:t>1. </a:t>
            </a:r>
            <a:r>
              <a:rPr lang="el-GR" sz="2000" dirty="0">
                <a:solidFill>
                  <a:schemeClr val="accent2"/>
                </a:solidFill>
              </a:rPr>
              <a:t>Τι κάνει η παρακάτω συνάρτηση </a:t>
            </a:r>
            <a:r>
              <a:rPr lang="en-US" sz="2000" dirty="0" err="1">
                <a:solidFill>
                  <a:schemeClr val="accent2"/>
                </a:solidFill>
              </a:rPr>
              <a:t>printPython</a:t>
            </a:r>
            <a:r>
              <a:rPr lang="en-US" sz="2000" dirty="0">
                <a:solidFill>
                  <a:schemeClr val="accent2"/>
                </a:solidFill>
              </a:rPr>
              <a:t>()</a:t>
            </a:r>
            <a:r>
              <a:rPr lang="el-GR" sz="2000" dirty="0">
                <a:solidFill>
                  <a:schemeClr val="accent2"/>
                </a:solidFill>
              </a:rPr>
              <a:t>;</a:t>
            </a:r>
          </a:p>
        </p:txBody>
      </p:sp>
      <p:sp>
        <p:nvSpPr>
          <p:cNvPr id="8" name="TextBox 7"/>
          <p:cNvSpPr txBox="1"/>
          <p:nvPr/>
        </p:nvSpPr>
        <p:spPr>
          <a:xfrm>
            <a:off x="999035" y="1575258"/>
            <a:ext cx="2514186" cy="1015663"/>
          </a:xfrm>
          <a:prstGeom prst="rect">
            <a:avLst/>
          </a:prstGeom>
          <a:noFill/>
        </p:spPr>
        <p:txBody>
          <a:bodyPr wrap="square" rtlCol="0">
            <a:spAutoFit/>
          </a:bodyPr>
          <a:lstStyle/>
          <a:p>
            <a:pPr algn="just"/>
            <a:r>
              <a:rPr lang="en-US" sz="2000" dirty="0" err="1">
                <a:solidFill>
                  <a:srgbClr val="7030A0"/>
                </a:solidFill>
              </a:rPr>
              <a:t>def</a:t>
            </a:r>
            <a:r>
              <a:rPr lang="en-US" sz="2000" dirty="0">
                <a:solidFill>
                  <a:srgbClr val="7030A0"/>
                </a:solidFill>
              </a:rPr>
              <a:t> </a:t>
            </a:r>
            <a:r>
              <a:rPr lang="en-US" sz="2000" dirty="0" err="1">
                <a:solidFill>
                  <a:srgbClr val="7030A0"/>
                </a:solidFill>
              </a:rPr>
              <a:t>printPython</a:t>
            </a:r>
            <a:r>
              <a:rPr lang="en-US" sz="2000" dirty="0">
                <a:solidFill>
                  <a:srgbClr val="7030A0"/>
                </a:solidFill>
              </a:rPr>
              <a:t>():</a:t>
            </a:r>
          </a:p>
          <a:p>
            <a:pPr algn="just"/>
            <a:r>
              <a:rPr lang="en-US" sz="2000" dirty="0">
                <a:solidFill>
                  <a:srgbClr val="7030A0"/>
                </a:solidFill>
              </a:rPr>
              <a:t>   for </a:t>
            </a:r>
            <a:r>
              <a:rPr lang="en-US" sz="2000" dirty="0" err="1">
                <a:solidFill>
                  <a:srgbClr val="7030A0"/>
                </a:solidFill>
              </a:rPr>
              <a:t>i</a:t>
            </a:r>
            <a:r>
              <a:rPr lang="en-US" sz="2000" dirty="0">
                <a:solidFill>
                  <a:srgbClr val="7030A0"/>
                </a:solidFill>
              </a:rPr>
              <a:t> in range(3):</a:t>
            </a:r>
          </a:p>
          <a:p>
            <a:pPr algn="just"/>
            <a:r>
              <a:rPr lang="en-US" sz="2000" dirty="0">
                <a:solidFill>
                  <a:srgbClr val="7030A0"/>
                </a:solidFill>
              </a:rPr>
              <a:t>       print 'Python'</a:t>
            </a:r>
            <a:endParaRPr lang="el-GR" sz="2000" dirty="0">
              <a:solidFill>
                <a:srgbClr val="7030A0"/>
              </a:solidFill>
            </a:endParaRPr>
          </a:p>
        </p:txBody>
      </p:sp>
      <p:sp>
        <p:nvSpPr>
          <p:cNvPr id="10" name="TextBox 9"/>
          <p:cNvSpPr txBox="1"/>
          <p:nvPr/>
        </p:nvSpPr>
        <p:spPr>
          <a:xfrm>
            <a:off x="646108" y="2590921"/>
            <a:ext cx="9043323" cy="400110"/>
          </a:xfrm>
          <a:prstGeom prst="rect">
            <a:avLst/>
          </a:prstGeom>
          <a:noFill/>
        </p:spPr>
        <p:txBody>
          <a:bodyPr wrap="square" rtlCol="0">
            <a:spAutoFit/>
          </a:bodyPr>
          <a:lstStyle/>
          <a:p>
            <a:pPr algn="just"/>
            <a:r>
              <a:rPr lang="en-US" sz="2000" dirty="0">
                <a:solidFill>
                  <a:schemeClr val="accent2"/>
                </a:solidFill>
              </a:rPr>
              <a:t>2. </a:t>
            </a:r>
            <a:r>
              <a:rPr lang="el-GR" sz="2000" dirty="0">
                <a:solidFill>
                  <a:schemeClr val="accent2"/>
                </a:solidFill>
              </a:rPr>
              <a:t>Τι κάνει η παρακάτω συνάρτηση </a:t>
            </a:r>
            <a:r>
              <a:rPr lang="en-US" sz="2000" dirty="0" err="1">
                <a:solidFill>
                  <a:schemeClr val="accent2"/>
                </a:solidFill>
              </a:rPr>
              <a:t>printPython</a:t>
            </a:r>
            <a:r>
              <a:rPr lang="en-US" sz="2000" dirty="0">
                <a:solidFill>
                  <a:schemeClr val="accent2"/>
                </a:solidFill>
              </a:rPr>
              <a:t>()</a:t>
            </a:r>
            <a:r>
              <a:rPr lang="el-GR" sz="2000" dirty="0">
                <a:solidFill>
                  <a:schemeClr val="accent2"/>
                </a:solidFill>
              </a:rPr>
              <a:t>;</a:t>
            </a:r>
          </a:p>
        </p:txBody>
      </p:sp>
      <p:sp>
        <p:nvSpPr>
          <p:cNvPr id="11" name="TextBox 10"/>
          <p:cNvSpPr txBox="1"/>
          <p:nvPr/>
        </p:nvSpPr>
        <p:spPr>
          <a:xfrm>
            <a:off x="999035" y="2991031"/>
            <a:ext cx="2514186" cy="1015663"/>
          </a:xfrm>
          <a:prstGeom prst="rect">
            <a:avLst/>
          </a:prstGeom>
          <a:noFill/>
        </p:spPr>
        <p:txBody>
          <a:bodyPr wrap="square" rtlCol="0">
            <a:spAutoFit/>
          </a:bodyPr>
          <a:lstStyle/>
          <a:p>
            <a:pPr algn="just"/>
            <a:r>
              <a:rPr lang="en-US" sz="2000" dirty="0" err="1">
                <a:solidFill>
                  <a:srgbClr val="7030A0"/>
                </a:solidFill>
              </a:rPr>
              <a:t>def</a:t>
            </a:r>
            <a:r>
              <a:rPr lang="en-US" sz="2000" dirty="0">
                <a:solidFill>
                  <a:srgbClr val="7030A0"/>
                </a:solidFill>
              </a:rPr>
              <a:t> </a:t>
            </a:r>
            <a:r>
              <a:rPr lang="en-US" sz="2000" dirty="0" err="1">
                <a:solidFill>
                  <a:srgbClr val="7030A0"/>
                </a:solidFill>
              </a:rPr>
              <a:t>printPython</a:t>
            </a:r>
            <a:r>
              <a:rPr lang="en-US" sz="2000" dirty="0">
                <a:solidFill>
                  <a:srgbClr val="7030A0"/>
                </a:solidFill>
              </a:rPr>
              <a:t>():</a:t>
            </a:r>
          </a:p>
          <a:p>
            <a:pPr algn="just"/>
            <a:r>
              <a:rPr lang="en-US" sz="2000" dirty="0">
                <a:solidFill>
                  <a:srgbClr val="7030A0"/>
                </a:solidFill>
              </a:rPr>
              <a:t>   for </a:t>
            </a:r>
            <a:r>
              <a:rPr lang="en-US" sz="2000" dirty="0" err="1">
                <a:solidFill>
                  <a:srgbClr val="7030A0"/>
                </a:solidFill>
              </a:rPr>
              <a:t>i</a:t>
            </a:r>
            <a:r>
              <a:rPr lang="en-US" sz="2000" dirty="0">
                <a:solidFill>
                  <a:srgbClr val="7030A0"/>
                </a:solidFill>
              </a:rPr>
              <a:t> in range(5):</a:t>
            </a:r>
          </a:p>
          <a:p>
            <a:pPr algn="just"/>
            <a:r>
              <a:rPr lang="en-US" sz="2000" dirty="0">
                <a:solidFill>
                  <a:srgbClr val="7030A0"/>
                </a:solidFill>
              </a:rPr>
              <a:t>       print 'Python'</a:t>
            </a:r>
            <a:endParaRPr lang="el-GR" sz="2000" dirty="0">
              <a:solidFill>
                <a:srgbClr val="7030A0"/>
              </a:solidFill>
            </a:endParaRPr>
          </a:p>
        </p:txBody>
      </p:sp>
      <p:sp>
        <p:nvSpPr>
          <p:cNvPr id="16" name="TextBox 15"/>
          <p:cNvSpPr txBox="1"/>
          <p:nvPr/>
        </p:nvSpPr>
        <p:spPr>
          <a:xfrm>
            <a:off x="646108" y="4034946"/>
            <a:ext cx="9043323" cy="400110"/>
          </a:xfrm>
          <a:prstGeom prst="rect">
            <a:avLst/>
          </a:prstGeom>
          <a:noFill/>
        </p:spPr>
        <p:txBody>
          <a:bodyPr wrap="square" rtlCol="0">
            <a:spAutoFit/>
          </a:bodyPr>
          <a:lstStyle/>
          <a:p>
            <a:pPr algn="just"/>
            <a:r>
              <a:rPr lang="en-US" sz="2000" dirty="0">
                <a:solidFill>
                  <a:schemeClr val="accent2"/>
                </a:solidFill>
              </a:rPr>
              <a:t>3. </a:t>
            </a:r>
            <a:r>
              <a:rPr lang="el-GR" sz="2000" dirty="0">
                <a:solidFill>
                  <a:schemeClr val="accent2"/>
                </a:solidFill>
              </a:rPr>
              <a:t>Τι κάνει η παρακάτω συνάρτηση </a:t>
            </a:r>
            <a:r>
              <a:rPr lang="en-US" sz="2000" dirty="0" err="1">
                <a:solidFill>
                  <a:schemeClr val="accent2"/>
                </a:solidFill>
              </a:rPr>
              <a:t>printPython</a:t>
            </a:r>
            <a:r>
              <a:rPr lang="en-US" sz="2000" dirty="0">
                <a:solidFill>
                  <a:schemeClr val="accent2"/>
                </a:solidFill>
              </a:rPr>
              <a:t>(</a:t>
            </a:r>
            <a:r>
              <a:rPr lang="el-GR" sz="2000" dirty="0">
                <a:solidFill>
                  <a:schemeClr val="accent2"/>
                </a:solidFill>
              </a:rPr>
              <a:t>Ν</a:t>
            </a:r>
            <a:r>
              <a:rPr lang="en-US" sz="2000" dirty="0">
                <a:solidFill>
                  <a:schemeClr val="accent2"/>
                </a:solidFill>
              </a:rPr>
              <a:t>)</a:t>
            </a:r>
            <a:r>
              <a:rPr lang="el-GR" sz="2000" dirty="0">
                <a:solidFill>
                  <a:schemeClr val="accent2"/>
                </a:solidFill>
              </a:rPr>
              <a:t>;</a:t>
            </a:r>
          </a:p>
        </p:txBody>
      </p:sp>
      <p:sp>
        <p:nvSpPr>
          <p:cNvPr id="17" name="TextBox 16"/>
          <p:cNvSpPr txBox="1"/>
          <p:nvPr/>
        </p:nvSpPr>
        <p:spPr>
          <a:xfrm>
            <a:off x="999035" y="4435056"/>
            <a:ext cx="2514186" cy="1015663"/>
          </a:xfrm>
          <a:prstGeom prst="rect">
            <a:avLst/>
          </a:prstGeom>
          <a:noFill/>
        </p:spPr>
        <p:txBody>
          <a:bodyPr wrap="square" rtlCol="0">
            <a:spAutoFit/>
          </a:bodyPr>
          <a:lstStyle/>
          <a:p>
            <a:pPr algn="just"/>
            <a:r>
              <a:rPr lang="en-US" sz="2000" dirty="0" err="1">
                <a:solidFill>
                  <a:srgbClr val="7030A0"/>
                </a:solidFill>
              </a:rPr>
              <a:t>def</a:t>
            </a:r>
            <a:r>
              <a:rPr lang="en-US" sz="2000" dirty="0">
                <a:solidFill>
                  <a:srgbClr val="7030A0"/>
                </a:solidFill>
              </a:rPr>
              <a:t> </a:t>
            </a:r>
            <a:r>
              <a:rPr lang="en-US" sz="2000" dirty="0" err="1">
                <a:solidFill>
                  <a:srgbClr val="7030A0"/>
                </a:solidFill>
              </a:rPr>
              <a:t>printPython</a:t>
            </a:r>
            <a:r>
              <a:rPr lang="en-US" sz="2000" dirty="0">
                <a:solidFill>
                  <a:srgbClr val="7030A0"/>
                </a:solidFill>
              </a:rPr>
              <a:t>(N):</a:t>
            </a:r>
          </a:p>
          <a:p>
            <a:pPr algn="just"/>
            <a:r>
              <a:rPr lang="en-US" sz="2000" dirty="0">
                <a:solidFill>
                  <a:srgbClr val="7030A0"/>
                </a:solidFill>
              </a:rPr>
              <a:t>   for </a:t>
            </a:r>
            <a:r>
              <a:rPr lang="en-US" sz="2000" dirty="0" err="1">
                <a:solidFill>
                  <a:srgbClr val="7030A0"/>
                </a:solidFill>
              </a:rPr>
              <a:t>i</a:t>
            </a:r>
            <a:r>
              <a:rPr lang="en-US" sz="2000" dirty="0">
                <a:solidFill>
                  <a:srgbClr val="7030A0"/>
                </a:solidFill>
              </a:rPr>
              <a:t> in range(N):</a:t>
            </a:r>
          </a:p>
          <a:p>
            <a:pPr algn="just"/>
            <a:r>
              <a:rPr lang="en-US" sz="2000" dirty="0">
                <a:solidFill>
                  <a:srgbClr val="7030A0"/>
                </a:solidFill>
              </a:rPr>
              <a:t>       print 'Python'</a:t>
            </a:r>
            <a:endParaRPr lang="el-GR" sz="2000" dirty="0">
              <a:solidFill>
                <a:srgbClr val="7030A0"/>
              </a:solidFill>
            </a:endParaRPr>
          </a:p>
        </p:txBody>
      </p:sp>
      <p:sp>
        <p:nvSpPr>
          <p:cNvPr id="3" name="TextBox 2"/>
          <p:cNvSpPr txBox="1"/>
          <p:nvPr/>
        </p:nvSpPr>
        <p:spPr>
          <a:xfrm>
            <a:off x="646108" y="5850829"/>
            <a:ext cx="8736687" cy="369332"/>
          </a:xfrm>
          <a:prstGeom prst="rect">
            <a:avLst/>
          </a:prstGeom>
          <a:noFill/>
        </p:spPr>
        <p:txBody>
          <a:bodyPr wrap="none" rtlCol="0">
            <a:spAutoFit/>
          </a:bodyPr>
          <a:lstStyle/>
          <a:p>
            <a:r>
              <a:rPr lang="el-GR" dirty="0">
                <a:solidFill>
                  <a:srgbClr val="0070C0"/>
                </a:solidFill>
              </a:rPr>
              <a:t>Τι συμπεράσματα βγάζετε όσο αφορά το ρόλο των παραμέτρων; Γιατί υπάρχουν;</a:t>
            </a:r>
          </a:p>
        </p:txBody>
      </p:sp>
    </p:spTree>
    <p:extLst>
      <p:ext uri="{BB962C8B-B14F-4D97-AF65-F5344CB8AC3E}">
        <p14:creationId xmlns:p14="http://schemas.microsoft.com/office/powerpoint/2010/main" val="303613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arn(inVertical)">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10">
                                            <p:txEl>
                                              <p:pRg st="0" end="0"/>
                                            </p:txEl>
                                          </p:spTgt>
                                        </p:tgtEl>
                                        <p:attrNameLst>
                                          <p:attrName>style.visibility</p:attrName>
                                        </p:attrNameLst>
                                      </p:cBhvr>
                                      <p:to>
                                        <p:strVal val="visible"/>
                                      </p:to>
                                    </p:set>
                                    <p:anim calcmode="lin" valueType="num">
                                      <p:cBhvr additive="base">
                                        <p:cTn id="18" dur="500" fill="hold"/>
                                        <p:tgtEl>
                                          <p:spTgt spid="10">
                                            <p:txEl>
                                              <p:pRg st="0" end="0"/>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1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barn(inVertical)">
                                      <p:cBhvr>
                                        <p:cTn id="24" dur="5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16">
                                            <p:txEl>
                                              <p:pRg st="0" end="0"/>
                                            </p:txEl>
                                          </p:spTgt>
                                        </p:tgtEl>
                                        <p:attrNameLst>
                                          <p:attrName>style.visibility</p:attrName>
                                        </p:attrNameLst>
                                      </p:cBhvr>
                                      <p:to>
                                        <p:strVal val="visible"/>
                                      </p:to>
                                    </p:set>
                                    <p:anim calcmode="lin" valueType="num">
                                      <p:cBhvr additive="base">
                                        <p:cTn id="29" dur="500" fill="hold"/>
                                        <p:tgtEl>
                                          <p:spTgt spid="16">
                                            <p:txEl>
                                              <p:pRg st="0" end="0"/>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barn(inVertical)">
                                      <p:cBhvr>
                                        <p:cTn id="35" dur="500"/>
                                        <p:tgtEl>
                                          <p:spTgt spid="17"/>
                                        </p:tgtEl>
                                      </p:cBhvr>
                                    </p:animEffect>
                                  </p:childTnLst>
                                </p:cTn>
                              </p:par>
                            </p:childTnLst>
                          </p:cTn>
                        </p:par>
                      </p:childTnLst>
                    </p:cTn>
                  </p:par>
                  <p:par>
                    <p:cTn id="36" fill="hold">
                      <p:stCondLst>
                        <p:cond delay="indefinite"/>
                      </p:stCondLst>
                      <p:childTnLst>
                        <p:par>
                          <p:cTn id="37" fill="hold">
                            <p:stCondLst>
                              <p:cond delay="0"/>
                            </p:stCondLst>
                            <p:childTnLst>
                              <p:par>
                                <p:cTn id="38" presetID="6" presetClass="entr" presetSubtype="16" fill="hold" grpId="0" nodeType="clickEffect">
                                  <p:stCondLst>
                                    <p:cond delay="0"/>
                                  </p:stCondLst>
                                  <p:childTnLst>
                                    <p:set>
                                      <p:cBhvr>
                                        <p:cTn id="39" dur="1" fill="hold">
                                          <p:stCondLst>
                                            <p:cond delay="0"/>
                                          </p:stCondLst>
                                        </p:cTn>
                                        <p:tgtEl>
                                          <p:spTgt spid="3"/>
                                        </p:tgtEl>
                                        <p:attrNameLst>
                                          <p:attrName>style.visibility</p:attrName>
                                        </p:attrNameLst>
                                      </p:cBhvr>
                                      <p:to>
                                        <p:strVal val="visible"/>
                                      </p:to>
                                    </p:set>
                                    <p:animEffect transition="in" filter="circle(in)">
                                      <p:cBhvr>
                                        <p:cTn id="40"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8" grpId="0"/>
      <p:bldP spid="10" grpId="0" build="p"/>
      <p:bldP spid="11" grpId="0"/>
      <p:bldP spid="16" grpId="0" build="p"/>
      <p:bldP spid="17"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251867" cy="788132"/>
          </a:xfrm>
        </p:spPr>
        <p:txBody>
          <a:bodyPr>
            <a:noAutofit/>
          </a:bodyPr>
          <a:lstStyle/>
          <a:p>
            <a:r>
              <a:rPr lang="el-GR" sz="2800" dirty="0">
                <a:solidFill>
                  <a:srgbClr val="0070C0"/>
                </a:solidFill>
              </a:rPr>
              <a:t>Συνάρτηση με παραμέτρους χωρίς επιστρεφόμενη τιμή</a:t>
            </a:r>
            <a:endParaRPr lang="en-US" sz="2800" dirty="0">
              <a:solidFill>
                <a:srgbClr val="0070C0"/>
              </a:solidFill>
            </a:endParaRPr>
          </a:p>
        </p:txBody>
      </p:sp>
      <p:grpSp>
        <p:nvGrpSpPr>
          <p:cNvPr id="2" name="Ομάδα 1"/>
          <p:cNvGrpSpPr/>
          <p:nvPr/>
        </p:nvGrpSpPr>
        <p:grpSpPr>
          <a:xfrm>
            <a:off x="2456251" y="1029710"/>
            <a:ext cx="3955660" cy="646331"/>
            <a:chOff x="2316551" y="1287893"/>
            <a:chExt cx="3955660" cy="646331"/>
          </a:xfrm>
        </p:grpSpPr>
        <p:cxnSp>
          <p:nvCxnSpPr>
            <p:cNvPr id="20" name="Ευθύγραμμο βέλος σύνδεσης 19"/>
            <p:cNvCxnSpPr>
              <a:stCxn id="21" idx="1"/>
            </p:cNvCxnSpPr>
            <p:nvPr/>
          </p:nvCxnSpPr>
          <p:spPr>
            <a:xfrm flipH="1">
              <a:off x="2316551" y="1611059"/>
              <a:ext cx="112294" cy="26031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428845" y="1287893"/>
              <a:ext cx="3843366" cy="646331"/>
            </a:xfrm>
            <a:prstGeom prst="rect">
              <a:avLst/>
            </a:prstGeom>
            <a:noFill/>
          </p:spPr>
          <p:txBody>
            <a:bodyPr wrap="square" rtlCol="0">
              <a:spAutoFit/>
            </a:bodyPr>
            <a:lstStyle/>
            <a:p>
              <a:pPr algn="ctr"/>
              <a:r>
                <a:rPr lang="el-GR" b="1" dirty="0">
                  <a:solidFill>
                    <a:srgbClr val="002060"/>
                  </a:solidFill>
                </a:rPr>
                <a:t>Παράμετροι ή Τυπικές Παράμετροι</a:t>
              </a:r>
              <a:endParaRPr lang="en-US" b="1" dirty="0">
                <a:solidFill>
                  <a:srgbClr val="002060"/>
                </a:solidFill>
              </a:endParaRPr>
            </a:p>
            <a:p>
              <a:pPr algn="ctr"/>
              <a:r>
                <a:rPr lang="en-US" b="1" dirty="0">
                  <a:solidFill>
                    <a:srgbClr val="002060"/>
                  </a:solidFill>
                </a:rPr>
                <a:t>Parameters </a:t>
              </a:r>
              <a:r>
                <a:rPr lang="el-GR" b="1" dirty="0">
                  <a:solidFill>
                    <a:srgbClr val="002060"/>
                  </a:solidFill>
                </a:rPr>
                <a:t>ή </a:t>
              </a:r>
              <a:r>
                <a:rPr lang="en-US" b="1" dirty="0">
                  <a:solidFill>
                    <a:srgbClr val="002060"/>
                  </a:solidFill>
                </a:rPr>
                <a:t>Formal Parameters</a:t>
              </a:r>
              <a:endParaRPr lang="el-GR" b="1" dirty="0">
                <a:solidFill>
                  <a:srgbClr val="002060"/>
                </a:solidFill>
              </a:endParaRPr>
            </a:p>
          </p:txBody>
        </p:sp>
      </p:grpSp>
      <p:grpSp>
        <p:nvGrpSpPr>
          <p:cNvPr id="3" name="Ομάδα 2"/>
          <p:cNvGrpSpPr/>
          <p:nvPr/>
        </p:nvGrpSpPr>
        <p:grpSpPr>
          <a:xfrm>
            <a:off x="1115137" y="5393099"/>
            <a:ext cx="4156907" cy="870382"/>
            <a:chOff x="1115137" y="4866632"/>
            <a:chExt cx="4156907" cy="870382"/>
          </a:xfrm>
        </p:grpSpPr>
        <p:cxnSp>
          <p:nvCxnSpPr>
            <p:cNvPr id="24" name="Ευθύγραμμο βέλος σύνδεσης 23"/>
            <p:cNvCxnSpPr/>
            <p:nvPr/>
          </p:nvCxnSpPr>
          <p:spPr>
            <a:xfrm flipH="1" flipV="1">
              <a:off x="1846218" y="4866632"/>
              <a:ext cx="200054" cy="22405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115137" y="5090683"/>
              <a:ext cx="4156907" cy="646331"/>
            </a:xfrm>
            <a:prstGeom prst="rect">
              <a:avLst/>
            </a:prstGeom>
            <a:noFill/>
          </p:spPr>
          <p:txBody>
            <a:bodyPr wrap="none" rtlCol="0">
              <a:spAutoFit/>
            </a:bodyPr>
            <a:lstStyle/>
            <a:p>
              <a:pPr algn="ctr"/>
              <a:r>
                <a:rPr lang="el-GR" b="1" dirty="0">
                  <a:solidFill>
                    <a:srgbClr val="002060"/>
                  </a:solidFill>
                </a:rPr>
                <a:t>Ορίσματα ή Πραγματικές Παράμετροι</a:t>
              </a:r>
              <a:endParaRPr lang="en-US" b="1" dirty="0">
                <a:solidFill>
                  <a:srgbClr val="002060"/>
                </a:solidFill>
              </a:endParaRPr>
            </a:p>
            <a:p>
              <a:pPr algn="ctr"/>
              <a:r>
                <a:rPr lang="en-US" b="1" dirty="0">
                  <a:solidFill>
                    <a:srgbClr val="002060"/>
                  </a:solidFill>
                </a:rPr>
                <a:t>Arguments </a:t>
              </a:r>
              <a:r>
                <a:rPr lang="el-GR" b="1" dirty="0">
                  <a:solidFill>
                    <a:srgbClr val="002060"/>
                  </a:solidFill>
                </a:rPr>
                <a:t>ή </a:t>
              </a:r>
              <a:r>
                <a:rPr lang="en-US" b="1" dirty="0">
                  <a:solidFill>
                    <a:srgbClr val="002060"/>
                  </a:solidFill>
                </a:rPr>
                <a:t>Actual Parameters</a:t>
              </a:r>
              <a:endParaRPr lang="el-GR" b="1" dirty="0">
                <a:solidFill>
                  <a:srgbClr val="002060"/>
                </a:solidFill>
              </a:endParaRPr>
            </a:p>
          </p:txBody>
        </p:sp>
      </p:grpSp>
      <p:sp>
        <p:nvSpPr>
          <p:cNvPr id="4" name="TextBox 3"/>
          <p:cNvSpPr txBox="1"/>
          <p:nvPr/>
        </p:nvSpPr>
        <p:spPr>
          <a:xfrm>
            <a:off x="763308" y="1613189"/>
            <a:ext cx="2079415" cy="3693319"/>
          </a:xfrm>
          <a:prstGeom prst="rect">
            <a:avLst/>
          </a:prstGeom>
          <a:noFill/>
        </p:spPr>
        <p:txBody>
          <a:bodyPr wrap="none" rtlCol="0">
            <a:spAutoFit/>
          </a:bodyPr>
          <a:lstStyle/>
          <a:p>
            <a:r>
              <a:rPr lang="en-US" dirty="0" err="1">
                <a:solidFill>
                  <a:srgbClr val="7030A0"/>
                </a:solidFill>
              </a:rPr>
              <a:t>def</a:t>
            </a:r>
            <a:r>
              <a:rPr lang="en-US" dirty="0">
                <a:solidFill>
                  <a:srgbClr val="7030A0"/>
                </a:solidFill>
              </a:rPr>
              <a:t> compare(</a:t>
            </a:r>
            <a:r>
              <a:rPr lang="en-US" dirty="0" err="1">
                <a:solidFill>
                  <a:srgbClr val="7030A0"/>
                </a:solidFill>
              </a:rPr>
              <a:t>a,b</a:t>
            </a:r>
            <a:r>
              <a:rPr lang="en-US" dirty="0">
                <a:solidFill>
                  <a:srgbClr val="7030A0"/>
                </a:solidFill>
              </a:rPr>
              <a:t>):</a:t>
            </a:r>
          </a:p>
          <a:p>
            <a:r>
              <a:rPr lang="en-US" dirty="0">
                <a:solidFill>
                  <a:srgbClr val="7030A0"/>
                </a:solidFill>
              </a:rPr>
              <a:t>    if a&gt;b:</a:t>
            </a:r>
          </a:p>
          <a:p>
            <a:r>
              <a:rPr lang="en-US" dirty="0">
                <a:solidFill>
                  <a:srgbClr val="7030A0"/>
                </a:solidFill>
              </a:rPr>
              <a:t>        print a,'&gt;',b</a:t>
            </a:r>
          </a:p>
          <a:p>
            <a:r>
              <a:rPr lang="en-US" dirty="0">
                <a:solidFill>
                  <a:srgbClr val="7030A0"/>
                </a:solidFill>
              </a:rPr>
              <a:t>    </a:t>
            </a:r>
            <a:r>
              <a:rPr lang="en-US" dirty="0" err="1">
                <a:solidFill>
                  <a:srgbClr val="7030A0"/>
                </a:solidFill>
              </a:rPr>
              <a:t>elif</a:t>
            </a:r>
            <a:r>
              <a:rPr lang="en-US" dirty="0">
                <a:solidFill>
                  <a:srgbClr val="7030A0"/>
                </a:solidFill>
              </a:rPr>
              <a:t> a&lt;b:</a:t>
            </a:r>
          </a:p>
          <a:p>
            <a:r>
              <a:rPr lang="en-US" dirty="0">
                <a:solidFill>
                  <a:srgbClr val="7030A0"/>
                </a:solidFill>
              </a:rPr>
              <a:t>        print a,'&lt;',b</a:t>
            </a:r>
          </a:p>
          <a:p>
            <a:r>
              <a:rPr lang="en-US" dirty="0">
                <a:solidFill>
                  <a:srgbClr val="7030A0"/>
                </a:solidFill>
              </a:rPr>
              <a:t>    else:</a:t>
            </a:r>
          </a:p>
          <a:p>
            <a:r>
              <a:rPr lang="en-US" dirty="0">
                <a:solidFill>
                  <a:srgbClr val="7030A0"/>
                </a:solidFill>
              </a:rPr>
              <a:t>        print a,'=',b</a:t>
            </a:r>
          </a:p>
          <a:p>
            <a:endParaRPr lang="en-US" dirty="0">
              <a:solidFill>
                <a:srgbClr val="7030A0"/>
              </a:solidFill>
            </a:endParaRPr>
          </a:p>
          <a:p>
            <a:r>
              <a:rPr lang="en-US" dirty="0">
                <a:solidFill>
                  <a:srgbClr val="7030A0"/>
                </a:solidFill>
              </a:rPr>
              <a:t>compare(4,7)</a:t>
            </a:r>
          </a:p>
          <a:p>
            <a:r>
              <a:rPr lang="en-US" dirty="0">
                <a:solidFill>
                  <a:srgbClr val="7030A0"/>
                </a:solidFill>
              </a:rPr>
              <a:t>compare(5,5)</a:t>
            </a:r>
          </a:p>
          <a:p>
            <a:r>
              <a:rPr lang="en-US" dirty="0">
                <a:solidFill>
                  <a:srgbClr val="7030A0"/>
                </a:solidFill>
              </a:rPr>
              <a:t>x=8</a:t>
            </a:r>
          </a:p>
          <a:p>
            <a:r>
              <a:rPr lang="en-US" dirty="0">
                <a:solidFill>
                  <a:srgbClr val="7030A0"/>
                </a:solidFill>
              </a:rPr>
              <a:t>y=2</a:t>
            </a:r>
          </a:p>
          <a:p>
            <a:r>
              <a:rPr lang="en-US" dirty="0">
                <a:solidFill>
                  <a:srgbClr val="7030A0"/>
                </a:solidFill>
              </a:rPr>
              <a:t>compare(</a:t>
            </a:r>
            <a:r>
              <a:rPr lang="en-US" dirty="0" err="1">
                <a:solidFill>
                  <a:srgbClr val="7030A0"/>
                </a:solidFill>
              </a:rPr>
              <a:t>x,y</a:t>
            </a:r>
            <a:r>
              <a:rPr lang="en-US" dirty="0">
                <a:solidFill>
                  <a:srgbClr val="7030A0"/>
                </a:solidFill>
              </a:rPr>
              <a:t>)</a:t>
            </a:r>
          </a:p>
        </p:txBody>
      </p:sp>
      <p:cxnSp>
        <p:nvCxnSpPr>
          <p:cNvPr id="15" name="Ευθύγραμμο βέλος σύνδεσης 14">
            <a:extLst>
              <a:ext uri="{FF2B5EF4-FFF2-40B4-BE49-F238E27FC236}">
                <a16:creationId xmlns:a16="http://schemas.microsoft.com/office/drawing/2014/main" id="{02CDFBF3-AE1F-495C-92ED-812E1F1AFF08}"/>
              </a:ext>
            </a:extLst>
          </p:cNvPr>
          <p:cNvCxnSpPr>
            <a:cxnSpLocks/>
          </p:cNvCxnSpPr>
          <p:nvPr/>
        </p:nvCxnSpPr>
        <p:spPr>
          <a:xfrm>
            <a:off x="2701235" y="4540576"/>
            <a:ext cx="984710"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39A8A1E8-5B00-41CB-B0F2-75D593EB1282}"/>
              </a:ext>
            </a:extLst>
          </p:cNvPr>
          <p:cNvSpPr txBox="1"/>
          <p:nvPr/>
        </p:nvSpPr>
        <p:spPr>
          <a:xfrm>
            <a:off x="3940077" y="4076834"/>
            <a:ext cx="550151" cy="923330"/>
          </a:xfrm>
          <a:prstGeom prst="rect">
            <a:avLst/>
          </a:prstGeom>
          <a:noFill/>
        </p:spPr>
        <p:txBody>
          <a:bodyPr wrap="none" rtlCol="0">
            <a:spAutoFit/>
          </a:bodyPr>
          <a:lstStyle/>
          <a:p>
            <a:r>
              <a:rPr lang="el-GR" dirty="0">
                <a:solidFill>
                  <a:srgbClr val="C00000"/>
                </a:solidFill>
              </a:rPr>
              <a:t>4&lt;7</a:t>
            </a:r>
          </a:p>
          <a:p>
            <a:r>
              <a:rPr lang="el-GR" dirty="0">
                <a:solidFill>
                  <a:srgbClr val="C00000"/>
                </a:solidFill>
              </a:rPr>
              <a:t>5=5</a:t>
            </a:r>
          </a:p>
          <a:p>
            <a:r>
              <a:rPr lang="el-GR" dirty="0">
                <a:solidFill>
                  <a:srgbClr val="C00000"/>
                </a:solidFill>
              </a:rPr>
              <a:t>8&gt;2</a:t>
            </a:r>
          </a:p>
        </p:txBody>
      </p:sp>
    </p:spTree>
    <p:extLst>
      <p:ext uri="{BB962C8B-B14F-4D97-AF65-F5344CB8AC3E}">
        <p14:creationId xmlns:p14="http://schemas.microsoft.com/office/powerpoint/2010/main" val="3859080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circle(in)">
                                      <p:cBhvr>
                                        <p:cTn id="12" dur="2000"/>
                                        <p:tgtEl>
                                          <p:spTgt spid="16"/>
                                        </p:tgtEl>
                                      </p:cBhvr>
                                    </p:animEffect>
                                  </p:childTnLst>
                                </p:cTn>
                              </p:par>
                              <p:par>
                                <p:cTn id="13" presetID="2" presetClass="entr" presetSubtype="8"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0-#ppt_w/2"/>
                                          </p:val>
                                        </p:tav>
                                        <p:tav tm="100000">
                                          <p:val>
                                            <p:strVal val="#ppt_x"/>
                                          </p:val>
                                        </p:tav>
                                      </p:tavLst>
                                    </p:anim>
                                    <p:anim calcmode="lin" valueType="num">
                                      <p:cBhvr additive="base">
                                        <p:cTn id="16"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circle(in)">
                                      <p:cBhvr>
                                        <p:cTn id="21" dur="2000"/>
                                        <p:tgtEl>
                                          <p:spTgt spid="2"/>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circle(in)">
                                      <p:cBhvr>
                                        <p:cTn id="26"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normAutofit/>
          </a:bodyPr>
          <a:lstStyle/>
          <a:p>
            <a:r>
              <a:rPr lang="el-GR" sz="2800" dirty="0">
                <a:solidFill>
                  <a:srgbClr val="0070C0"/>
                </a:solidFill>
              </a:rPr>
              <a:t>Συνάρτηση με παραμέτρους και επιστρεφόμενη τιμή</a:t>
            </a:r>
            <a:endParaRPr lang="en-US" sz="2800" dirty="0">
              <a:solidFill>
                <a:srgbClr val="0070C0"/>
              </a:solidFill>
            </a:endParaRPr>
          </a:p>
        </p:txBody>
      </p:sp>
      <p:grpSp>
        <p:nvGrpSpPr>
          <p:cNvPr id="16" name="Ομάδα 15"/>
          <p:cNvGrpSpPr/>
          <p:nvPr/>
        </p:nvGrpSpPr>
        <p:grpSpPr>
          <a:xfrm>
            <a:off x="646111" y="1028815"/>
            <a:ext cx="9171657" cy="2415826"/>
            <a:chOff x="646111" y="1028815"/>
            <a:chExt cx="9171657" cy="2415826"/>
          </a:xfrm>
        </p:grpSpPr>
        <p:sp>
          <p:nvSpPr>
            <p:cNvPr id="3" name="TextBox 2"/>
            <p:cNvSpPr txBox="1"/>
            <p:nvPr/>
          </p:nvSpPr>
          <p:spPr>
            <a:xfrm>
              <a:off x="646111" y="1028815"/>
              <a:ext cx="9171657" cy="400110"/>
            </a:xfrm>
            <a:prstGeom prst="rect">
              <a:avLst/>
            </a:prstGeom>
            <a:noFill/>
          </p:spPr>
          <p:txBody>
            <a:bodyPr wrap="square" rtlCol="0">
              <a:spAutoFit/>
            </a:bodyPr>
            <a:lstStyle/>
            <a:p>
              <a:r>
                <a:rPr lang="en-US" sz="2000" dirty="0">
                  <a:solidFill>
                    <a:srgbClr val="0070C0"/>
                  </a:solidFill>
                </a:rPr>
                <a:t>1. </a:t>
              </a:r>
              <a:r>
                <a:rPr lang="el-GR" sz="2000" dirty="0">
                  <a:solidFill>
                    <a:srgbClr val="0070C0"/>
                  </a:solidFill>
                </a:rPr>
                <a:t>Ορίστε τις ακόλουθες συναρτήσεις </a:t>
              </a:r>
              <a:r>
                <a:rPr lang="en-US" sz="2000" dirty="0">
                  <a:solidFill>
                    <a:srgbClr val="0070C0"/>
                  </a:solidFill>
                </a:rPr>
                <a:t>add </a:t>
              </a:r>
              <a:r>
                <a:rPr lang="el-GR" sz="2000" dirty="0">
                  <a:solidFill>
                    <a:srgbClr val="0070C0"/>
                  </a:solidFill>
                </a:rPr>
                <a:t>και </a:t>
              </a:r>
              <a:r>
                <a:rPr lang="en-US" sz="2000" dirty="0">
                  <a:solidFill>
                    <a:srgbClr val="0070C0"/>
                  </a:solidFill>
                </a:rPr>
                <a:t>times3.</a:t>
              </a:r>
              <a:endParaRPr lang="el-GR" dirty="0">
                <a:solidFill>
                  <a:srgbClr val="0070C0"/>
                </a:solidFill>
              </a:endParaRPr>
            </a:p>
          </p:txBody>
        </p:sp>
        <p:sp>
          <p:nvSpPr>
            <p:cNvPr id="2" name="TextBox 1"/>
            <p:cNvSpPr txBox="1"/>
            <p:nvPr/>
          </p:nvSpPr>
          <p:spPr>
            <a:xfrm>
              <a:off x="964796" y="1413316"/>
              <a:ext cx="2209259" cy="2031325"/>
            </a:xfrm>
            <a:prstGeom prst="rect">
              <a:avLst/>
            </a:prstGeom>
            <a:noFill/>
          </p:spPr>
          <p:txBody>
            <a:bodyPr wrap="none" rtlCol="0">
              <a:spAutoFit/>
            </a:bodyPr>
            <a:lstStyle/>
            <a:p>
              <a:r>
                <a:rPr lang="en-US" dirty="0" err="1">
                  <a:solidFill>
                    <a:srgbClr val="7030A0"/>
                  </a:solidFill>
                </a:rPr>
                <a:t>def</a:t>
              </a:r>
              <a:r>
                <a:rPr lang="en-US" dirty="0">
                  <a:solidFill>
                    <a:srgbClr val="7030A0"/>
                  </a:solidFill>
                </a:rPr>
                <a:t> add(arg1,arg2):</a:t>
              </a:r>
            </a:p>
            <a:p>
              <a:r>
                <a:rPr lang="en-US" dirty="0">
                  <a:solidFill>
                    <a:srgbClr val="7030A0"/>
                  </a:solidFill>
                </a:rPr>
                <a:t>    result=arg1+arg2</a:t>
              </a:r>
            </a:p>
            <a:p>
              <a:r>
                <a:rPr lang="en-US" dirty="0">
                  <a:solidFill>
                    <a:srgbClr val="7030A0"/>
                  </a:solidFill>
                </a:rPr>
                <a:t>    return result</a:t>
              </a:r>
            </a:p>
            <a:p>
              <a:endParaRPr lang="en-US" dirty="0">
                <a:solidFill>
                  <a:srgbClr val="7030A0"/>
                </a:solidFill>
              </a:endParaRPr>
            </a:p>
            <a:p>
              <a:r>
                <a:rPr lang="en-US" dirty="0" err="1">
                  <a:solidFill>
                    <a:srgbClr val="7030A0"/>
                  </a:solidFill>
                </a:rPr>
                <a:t>def</a:t>
              </a:r>
              <a:r>
                <a:rPr lang="en-US" dirty="0">
                  <a:solidFill>
                    <a:srgbClr val="7030A0"/>
                  </a:solidFill>
                </a:rPr>
                <a:t> times3(</a:t>
              </a:r>
              <a:r>
                <a:rPr lang="en-US" dirty="0" err="1">
                  <a:solidFill>
                    <a:srgbClr val="7030A0"/>
                  </a:solidFill>
                </a:rPr>
                <a:t>arg</a:t>
              </a:r>
              <a:r>
                <a:rPr lang="en-US" dirty="0">
                  <a:solidFill>
                    <a:srgbClr val="7030A0"/>
                  </a:solidFill>
                </a:rPr>
                <a:t>):</a:t>
              </a:r>
            </a:p>
            <a:p>
              <a:r>
                <a:rPr lang="en-US" dirty="0">
                  <a:solidFill>
                    <a:srgbClr val="7030A0"/>
                  </a:solidFill>
                </a:rPr>
                <a:t>    </a:t>
              </a:r>
              <a:r>
                <a:rPr lang="en-US" dirty="0" err="1">
                  <a:solidFill>
                    <a:srgbClr val="7030A0"/>
                  </a:solidFill>
                </a:rPr>
                <a:t>ginomeno</a:t>
              </a:r>
              <a:r>
                <a:rPr lang="en-US" dirty="0">
                  <a:solidFill>
                    <a:srgbClr val="7030A0"/>
                  </a:solidFill>
                </a:rPr>
                <a:t>=3*</a:t>
              </a:r>
              <a:r>
                <a:rPr lang="en-US" dirty="0" err="1">
                  <a:solidFill>
                    <a:srgbClr val="7030A0"/>
                  </a:solidFill>
                </a:rPr>
                <a:t>arg</a:t>
              </a:r>
              <a:endParaRPr lang="en-US" dirty="0">
                <a:solidFill>
                  <a:srgbClr val="7030A0"/>
                </a:solidFill>
              </a:endParaRPr>
            </a:p>
            <a:p>
              <a:r>
                <a:rPr lang="en-US" dirty="0">
                  <a:solidFill>
                    <a:srgbClr val="7030A0"/>
                  </a:solidFill>
                </a:rPr>
                <a:t>    return </a:t>
              </a:r>
              <a:r>
                <a:rPr lang="en-US" dirty="0" err="1">
                  <a:solidFill>
                    <a:srgbClr val="7030A0"/>
                  </a:solidFill>
                </a:rPr>
                <a:t>ginomeno</a:t>
              </a:r>
              <a:endParaRPr lang="en-US" dirty="0">
                <a:solidFill>
                  <a:srgbClr val="7030A0"/>
                </a:solidFill>
              </a:endParaRPr>
            </a:p>
          </p:txBody>
        </p:sp>
      </p:grpSp>
      <p:sp>
        <p:nvSpPr>
          <p:cNvPr id="6" name="TextBox 5"/>
          <p:cNvSpPr txBox="1"/>
          <p:nvPr/>
        </p:nvSpPr>
        <p:spPr>
          <a:xfrm>
            <a:off x="3719496" y="1515880"/>
            <a:ext cx="2091856" cy="400110"/>
          </a:xfrm>
          <a:prstGeom prst="rect">
            <a:avLst/>
          </a:prstGeom>
          <a:noFill/>
        </p:spPr>
        <p:txBody>
          <a:bodyPr wrap="square" rtlCol="0">
            <a:spAutoFit/>
          </a:bodyPr>
          <a:lstStyle/>
          <a:p>
            <a:r>
              <a:rPr lang="en-US" sz="2000" dirty="0">
                <a:solidFill>
                  <a:srgbClr val="0070C0"/>
                </a:solidFill>
              </a:rPr>
              <a:t>2. </a:t>
            </a:r>
            <a:r>
              <a:rPr lang="el-GR" sz="2000" dirty="0">
                <a:solidFill>
                  <a:srgbClr val="0070C0"/>
                </a:solidFill>
              </a:rPr>
              <a:t>Εκτελέστε:</a:t>
            </a:r>
            <a:endParaRPr lang="el-GR" dirty="0">
              <a:solidFill>
                <a:srgbClr val="0070C0"/>
              </a:solidFill>
            </a:endParaRPr>
          </a:p>
        </p:txBody>
      </p:sp>
      <p:sp>
        <p:nvSpPr>
          <p:cNvPr id="7" name="TextBox 6"/>
          <p:cNvSpPr txBox="1"/>
          <p:nvPr/>
        </p:nvSpPr>
        <p:spPr>
          <a:xfrm>
            <a:off x="4071376" y="1915990"/>
            <a:ext cx="1747594" cy="3416320"/>
          </a:xfrm>
          <a:prstGeom prst="rect">
            <a:avLst/>
          </a:prstGeom>
          <a:noFill/>
        </p:spPr>
        <p:txBody>
          <a:bodyPr wrap="square" rtlCol="0">
            <a:spAutoFit/>
          </a:bodyPr>
          <a:lstStyle/>
          <a:p>
            <a:r>
              <a:rPr lang="es-ES" dirty="0">
                <a:solidFill>
                  <a:srgbClr val="7030A0"/>
                </a:solidFill>
              </a:rPr>
              <a:t>x=add(10,18)</a:t>
            </a:r>
          </a:p>
          <a:p>
            <a:r>
              <a:rPr lang="es-ES" dirty="0">
                <a:solidFill>
                  <a:srgbClr val="7030A0"/>
                </a:solidFill>
              </a:rPr>
              <a:t>print 'x=',x</a:t>
            </a:r>
          </a:p>
          <a:p>
            <a:endParaRPr lang="es-ES" dirty="0">
              <a:solidFill>
                <a:srgbClr val="7030A0"/>
              </a:solidFill>
            </a:endParaRPr>
          </a:p>
          <a:p>
            <a:r>
              <a:rPr lang="es-ES" dirty="0">
                <a:solidFill>
                  <a:srgbClr val="7030A0"/>
                </a:solidFill>
              </a:rPr>
              <a:t>y=add('ab','ba')</a:t>
            </a:r>
          </a:p>
          <a:p>
            <a:r>
              <a:rPr lang="es-ES" dirty="0">
                <a:solidFill>
                  <a:srgbClr val="7030A0"/>
                </a:solidFill>
              </a:rPr>
              <a:t>print 'y=',y</a:t>
            </a:r>
          </a:p>
          <a:p>
            <a:endParaRPr lang="es-ES" dirty="0">
              <a:solidFill>
                <a:srgbClr val="7030A0"/>
              </a:solidFill>
            </a:endParaRPr>
          </a:p>
          <a:p>
            <a:r>
              <a:rPr lang="es-ES" dirty="0">
                <a:solidFill>
                  <a:srgbClr val="7030A0"/>
                </a:solidFill>
              </a:rPr>
              <a:t>z=times3(10)</a:t>
            </a:r>
          </a:p>
          <a:p>
            <a:r>
              <a:rPr lang="es-ES" dirty="0">
                <a:solidFill>
                  <a:srgbClr val="7030A0"/>
                </a:solidFill>
              </a:rPr>
              <a:t>print 'z=',z</a:t>
            </a:r>
          </a:p>
          <a:p>
            <a:endParaRPr lang="es-ES" dirty="0">
              <a:solidFill>
                <a:srgbClr val="7030A0"/>
              </a:solidFill>
            </a:endParaRPr>
          </a:p>
          <a:p>
            <a:r>
              <a:rPr lang="es-ES" dirty="0">
                <a:solidFill>
                  <a:srgbClr val="7030A0"/>
                </a:solidFill>
              </a:rPr>
              <a:t>q=times3('ira')</a:t>
            </a:r>
          </a:p>
          <a:p>
            <a:r>
              <a:rPr lang="es-ES" dirty="0">
                <a:solidFill>
                  <a:srgbClr val="7030A0"/>
                </a:solidFill>
              </a:rPr>
              <a:t>print 'q=',q</a:t>
            </a:r>
          </a:p>
          <a:p>
            <a:endParaRPr lang="es-ES" dirty="0">
              <a:solidFill>
                <a:srgbClr val="7030A0"/>
              </a:solidFill>
            </a:endParaRPr>
          </a:p>
        </p:txBody>
      </p:sp>
      <p:sp>
        <p:nvSpPr>
          <p:cNvPr id="9" name="TextBox 8"/>
          <p:cNvSpPr txBox="1"/>
          <p:nvPr/>
        </p:nvSpPr>
        <p:spPr>
          <a:xfrm>
            <a:off x="6335833" y="1515880"/>
            <a:ext cx="2091856" cy="400110"/>
          </a:xfrm>
          <a:prstGeom prst="rect">
            <a:avLst/>
          </a:prstGeom>
          <a:noFill/>
        </p:spPr>
        <p:txBody>
          <a:bodyPr wrap="square" rtlCol="0">
            <a:spAutoFit/>
          </a:bodyPr>
          <a:lstStyle/>
          <a:p>
            <a:r>
              <a:rPr lang="en-US" sz="2000" dirty="0">
                <a:solidFill>
                  <a:srgbClr val="0070C0"/>
                </a:solidFill>
              </a:rPr>
              <a:t>3. </a:t>
            </a:r>
            <a:r>
              <a:rPr lang="el-GR" sz="2000" dirty="0">
                <a:solidFill>
                  <a:srgbClr val="0070C0"/>
                </a:solidFill>
              </a:rPr>
              <a:t>Εκτελέστε:</a:t>
            </a:r>
            <a:endParaRPr lang="el-GR" dirty="0">
              <a:solidFill>
                <a:srgbClr val="0070C0"/>
              </a:solidFill>
            </a:endParaRPr>
          </a:p>
        </p:txBody>
      </p:sp>
      <p:sp>
        <p:nvSpPr>
          <p:cNvPr id="10" name="TextBox 9"/>
          <p:cNvSpPr txBox="1"/>
          <p:nvPr/>
        </p:nvSpPr>
        <p:spPr>
          <a:xfrm>
            <a:off x="6666702" y="1915990"/>
            <a:ext cx="2553520" cy="3139321"/>
          </a:xfrm>
          <a:prstGeom prst="rect">
            <a:avLst/>
          </a:prstGeom>
          <a:noFill/>
        </p:spPr>
        <p:txBody>
          <a:bodyPr wrap="square" rtlCol="0">
            <a:spAutoFit/>
          </a:bodyPr>
          <a:lstStyle/>
          <a:p>
            <a:r>
              <a:rPr lang="es-ES" dirty="0">
                <a:solidFill>
                  <a:srgbClr val="7030A0"/>
                </a:solidFill>
              </a:rPr>
              <a:t>k=times3(2.5)</a:t>
            </a:r>
          </a:p>
          <a:p>
            <a:r>
              <a:rPr lang="es-ES" dirty="0">
                <a:solidFill>
                  <a:srgbClr val="7030A0"/>
                </a:solidFill>
              </a:rPr>
              <a:t>print 'k=',k</a:t>
            </a:r>
          </a:p>
          <a:p>
            <a:endParaRPr lang="es-ES" dirty="0">
              <a:solidFill>
                <a:srgbClr val="7030A0"/>
              </a:solidFill>
            </a:endParaRPr>
          </a:p>
          <a:p>
            <a:r>
              <a:rPr lang="es-ES" dirty="0">
                <a:solidFill>
                  <a:srgbClr val="7030A0"/>
                </a:solidFill>
              </a:rPr>
              <a:t>p=times3('python')</a:t>
            </a:r>
          </a:p>
          <a:p>
            <a:r>
              <a:rPr lang="es-ES" dirty="0">
                <a:solidFill>
                  <a:srgbClr val="7030A0"/>
                </a:solidFill>
              </a:rPr>
              <a:t>print 'p=',p</a:t>
            </a:r>
          </a:p>
          <a:p>
            <a:endParaRPr lang="es-ES" dirty="0">
              <a:solidFill>
                <a:srgbClr val="7030A0"/>
              </a:solidFill>
            </a:endParaRPr>
          </a:p>
          <a:p>
            <a:r>
              <a:rPr lang="es-ES" dirty="0">
                <a:solidFill>
                  <a:srgbClr val="7030A0"/>
                </a:solidFill>
              </a:rPr>
              <a:t>n=times3(times3(9))</a:t>
            </a:r>
          </a:p>
          <a:p>
            <a:r>
              <a:rPr lang="es-ES" dirty="0">
                <a:solidFill>
                  <a:srgbClr val="7030A0"/>
                </a:solidFill>
              </a:rPr>
              <a:t>print 'n=',n</a:t>
            </a:r>
          </a:p>
          <a:p>
            <a:endParaRPr lang="es-ES" dirty="0">
              <a:solidFill>
                <a:srgbClr val="7030A0"/>
              </a:solidFill>
            </a:endParaRPr>
          </a:p>
          <a:p>
            <a:r>
              <a:rPr lang="es-ES" dirty="0">
                <a:solidFill>
                  <a:srgbClr val="7030A0"/>
                </a:solidFill>
              </a:rPr>
              <a:t>j=times3(add('ab','ab'))</a:t>
            </a:r>
          </a:p>
          <a:p>
            <a:r>
              <a:rPr lang="es-ES" dirty="0">
                <a:solidFill>
                  <a:srgbClr val="7030A0"/>
                </a:solidFill>
              </a:rPr>
              <a:t>print 'j=',j</a:t>
            </a:r>
          </a:p>
        </p:txBody>
      </p:sp>
      <p:grpSp>
        <p:nvGrpSpPr>
          <p:cNvPr id="15" name="Ομάδα 14"/>
          <p:cNvGrpSpPr/>
          <p:nvPr/>
        </p:nvGrpSpPr>
        <p:grpSpPr>
          <a:xfrm>
            <a:off x="370841" y="3393057"/>
            <a:ext cx="3043990" cy="2139308"/>
            <a:chOff x="370841" y="3393057"/>
            <a:chExt cx="3043990" cy="2139308"/>
          </a:xfrm>
        </p:grpSpPr>
        <p:cxnSp>
          <p:nvCxnSpPr>
            <p:cNvPr id="13" name="Ευθύγραμμο βέλος σύνδεσης 12"/>
            <p:cNvCxnSpPr/>
            <p:nvPr/>
          </p:nvCxnSpPr>
          <p:spPr>
            <a:xfrm flipV="1">
              <a:off x="1756611" y="3393057"/>
              <a:ext cx="1295" cy="32342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70841" y="3716483"/>
              <a:ext cx="3043990" cy="1815882"/>
            </a:xfrm>
            <a:prstGeom prst="rect">
              <a:avLst/>
            </a:prstGeom>
            <a:noFill/>
          </p:spPr>
          <p:txBody>
            <a:bodyPr wrap="square" rtlCol="0">
              <a:spAutoFit/>
            </a:bodyPr>
            <a:lstStyle/>
            <a:p>
              <a:pPr algn="ctr"/>
              <a:r>
                <a:rPr lang="el-GR" sz="1600" b="1" dirty="0">
                  <a:solidFill>
                    <a:srgbClr val="002060"/>
                  </a:solidFill>
                </a:rPr>
                <a:t>Η λέξη </a:t>
              </a:r>
              <a:r>
                <a:rPr lang="en-US" sz="1600" b="1" dirty="0">
                  <a:solidFill>
                    <a:srgbClr val="C00000"/>
                  </a:solidFill>
                </a:rPr>
                <a:t>return</a:t>
              </a:r>
              <a:r>
                <a:rPr lang="en-US" sz="1600" b="1" dirty="0">
                  <a:solidFill>
                    <a:srgbClr val="002060"/>
                  </a:solidFill>
                </a:rPr>
                <a:t> </a:t>
              </a:r>
              <a:r>
                <a:rPr lang="el-GR" sz="1600" b="1" dirty="0">
                  <a:solidFill>
                    <a:srgbClr val="002060"/>
                  </a:solidFill>
                </a:rPr>
                <a:t>είναι αυτή που στέλνει το αποτέλεσμα της συνάρτησης (μέσω της μεταβλητής στα δεξιά της) πίσω στο κύριο πρόγραμμα, στο σημείο από το οποίο κλήθηκε.</a:t>
              </a:r>
            </a:p>
          </p:txBody>
        </p:sp>
      </p:grpSp>
      <p:sp>
        <p:nvSpPr>
          <p:cNvPr id="4" name="Ορθογώνιο 3">
            <a:extLst>
              <a:ext uri="{FF2B5EF4-FFF2-40B4-BE49-F238E27FC236}">
                <a16:creationId xmlns:a16="http://schemas.microsoft.com/office/drawing/2014/main" id="{30EBA440-3407-4562-94F9-C217CA6050C0}"/>
              </a:ext>
            </a:extLst>
          </p:cNvPr>
          <p:cNvSpPr/>
          <p:nvPr/>
        </p:nvSpPr>
        <p:spPr>
          <a:xfrm>
            <a:off x="4186853" y="5532365"/>
            <a:ext cx="1624305" cy="1200329"/>
          </a:xfrm>
          <a:prstGeom prst="rect">
            <a:avLst/>
          </a:prstGeom>
        </p:spPr>
        <p:txBody>
          <a:bodyPr wrap="square">
            <a:spAutoFit/>
          </a:bodyPr>
          <a:lstStyle/>
          <a:p>
            <a:r>
              <a:rPr lang="fr-FR" dirty="0">
                <a:solidFill>
                  <a:srgbClr val="C00000"/>
                </a:solidFill>
              </a:rPr>
              <a:t>x= 28</a:t>
            </a:r>
          </a:p>
          <a:p>
            <a:r>
              <a:rPr lang="fr-FR" dirty="0">
                <a:solidFill>
                  <a:srgbClr val="C00000"/>
                </a:solidFill>
              </a:rPr>
              <a:t>y= </a:t>
            </a:r>
            <a:r>
              <a:rPr lang="fr-FR" dirty="0" err="1">
                <a:solidFill>
                  <a:srgbClr val="C00000"/>
                </a:solidFill>
              </a:rPr>
              <a:t>abba</a:t>
            </a:r>
            <a:endParaRPr lang="fr-FR" dirty="0">
              <a:solidFill>
                <a:srgbClr val="C00000"/>
              </a:solidFill>
            </a:endParaRPr>
          </a:p>
          <a:p>
            <a:r>
              <a:rPr lang="fr-FR" dirty="0">
                <a:solidFill>
                  <a:srgbClr val="C00000"/>
                </a:solidFill>
              </a:rPr>
              <a:t>z= 30</a:t>
            </a:r>
          </a:p>
          <a:p>
            <a:r>
              <a:rPr lang="fr-FR" dirty="0">
                <a:solidFill>
                  <a:srgbClr val="C00000"/>
                </a:solidFill>
              </a:rPr>
              <a:t>q= </a:t>
            </a:r>
            <a:r>
              <a:rPr lang="fr-FR" dirty="0" err="1">
                <a:solidFill>
                  <a:srgbClr val="C00000"/>
                </a:solidFill>
              </a:rPr>
              <a:t>irairaira</a:t>
            </a:r>
            <a:endParaRPr lang="el-GR" dirty="0">
              <a:solidFill>
                <a:srgbClr val="C00000"/>
              </a:solidFill>
            </a:endParaRPr>
          </a:p>
        </p:txBody>
      </p:sp>
      <p:cxnSp>
        <p:nvCxnSpPr>
          <p:cNvPr id="17" name="Ευθύγραμμο βέλος σύνδεσης 16">
            <a:extLst>
              <a:ext uri="{FF2B5EF4-FFF2-40B4-BE49-F238E27FC236}">
                <a16:creationId xmlns:a16="http://schemas.microsoft.com/office/drawing/2014/main" id="{866486AB-5DE8-43EA-8901-35E92B5064BF}"/>
              </a:ext>
            </a:extLst>
          </p:cNvPr>
          <p:cNvCxnSpPr>
            <a:cxnSpLocks/>
          </p:cNvCxnSpPr>
          <p:nvPr/>
        </p:nvCxnSpPr>
        <p:spPr>
          <a:xfrm>
            <a:off x="4765424" y="5145799"/>
            <a:ext cx="305" cy="38656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8" name="Ευθύγραμμο βέλος σύνδεσης 17">
            <a:extLst>
              <a:ext uri="{FF2B5EF4-FFF2-40B4-BE49-F238E27FC236}">
                <a16:creationId xmlns:a16="http://schemas.microsoft.com/office/drawing/2014/main" id="{AEA04DB7-7F95-4B3C-A1F6-968C8CEC4F9F}"/>
              </a:ext>
            </a:extLst>
          </p:cNvPr>
          <p:cNvCxnSpPr>
            <a:cxnSpLocks/>
          </p:cNvCxnSpPr>
          <p:nvPr/>
        </p:nvCxnSpPr>
        <p:spPr>
          <a:xfrm>
            <a:off x="7381456" y="5101276"/>
            <a:ext cx="305" cy="38656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9" name="Ορθογώνιο 18">
            <a:extLst>
              <a:ext uri="{FF2B5EF4-FFF2-40B4-BE49-F238E27FC236}">
                <a16:creationId xmlns:a16="http://schemas.microsoft.com/office/drawing/2014/main" id="{3EC3AB47-9DBD-4319-B3CB-C93968726418}"/>
              </a:ext>
            </a:extLst>
          </p:cNvPr>
          <p:cNvSpPr/>
          <p:nvPr/>
        </p:nvSpPr>
        <p:spPr>
          <a:xfrm>
            <a:off x="6803384" y="5532364"/>
            <a:ext cx="2746711" cy="1200329"/>
          </a:xfrm>
          <a:prstGeom prst="rect">
            <a:avLst/>
          </a:prstGeom>
        </p:spPr>
        <p:txBody>
          <a:bodyPr wrap="square">
            <a:spAutoFit/>
          </a:bodyPr>
          <a:lstStyle/>
          <a:p>
            <a:r>
              <a:rPr lang="en-US" dirty="0">
                <a:solidFill>
                  <a:srgbClr val="C00000"/>
                </a:solidFill>
              </a:rPr>
              <a:t>k= 7.5</a:t>
            </a:r>
          </a:p>
          <a:p>
            <a:r>
              <a:rPr lang="en-US" dirty="0">
                <a:solidFill>
                  <a:srgbClr val="C00000"/>
                </a:solidFill>
              </a:rPr>
              <a:t>p= </a:t>
            </a:r>
            <a:r>
              <a:rPr lang="en-US" dirty="0" err="1">
                <a:solidFill>
                  <a:srgbClr val="C00000"/>
                </a:solidFill>
              </a:rPr>
              <a:t>pythonpythonpython</a:t>
            </a:r>
            <a:endParaRPr lang="en-US" dirty="0">
              <a:solidFill>
                <a:srgbClr val="C00000"/>
              </a:solidFill>
            </a:endParaRPr>
          </a:p>
          <a:p>
            <a:r>
              <a:rPr lang="en-US" dirty="0">
                <a:solidFill>
                  <a:srgbClr val="C00000"/>
                </a:solidFill>
              </a:rPr>
              <a:t>n= 81</a:t>
            </a:r>
          </a:p>
          <a:p>
            <a:r>
              <a:rPr lang="en-US" dirty="0">
                <a:solidFill>
                  <a:srgbClr val="C00000"/>
                </a:solidFill>
              </a:rPr>
              <a:t>j= </a:t>
            </a:r>
            <a:r>
              <a:rPr lang="en-US" dirty="0" err="1">
                <a:solidFill>
                  <a:srgbClr val="C00000"/>
                </a:solidFill>
              </a:rPr>
              <a:t>abababababab</a:t>
            </a:r>
            <a:endParaRPr lang="el-GR" dirty="0">
              <a:solidFill>
                <a:srgbClr val="C00000"/>
              </a:solidFill>
            </a:endParaRPr>
          </a:p>
        </p:txBody>
      </p:sp>
    </p:spTree>
    <p:extLst>
      <p:ext uri="{BB962C8B-B14F-4D97-AF65-F5344CB8AC3E}">
        <p14:creationId xmlns:p14="http://schemas.microsoft.com/office/powerpoint/2010/main" val="1334299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fill="hold"/>
                                        <p:tgtEl>
                                          <p:spTgt spid="15"/>
                                        </p:tgtEl>
                                        <p:attrNameLst>
                                          <p:attrName>ppt_x</p:attrName>
                                        </p:attrNameLst>
                                      </p:cBhvr>
                                      <p:tavLst>
                                        <p:tav tm="0">
                                          <p:val>
                                            <p:strVal val="#ppt_x"/>
                                          </p:val>
                                        </p:tav>
                                        <p:tav tm="100000">
                                          <p:val>
                                            <p:strVal val="#ppt_x"/>
                                          </p:val>
                                        </p:tav>
                                      </p:tavLst>
                                    </p:anim>
                                    <p:anim calcmode="lin" valueType="num">
                                      <p:cBhvr additive="base">
                                        <p:cTn id="1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6">
                                            <p:txEl>
                                              <p:pRg st="0" end="0"/>
                                            </p:txEl>
                                          </p:spTgt>
                                        </p:tgtEl>
                                        <p:attrNameLst>
                                          <p:attrName>style.visibility</p:attrName>
                                        </p:attrNameLst>
                                      </p:cBhvr>
                                      <p:to>
                                        <p:strVal val="visible"/>
                                      </p:to>
                                    </p:set>
                                    <p:anim calcmode="lin" valueType="num">
                                      <p:cBhvr additive="base">
                                        <p:cTn id="18"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6">
                                            <p:txEl>
                                              <p:pRg st="0" end="0"/>
                                            </p:txEl>
                                          </p:spTgt>
                                        </p:tgtEl>
                                        <p:attrNameLst>
                                          <p:attrName>ppt_y</p:attrName>
                                        </p:attrNameLst>
                                      </p:cBhvr>
                                      <p:tavLst>
                                        <p:tav tm="0">
                                          <p:val>
                                            <p:strVal val="#ppt_y"/>
                                          </p:val>
                                        </p:tav>
                                        <p:tav tm="100000">
                                          <p:val>
                                            <p:strVal val="#ppt_y"/>
                                          </p:val>
                                        </p:tav>
                                      </p:tavLst>
                                    </p:anim>
                                  </p:childTnLst>
                                </p:cTn>
                              </p:par>
                              <p:par>
                                <p:cTn id="20" presetID="16" presetClass="entr" presetSubtype="21"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1"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additive="base">
                                        <p:cTn id="27" dur="500" fill="hold"/>
                                        <p:tgtEl>
                                          <p:spTgt spid="17"/>
                                        </p:tgtEl>
                                        <p:attrNameLst>
                                          <p:attrName>ppt_x</p:attrName>
                                        </p:attrNameLst>
                                      </p:cBhvr>
                                      <p:tavLst>
                                        <p:tav tm="0">
                                          <p:val>
                                            <p:strVal val="#ppt_x"/>
                                          </p:val>
                                        </p:tav>
                                        <p:tav tm="100000">
                                          <p:val>
                                            <p:strVal val="#ppt_x"/>
                                          </p:val>
                                        </p:tav>
                                      </p:tavLst>
                                    </p:anim>
                                    <p:anim calcmode="lin" valueType="num">
                                      <p:cBhvr additive="base">
                                        <p:cTn id="28" dur="500" fill="hold"/>
                                        <p:tgtEl>
                                          <p:spTgt spid="17"/>
                                        </p:tgtEl>
                                        <p:attrNameLst>
                                          <p:attrName>ppt_y</p:attrName>
                                        </p:attrNameLst>
                                      </p:cBhvr>
                                      <p:tavLst>
                                        <p:tav tm="0">
                                          <p:val>
                                            <p:strVal val="0-#ppt_h/2"/>
                                          </p:val>
                                        </p:tav>
                                        <p:tav tm="100000">
                                          <p:val>
                                            <p:strVal val="#ppt_y"/>
                                          </p:val>
                                        </p:tav>
                                      </p:tavLst>
                                    </p:anim>
                                  </p:childTnLst>
                                </p:cTn>
                              </p:par>
                              <p:par>
                                <p:cTn id="29" presetID="2" presetClass="entr" presetSubtype="1" fill="hold" grpId="0" nodeType="with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9">
                                            <p:txEl>
                                              <p:pRg st="0" end="0"/>
                                            </p:txEl>
                                          </p:spTgt>
                                        </p:tgtEl>
                                        <p:attrNameLst>
                                          <p:attrName>style.visibility</p:attrName>
                                        </p:attrNameLst>
                                      </p:cBhvr>
                                      <p:to>
                                        <p:strVal val="visible"/>
                                      </p:to>
                                    </p:set>
                                    <p:anim calcmode="lin" valueType="num">
                                      <p:cBhvr additive="base">
                                        <p:cTn id="37" dur="500" fill="hold"/>
                                        <p:tgtEl>
                                          <p:spTgt spid="9">
                                            <p:txEl>
                                              <p:pRg st="0" end="0"/>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9">
                                            <p:txEl>
                                              <p:pRg st="0" end="0"/>
                                            </p:txEl>
                                          </p:spTgt>
                                        </p:tgtEl>
                                        <p:attrNameLst>
                                          <p:attrName>ppt_y</p:attrName>
                                        </p:attrNameLst>
                                      </p:cBhvr>
                                      <p:tavLst>
                                        <p:tav tm="0">
                                          <p:val>
                                            <p:strVal val="#ppt_y"/>
                                          </p:val>
                                        </p:tav>
                                        <p:tav tm="100000">
                                          <p:val>
                                            <p:strVal val="#ppt_y"/>
                                          </p:val>
                                        </p:tav>
                                      </p:tavLst>
                                    </p:anim>
                                  </p:childTnLst>
                                </p:cTn>
                              </p:par>
                              <p:par>
                                <p:cTn id="39" presetID="16" presetClass="entr" presetSubtype="21" fill="hold" grpId="0" nodeType="with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barn(inVertical)">
                                      <p:cBhvr>
                                        <p:cTn id="41" dur="500"/>
                                        <p:tgtEl>
                                          <p:spTgt spid="10"/>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1" fill="hold" nodeType="clickEffect">
                                  <p:stCondLst>
                                    <p:cond delay="0"/>
                                  </p:stCondLst>
                                  <p:childTnLst>
                                    <p:set>
                                      <p:cBhvr>
                                        <p:cTn id="45" dur="1" fill="hold">
                                          <p:stCondLst>
                                            <p:cond delay="0"/>
                                          </p:stCondLst>
                                        </p:cTn>
                                        <p:tgtEl>
                                          <p:spTgt spid="18"/>
                                        </p:tgtEl>
                                        <p:attrNameLst>
                                          <p:attrName>style.visibility</p:attrName>
                                        </p:attrNameLst>
                                      </p:cBhvr>
                                      <p:to>
                                        <p:strVal val="visible"/>
                                      </p:to>
                                    </p:set>
                                    <p:anim calcmode="lin" valueType="num">
                                      <p:cBhvr additive="base">
                                        <p:cTn id="46" dur="500" fill="hold"/>
                                        <p:tgtEl>
                                          <p:spTgt spid="18"/>
                                        </p:tgtEl>
                                        <p:attrNameLst>
                                          <p:attrName>ppt_x</p:attrName>
                                        </p:attrNameLst>
                                      </p:cBhvr>
                                      <p:tavLst>
                                        <p:tav tm="0">
                                          <p:val>
                                            <p:strVal val="#ppt_x"/>
                                          </p:val>
                                        </p:tav>
                                        <p:tav tm="100000">
                                          <p:val>
                                            <p:strVal val="#ppt_x"/>
                                          </p:val>
                                        </p:tav>
                                      </p:tavLst>
                                    </p:anim>
                                    <p:anim calcmode="lin" valueType="num">
                                      <p:cBhvr additive="base">
                                        <p:cTn id="47" dur="500" fill="hold"/>
                                        <p:tgtEl>
                                          <p:spTgt spid="18"/>
                                        </p:tgtEl>
                                        <p:attrNameLst>
                                          <p:attrName>ppt_y</p:attrName>
                                        </p:attrNameLst>
                                      </p:cBhvr>
                                      <p:tavLst>
                                        <p:tav tm="0">
                                          <p:val>
                                            <p:strVal val="0-#ppt_h/2"/>
                                          </p:val>
                                        </p:tav>
                                        <p:tav tm="100000">
                                          <p:val>
                                            <p:strVal val="#ppt_y"/>
                                          </p:val>
                                        </p:tav>
                                      </p:tavLst>
                                    </p:anim>
                                  </p:childTnLst>
                                </p:cTn>
                              </p:par>
                              <p:par>
                                <p:cTn id="48" presetID="2" presetClass="entr" presetSubtype="1" fill="hold" grpId="0" nodeType="withEffect">
                                  <p:stCondLst>
                                    <p:cond delay="0"/>
                                  </p:stCondLst>
                                  <p:childTnLst>
                                    <p:set>
                                      <p:cBhvr>
                                        <p:cTn id="49" dur="1" fill="hold">
                                          <p:stCondLst>
                                            <p:cond delay="0"/>
                                          </p:stCondLst>
                                        </p:cTn>
                                        <p:tgtEl>
                                          <p:spTgt spid="19"/>
                                        </p:tgtEl>
                                        <p:attrNameLst>
                                          <p:attrName>style.visibility</p:attrName>
                                        </p:attrNameLst>
                                      </p:cBhvr>
                                      <p:to>
                                        <p:strVal val="visible"/>
                                      </p:to>
                                    </p:set>
                                    <p:anim calcmode="lin" valueType="num">
                                      <p:cBhvr additive="base">
                                        <p:cTn id="50" dur="500" fill="hold"/>
                                        <p:tgtEl>
                                          <p:spTgt spid="19"/>
                                        </p:tgtEl>
                                        <p:attrNameLst>
                                          <p:attrName>ppt_x</p:attrName>
                                        </p:attrNameLst>
                                      </p:cBhvr>
                                      <p:tavLst>
                                        <p:tav tm="0">
                                          <p:val>
                                            <p:strVal val="#ppt_x"/>
                                          </p:val>
                                        </p:tav>
                                        <p:tav tm="100000">
                                          <p:val>
                                            <p:strVal val="#ppt_x"/>
                                          </p:val>
                                        </p:tav>
                                      </p:tavLst>
                                    </p:anim>
                                    <p:anim calcmode="lin" valueType="num">
                                      <p:cBhvr additive="base">
                                        <p:cTn id="51" dur="500" fill="hold"/>
                                        <p:tgtEl>
                                          <p:spTgt spid="1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p:bldP spid="9" grpId="0" build="p"/>
      <p:bldP spid="10" grpId="0"/>
      <p:bldP spid="4" grpId="0"/>
      <p:bldP spid="1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lstStyle/>
          <a:p>
            <a:r>
              <a:rPr lang="el-GR" dirty="0">
                <a:solidFill>
                  <a:srgbClr val="0070C0"/>
                </a:solidFill>
              </a:rPr>
              <a:t>Και αν ξεχάσω το </a:t>
            </a:r>
            <a:r>
              <a:rPr lang="en-US" dirty="0">
                <a:solidFill>
                  <a:srgbClr val="0070C0"/>
                </a:solidFill>
              </a:rPr>
              <a:t>return</a:t>
            </a:r>
            <a:r>
              <a:rPr lang="el-GR" dirty="0">
                <a:solidFill>
                  <a:srgbClr val="0070C0"/>
                </a:solidFill>
              </a:rPr>
              <a:t>;</a:t>
            </a:r>
            <a:endParaRPr lang="en-US" dirty="0">
              <a:solidFill>
                <a:srgbClr val="0070C0"/>
              </a:solidFill>
            </a:endParaRPr>
          </a:p>
        </p:txBody>
      </p:sp>
      <p:sp>
        <p:nvSpPr>
          <p:cNvPr id="2" name="TextBox 1"/>
          <p:cNvSpPr txBox="1"/>
          <p:nvPr/>
        </p:nvSpPr>
        <p:spPr>
          <a:xfrm>
            <a:off x="736599" y="1079500"/>
            <a:ext cx="8837611" cy="369332"/>
          </a:xfrm>
          <a:prstGeom prst="rect">
            <a:avLst/>
          </a:prstGeom>
          <a:noFill/>
        </p:spPr>
        <p:txBody>
          <a:bodyPr wrap="square" rtlCol="0">
            <a:spAutoFit/>
          </a:bodyPr>
          <a:lstStyle/>
          <a:p>
            <a:pPr algn="just"/>
            <a:r>
              <a:rPr lang="el-GR" dirty="0"/>
              <a:t>Εκτελέστε και σχολιάστε το παρακάτω πρόγραμμα.</a:t>
            </a:r>
          </a:p>
        </p:txBody>
      </p:sp>
      <p:sp>
        <p:nvSpPr>
          <p:cNvPr id="3" name="TextBox 2"/>
          <p:cNvSpPr txBox="1"/>
          <p:nvPr/>
        </p:nvSpPr>
        <p:spPr>
          <a:xfrm>
            <a:off x="736599" y="1545808"/>
            <a:ext cx="1377300" cy="1200329"/>
          </a:xfrm>
          <a:prstGeom prst="rect">
            <a:avLst/>
          </a:prstGeom>
          <a:noFill/>
        </p:spPr>
        <p:txBody>
          <a:bodyPr wrap="none" rtlCol="0">
            <a:spAutoFit/>
          </a:bodyPr>
          <a:lstStyle/>
          <a:p>
            <a:r>
              <a:rPr lang="en-US" dirty="0" err="1">
                <a:solidFill>
                  <a:srgbClr val="7030A0"/>
                </a:solidFill>
              </a:rPr>
              <a:t>def</a:t>
            </a:r>
            <a:r>
              <a:rPr lang="en-US" dirty="0">
                <a:solidFill>
                  <a:srgbClr val="7030A0"/>
                </a:solidFill>
              </a:rPr>
              <a:t> </a:t>
            </a:r>
            <a:r>
              <a:rPr lang="en-US" dirty="0" err="1">
                <a:solidFill>
                  <a:srgbClr val="7030A0"/>
                </a:solidFill>
              </a:rPr>
              <a:t>func</a:t>
            </a:r>
            <a:r>
              <a:rPr lang="en-US" dirty="0">
                <a:solidFill>
                  <a:srgbClr val="7030A0"/>
                </a:solidFill>
              </a:rPr>
              <a:t>():</a:t>
            </a:r>
          </a:p>
          <a:p>
            <a:pPr indent="352425"/>
            <a:r>
              <a:rPr lang="en-US" dirty="0">
                <a:solidFill>
                  <a:srgbClr val="7030A0"/>
                </a:solidFill>
              </a:rPr>
              <a:t>x=5+3</a:t>
            </a:r>
          </a:p>
          <a:p>
            <a:endParaRPr lang="el-GR" dirty="0">
              <a:solidFill>
                <a:srgbClr val="7030A0"/>
              </a:solidFill>
            </a:endParaRPr>
          </a:p>
          <a:p>
            <a:r>
              <a:rPr lang="en-US" dirty="0">
                <a:solidFill>
                  <a:srgbClr val="7030A0"/>
                </a:solidFill>
              </a:rPr>
              <a:t>print </a:t>
            </a:r>
            <a:r>
              <a:rPr lang="en-US" dirty="0" err="1">
                <a:solidFill>
                  <a:srgbClr val="7030A0"/>
                </a:solidFill>
              </a:rPr>
              <a:t>func</a:t>
            </a:r>
            <a:r>
              <a:rPr lang="en-US" dirty="0">
                <a:solidFill>
                  <a:srgbClr val="7030A0"/>
                </a:solidFill>
              </a:rPr>
              <a:t>()</a:t>
            </a:r>
          </a:p>
        </p:txBody>
      </p:sp>
      <p:sp>
        <p:nvSpPr>
          <p:cNvPr id="9" name="TextBox 8"/>
          <p:cNvSpPr txBox="1"/>
          <p:nvPr/>
        </p:nvSpPr>
        <p:spPr>
          <a:xfrm>
            <a:off x="3123302" y="2376805"/>
            <a:ext cx="708848" cy="369332"/>
          </a:xfrm>
          <a:prstGeom prst="rect">
            <a:avLst/>
          </a:prstGeom>
          <a:noFill/>
        </p:spPr>
        <p:txBody>
          <a:bodyPr wrap="none" rtlCol="0">
            <a:spAutoFit/>
          </a:bodyPr>
          <a:lstStyle/>
          <a:p>
            <a:r>
              <a:rPr lang="en-US" dirty="0">
                <a:solidFill>
                  <a:srgbClr val="C00000"/>
                </a:solidFill>
              </a:rPr>
              <a:t>None</a:t>
            </a:r>
            <a:endParaRPr lang="el-GR" dirty="0">
              <a:solidFill>
                <a:srgbClr val="C00000"/>
              </a:solidFill>
            </a:endParaRPr>
          </a:p>
        </p:txBody>
      </p:sp>
      <p:sp>
        <p:nvSpPr>
          <p:cNvPr id="4" name="Ορθογώνιο 3">
            <a:extLst>
              <a:ext uri="{FF2B5EF4-FFF2-40B4-BE49-F238E27FC236}">
                <a16:creationId xmlns:a16="http://schemas.microsoft.com/office/drawing/2014/main" id="{6741925F-0242-4768-8302-25772929B547}"/>
              </a:ext>
            </a:extLst>
          </p:cNvPr>
          <p:cNvSpPr/>
          <p:nvPr/>
        </p:nvSpPr>
        <p:spPr>
          <a:xfrm>
            <a:off x="689910" y="3429000"/>
            <a:ext cx="1828800" cy="2031325"/>
          </a:xfrm>
          <a:prstGeom prst="rect">
            <a:avLst/>
          </a:prstGeom>
        </p:spPr>
        <p:txBody>
          <a:bodyPr wrap="square">
            <a:spAutoFit/>
          </a:bodyPr>
          <a:lstStyle/>
          <a:p>
            <a:r>
              <a:rPr lang="pl-PL" dirty="0">
                <a:solidFill>
                  <a:srgbClr val="7030A0"/>
                </a:solidFill>
              </a:rPr>
              <a:t>def sum1(a,b):</a:t>
            </a:r>
          </a:p>
          <a:p>
            <a:r>
              <a:rPr lang="pl-PL" dirty="0">
                <a:solidFill>
                  <a:srgbClr val="7030A0"/>
                </a:solidFill>
              </a:rPr>
              <a:t>    x=a+b</a:t>
            </a:r>
          </a:p>
          <a:p>
            <a:r>
              <a:rPr lang="pl-PL" dirty="0">
                <a:solidFill>
                  <a:srgbClr val="7030A0"/>
                </a:solidFill>
              </a:rPr>
              <a:t>    </a:t>
            </a:r>
          </a:p>
          <a:p>
            <a:r>
              <a:rPr lang="pl-PL" dirty="0">
                <a:solidFill>
                  <a:srgbClr val="7030A0"/>
                </a:solidFill>
              </a:rPr>
              <a:t>z=1</a:t>
            </a:r>
          </a:p>
          <a:p>
            <a:r>
              <a:rPr lang="pl-PL" dirty="0">
                <a:solidFill>
                  <a:srgbClr val="7030A0"/>
                </a:solidFill>
              </a:rPr>
              <a:t>w=2</a:t>
            </a:r>
          </a:p>
          <a:p>
            <a:r>
              <a:rPr lang="pl-PL" dirty="0">
                <a:solidFill>
                  <a:srgbClr val="7030A0"/>
                </a:solidFill>
              </a:rPr>
              <a:t>q=sum1(z,w)</a:t>
            </a:r>
          </a:p>
          <a:p>
            <a:r>
              <a:rPr lang="pl-PL" dirty="0">
                <a:solidFill>
                  <a:srgbClr val="7030A0"/>
                </a:solidFill>
              </a:rPr>
              <a:t>print 'q=',q</a:t>
            </a:r>
          </a:p>
        </p:txBody>
      </p:sp>
      <p:cxnSp>
        <p:nvCxnSpPr>
          <p:cNvPr id="10" name="Ευθύγραμμο βέλος σύνδεσης 9">
            <a:extLst>
              <a:ext uri="{FF2B5EF4-FFF2-40B4-BE49-F238E27FC236}">
                <a16:creationId xmlns:a16="http://schemas.microsoft.com/office/drawing/2014/main" id="{CAB10355-A8C5-4349-AFCD-772D6E539527}"/>
              </a:ext>
            </a:extLst>
          </p:cNvPr>
          <p:cNvCxnSpPr>
            <a:cxnSpLocks/>
          </p:cNvCxnSpPr>
          <p:nvPr/>
        </p:nvCxnSpPr>
        <p:spPr>
          <a:xfrm>
            <a:off x="2263524" y="2552854"/>
            <a:ext cx="710153"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698B5EB5-3281-49DD-AA44-FED175F0A40A}"/>
              </a:ext>
            </a:extLst>
          </p:cNvPr>
          <p:cNvSpPr txBox="1"/>
          <p:nvPr/>
        </p:nvSpPr>
        <p:spPr>
          <a:xfrm>
            <a:off x="3123302" y="5090993"/>
            <a:ext cx="708848" cy="369332"/>
          </a:xfrm>
          <a:prstGeom prst="rect">
            <a:avLst/>
          </a:prstGeom>
          <a:noFill/>
        </p:spPr>
        <p:txBody>
          <a:bodyPr wrap="none" rtlCol="0">
            <a:spAutoFit/>
          </a:bodyPr>
          <a:lstStyle/>
          <a:p>
            <a:r>
              <a:rPr lang="en-US" dirty="0">
                <a:solidFill>
                  <a:srgbClr val="C00000"/>
                </a:solidFill>
              </a:rPr>
              <a:t>None</a:t>
            </a:r>
            <a:endParaRPr lang="el-GR" dirty="0">
              <a:solidFill>
                <a:srgbClr val="C00000"/>
              </a:solidFill>
            </a:endParaRPr>
          </a:p>
        </p:txBody>
      </p:sp>
      <p:cxnSp>
        <p:nvCxnSpPr>
          <p:cNvPr id="13" name="Ευθύγραμμο βέλος σύνδεσης 12">
            <a:extLst>
              <a:ext uri="{FF2B5EF4-FFF2-40B4-BE49-F238E27FC236}">
                <a16:creationId xmlns:a16="http://schemas.microsoft.com/office/drawing/2014/main" id="{10F157C6-C003-4D46-B585-5B03743CB6D0}"/>
              </a:ext>
            </a:extLst>
          </p:cNvPr>
          <p:cNvCxnSpPr>
            <a:cxnSpLocks/>
          </p:cNvCxnSpPr>
          <p:nvPr/>
        </p:nvCxnSpPr>
        <p:spPr>
          <a:xfrm>
            <a:off x="2263524" y="5267042"/>
            <a:ext cx="710153"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4" name="Πάπυρος: Οριζόντιος 13">
            <a:extLst>
              <a:ext uri="{FF2B5EF4-FFF2-40B4-BE49-F238E27FC236}">
                <a16:creationId xmlns:a16="http://schemas.microsoft.com/office/drawing/2014/main" id="{5D5E8B06-4DEE-4F45-9BBF-1FADE9DA67D2}"/>
              </a:ext>
            </a:extLst>
          </p:cNvPr>
          <p:cNvSpPr/>
          <p:nvPr/>
        </p:nvSpPr>
        <p:spPr>
          <a:xfrm>
            <a:off x="4245535" y="2931647"/>
            <a:ext cx="6014858" cy="141224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bg1"/>
                </a:solidFill>
              </a:rPr>
              <a:t>Συναρτήσεις χωρίς </a:t>
            </a:r>
            <a:r>
              <a:rPr lang="en-US" b="1" dirty="0">
                <a:solidFill>
                  <a:schemeClr val="bg1"/>
                </a:solidFill>
              </a:rPr>
              <a:t>return </a:t>
            </a:r>
            <a:r>
              <a:rPr lang="el-GR" b="1" dirty="0">
                <a:solidFill>
                  <a:schemeClr val="bg1"/>
                </a:solidFill>
              </a:rPr>
              <a:t>επιστρέφουν το απόλυτο τίποτα (</a:t>
            </a:r>
            <a:r>
              <a:rPr lang="en-US" b="1" dirty="0">
                <a:solidFill>
                  <a:schemeClr val="bg1"/>
                </a:solidFill>
              </a:rPr>
              <a:t>None)</a:t>
            </a:r>
            <a:endParaRPr lang="el-GR" b="1" dirty="0">
              <a:solidFill>
                <a:schemeClr val="bg1"/>
              </a:solidFill>
            </a:endParaRPr>
          </a:p>
        </p:txBody>
      </p:sp>
    </p:spTree>
    <p:extLst>
      <p:ext uri="{BB962C8B-B14F-4D97-AF65-F5344CB8AC3E}">
        <p14:creationId xmlns:p14="http://schemas.microsoft.com/office/powerpoint/2010/main" val="856316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2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0-#ppt_w/2"/>
                                          </p:val>
                                        </p:tav>
                                        <p:tav tm="100000">
                                          <p:val>
                                            <p:strVal val="#ppt_x"/>
                                          </p:val>
                                        </p:tav>
                                      </p:tavLst>
                                    </p:anim>
                                    <p:anim calcmode="lin" valueType="num">
                                      <p:cBhvr additive="base">
                                        <p:cTn id="16" dur="500" fill="hold"/>
                                        <p:tgtEl>
                                          <p:spTgt spid="9"/>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0-#ppt_w/2"/>
                                          </p:val>
                                        </p:tav>
                                        <p:tav tm="100000">
                                          <p:val>
                                            <p:strVal val="#ppt_x"/>
                                          </p:val>
                                        </p:tav>
                                      </p:tavLst>
                                    </p:anim>
                                    <p:anim calcmode="lin" valueType="num">
                                      <p:cBhvr additive="base">
                                        <p:cTn id="20"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circle(in)">
                                      <p:cBhvr>
                                        <p:cTn id="25" dur="20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0-#ppt_w/2"/>
                                          </p:val>
                                        </p:tav>
                                        <p:tav tm="100000">
                                          <p:val>
                                            <p:strVal val="#ppt_x"/>
                                          </p:val>
                                        </p:tav>
                                      </p:tavLst>
                                    </p:anim>
                                    <p:anim calcmode="lin" valueType="num">
                                      <p:cBhvr additive="base">
                                        <p:cTn id="31" dur="500" fill="hold"/>
                                        <p:tgtEl>
                                          <p:spTgt spid="13"/>
                                        </p:tgtEl>
                                        <p:attrNameLst>
                                          <p:attrName>ppt_y</p:attrName>
                                        </p:attrNameLst>
                                      </p:cBhvr>
                                      <p:tavLst>
                                        <p:tav tm="0">
                                          <p:val>
                                            <p:strVal val="#ppt_y"/>
                                          </p:val>
                                        </p:tav>
                                        <p:tav tm="100000">
                                          <p:val>
                                            <p:strVal val="#ppt_y"/>
                                          </p:val>
                                        </p:tav>
                                      </p:tavLst>
                                    </p:anim>
                                  </p:childTnLst>
                                </p:cTn>
                              </p:par>
                              <p:par>
                                <p:cTn id="32" presetID="2" presetClass="entr" presetSubtype="8"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cBhvr additive="base">
                                        <p:cTn id="34" dur="500" fill="hold"/>
                                        <p:tgtEl>
                                          <p:spTgt spid="11"/>
                                        </p:tgtEl>
                                        <p:attrNameLst>
                                          <p:attrName>ppt_x</p:attrName>
                                        </p:attrNameLst>
                                      </p:cBhvr>
                                      <p:tavLst>
                                        <p:tav tm="0">
                                          <p:val>
                                            <p:strVal val="0-#ppt_w/2"/>
                                          </p:val>
                                        </p:tav>
                                        <p:tav tm="100000">
                                          <p:val>
                                            <p:strVal val="#ppt_x"/>
                                          </p:val>
                                        </p:tav>
                                      </p:tavLst>
                                    </p:anim>
                                    <p:anim calcmode="lin" valueType="num">
                                      <p:cBhvr additive="base">
                                        <p:cTn id="3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6" presetClass="entr" presetSubtype="16"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circle(in)">
                                      <p:cBhvr>
                                        <p:cTn id="40"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9" grpId="0"/>
      <p:bldP spid="4" grpId="0"/>
      <p:bldP spid="11" grpId="0"/>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lstStyle/>
          <a:p>
            <a:r>
              <a:rPr lang="el-GR" dirty="0">
                <a:solidFill>
                  <a:srgbClr val="0070C0"/>
                </a:solidFill>
              </a:rPr>
              <a:t>Δραστηριότητα 1</a:t>
            </a:r>
            <a:endParaRPr lang="en-US" dirty="0">
              <a:solidFill>
                <a:srgbClr val="0070C0"/>
              </a:solidFill>
            </a:endParaRPr>
          </a:p>
        </p:txBody>
      </p:sp>
      <p:sp>
        <p:nvSpPr>
          <p:cNvPr id="2" name="TextBox 1"/>
          <p:cNvSpPr txBox="1"/>
          <p:nvPr/>
        </p:nvSpPr>
        <p:spPr>
          <a:xfrm>
            <a:off x="736599" y="944071"/>
            <a:ext cx="9105901" cy="923330"/>
          </a:xfrm>
          <a:prstGeom prst="rect">
            <a:avLst/>
          </a:prstGeom>
          <a:noFill/>
        </p:spPr>
        <p:txBody>
          <a:bodyPr wrap="square" rtlCol="0">
            <a:spAutoFit/>
          </a:bodyPr>
          <a:lstStyle/>
          <a:p>
            <a:pPr algn="just"/>
            <a:r>
              <a:rPr lang="el-GR" dirty="0"/>
              <a:t>Να γράψετε στην </a:t>
            </a:r>
            <a:r>
              <a:rPr lang="en-US" dirty="0"/>
              <a:t>Python </a:t>
            </a:r>
            <a:r>
              <a:rPr lang="el-GR" dirty="0"/>
              <a:t>συνάρτηση με όνομα </a:t>
            </a:r>
            <a:r>
              <a:rPr lang="en-US" dirty="0"/>
              <a:t>meg </a:t>
            </a:r>
            <a:r>
              <a:rPr lang="el-GR" dirty="0"/>
              <a:t>η οποία θα δέχεται δύο ακεραίους αριθμούς και θα επιστρέφει στο πρόγραμμα τον μεγαλύτερο  από τους δύο.</a:t>
            </a:r>
            <a:r>
              <a:rPr lang="en-US" dirty="0"/>
              <a:t> </a:t>
            </a:r>
            <a:r>
              <a:rPr lang="el-GR" dirty="0"/>
              <a:t>Ακόμα και αν οι αριθμοί είναι ίσοι θα επιστρέψει έναν από αυτούς.</a:t>
            </a:r>
          </a:p>
        </p:txBody>
      </p:sp>
      <p:sp>
        <p:nvSpPr>
          <p:cNvPr id="3" name="TextBox 2"/>
          <p:cNvSpPr txBox="1"/>
          <p:nvPr/>
        </p:nvSpPr>
        <p:spPr>
          <a:xfrm>
            <a:off x="736599" y="1801813"/>
            <a:ext cx="4325223" cy="3785652"/>
          </a:xfrm>
          <a:prstGeom prst="rect">
            <a:avLst/>
          </a:prstGeom>
          <a:noFill/>
        </p:spPr>
        <p:txBody>
          <a:bodyPr wrap="none" rtlCol="0">
            <a:spAutoFit/>
          </a:bodyPr>
          <a:lstStyle/>
          <a:p>
            <a:r>
              <a:rPr lang="en-US" sz="2000" dirty="0">
                <a:solidFill>
                  <a:srgbClr val="7030A0"/>
                </a:solidFill>
              </a:rPr>
              <a:t>def meg(</a:t>
            </a:r>
            <a:r>
              <a:rPr lang="en-US" sz="2000" dirty="0" err="1">
                <a:solidFill>
                  <a:srgbClr val="7030A0"/>
                </a:solidFill>
              </a:rPr>
              <a:t>a,b</a:t>
            </a:r>
            <a:r>
              <a:rPr lang="en-US" sz="2000" dirty="0">
                <a:solidFill>
                  <a:srgbClr val="7030A0"/>
                </a:solidFill>
              </a:rPr>
              <a:t>):</a:t>
            </a:r>
          </a:p>
          <a:p>
            <a:r>
              <a:rPr lang="en-US" sz="2000" dirty="0">
                <a:solidFill>
                  <a:srgbClr val="7030A0"/>
                </a:solidFill>
              </a:rPr>
              <a:t>    if a&gt;b:</a:t>
            </a:r>
          </a:p>
          <a:p>
            <a:r>
              <a:rPr lang="en-US" sz="2000" dirty="0">
                <a:solidFill>
                  <a:srgbClr val="7030A0"/>
                </a:solidFill>
              </a:rPr>
              <a:t>        res=a</a:t>
            </a:r>
          </a:p>
          <a:p>
            <a:r>
              <a:rPr lang="en-US" sz="2000" dirty="0">
                <a:solidFill>
                  <a:srgbClr val="7030A0"/>
                </a:solidFill>
              </a:rPr>
              <a:t>    else:</a:t>
            </a:r>
          </a:p>
          <a:p>
            <a:r>
              <a:rPr lang="en-US" sz="2000" dirty="0">
                <a:solidFill>
                  <a:srgbClr val="7030A0"/>
                </a:solidFill>
              </a:rPr>
              <a:t>        res=b</a:t>
            </a:r>
          </a:p>
          <a:p>
            <a:r>
              <a:rPr lang="en-US" sz="2000" dirty="0">
                <a:solidFill>
                  <a:srgbClr val="7030A0"/>
                </a:solidFill>
              </a:rPr>
              <a:t>    return res</a:t>
            </a:r>
          </a:p>
          <a:p>
            <a:endParaRPr lang="en-US" sz="2000" dirty="0">
              <a:solidFill>
                <a:srgbClr val="7030A0"/>
              </a:solidFill>
            </a:endParaRPr>
          </a:p>
          <a:p>
            <a:r>
              <a:rPr lang="en-US" sz="2000" dirty="0">
                <a:solidFill>
                  <a:srgbClr val="7030A0"/>
                </a:solidFill>
              </a:rPr>
              <a:t>a=</a:t>
            </a:r>
            <a:r>
              <a:rPr lang="en-US" sz="2000" dirty="0" err="1">
                <a:solidFill>
                  <a:srgbClr val="7030A0"/>
                </a:solidFill>
              </a:rPr>
              <a:t>int</a:t>
            </a:r>
            <a:r>
              <a:rPr lang="en-US" sz="2000" dirty="0">
                <a:solidFill>
                  <a:srgbClr val="7030A0"/>
                </a:solidFill>
              </a:rPr>
              <a:t>(input('</a:t>
            </a:r>
            <a:r>
              <a:rPr lang="el-GR" sz="2000" dirty="0">
                <a:solidFill>
                  <a:srgbClr val="7030A0"/>
                </a:solidFill>
              </a:rPr>
              <a:t>Δώστε τον 1ο αριθμό:'))</a:t>
            </a:r>
          </a:p>
          <a:p>
            <a:r>
              <a:rPr lang="en-US" sz="2000" dirty="0">
                <a:solidFill>
                  <a:srgbClr val="7030A0"/>
                </a:solidFill>
              </a:rPr>
              <a:t>b=</a:t>
            </a:r>
            <a:r>
              <a:rPr lang="en-US" sz="2000" dirty="0" err="1">
                <a:solidFill>
                  <a:srgbClr val="7030A0"/>
                </a:solidFill>
              </a:rPr>
              <a:t>int</a:t>
            </a:r>
            <a:r>
              <a:rPr lang="en-US" sz="2000" dirty="0">
                <a:solidFill>
                  <a:srgbClr val="7030A0"/>
                </a:solidFill>
              </a:rPr>
              <a:t>(input('</a:t>
            </a:r>
            <a:r>
              <a:rPr lang="el-GR" sz="2000" dirty="0">
                <a:solidFill>
                  <a:srgbClr val="7030A0"/>
                </a:solidFill>
              </a:rPr>
              <a:t>Δώστε τον 2ο αριθμό:'))</a:t>
            </a:r>
          </a:p>
          <a:p>
            <a:endParaRPr lang="el-GR" sz="2000" dirty="0">
              <a:solidFill>
                <a:srgbClr val="7030A0"/>
              </a:solidFill>
            </a:endParaRPr>
          </a:p>
          <a:p>
            <a:r>
              <a:rPr lang="en-US" sz="2000" dirty="0" err="1">
                <a:solidFill>
                  <a:srgbClr val="7030A0"/>
                </a:solidFill>
              </a:rPr>
              <a:t>apot</a:t>
            </a:r>
            <a:r>
              <a:rPr lang="en-US" sz="2000" dirty="0">
                <a:solidFill>
                  <a:srgbClr val="7030A0"/>
                </a:solidFill>
              </a:rPr>
              <a:t>=meg(</a:t>
            </a:r>
            <a:r>
              <a:rPr lang="en-US" sz="2000" dirty="0" err="1">
                <a:solidFill>
                  <a:srgbClr val="7030A0"/>
                </a:solidFill>
              </a:rPr>
              <a:t>a,b</a:t>
            </a:r>
            <a:r>
              <a:rPr lang="en-US" sz="2000" dirty="0">
                <a:solidFill>
                  <a:srgbClr val="7030A0"/>
                </a:solidFill>
              </a:rPr>
              <a:t>)</a:t>
            </a:r>
          </a:p>
          <a:p>
            <a:r>
              <a:rPr lang="en-US" sz="2000" dirty="0">
                <a:solidFill>
                  <a:srgbClr val="7030A0"/>
                </a:solidFill>
              </a:rPr>
              <a:t>print '</a:t>
            </a:r>
            <a:r>
              <a:rPr lang="el-GR" sz="2000" dirty="0">
                <a:solidFill>
                  <a:srgbClr val="7030A0"/>
                </a:solidFill>
              </a:rPr>
              <a:t>Ο μέγιστος είναι',</a:t>
            </a:r>
            <a:r>
              <a:rPr lang="en-US" sz="2000" dirty="0" err="1">
                <a:solidFill>
                  <a:srgbClr val="7030A0"/>
                </a:solidFill>
              </a:rPr>
              <a:t>apot</a:t>
            </a:r>
            <a:endParaRPr lang="en-US" sz="2000" dirty="0">
              <a:solidFill>
                <a:srgbClr val="7030A0"/>
              </a:solidFill>
            </a:endParaRPr>
          </a:p>
        </p:txBody>
      </p:sp>
      <p:sp>
        <p:nvSpPr>
          <p:cNvPr id="4" name="TextBox 3"/>
          <p:cNvSpPr txBox="1"/>
          <p:nvPr/>
        </p:nvSpPr>
        <p:spPr>
          <a:xfrm>
            <a:off x="5152310" y="1765758"/>
            <a:ext cx="4325223" cy="3477875"/>
          </a:xfrm>
          <a:prstGeom prst="rect">
            <a:avLst/>
          </a:prstGeom>
          <a:noFill/>
        </p:spPr>
        <p:txBody>
          <a:bodyPr wrap="none" rtlCol="0">
            <a:spAutoFit/>
          </a:bodyPr>
          <a:lstStyle/>
          <a:p>
            <a:r>
              <a:rPr lang="en-US" sz="2000" dirty="0">
                <a:solidFill>
                  <a:srgbClr val="7030A0"/>
                </a:solidFill>
              </a:rPr>
              <a:t>def meg(</a:t>
            </a:r>
            <a:r>
              <a:rPr lang="en-US" sz="2000" dirty="0" err="1">
                <a:solidFill>
                  <a:srgbClr val="7030A0"/>
                </a:solidFill>
              </a:rPr>
              <a:t>a,b</a:t>
            </a:r>
            <a:r>
              <a:rPr lang="en-US" sz="2000" dirty="0">
                <a:solidFill>
                  <a:srgbClr val="7030A0"/>
                </a:solidFill>
              </a:rPr>
              <a:t>):</a:t>
            </a:r>
          </a:p>
          <a:p>
            <a:r>
              <a:rPr lang="en-US" sz="2000" dirty="0">
                <a:solidFill>
                  <a:srgbClr val="7030A0"/>
                </a:solidFill>
              </a:rPr>
              <a:t>    if a&gt;b:</a:t>
            </a:r>
          </a:p>
          <a:p>
            <a:r>
              <a:rPr lang="en-US" sz="2000" dirty="0">
                <a:solidFill>
                  <a:srgbClr val="7030A0"/>
                </a:solidFill>
              </a:rPr>
              <a:t>        return a</a:t>
            </a:r>
          </a:p>
          <a:p>
            <a:r>
              <a:rPr lang="en-US" sz="2000" dirty="0">
                <a:solidFill>
                  <a:srgbClr val="7030A0"/>
                </a:solidFill>
              </a:rPr>
              <a:t>    else:</a:t>
            </a:r>
          </a:p>
          <a:p>
            <a:r>
              <a:rPr lang="en-US" sz="2000" dirty="0">
                <a:solidFill>
                  <a:srgbClr val="7030A0"/>
                </a:solidFill>
              </a:rPr>
              <a:t>        return b</a:t>
            </a:r>
          </a:p>
          <a:p>
            <a:endParaRPr lang="en-US" sz="2000" dirty="0">
              <a:solidFill>
                <a:srgbClr val="7030A0"/>
              </a:solidFill>
            </a:endParaRPr>
          </a:p>
          <a:p>
            <a:r>
              <a:rPr lang="en-US" sz="2000" dirty="0">
                <a:solidFill>
                  <a:srgbClr val="7030A0"/>
                </a:solidFill>
              </a:rPr>
              <a:t>a=</a:t>
            </a:r>
            <a:r>
              <a:rPr lang="en-US" sz="2000" dirty="0" err="1">
                <a:solidFill>
                  <a:srgbClr val="7030A0"/>
                </a:solidFill>
              </a:rPr>
              <a:t>int</a:t>
            </a:r>
            <a:r>
              <a:rPr lang="en-US" sz="2000" dirty="0">
                <a:solidFill>
                  <a:srgbClr val="7030A0"/>
                </a:solidFill>
              </a:rPr>
              <a:t>(input('</a:t>
            </a:r>
            <a:r>
              <a:rPr lang="el-GR" sz="2000" dirty="0">
                <a:solidFill>
                  <a:srgbClr val="7030A0"/>
                </a:solidFill>
              </a:rPr>
              <a:t>Δώστε τον 1ο αριθμό:'))</a:t>
            </a:r>
          </a:p>
          <a:p>
            <a:r>
              <a:rPr lang="en-US" sz="2000" dirty="0">
                <a:solidFill>
                  <a:srgbClr val="7030A0"/>
                </a:solidFill>
              </a:rPr>
              <a:t>b=</a:t>
            </a:r>
            <a:r>
              <a:rPr lang="en-US" sz="2000" dirty="0" err="1">
                <a:solidFill>
                  <a:srgbClr val="7030A0"/>
                </a:solidFill>
              </a:rPr>
              <a:t>int</a:t>
            </a:r>
            <a:r>
              <a:rPr lang="en-US" sz="2000" dirty="0">
                <a:solidFill>
                  <a:srgbClr val="7030A0"/>
                </a:solidFill>
              </a:rPr>
              <a:t>(input('</a:t>
            </a:r>
            <a:r>
              <a:rPr lang="el-GR" sz="2000" dirty="0">
                <a:solidFill>
                  <a:srgbClr val="7030A0"/>
                </a:solidFill>
              </a:rPr>
              <a:t>Δώστε τον 2ο αριθμό:'))</a:t>
            </a:r>
          </a:p>
          <a:p>
            <a:r>
              <a:rPr lang="en-US" sz="2000" dirty="0">
                <a:solidFill>
                  <a:srgbClr val="7030A0"/>
                </a:solidFill>
              </a:rPr>
              <a:t>c=</a:t>
            </a:r>
            <a:r>
              <a:rPr lang="en-US" sz="2000" dirty="0" err="1">
                <a:solidFill>
                  <a:srgbClr val="7030A0"/>
                </a:solidFill>
              </a:rPr>
              <a:t>int</a:t>
            </a:r>
            <a:r>
              <a:rPr lang="en-US" sz="2000" dirty="0">
                <a:solidFill>
                  <a:srgbClr val="7030A0"/>
                </a:solidFill>
              </a:rPr>
              <a:t>(input('</a:t>
            </a:r>
            <a:r>
              <a:rPr lang="el-GR" sz="2000" dirty="0">
                <a:solidFill>
                  <a:srgbClr val="7030A0"/>
                </a:solidFill>
              </a:rPr>
              <a:t>Δώστε τον 3ο αριθμό:'))</a:t>
            </a:r>
          </a:p>
          <a:p>
            <a:r>
              <a:rPr lang="en-US" sz="2000" dirty="0" err="1">
                <a:solidFill>
                  <a:srgbClr val="7030A0"/>
                </a:solidFill>
              </a:rPr>
              <a:t>apot</a:t>
            </a:r>
            <a:r>
              <a:rPr lang="en-US" sz="2000" dirty="0">
                <a:solidFill>
                  <a:srgbClr val="7030A0"/>
                </a:solidFill>
              </a:rPr>
              <a:t>=meg(meg(</a:t>
            </a:r>
            <a:r>
              <a:rPr lang="en-US" sz="2000" dirty="0" err="1">
                <a:solidFill>
                  <a:srgbClr val="7030A0"/>
                </a:solidFill>
              </a:rPr>
              <a:t>a,b</a:t>
            </a:r>
            <a:r>
              <a:rPr lang="en-US" sz="2000" dirty="0">
                <a:solidFill>
                  <a:srgbClr val="7030A0"/>
                </a:solidFill>
              </a:rPr>
              <a:t>),c)</a:t>
            </a:r>
          </a:p>
          <a:p>
            <a:r>
              <a:rPr lang="en-US" sz="2000" dirty="0">
                <a:solidFill>
                  <a:srgbClr val="7030A0"/>
                </a:solidFill>
              </a:rPr>
              <a:t>print '</a:t>
            </a:r>
            <a:r>
              <a:rPr lang="el-GR" sz="2000" dirty="0">
                <a:solidFill>
                  <a:srgbClr val="7030A0"/>
                </a:solidFill>
              </a:rPr>
              <a:t>Ο μέγιστος είναι',</a:t>
            </a:r>
            <a:r>
              <a:rPr lang="en-US" sz="2000" dirty="0" err="1">
                <a:solidFill>
                  <a:srgbClr val="7030A0"/>
                </a:solidFill>
              </a:rPr>
              <a:t>apot</a:t>
            </a:r>
            <a:endParaRPr lang="el-GR" sz="2000" dirty="0">
              <a:solidFill>
                <a:srgbClr val="7030A0"/>
              </a:solidFill>
            </a:endParaRPr>
          </a:p>
        </p:txBody>
      </p:sp>
      <p:sp>
        <p:nvSpPr>
          <p:cNvPr id="5" name="Πάπυρος: Οριζόντιος 4"/>
          <p:cNvSpPr/>
          <p:nvPr/>
        </p:nvSpPr>
        <p:spPr>
          <a:xfrm>
            <a:off x="7941221" y="1524631"/>
            <a:ext cx="3253600" cy="1735355"/>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000" dirty="0"/>
              <a:t>Τροποποιήστε το πρόγραμμα ώστε να βρίσκει τον μεγαλύτερο από 3,4 και 6 αριθμούς.</a:t>
            </a:r>
            <a:endParaRPr lang="el-GR" dirty="0"/>
          </a:p>
        </p:txBody>
      </p:sp>
      <p:sp>
        <p:nvSpPr>
          <p:cNvPr id="10" name="Πάπυρος: Οριζόντιος 9"/>
          <p:cNvSpPr/>
          <p:nvPr/>
        </p:nvSpPr>
        <p:spPr>
          <a:xfrm>
            <a:off x="736599" y="5526355"/>
            <a:ext cx="10106526" cy="1270535"/>
          </a:xfrm>
          <a:prstGeom prst="horizontalScroll">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just"/>
            <a:r>
              <a:rPr lang="el-GR" sz="2000" dirty="0"/>
              <a:t>Η συνάρτηση </a:t>
            </a:r>
            <a:r>
              <a:rPr lang="en-US" sz="2000" dirty="0"/>
              <a:t>meg </a:t>
            </a:r>
            <a:r>
              <a:rPr lang="el-GR" sz="2000" dirty="0"/>
              <a:t>δουλεύει και για αλφαριθμητικά ή μόνο για αριθμούς; Δοκιμάστε το με ένα παράδειγμα</a:t>
            </a:r>
            <a:r>
              <a:rPr lang="en-US" sz="2000" dirty="0"/>
              <a:t>, </a:t>
            </a:r>
            <a:r>
              <a:rPr lang="el-GR" sz="2000" dirty="0"/>
              <a:t>τροποποιώντας κατάλληλα το πρόγραμμα ώστε να δέχεται αλφαριθμητικά.</a:t>
            </a:r>
            <a:endParaRPr lang="el-GR" dirty="0"/>
          </a:p>
        </p:txBody>
      </p:sp>
    </p:spTree>
    <p:extLst>
      <p:ext uri="{BB962C8B-B14F-4D97-AF65-F5344CB8AC3E}">
        <p14:creationId xmlns:p14="http://schemas.microsoft.com/office/powerpoint/2010/main" val="1650272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arn(inVertic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circle(in)">
                                      <p:cBhvr>
                                        <p:cTn id="2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animBg="1"/>
      <p:bldP spid="1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lstStyle/>
          <a:p>
            <a:r>
              <a:rPr lang="el-GR" dirty="0">
                <a:solidFill>
                  <a:srgbClr val="0070C0"/>
                </a:solidFill>
              </a:rPr>
              <a:t>Δραστηριότητα 2</a:t>
            </a:r>
            <a:endParaRPr lang="en-US" dirty="0">
              <a:solidFill>
                <a:srgbClr val="0070C0"/>
              </a:solidFill>
            </a:endParaRPr>
          </a:p>
        </p:txBody>
      </p:sp>
      <p:sp>
        <p:nvSpPr>
          <p:cNvPr id="2" name="TextBox 1"/>
          <p:cNvSpPr txBox="1"/>
          <p:nvPr/>
        </p:nvSpPr>
        <p:spPr>
          <a:xfrm>
            <a:off x="736599" y="1079500"/>
            <a:ext cx="8837611" cy="1908215"/>
          </a:xfrm>
          <a:prstGeom prst="rect">
            <a:avLst/>
          </a:prstGeom>
          <a:noFill/>
        </p:spPr>
        <p:txBody>
          <a:bodyPr wrap="square" rtlCol="0">
            <a:spAutoFit/>
          </a:bodyPr>
          <a:lstStyle/>
          <a:p>
            <a:pPr algn="just"/>
            <a:r>
              <a:rPr lang="en-US" dirty="0"/>
              <a:t> </a:t>
            </a:r>
            <a:r>
              <a:rPr lang="el-GR" dirty="0"/>
              <a:t>Επισκεφτείτε την ηλεκτρονική διεύθυνση:</a:t>
            </a:r>
          </a:p>
          <a:p>
            <a:pPr algn="just"/>
            <a:endParaRPr lang="el-GR" dirty="0"/>
          </a:p>
          <a:p>
            <a:pPr algn="ctr"/>
            <a:r>
              <a:rPr lang="en-US" sz="2800" dirty="0">
                <a:solidFill>
                  <a:srgbClr val="0070C0"/>
                </a:solidFill>
              </a:rPr>
              <a:t>http://blogs.sch.gr/gkeros</a:t>
            </a:r>
          </a:p>
          <a:p>
            <a:pPr algn="just"/>
            <a:endParaRPr lang="en-US" dirty="0">
              <a:solidFill>
                <a:srgbClr val="0070C0"/>
              </a:solidFill>
            </a:endParaRPr>
          </a:p>
          <a:p>
            <a:pPr algn="just"/>
            <a:r>
              <a:rPr lang="el-GR" dirty="0"/>
              <a:t>και από το μενού </a:t>
            </a:r>
            <a:r>
              <a:rPr lang="en-US" dirty="0"/>
              <a:t>Python </a:t>
            </a:r>
            <a:r>
              <a:rPr lang="en-US" dirty="0">
                <a:sym typeface="Wingdings" panose="05000000000000000000" pitchFamily="2" charset="2"/>
              </a:rPr>
              <a:t> </a:t>
            </a:r>
            <a:r>
              <a:rPr lang="el-GR" dirty="0">
                <a:sym typeface="Wingdings" panose="05000000000000000000" pitchFamily="2" charset="2"/>
              </a:rPr>
              <a:t>Λογισμικό – Διάφορα </a:t>
            </a:r>
            <a:r>
              <a:rPr lang="el-GR" dirty="0"/>
              <a:t>κατεβάστε το φύλλο εργασίας </a:t>
            </a:r>
            <a:r>
              <a:rPr lang="en-US" dirty="0"/>
              <a:t>Rectangle </a:t>
            </a:r>
            <a:r>
              <a:rPr lang="el-GR" dirty="0"/>
              <a:t>και ακολουθείστε βήμα προς βήμα τις οδηγίες του. </a:t>
            </a:r>
          </a:p>
        </p:txBody>
      </p:sp>
    </p:spTree>
    <p:extLst>
      <p:ext uri="{BB962C8B-B14F-4D97-AF65-F5344CB8AC3E}">
        <p14:creationId xmlns:p14="http://schemas.microsoft.com/office/powerpoint/2010/main" val="2276095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lstStyle/>
          <a:p>
            <a:r>
              <a:rPr lang="el-GR" dirty="0">
                <a:solidFill>
                  <a:srgbClr val="0070C0"/>
                </a:solidFill>
              </a:rPr>
              <a:t>Η ανάγκη…</a:t>
            </a:r>
            <a:endParaRPr lang="en-US" dirty="0">
              <a:solidFill>
                <a:srgbClr val="0070C0"/>
              </a:solidFill>
            </a:endParaRPr>
          </a:p>
        </p:txBody>
      </p:sp>
      <p:sp>
        <p:nvSpPr>
          <p:cNvPr id="33" name="TextBox 32"/>
          <p:cNvSpPr txBox="1"/>
          <p:nvPr/>
        </p:nvSpPr>
        <p:spPr>
          <a:xfrm>
            <a:off x="681479" y="1240850"/>
            <a:ext cx="9333986" cy="5324535"/>
          </a:xfrm>
          <a:prstGeom prst="rect">
            <a:avLst/>
          </a:prstGeom>
          <a:noFill/>
        </p:spPr>
        <p:txBody>
          <a:bodyPr wrap="square" rtlCol="0">
            <a:spAutoFit/>
          </a:bodyPr>
          <a:lstStyle/>
          <a:p>
            <a:pPr marL="342900" indent="-342900" algn="just">
              <a:buFont typeface="Arial" panose="020B0604020202020204" pitchFamily="34" charset="0"/>
              <a:buChar char="•"/>
            </a:pPr>
            <a:r>
              <a:rPr lang="el-GR" sz="2000" dirty="0"/>
              <a:t>Αρκετά συχνά κάποια ενέργεια ή ένα ολόκληρο τμήμα προγράμματος, είναι αναγκαίο να επαναλαμβάνεται σε πολλά διαφορετικά σημεία του προγράμματος αλλά να επεξεργάζεται διαφορετικά δεδομένα.</a:t>
            </a:r>
            <a:r>
              <a:rPr lang="en-US" sz="2000" dirty="0"/>
              <a:t> </a:t>
            </a:r>
            <a:r>
              <a:rPr lang="el-GR" sz="2000" dirty="0">
                <a:solidFill>
                  <a:srgbClr val="0070C0"/>
                </a:solidFill>
              </a:rPr>
              <a:t>Είναι προγραμματιστικά (και πρακτικά) σωστό να επαναλαμβάνουμε το τμήμα κώδικα αυτούσιο (με άλλα δεδομένα φυσικά) στα διάφορα σημεία του προγράμματος που το χρειαζόμαστε; </a:t>
            </a:r>
            <a:r>
              <a:rPr lang="el-GR" sz="2000" dirty="0">
                <a:solidFill>
                  <a:srgbClr val="C00000"/>
                </a:solidFill>
              </a:rPr>
              <a:t>Μάλλον όχι.</a:t>
            </a:r>
          </a:p>
          <a:p>
            <a:pPr marL="342900" indent="-342900" algn="just">
              <a:buFont typeface="Arial" panose="020B0604020202020204" pitchFamily="34" charset="0"/>
              <a:buChar char="•"/>
            </a:pPr>
            <a:endParaRPr lang="el-GR" sz="2000" dirty="0"/>
          </a:p>
          <a:p>
            <a:pPr marL="342900" indent="-342900" algn="just">
              <a:buFont typeface="Arial" panose="020B0604020202020204" pitchFamily="34" charset="0"/>
              <a:buChar char="•"/>
            </a:pPr>
            <a:r>
              <a:rPr lang="el-GR" sz="2000" dirty="0"/>
              <a:t>Μήπως είναι καλύτερο, η γλώσσα προγραμματισμού να προσφέρει τη </a:t>
            </a:r>
            <a:r>
              <a:rPr lang="el-GR" sz="2000" dirty="0">
                <a:solidFill>
                  <a:srgbClr val="0070C0"/>
                </a:solidFill>
              </a:rPr>
              <a:t>δυνατότητα δημιουργίας μιας ομάδας </a:t>
            </a:r>
            <a:r>
              <a:rPr lang="en-US" sz="2000" dirty="0">
                <a:solidFill>
                  <a:srgbClr val="0070C0"/>
                </a:solidFill>
              </a:rPr>
              <a:t>(block) </a:t>
            </a:r>
            <a:r>
              <a:rPr lang="el-GR" sz="2000" dirty="0">
                <a:solidFill>
                  <a:srgbClr val="0070C0"/>
                </a:solidFill>
              </a:rPr>
              <a:t>εντολών </a:t>
            </a:r>
            <a:r>
              <a:rPr lang="el-GR" sz="2000" dirty="0"/>
              <a:t>η οποία:</a:t>
            </a:r>
          </a:p>
          <a:p>
            <a:pPr marL="800100" lvl="1" indent="-342900" algn="just">
              <a:buFont typeface="Arial" panose="020B0604020202020204" pitchFamily="34" charset="0"/>
              <a:buChar char="•"/>
            </a:pPr>
            <a:r>
              <a:rPr lang="el-GR" sz="2000" dirty="0"/>
              <a:t>να συμβολίζεται με ένα όνομα,</a:t>
            </a:r>
          </a:p>
          <a:p>
            <a:pPr marL="800100" lvl="1" indent="-342900" algn="just">
              <a:buFont typeface="Arial" panose="020B0604020202020204" pitchFamily="34" charset="0"/>
              <a:buChar char="•"/>
            </a:pPr>
            <a:r>
              <a:rPr lang="el-GR" sz="2000" dirty="0"/>
              <a:t>να έχει εισόδους για την είσοδο δεδομένων και</a:t>
            </a:r>
          </a:p>
          <a:p>
            <a:pPr marL="800100" lvl="1" indent="-342900" algn="just">
              <a:buFont typeface="Arial" panose="020B0604020202020204" pitchFamily="34" charset="0"/>
              <a:buChar char="•"/>
            </a:pPr>
            <a:r>
              <a:rPr lang="el-GR" sz="2000" dirty="0"/>
              <a:t>εξόδους για την έξοδο των αποτελεσμάτων</a:t>
            </a:r>
          </a:p>
          <a:p>
            <a:pPr lvl="1" algn="just"/>
            <a:endParaRPr lang="el-GR" sz="2000" dirty="0"/>
          </a:p>
          <a:p>
            <a:pPr marL="354013" lvl="1" algn="just"/>
            <a:r>
              <a:rPr lang="el-GR" sz="2000" dirty="0"/>
              <a:t>και στην συνέχεια με μία απλή αναφορά του ονόματος της στα διάφορα σημεία του προγράμματος να εκτελείται αυτούσιο όλο το τμήμα με διαφορετικά όμως δεδομένα;</a:t>
            </a:r>
          </a:p>
          <a:p>
            <a:pPr marL="342900" indent="-342900" algn="just">
              <a:buFont typeface="Arial" panose="020B0604020202020204" pitchFamily="34" charset="0"/>
              <a:buChar char="•"/>
            </a:pPr>
            <a:endParaRPr lang="el-GR" sz="2000" dirty="0"/>
          </a:p>
        </p:txBody>
      </p:sp>
      <p:pic>
        <p:nvPicPr>
          <p:cNvPr id="3" name="Εικόνα 2">
            <a:extLst>
              <a:ext uri="{FF2B5EF4-FFF2-40B4-BE49-F238E27FC236}">
                <a16:creationId xmlns:a16="http://schemas.microsoft.com/office/drawing/2014/main" id="{8DCBD138-2085-4E9E-8296-BF18DC6C998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33815" y="3903117"/>
            <a:ext cx="1330878" cy="1661665"/>
          </a:xfrm>
          <a:prstGeom prst="rect">
            <a:avLst/>
          </a:prstGeom>
        </p:spPr>
      </p:pic>
      <p:pic>
        <p:nvPicPr>
          <p:cNvPr id="6" name="Εικόνα 5">
            <a:extLst>
              <a:ext uri="{FF2B5EF4-FFF2-40B4-BE49-F238E27FC236}">
                <a16:creationId xmlns:a16="http://schemas.microsoft.com/office/drawing/2014/main" id="{17DCEAA1-F913-4ADE-836D-A42607A40D5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33815" y="1513795"/>
            <a:ext cx="1330878" cy="1661665"/>
          </a:xfrm>
          <a:prstGeom prst="rect">
            <a:avLst/>
          </a:prstGeom>
        </p:spPr>
      </p:pic>
    </p:spTree>
    <p:extLst>
      <p:ext uri="{BB962C8B-B14F-4D97-AF65-F5344CB8AC3E}">
        <p14:creationId xmlns:p14="http://schemas.microsoft.com/office/powerpoint/2010/main" val="1065166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3">
                                            <p:txEl>
                                              <p:pRg st="0" end="0"/>
                                            </p:txEl>
                                          </p:spTgt>
                                        </p:tgtEl>
                                        <p:attrNameLst>
                                          <p:attrName>style.visibility</p:attrName>
                                        </p:attrNameLst>
                                      </p:cBhvr>
                                      <p:to>
                                        <p:strVal val="visible"/>
                                      </p:to>
                                    </p:set>
                                    <p:anim calcmode="lin" valueType="num">
                                      <p:cBhvr additive="base">
                                        <p:cTn id="7" dur="500" fill="hold"/>
                                        <p:tgtEl>
                                          <p:spTgt spid="3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3">
                                            <p:txEl>
                                              <p:pRg st="0" end="0"/>
                                            </p:txEl>
                                          </p:spTgt>
                                        </p:tgtEl>
                                        <p:attrNameLst>
                                          <p:attrName>ppt_y</p:attrName>
                                        </p:attrNameLst>
                                      </p:cBhvr>
                                      <p:tavLst>
                                        <p:tav tm="0">
                                          <p:val>
                                            <p:strVal val="#ppt_y"/>
                                          </p:val>
                                        </p:tav>
                                        <p:tav tm="100000">
                                          <p:val>
                                            <p:strVal val="#ppt_y"/>
                                          </p:val>
                                        </p:tav>
                                      </p:tavLst>
                                    </p:anim>
                                  </p:childTnLst>
                                </p:cTn>
                              </p:par>
                              <p:par>
                                <p:cTn id="9" presetID="14" presetClass="entr" presetSubtype="1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randombar(horizontal)">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8" fill="hold" grpId="0" nodeType="clickEffect">
                                  <p:stCondLst>
                                    <p:cond delay="0"/>
                                  </p:stCondLst>
                                  <p:childTnLst>
                                    <p:set>
                                      <p:cBhvr>
                                        <p:cTn id="15" dur="1" fill="hold">
                                          <p:stCondLst>
                                            <p:cond delay="0"/>
                                          </p:stCondLst>
                                        </p:cTn>
                                        <p:tgtEl>
                                          <p:spTgt spid="33">
                                            <p:txEl>
                                              <p:pRg st="2" end="2"/>
                                            </p:txEl>
                                          </p:spTgt>
                                        </p:tgtEl>
                                        <p:attrNameLst>
                                          <p:attrName>style.visibility</p:attrName>
                                        </p:attrNameLst>
                                      </p:cBhvr>
                                      <p:to>
                                        <p:strVal val="visible"/>
                                      </p:to>
                                    </p:set>
                                    <p:anim calcmode="lin" valueType="num">
                                      <p:cBhvr additive="base">
                                        <p:cTn id="16" dur="500" fill="hold"/>
                                        <p:tgtEl>
                                          <p:spTgt spid="33">
                                            <p:txEl>
                                              <p:pRg st="2" end="2"/>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33">
                                            <p:txEl>
                                              <p:pRg st="2" end="2"/>
                                            </p:txEl>
                                          </p:spTgt>
                                        </p:tgtEl>
                                        <p:attrNameLst>
                                          <p:attrName>ppt_y</p:attrName>
                                        </p:attrNameLst>
                                      </p:cBhvr>
                                      <p:tavLst>
                                        <p:tav tm="0">
                                          <p:val>
                                            <p:strVal val="#ppt_y"/>
                                          </p:val>
                                        </p:tav>
                                        <p:tav tm="100000">
                                          <p:val>
                                            <p:strVal val="#ppt_y"/>
                                          </p:val>
                                        </p:tav>
                                      </p:tavLst>
                                    </p:anim>
                                  </p:childTnLst>
                                </p:cTn>
                              </p:par>
                              <p:par>
                                <p:cTn id="18" presetID="2" presetClass="entr" presetSubtype="8" fill="hold" grpId="0" nodeType="withEffect">
                                  <p:stCondLst>
                                    <p:cond delay="0"/>
                                  </p:stCondLst>
                                  <p:childTnLst>
                                    <p:set>
                                      <p:cBhvr>
                                        <p:cTn id="19" dur="1" fill="hold">
                                          <p:stCondLst>
                                            <p:cond delay="0"/>
                                          </p:stCondLst>
                                        </p:cTn>
                                        <p:tgtEl>
                                          <p:spTgt spid="33">
                                            <p:txEl>
                                              <p:pRg st="3" end="3"/>
                                            </p:txEl>
                                          </p:spTgt>
                                        </p:tgtEl>
                                        <p:attrNameLst>
                                          <p:attrName>style.visibility</p:attrName>
                                        </p:attrNameLst>
                                      </p:cBhvr>
                                      <p:to>
                                        <p:strVal val="visible"/>
                                      </p:to>
                                    </p:set>
                                    <p:anim calcmode="lin" valueType="num">
                                      <p:cBhvr additive="base">
                                        <p:cTn id="20" dur="500" fill="hold"/>
                                        <p:tgtEl>
                                          <p:spTgt spid="33">
                                            <p:txEl>
                                              <p:pRg st="3" end="3"/>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33">
                                            <p:txEl>
                                              <p:pRg st="3" end="3"/>
                                            </p:txEl>
                                          </p:spTgt>
                                        </p:tgtEl>
                                        <p:attrNameLst>
                                          <p:attrName>ppt_y</p:attrName>
                                        </p:attrNameLst>
                                      </p:cBhvr>
                                      <p:tavLst>
                                        <p:tav tm="0">
                                          <p:val>
                                            <p:strVal val="#ppt_y"/>
                                          </p:val>
                                        </p:tav>
                                        <p:tav tm="100000">
                                          <p:val>
                                            <p:strVal val="#ppt_y"/>
                                          </p:val>
                                        </p:tav>
                                      </p:tavLst>
                                    </p:anim>
                                  </p:childTnLst>
                                </p:cTn>
                              </p:par>
                              <p:par>
                                <p:cTn id="22" presetID="2" presetClass="entr" presetSubtype="8" fill="hold" grpId="0" nodeType="withEffect">
                                  <p:stCondLst>
                                    <p:cond delay="0"/>
                                  </p:stCondLst>
                                  <p:childTnLst>
                                    <p:set>
                                      <p:cBhvr>
                                        <p:cTn id="23" dur="1" fill="hold">
                                          <p:stCondLst>
                                            <p:cond delay="0"/>
                                          </p:stCondLst>
                                        </p:cTn>
                                        <p:tgtEl>
                                          <p:spTgt spid="33">
                                            <p:txEl>
                                              <p:pRg st="4" end="4"/>
                                            </p:txEl>
                                          </p:spTgt>
                                        </p:tgtEl>
                                        <p:attrNameLst>
                                          <p:attrName>style.visibility</p:attrName>
                                        </p:attrNameLst>
                                      </p:cBhvr>
                                      <p:to>
                                        <p:strVal val="visible"/>
                                      </p:to>
                                    </p:set>
                                    <p:anim calcmode="lin" valueType="num">
                                      <p:cBhvr additive="base">
                                        <p:cTn id="24" dur="500" fill="hold"/>
                                        <p:tgtEl>
                                          <p:spTgt spid="33">
                                            <p:txEl>
                                              <p:pRg st="4" end="4"/>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33">
                                            <p:txEl>
                                              <p:pRg st="4" end="4"/>
                                            </p:txEl>
                                          </p:spTgt>
                                        </p:tgtEl>
                                        <p:attrNameLst>
                                          <p:attrName>ppt_y</p:attrName>
                                        </p:attrNameLst>
                                      </p:cBhvr>
                                      <p:tavLst>
                                        <p:tav tm="0">
                                          <p:val>
                                            <p:strVal val="#ppt_y"/>
                                          </p:val>
                                        </p:tav>
                                        <p:tav tm="100000">
                                          <p:val>
                                            <p:strVal val="#ppt_y"/>
                                          </p:val>
                                        </p:tav>
                                      </p:tavLst>
                                    </p:anim>
                                  </p:childTnLst>
                                </p:cTn>
                              </p:par>
                              <p:par>
                                <p:cTn id="26" presetID="2" presetClass="entr" presetSubtype="8" fill="hold" grpId="0" nodeType="withEffect">
                                  <p:stCondLst>
                                    <p:cond delay="0"/>
                                  </p:stCondLst>
                                  <p:childTnLst>
                                    <p:set>
                                      <p:cBhvr>
                                        <p:cTn id="27" dur="1" fill="hold">
                                          <p:stCondLst>
                                            <p:cond delay="0"/>
                                          </p:stCondLst>
                                        </p:cTn>
                                        <p:tgtEl>
                                          <p:spTgt spid="33">
                                            <p:txEl>
                                              <p:pRg st="5" end="5"/>
                                            </p:txEl>
                                          </p:spTgt>
                                        </p:tgtEl>
                                        <p:attrNameLst>
                                          <p:attrName>style.visibility</p:attrName>
                                        </p:attrNameLst>
                                      </p:cBhvr>
                                      <p:to>
                                        <p:strVal val="visible"/>
                                      </p:to>
                                    </p:set>
                                    <p:anim calcmode="lin" valueType="num">
                                      <p:cBhvr additive="base">
                                        <p:cTn id="28" dur="500" fill="hold"/>
                                        <p:tgtEl>
                                          <p:spTgt spid="33">
                                            <p:txEl>
                                              <p:pRg st="5" end="5"/>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33">
                                            <p:txEl>
                                              <p:pRg st="5" end="5"/>
                                            </p:txEl>
                                          </p:spTgt>
                                        </p:tgtEl>
                                        <p:attrNameLst>
                                          <p:attrName>ppt_y</p:attrName>
                                        </p:attrNameLst>
                                      </p:cBhvr>
                                      <p:tavLst>
                                        <p:tav tm="0">
                                          <p:val>
                                            <p:strVal val="#ppt_y"/>
                                          </p:val>
                                        </p:tav>
                                        <p:tav tm="100000">
                                          <p:val>
                                            <p:strVal val="#ppt_y"/>
                                          </p:val>
                                        </p:tav>
                                      </p:tavLst>
                                    </p:anim>
                                  </p:childTnLst>
                                </p:cTn>
                              </p:par>
                              <p:par>
                                <p:cTn id="30" presetID="2" presetClass="entr" presetSubtype="8" fill="hold" grpId="0" nodeType="withEffect">
                                  <p:stCondLst>
                                    <p:cond delay="0"/>
                                  </p:stCondLst>
                                  <p:childTnLst>
                                    <p:set>
                                      <p:cBhvr>
                                        <p:cTn id="31" dur="1" fill="hold">
                                          <p:stCondLst>
                                            <p:cond delay="0"/>
                                          </p:stCondLst>
                                        </p:cTn>
                                        <p:tgtEl>
                                          <p:spTgt spid="33">
                                            <p:txEl>
                                              <p:pRg st="7" end="7"/>
                                            </p:txEl>
                                          </p:spTgt>
                                        </p:tgtEl>
                                        <p:attrNameLst>
                                          <p:attrName>style.visibility</p:attrName>
                                        </p:attrNameLst>
                                      </p:cBhvr>
                                      <p:to>
                                        <p:strVal val="visible"/>
                                      </p:to>
                                    </p:set>
                                    <p:anim calcmode="lin" valueType="num">
                                      <p:cBhvr additive="base">
                                        <p:cTn id="32" dur="500" fill="hold"/>
                                        <p:tgtEl>
                                          <p:spTgt spid="33">
                                            <p:txEl>
                                              <p:pRg st="7" end="7"/>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33">
                                            <p:txEl>
                                              <p:pRg st="7" end="7"/>
                                            </p:txEl>
                                          </p:spTgt>
                                        </p:tgtEl>
                                        <p:attrNameLst>
                                          <p:attrName>ppt_y</p:attrName>
                                        </p:attrNameLst>
                                      </p:cBhvr>
                                      <p:tavLst>
                                        <p:tav tm="0">
                                          <p:val>
                                            <p:strVal val="#ppt_y"/>
                                          </p:val>
                                        </p:tav>
                                        <p:tav tm="100000">
                                          <p:val>
                                            <p:strVal val="#ppt_y"/>
                                          </p:val>
                                        </p:tav>
                                      </p:tavLst>
                                    </p:anim>
                                  </p:childTnLst>
                                </p:cTn>
                              </p:par>
                              <p:par>
                                <p:cTn id="34" presetID="14" presetClass="entr" presetSubtype="10" fill="hold" nodeType="with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randombar(horizontal)">
                                      <p:cBhvr>
                                        <p:cTn id="3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lstStyle/>
          <a:p>
            <a:r>
              <a:rPr lang="el-GR" dirty="0">
                <a:solidFill>
                  <a:srgbClr val="0070C0"/>
                </a:solidFill>
              </a:rPr>
              <a:t>Εμβέλεια μεταβλητών</a:t>
            </a:r>
            <a:endParaRPr lang="en-US" dirty="0">
              <a:solidFill>
                <a:srgbClr val="0070C0"/>
              </a:solidFill>
            </a:endParaRPr>
          </a:p>
        </p:txBody>
      </p:sp>
      <p:sp>
        <p:nvSpPr>
          <p:cNvPr id="3" name="Ορθογώνιο 2">
            <a:extLst>
              <a:ext uri="{FF2B5EF4-FFF2-40B4-BE49-F238E27FC236}">
                <a16:creationId xmlns:a16="http://schemas.microsoft.com/office/drawing/2014/main" id="{4A0B0492-6BFE-4384-BD08-214CBA4C59E7}"/>
              </a:ext>
            </a:extLst>
          </p:cNvPr>
          <p:cNvSpPr/>
          <p:nvPr/>
        </p:nvSpPr>
        <p:spPr>
          <a:xfrm>
            <a:off x="646110" y="1120676"/>
            <a:ext cx="9628189" cy="3970318"/>
          </a:xfrm>
          <a:prstGeom prst="rect">
            <a:avLst/>
          </a:prstGeom>
        </p:spPr>
        <p:txBody>
          <a:bodyPr wrap="square">
            <a:spAutoFit/>
          </a:bodyPr>
          <a:lstStyle/>
          <a:p>
            <a:pPr algn="just"/>
            <a:r>
              <a:rPr lang="el-GR" dirty="0">
                <a:solidFill>
                  <a:srgbClr val="000000"/>
                </a:solidFill>
              </a:rPr>
              <a:t>Όλες οι μεταβλητές σε ένα πρόγραμμα δεν μπορούν να είναι προσπελάσιμες από όλα τα μέρη του προγράμματος. Η </a:t>
            </a:r>
            <a:r>
              <a:rPr lang="el-GR" b="1" dirty="0">
                <a:solidFill>
                  <a:srgbClr val="000000"/>
                </a:solidFill>
              </a:rPr>
              <a:t>εμβέλεια </a:t>
            </a:r>
            <a:r>
              <a:rPr lang="el-GR" dirty="0">
                <a:solidFill>
                  <a:srgbClr val="000000"/>
                </a:solidFill>
              </a:rPr>
              <a:t>(scope) μιας μεταβλητής αναφέρεται στο τμήμα του προγράμματος που μπορεί αυτή να έχει πρόσβαση. Οι διάφορες γλώσσες προγραμματισμού επιτρέπουν τη χρήση διαφορετικών μορφών εμβέλειας: </a:t>
            </a:r>
          </a:p>
          <a:p>
            <a:pPr algn="just"/>
            <a:endParaRPr lang="el-GR" dirty="0">
              <a:solidFill>
                <a:srgbClr val="000000"/>
              </a:solidFill>
            </a:endParaRPr>
          </a:p>
          <a:p>
            <a:pPr marL="285750" indent="-285750" algn="just">
              <a:buFont typeface="Arial" panose="020B0604020202020204" pitchFamily="34" charset="0"/>
              <a:buChar char="•"/>
            </a:pPr>
            <a:r>
              <a:rPr lang="el-GR" b="1" dirty="0">
                <a:solidFill>
                  <a:srgbClr val="0070C0"/>
                </a:solidFill>
              </a:rPr>
              <a:t>Απεριόριστη εμβέλεια</a:t>
            </a:r>
            <a:r>
              <a:rPr lang="el-GR" dirty="0"/>
              <a:t>: Όλες οι μεταβλητές είναι ορατές και μπορούν να χρησιμοποιούνται σε οποιοδήποτε τμήμα του προγράμματος, ανεξάρτητα από το πού δηλώθηκαν. Αυτού του τύπου οι μεταβλητές χαρακτηρίζονται ως </a:t>
            </a:r>
            <a:r>
              <a:rPr lang="el-GR" b="1" dirty="0">
                <a:solidFill>
                  <a:srgbClr val="0070C0"/>
                </a:solidFill>
              </a:rPr>
              <a:t>καθολικές </a:t>
            </a:r>
            <a:r>
              <a:rPr lang="el-GR" dirty="0">
                <a:solidFill>
                  <a:srgbClr val="0070C0"/>
                </a:solidFill>
              </a:rPr>
              <a:t>(</a:t>
            </a:r>
            <a:r>
              <a:rPr lang="el-GR" dirty="0" err="1">
                <a:solidFill>
                  <a:srgbClr val="0070C0"/>
                </a:solidFill>
              </a:rPr>
              <a:t>global</a:t>
            </a:r>
            <a:r>
              <a:rPr lang="el-GR" dirty="0">
                <a:solidFill>
                  <a:srgbClr val="0070C0"/>
                </a:solidFill>
              </a:rPr>
              <a:t>)</a:t>
            </a:r>
            <a:r>
              <a:rPr lang="el-GR" dirty="0"/>
              <a:t>. Το μειονέκτημα είναι ότι περιορίζεται έτσι η ανεξαρτησία των υποπρογραμμάτων.</a:t>
            </a:r>
          </a:p>
          <a:p>
            <a:pPr algn="just"/>
            <a:endParaRPr lang="el-GR" dirty="0"/>
          </a:p>
          <a:p>
            <a:pPr marL="285750" indent="-285750" algn="just">
              <a:buFont typeface="Arial" panose="020B0604020202020204" pitchFamily="34" charset="0"/>
              <a:buChar char="•"/>
            </a:pPr>
            <a:r>
              <a:rPr lang="el-GR" b="1" dirty="0">
                <a:solidFill>
                  <a:srgbClr val="0070C0"/>
                </a:solidFill>
              </a:rPr>
              <a:t>Περιορισμένη εμβέλεια</a:t>
            </a:r>
            <a:r>
              <a:rPr lang="el-GR" dirty="0"/>
              <a:t>: Αυτές οι μεταβλητές είναι </a:t>
            </a:r>
            <a:r>
              <a:rPr lang="el-GR" b="1" dirty="0">
                <a:solidFill>
                  <a:srgbClr val="0070C0"/>
                </a:solidFill>
              </a:rPr>
              <a:t>τοπικές </a:t>
            </a:r>
            <a:r>
              <a:rPr lang="el-GR" dirty="0">
                <a:solidFill>
                  <a:srgbClr val="0070C0"/>
                </a:solidFill>
              </a:rPr>
              <a:t>(</a:t>
            </a:r>
            <a:r>
              <a:rPr lang="el-GR" dirty="0" err="1">
                <a:solidFill>
                  <a:srgbClr val="0070C0"/>
                </a:solidFill>
              </a:rPr>
              <a:t>local</a:t>
            </a:r>
            <a:r>
              <a:rPr lang="el-GR" dirty="0">
                <a:solidFill>
                  <a:srgbClr val="0070C0"/>
                </a:solidFill>
              </a:rPr>
              <a:t>)</a:t>
            </a:r>
            <a:r>
              <a:rPr lang="el-GR" dirty="0"/>
              <a:t>, ισχύουν δηλαδή για το υποπρόγραμμα στο οποίο δηλώθηκαν. Η περιορισμένη εμβέλεια απαιτεί όλες οι μεταβλητές που χρησιμοποιούνται σε ένα τμήμα προγράμματος, να δηλώνονται σε αυτό το τμήμα.  </a:t>
            </a:r>
          </a:p>
        </p:txBody>
      </p:sp>
    </p:spTree>
    <p:extLst>
      <p:ext uri="{BB962C8B-B14F-4D97-AF65-F5344CB8AC3E}">
        <p14:creationId xmlns:p14="http://schemas.microsoft.com/office/powerpoint/2010/main" val="266593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lstStyle/>
          <a:p>
            <a:r>
              <a:rPr lang="el-GR" dirty="0">
                <a:solidFill>
                  <a:srgbClr val="0070C0"/>
                </a:solidFill>
              </a:rPr>
              <a:t>Εμβέλεια μεταβλητών στην </a:t>
            </a:r>
            <a:r>
              <a:rPr lang="en-US" dirty="0">
                <a:solidFill>
                  <a:srgbClr val="0070C0"/>
                </a:solidFill>
              </a:rPr>
              <a:t>Python</a:t>
            </a:r>
          </a:p>
        </p:txBody>
      </p:sp>
      <p:sp>
        <p:nvSpPr>
          <p:cNvPr id="14" name="TextBox 13"/>
          <p:cNvSpPr txBox="1"/>
          <p:nvPr/>
        </p:nvSpPr>
        <p:spPr>
          <a:xfrm>
            <a:off x="646111" y="1031451"/>
            <a:ext cx="9404723" cy="1754326"/>
          </a:xfrm>
          <a:prstGeom prst="rect">
            <a:avLst/>
          </a:prstGeom>
          <a:noFill/>
        </p:spPr>
        <p:txBody>
          <a:bodyPr wrap="square" rtlCol="0">
            <a:spAutoFit/>
          </a:bodyPr>
          <a:lstStyle/>
          <a:p>
            <a:pPr marL="88900" lvl="1" algn="just"/>
            <a:r>
              <a:rPr lang="el-GR" dirty="0">
                <a:solidFill>
                  <a:srgbClr val="0070C0"/>
                </a:solidFill>
              </a:rPr>
              <a:t>Οι μεταβλητές που έχουν οριστεί μέσα στο σώμα της συνάρτησης</a:t>
            </a:r>
            <a:r>
              <a:rPr lang="en-US" dirty="0">
                <a:solidFill>
                  <a:srgbClr val="0070C0"/>
                </a:solidFill>
              </a:rPr>
              <a:t> </a:t>
            </a:r>
            <a:r>
              <a:rPr lang="el-GR" dirty="0">
                <a:solidFill>
                  <a:srgbClr val="0070C0"/>
                </a:solidFill>
              </a:rPr>
              <a:t>έχουν τοπική εμβέλεια, ενώ αυτές που ορίστηκαν έξω από αυτό έχουν καθολική εμβέλεια. </a:t>
            </a:r>
            <a:endParaRPr lang="en-US" dirty="0">
              <a:solidFill>
                <a:srgbClr val="0070C0"/>
              </a:solidFill>
            </a:endParaRPr>
          </a:p>
          <a:p>
            <a:pPr marL="88900" lvl="1" algn="just"/>
            <a:endParaRPr lang="en-US" dirty="0"/>
          </a:p>
          <a:p>
            <a:pPr marL="88900" lvl="1" algn="just"/>
            <a:r>
              <a:rPr lang="el-GR" dirty="0"/>
              <a:t>Αυτό σημαίνει ότι οι τοπικές μεταβλητές μπορούν να </a:t>
            </a:r>
            <a:r>
              <a:rPr lang="el-GR" dirty="0" err="1"/>
              <a:t>προσπελαστούν</a:t>
            </a:r>
            <a:r>
              <a:rPr lang="el-GR" dirty="0"/>
              <a:t> μόνο μέσα στη συνάρτηση στην οποία δηλώθηκαν, ενώ οι καθολικές μεταβλητές μπορεί να είναι </a:t>
            </a:r>
            <a:r>
              <a:rPr lang="el-GR" dirty="0" err="1"/>
              <a:t>προσβάσιμες</a:t>
            </a:r>
            <a:r>
              <a:rPr lang="el-GR" dirty="0"/>
              <a:t> από όλες τις συναρτήσεις. </a:t>
            </a:r>
          </a:p>
        </p:txBody>
      </p:sp>
      <p:cxnSp>
        <p:nvCxnSpPr>
          <p:cNvPr id="15" name="Ευθύγραμμο βέλος σύνδεσης 14"/>
          <p:cNvCxnSpPr/>
          <p:nvPr/>
        </p:nvCxnSpPr>
        <p:spPr>
          <a:xfrm>
            <a:off x="3173399" y="3492221"/>
            <a:ext cx="320675" cy="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806448" y="3024777"/>
            <a:ext cx="1632178" cy="2031325"/>
          </a:xfrm>
          <a:prstGeom prst="rect">
            <a:avLst/>
          </a:prstGeom>
          <a:noFill/>
        </p:spPr>
        <p:txBody>
          <a:bodyPr wrap="none" rtlCol="0">
            <a:spAutoFit/>
          </a:bodyPr>
          <a:lstStyle/>
          <a:p>
            <a:r>
              <a:rPr lang="en-US" dirty="0" err="1">
                <a:solidFill>
                  <a:srgbClr val="7030A0"/>
                </a:solidFill>
              </a:rPr>
              <a:t>def</a:t>
            </a:r>
            <a:r>
              <a:rPr lang="en-US" dirty="0">
                <a:solidFill>
                  <a:srgbClr val="7030A0"/>
                </a:solidFill>
              </a:rPr>
              <a:t> add(</a:t>
            </a:r>
            <a:r>
              <a:rPr lang="en-US" dirty="0" err="1">
                <a:solidFill>
                  <a:srgbClr val="7030A0"/>
                </a:solidFill>
              </a:rPr>
              <a:t>x,y</a:t>
            </a:r>
            <a:r>
              <a:rPr lang="en-US" dirty="0">
                <a:solidFill>
                  <a:srgbClr val="7030A0"/>
                </a:solidFill>
              </a:rPr>
              <a:t>):</a:t>
            </a:r>
          </a:p>
          <a:p>
            <a:r>
              <a:rPr lang="en-US" dirty="0">
                <a:solidFill>
                  <a:srgbClr val="7030A0"/>
                </a:solidFill>
              </a:rPr>
              <a:t>    s=</a:t>
            </a:r>
            <a:r>
              <a:rPr lang="en-US" dirty="0" err="1">
                <a:solidFill>
                  <a:srgbClr val="7030A0"/>
                </a:solidFill>
              </a:rPr>
              <a:t>x+y+k</a:t>
            </a:r>
            <a:endParaRPr lang="en-US" dirty="0">
              <a:solidFill>
                <a:srgbClr val="7030A0"/>
              </a:solidFill>
            </a:endParaRPr>
          </a:p>
          <a:p>
            <a:r>
              <a:rPr lang="en-US" dirty="0">
                <a:solidFill>
                  <a:srgbClr val="7030A0"/>
                </a:solidFill>
              </a:rPr>
              <a:t>    return s</a:t>
            </a:r>
          </a:p>
          <a:p>
            <a:endParaRPr lang="en-US" dirty="0">
              <a:solidFill>
                <a:srgbClr val="7030A0"/>
              </a:solidFill>
            </a:endParaRPr>
          </a:p>
          <a:p>
            <a:r>
              <a:rPr lang="en-US" dirty="0">
                <a:solidFill>
                  <a:srgbClr val="7030A0"/>
                </a:solidFill>
              </a:rPr>
              <a:t>k=10</a:t>
            </a:r>
          </a:p>
          <a:p>
            <a:r>
              <a:rPr lang="en-US" dirty="0">
                <a:solidFill>
                  <a:srgbClr val="7030A0"/>
                </a:solidFill>
              </a:rPr>
              <a:t>print add(7,3)</a:t>
            </a:r>
          </a:p>
          <a:p>
            <a:r>
              <a:rPr lang="en-US" dirty="0">
                <a:solidFill>
                  <a:srgbClr val="7030A0"/>
                </a:solidFill>
              </a:rPr>
              <a:t>print s</a:t>
            </a:r>
            <a:endParaRPr lang="el-GR" dirty="0">
              <a:solidFill>
                <a:srgbClr val="7030A0"/>
              </a:solidFill>
            </a:endParaRPr>
          </a:p>
        </p:txBody>
      </p:sp>
      <p:sp>
        <p:nvSpPr>
          <p:cNvPr id="5" name="TextBox 4"/>
          <p:cNvSpPr txBox="1"/>
          <p:nvPr/>
        </p:nvSpPr>
        <p:spPr>
          <a:xfrm>
            <a:off x="4228848" y="2935877"/>
            <a:ext cx="7156704" cy="1477328"/>
          </a:xfrm>
          <a:prstGeom prst="rect">
            <a:avLst/>
          </a:prstGeom>
          <a:noFill/>
        </p:spPr>
        <p:txBody>
          <a:bodyPr wrap="square" rtlCol="0">
            <a:spAutoFit/>
          </a:bodyPr>
          <a:lstStyle/>
          <a:p>
            <a:r>
              <a:rPr lang="en-US" dirty="0">
                <a:solidFill>
                  <a:srgbClr val="C00000"/>
                </a:solidFill>
              </a:rPr>
              <a:t>20</a:t>
            </a:r>
          </a:p>
          <a:p>
            <a:endParaRPr lang="en-US" dirty="0">
              <a:solidFill>
                <a:srgbClr val="C00000"/>
              </a:solidFill>
            </a:endParaRPr>
          </a:p>
          <a:p>
            <a:r>
              <a:rPr lang="en-US" dirty="0" err="1">
                <a:solidFill>
                  <a:srgbClr val="C00000"/>
                </a:solidFill>
              </a:rPr>
              <a:t>Traceback</a:t>
            </a:r>
            <a:r>
              <a:rPr lang="en-US" dirty="0">
                <a:solidFill>
                  <a:srgbClr val="C00000"/>
                </a:solidFill>
              </a:rPr>
              <a:t> (most recent call last):</a:t>
            </a:r>
          </a:p>
          <a:p>
            <a:r>
              <a:rPr lang="en-US" dirty="0">
                <a:solidFill>
                  <a:srgbClr val="C00000"/>
                </a:solidFill>
              </a:rPr>
              <a:t>File "C:\Users\gkeros\Desktop\sas.py", line 7, in &lt;module&gt; print s</a:t>
            </a:r>
          </a:p>
          <a:p>
            <a:r>
              <a:rPr lang="en-US" dirty="0" err="1">
                <a:solidFill>
                  <a:srgbClr val="C00000"/>
                </a:solidFill>
              </a:rPr>
              <a:t>NameError</a:t>
            </a:r>
            <a:r>
              <a:rPr lang="en-US" dirty="0">
                <a:solidFill>
                  <a:srgbClr val="C00000"/>
                </a:solidFill>
              </a:rPr>
              <a:t>: name 's' is not defined</a:t>
            </a:r>
            <a:endParaRPr lang="el-GR" dirty="0">
              <a:solidFill>
                <a:srgbClr val="C00000"/>
              </a:solidFill>
            </a:endParaRPr>
          </a:p>
        </p:txBody>
      </p:sp>
      <p:sp>
        <p:nvSpPr>
          <p:cNvPr id="7" name="Επεξήγηση: Γραμμή 6"/>
          <p:cNvSpPr/>
          <p:nvPr/>
        </p:nvSpPr>
        <p:spPr>
          <a:xfrm>
            <a:off x="963511" y="5762546"/>
            <a:ext cx="3293124" cy="885351"/>
          </a:xfrm>
          <a:prstGeom prst="borderCallout1">
            <a:avLst>
              <a:gd name="adj1" fmla="val 1263"/>
              <a:gd name="adj2" fmla="val 44359"/>
              <a:gd name="adj3" fmla="val -93153"/>
              <a:gd name="adj4" fmla="val 19359"/>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el-GR" b="1" dirty="0">
                <a:solidFill>
                  <a:schemeClr val="tx1"/>
                </a:solidFill>
              </a:rPr>
              <a:t>Η </a:t>
            </a:r>
            <a:r>
              <a:rPr lang="en-US" b="1" dirty="0">
                <a:solidFill>
                  <a:schemeClr val="tx1"/>
                </a:solidFill>
              </a:rPr>
              <a:t>s </a:t>
            </a:r>
            <a:r>
              <a:rPr lang="el-GR" b="1" dirty="0">
                <a:solidFill>
                  <a:schemeClr val="tx1"/>
                </a:solidFill>
              </a:rPr>
              <a:t>είναι άγνωστη στο πρόγραμμα</a:t>
            </a:r>
          </a:p>
        </p:txBody>
      </p:sp>
      <p:sp>
        <p:nvSpPr>
          <p:cNvPr id="8" name="Επεξήγηση: Γραμμή 7"/>
          <p:cNvSpPr/>
          <p:nvPr/>
        </p:nvSpPr>
        <p:spPr>
          <a:xfrm>
            <a:off x="4825920" y="5741628"/>
            <a:ext cx="3293124" cy="885351"/>
          </a:xfrm>
          <a:prstGeom prst="borderCallout1">
            <a:avLst>
              <a:gd name="adj1" fmla="val -1607"/>
              <a:gd name="adj2" fmla="val 48216"/>
              <a:gd name="adj3" fmla="val -250491"/>
              <a:gd name="adj4" fmla="val -84696"/>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el-GR" b="1" dirty="0">
                <a:solidFill>
                  <a:schemeClr val="tx1"/>
                </a:solidFill>
              </a:rPr>
              <a:t>Η </a:t>
            </a:r>
            <a:r>
              <a:rPr lang="en-US" b="1" dirty="0">
                <a:solidFill>
                  <a:schemeClr val="tx1"/>
                </a:solidFill>
              </a:rPr>
              <a:t>k </a:t>
            </a:r>
            <a:r>
              <a:rPr lang="el-GR" b="1" dirty="0">
                <a:solidFill>
                  <a:schemeClr val="tx1"/>
                </a:solidFill>
              </a:rPr>
              <a:t>είναι γνωστή στη συνάρτηση αφού έχει αναφερθεί στο πρόγραμμα</a:t>
            </a:r>
          </a:p>
        </p:txBody>
      </p:sp>
    </p:spTree>
    <p:extLst>
      <p:ext uri="{BB962C8B-B14F-4D97-AF65-F5344CB8AC3E}">
        <p14:creationId xmlns:p14="http://schemas.microsoft.com/office/powerpoint/2010/main" val="3641014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 calcmode="lin" valueType="num">
                                      <p:cBhvr additive="base">
                                        <p:cTn id="7" dur="500" fill="hold"/>
                                        <p:tgtEl>
                                          <p:spTgt spid="1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4">
                                            <p:txEl>
                                              <p:pRg st="2" end="2"/>
                                            </p:txEl>
                                          </p:spTgt>
                                        </p:tgtEl>
                                        <p:attrNameLst>
                                          <p:attrName>style.visibility</p:attrName>
                                        </p:attrNameLst>
                                      </p:cBhvr>
                                      <p:to>
                                        <p:strVal val="visible"/>
                                      </p:to>
                                    </p:set>
                                    <p:anim calcmode="lin" valueType="num">
                                      <p:cBhvr additive="base">
                                        <p:cTn id="13" dur="500" fill="hold"/>
                                        <p:tgtEl>
                                          <p:spTgt spid="14">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circle(in)">
                                      <p:cBhvr>
                                        <p:cTn id="19" dur="2000"/>
                                        <p:tgtEl>
                                          <p:spTgt spid="15"/>
                                        </p:tgtEl>
                                      </p:cBhvr>
                                    </p:animEffect>
                                  </p:childTnLst>
                                </p:cTn>
                              </p:par>
                              <p:par>
                                <p:cTn id="20" presetID="6" presetClass="entr" presetSubtype="16" fill="hold" grpId="0" nodeType="with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circle(in)">
                                      <p:cBhvr>
                                        <p:cTn id="22" dur="2000"/>
                                        <p:tgtEl>
                                          <p:spTgt spid="2"/>
                                        </p:tgtEl>
                                      </p:cBhvr>
                                    </p:animEffect>
                                  </p:childTnLst>
                                </p:cTn>
                              </p:par>
                              <p:par>
                                <p:cTn id="23" presetID="6" presetClass="entr" presetSubtype="16"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circle(in)">
                                      <p:cBhvr>
                                        <p:cTn id="25" dur="2000"/>
                                        <p:tgtEl>
                                          <p:spTgt spid="5"/>
                                        </p:tgtEl>
                                      </p:cBhvr>
                                    </p:animEffect>
                                  </p:childTnLst>
                                </p:cTn>
                              </p:par>
                              <p:par>
                                <p:cTn id="26" presetID="6" presetClass="entr" presetSubtype="16"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circle(in)">
                                      <p:cBhvr>
                                        <p:cTn id="28" dur="2000"/>
                                        <p:tgtEl>
                                          <p:spTgt spid="7"/>
                                        </p:tgtEl>
                                      </p:cBhvr>
                                    </p:animEffect>
                                  </p:childTnLst>
                                </p:cTn>
                              </p:par>
                              <p:par>
                                <p:cTn id="29" presetID="6" presetClass="entr" presetSubtype="16"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circle(in)">
                                      <p:cBhvr>
                                        <p:cTn id="31"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P spid="2" grpId="0"/>
      <p:bldP spid="5" grpId="0"/>
      <p:bldP spid="7" grpId="0" animBg="1"/>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lstStyle/>
          <a:p>
            <a:r>
              <a:rPr lang="el-GR" dirty="0">
                <a:solidFill>
                  <a:srgbClr val="0070C0"/>
                </a:solidFill>
              </a:rPr>
              <a:t>Ένα ακόμη παράδειγμα</a:t>
            </a:r>
            <a:endParaRPr lang="en-US" dirty="0">
              <a:solidFill>
                <a:srgbClr val="0070C0"/>
              </a:solidFill>
            </a:endParaRPr>
          </a:p>
        </p:txBody>
      </p:sp>
      <p:sp>
        <p:nvSpPr>
          <p:cNvPr id="2" name="TextBox 1"/>
          <p:cNvSpPr txBox="1"/>
          <p:nvPr/>
        </p:nvSpPr>
        <p:spPr>
          <a:xfrm>
            <a:off x="693550" y="1486876"/>
            <a:ext cx="3910045" cy="2862322"/>
          </a:xfrm>
          <a:prstGeom prst="rect">
            <a:avLst/>
          </a:prstGeom>
          <a:noFill/>
        </p:spPr>
        <p:txBody>
          <a:bodyPr wrap="none" rtlCol="0">
            <a:spAutoFit/>
          </a:bodyPr>
          <a:lstStyle/>
          <a:p>
            <a:r>
              <a:rPr lang="en-US" dirty="0">
                <a:solidFill>
                  <a:srgbClr val="7030A0"/>
                </a:solidFill>
              </a:rPr>
              <a:t>def </a:t>
            </a:r>
            <a:r>
              <a:rPr lang="en-US" dirty="0" err="1">
                <a:solidFill>
                  <a:srgbClr val="7030A0"/>
                </a:solidFill>
              </a:rPr>
              <a:t>souma</a:t>
            </a:r>
            <a:r>
              <a:rPr lang="en-US" dirty="0">
                <a:solidFill>
                  <a:srgbClr val="7030A0"/>
                </a:solidFill>
              </a:rPr>
              <a:t>(arg1,arg2):</a:t>
            </a:r>
          </a:p>
          <a:p>
            <a:r>
              <a:rPr lang="en-US" dirty="0">
                <a:solidFill>
                  <a:srgbClr val="7030A0"/>
                </a:solidFill>
              </a:rPr>
              <a:t>    total=arg1+arg2+x</a:t>
            </a:r>
          </a:p>
          <a:p>
            <a:r>
              <a:rPr lang="en-US" dirty="0">
                <a:solidFill>
                  <a:srgbClr val="7030A0"/>
                </a:solidFill>
              </a:rPr>
              <a:t>    return total</a:t>
            </a:r>
          </a:p>
          <a:p>
            <a:endParaRPr lang="en-US" dirty="0">
              <a:solidFill>
                <a:srgbClr val="7030A0"/>
              </a:solidFill>
            </a:endParaRPr>
          </a:p>
          <a:p>
            <a:r>
              <a:rPr lang="en-US" dirty="0">
                <a:solidFill>
                  <a:srgbClr val="7030A0"/>
                </a:solidFill>
              </a:rPr>
              <a:t>a=</a:t>
            </a:r>
            <a:r>
              <a:rPr lang="en-US" dirty="0" err="1">
                <a:solidFill>
                  <a:srgbClr val="7030A0"/>
                </a:solidFill>
              </a:rPr>
              <a:t>int</a:t>
            </a:r>
            <a:r>
              <a:rPr lang="en-US" dirty="0">
                <a:solidFill>
                  <a:srgbClr val="7030A0"/>
                </a:solidFill>
              </a:rPr>
              <a:t>(input('</a:t>
            </a:r>
            <a:r>
              <a:rPr lang="el-GR" dirty="0">
                <a:solidFill>
                  <a:srgbClr val="7030A0"/>
                </a:solidFill>
              </a:rPr>
              <a:t>Δώστε τον 1ο αριθμό:'))</a:t>
            </a:r>
          </a:p>
          <a:p>
            <a:r>
              <a:rPr lang="en-US" dirty="0">
                <a:solidFill>
                  <a:srgbClr val="7030A0"/>
                </a:solidFill>
              </a:rPr>
              <a:t>b=</a:t>
            </a:r>
            <a:r>
              <a:rPr lang="en-US" dirty="0" err="1">
                <a:solidFill>
                  <a:srgbClr val="7030A0"/>
                </a:solidFill>
              </a:rPr>
              <a:t>int</a:t>
            </a:r>
            <a:r>
              <a:rPr lang="en-US" dirty="0">
                <a:solidFill>
                  <a:srgbClr val="7030A0"/>
                </a:solidFill>
              </a:rPr>
              <a:t>(input('</a:t>
            </a:r>
            <a:r>
              <a:rPr lang="el-GR" dirty="0">
                <a:solidFill>
                  <a:srgbClr val="7030A0"/>
                </a:solidFill>
              </a:rPr>
              <a:t>Δώστε τον 2ο αριθμό:'))</a:t>
            </a:r>
          </a:p>
          <a:p>
            <a:r>
              <a:rPr lang="en-US" dirty="0">
                <a:solidFill>
                  <a:srgbClr val="7030A0"/>
                </a:solidFill>
              </a:rPr>
              <a:t>x=10</a:t>
            </a:r>
          </a:p>
          <a:p>
            <a:r>
              <a:rPr lang="en-US" dirty="0" err="1">
                <a:solidFill>
                  <a:srgbClr val="7030A0"/>
                </a:solidFill>
              </a:rPr>
              <a:t>apot</a:t>
            </a:r>
            <a:r>
              <a:rPr lang="en-US" dirty="0">
                <a:solidFill>
                  <a:srgbClr val="7030A0"/>
                </a:solidFill>
              </a:rPr>
              <a:t>=</a:t>
            </a:r>
            <a:r>
              <a:rPr lang="en-US" dirty="0" err="1">
                <a:solidFill>
                  <a:srgbClr val="7030A0"/>
                </a:solidFill>
              </a:rPr>
              <a:t>souma</a:t>
            </a:r>
            <a:r>
              <a:rPr lang="en-US" dirty="0">
                <a:solidFill>
                  <a:srgbClr val="7030A0"/>
                </a:solidFill>
              </a:rPr>
              <a:t>(</a:t>
            </a:r>
            <a:r>
              <a:rPr lang="en-US" dirty="0" err="1">
                <a:solidFill>
                  <a:srgbClr val="7030A0"/>
                </a:solidFill>
              </a:rPr>
              <a:t>a,b</a:t>
            </a:r>
            <a:r>
              <a:rPr lang="en-US" dirty="0">
                <a:solidFill>
                  <a:srgbClr val="7030A0"/>
                </a:solidFill>
              </a:rPr>
              <a:t>)</a:t>
            </a:r>
          </a:p>
          <a:p>
            <a:r>
              <a:rPr lang="en-US" dirty="0">
                <a:solidFill>
                  <a:srgbClr val="7030A0"/>
                </a:solidFill>
              </a:rPr>
              <a:t>print '</a:t>
            </a:r>
            <a:r>
              <a:rPr lang="el-GR" dirty="0">
                <a:solidFill>
                  <a:srgbClr val="7030A0"/>
                </a:solidFill>
              </a:rPr>
              <a:t>Το άθροισμα είναι',</a:t>
            </a:r>
            <a:r>
              <a:rPr lang="en-US" dirty="0" err="1">
                <a:solidFill>
                  <a:srgbClr val="7030A0"/>
                </a:solidFill>
              </a:rPr>
              <a:t>apot</a:t>
            </a:r>
            <a:endParaRPr lang="en-US" dirty="0">
              <a:solidFill>
                <a:srgbClr val="7030A0"/>
              </a:solidFill>
            </a:endParaRPr>
          </a:p>
          <a:p>
            <a:r>
              <a:rPr lang="en-US" dirty="0">
                <a:solidFill>
                  <a:srgbClr val="7030A0"/>
                </a:solidFill>
              </a:rPr>
              <a:t>print '</a:t>
            </a:r>
            <a:r>
              <a:rPr lang="el-GR" dirty="0">
                <a:solidFill>
                  <a:srgbClr val="7030A0"/>
                </a:solidFill>
              </a:rPr>
              <a:t>Το άθροισμα είναι',</a:t>
            </a:r>
            <a:r>
              <a:rPr lang="en-US" dirty="0">
                <a:solidFill>
                  <a:srgbClr val="7030A0"/>
                </a:solidFill>
              </a:rPr>
              <a:t>total</a:t>
            </a:r>
          </a:p>
        </p:txBody>
      </p:sp>
      <p:sp>
        <p:nvSpPr>
          <p:cNvPr id="3" name="Ορθογώνιο 2">
            <a:extLst>
              <a:ext uri="{FF2B5EF4-FFF2-40B4-BE49-F238E27FC236}">
                <a16:creationId xmlns:a16="http://schemas.microsoft.com/office/drawing/2014/main" id="{2F52E22C-86FA-4AE7-8134-7688C432EC96}"/>
              </a:ext>
            </a:extLst>
          </p:cNvPr>
          <p:cNvSpPr/>
          <p:nvPr/>
        </p:nvSpPr>
        <p:spPr>
          <a:xfrm>
            <a:off x="5545536" y="1486876"/>
            <a:ext cx="6096000" cy="2862322"/>
          </a:xfrm>
          <a:prstGeom prst="rect">
            <a:avLst/>
          </a:prstGeom>
        </p:spPr>
        <p:txBody>
          <a:bodyPr>
            <a:spAutoFit/>
          </a:bodyPr>
          <a:lstStyle/>
          <a:p>
            <a:r>
              <a:rPr lang="el-GR" dirty="0">
                <a:solidFill>
                  <a:srgbClr val="C00000"/>
                </a:solidFill>
              </a:rPr>
              <a:t>Δώστε τον 1ο αριθμό:2</a:t>
            </a:r>
          </a:p>
          <a:p>
            <a:r>
              <a:rPr lang="el-GR" dirty="0">
                <a:solidFill>
                  <a:srgbClr val="C00000"/>
                </a:solidFill>
              </a:rPr>
              <a:t>Δώστε τον 2ο αριθμό:5</a:t>
            </a:r>
          </a:p>
          <a:p>
            <a:r>
              <a:rPr lang="el-GR" dirty="0">
                <a:solidFill>
                  <a:srgbClr val="C00000"/>
                </a:solidFill>
              </a:rPr>
              <a:t>Το άθροισμα είναι 17</a:t>
            </a:r>
          </a:p>
          <a:p>
            <a:r>
              <a:rPr lang="el-GR" dirty="0">
                <a:solidFill>
                  <a:srgbClr val="C00000"/>
                </a:solidFill>
              </a:rPr>
              <a:t>Το άθροισμα είναι</a:t>
            </a:r>
          </a:p>
          <a:p>
            <a:endParaRPr lang="el-GR" dirty="0">
              <a:solidFill>
                <a:srgbClr val="C00000"/>
              </a:solidFill>
            </a:endParaRPr>
          </a:p>
          <a:p>
            <a:r>
              <a:rPr lang="en-US" dirty="0">
                <a:solidFill>
                  <a:srgbClr val="C00000"/>
                </a:solidFill>
              </a:rPr>
              <a:t>Traceback (most recent call last):</a:t>
            </a:r>
          </a:p>
          <a:p>
            <a:r>
              <a:rPr lang="en-US" dirty="0">
                <a:solidFill>
                  <a:srgbClr val="C00000"/>
                </a:solidFill>
              </a:rPr>
              <a:t>  File "C:\Users\gkeros\Desktop\dddd.py", line 10, in &lt;module&gt;</a:t>
            </a:r>
          </a:p>
          <a:p>
            <a:r>
              <a:rPr lang="en-US" dirty="0">
                <a:solidFill>
                  <a:srgbClr val="C00000"/>
                </a:solidFill>
              </a:rPr>
              <a:t>    print '</a:t>
            </a:r>
            <a:r>
              <a:rPr lang="el-GR" dirty="0">
                <a:solidFill>
                  <a:srgbClr val="C00000"/>
                </a:solidFill>
              </a:rPr>
              <a:t>Το άθροισμα είναι',</a:t>
            </a:r>
            <a:r>
              <a:rPr lang="en-US" dirty="0">
                <a:solidFill>
                  <a:srgbClr val="C00000"/>
                </a:solidFill>
              </a:rPr>
              <a:t>total</a:t>
            </a:r>
          </a:p>
          <a:p>
            <a:r>
              <a:rPr lang="en-US" dirty="0" err="1">
                <a:solidFill>
                  <a:srgbClr val="C00000"/>
                </a:solidFill>
              </a:rPr>
              <a:t>NameError</a:t>
            </a:r>
            <a:r>
              <a:rPr lang="en-US" dirty="0">
                <a:solidFill>
                  <a:srgbClr val="C00000"/>
                </a:solidFill>
              </a:rPr>
              <a:t>: name 'total' is not defined</a:t>
            </a:r>
            <a:endParaRPr lang="el-GR" dirty="0">
              <a:solidFill>
                <a:srgbClr val="C00000"/>
              </a:solidFill>
            </a:endParaRPr>
          </a:p>
        </p:txBody>
      </p:sp>
      <p:cxnSp>
        <p:nvCxnSpPr>
          <p:cNvPr id="10" name="Ευθύγραμμο βέλος σύνδεσης 9">
            <a:extLst>
              <a:ext uri="{FF2B5EF4-FFF2-40B4-BE49-F238E27FC236}">
                <a16:creationId xmlns:a16="http://schemas.microsoft.com/office/drawing/2014/main" id="{7784E373-441A-4F9D-9924-D9F17E600F09}"/>
              </a:ext>
            </a:extLst>
          </p:cNvPr>
          <p:cNvCxnSpPr/>
          <p:nvPr/>
        </p:nvCxnSpPr>
        <p:spPr>
          <a:xfrm>
            <a:off x="4843930" y="2779537"/>
            <a:ext cx="461271" cy="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1" name="Επεξήγηση: Γραμμή 10">
            <a:extLst>
              <a:ext uri="{FF2B5EF4-FFF2-40B4-BE49-F238E27FC236}">
                <a16:creationId xmlns:a16="http://schemas.microsoft.com/office/drawing/2014/main" id="{3FC08945-EDB5-4F6C-9132-B961205BF5FB}"/>
              </a:ext>
            </a:extLst>
          </p:cNvPr>
          <p:cNvSpPr/>
          <p:nvPr/>
        </p:nvSpPr>
        <p:spPr>
          <a:xfrm>
            <a:off x="1550806" y="5648246"/>
            <a:ext cx="3293124" cy="885351"/>
          </a:xfrm>
          <a:prstGeom prst="borderCallout1">
            <a:avLst>
              <a:gd name="adj1" fmla="val 1263"/>
              <a:gd name="adj2" fmla="val 44359"/>
              <a:gd name="adj3" fmla="val -146228"/>
              <a:gd name="adj4" fmla="val 61395"/>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el-GR" b="1" dirty="0">
                <a:solidFill>
                  <a:schemeClr val="tx1"/>
                </a:solidFill>
              </a:rPr>
              <a:t>Η </a:t>
            </a:r>
            <a:r>
              <a:rPr lang="en-US" b="1" dirty="0">
                <a:solidFill>
                  <a:schemeClr val="tx1"/>
                </a:solidFill>
              </a:rPr>
              <a:t>total </a:t>
            </a:r>
            <a:r>
              <a:rPr lang="el-GR" b="1" dirty="0">
                <a:solidFill>
                  <a:schemeClr val="tx1"/>
                </a:solidFill>
              </a:rPr>
              <a:t>είναι άγνωστη στο πρόγραμμα</a:t>
            </a:r>
          </a:p>
        </p:txBody>
      </p:sp>
      <p:sp>
        <p:nvSpPr>
          <p:cNvPr id="13" name="Επεξήγηση: Γραμμή 12">
            <a:extLst>
              <a:ext uri="{FF2B5EF4-FFF2-40B4-BE49-F238E27FC236}">
                <a16:creationId xmlns:a16="http://schemas.microsoft.com/office/drawing/2014/main" id="{FC77C17B-6A30-4CED-8A91-9920732D61FC}"/>
              </a:ext>
            </a:extLst>
          </p:cNvPr>
          <p:cNvSpPr/>
          <p:nvPr/>
        </p:nvSpPr>
        <p:spPr>
          <a:xfrm>
            <a:off x="5413215" y="5627328"/>
            <a:ext cx="3293124" cy="885351"/>
          </a:xfrm>
          <a:prstGeom prst="borderCallout1">
            <a:avLst>
              <a:gd name="adj1" fmla="val -1607"/>
              <a:gd name="adj2" fmla="val 48216"/>
              <a:gd name="adj3" fmla="val -398240"/>
              <a:gd name="adj4" fmla="val -76983"/>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el-GR" b="1" dirty="0">
                <a:solidFill>
                  <a:schemeClr val="tx1"/>
                </a:solidFill>
              </a:rPr>
              <a:t>Η </a:t>
            </a:r>
            <a:r>
              <a:rPr lang="en-US" b="1" dirty="0">
                <a:solidFill>
                  <a:schemeClr val="tx1"/>
                </a:solidFill>
              </a:rPr>
              <a:t>x </a:t>
            </a:r>
            <a:r>
              <a:rPr lang="el-GR" b="1" dirty="0">
                <a:solidFill>
                  <a:schemeClr val="tx1"/>
                </a:solidFill>
              </a:rPr>
              <a:t>είναι γνωστή στη συνάρτηση αφού έχει αναφερθεί στο πρόγραμμα</a:t>
            </a:r>
          </a:p>
        </p:txBody>
      </p:sp>
    </p:spTree>
    <p:extLst>
      <p:ext uri="{BB962C8B-B14F-4D97-AF65-F5344CB8AC3E}">
        <p14:creationId xmlns:p14="http://schemas.microsoft.com/office/powerpoint/2010/main" val="922315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0-#ppt_w/2"/>
                                          </p:val>
                                        </p:tav>
                                        <p:tav tm="100000">
                                          <p:val>
                                            <p:strVal val="#ppt_x"/>
                                          </p:val>
                                        </p:tav>
                                      </p:tavLst>
                                    </p:anim>
                                    <p:anim calcmode="lin" valueType="num">
                                      <p:cBhvr additive="base">
                                        <p:cTn id="14" dur="500" fill="hold"/>
                                        <p:tgtEl>
                                          <p:spTgt spid="10"/>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0-#ppt_w/2"/>
                                          </p:val>
                                        </p:tav>
                                        <p:tav tm="100000">
                                          <p:val>
                                            <p:strVal val="#ppt_x"/>
                                          </p:val>
                                        </p:tav>
                                      </p:tavLst>
                                    </p:anim>
                                    <p:anim calcmode="lin" valueType="num">
                                      <p:cBhvr additive="base">
                                        <p:cTn id="18" dur="500" fill="hold"/>
                                        <p:tgtEl>
                                          <p:spTgt spid="3"/>
                                        </p:tgtEl>
                                        <p:attrNameLst>
                                          <p:attrName>ppt_y</p:attrName>
                                        </p:attrNameLst>
                                      </p:cBhvr>
                                      <p:tavLst>
                                        <p:tav tm="0">
                                          <p:val>
                                            <p:strVal val="#ppt_y"/>
                                          </p:val>
                                        </p:tav>
                                        <p:tav tm="100000">
                                          <p:val>
                                            <p:strVal val="#ppt_y"/>
                                          </p:val>
                                        </p:tav>
                                      </p:tavLst>
                                    </p:anim>
                                  </p:childTnLst>
                                </p:cTn>
                              </p:par>
                              <p:par>
                                <p:cTn id="19" presetID="6" presetClass="entr" presetSubtype="16"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circle(in)">
                                      <p:cBhvr>
                                        <p:cTn id="21" dur="2000"/>
                                        <p:tgtEl>
                                          <p:spTgt spid="11"/>
                                        </p:tgtEl>
                                      </p:cBhvr>
                                    </p:animEffect>
                                  </p:childTnLst>
                                </p:cTn>
                              </p:par>
                              <p:par>
                                <p:cTn id="22" presetID="6" presetClass="entr" presetSubtype="16"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circle(in)">
                                      <p:cBhvr>
                                        <p:cTn id="24"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11" grpId="0" animBg="1"/>
      <p:bldP spid="1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lstStyle/>
          <a:p>
            <a:r>
              <a:rPr lang="el-GR" dirty="0">
                <a:solidFill>
                  <a:srgbClr val="0070C0"/>
                </a:solidFill>
              </a:rPr>
              <a:t>Και αν υπάρχουν ίδια ονόματα μεταβλητών;</a:t>
            </a:r>
            <a:endParaRPr lang="en-US" dirty="0">
              <a:solidFill>
                <a:srgbClr val="0070C0"/>
              </a:solidFill>
            </a:endParaRPr>
          </a:p>
        </p:txBody>
      </p:sp>
      <p:sp>
        <p:nvSpPr>
          <p:cNvPr id="8" name="TextBox 7">
            <a:extLst>
              <a:ext uri="{FF2B5EF4-FFF2-40B4-BE49-F238E27FC236}">
                <a16:creationId xmlns:a16="http://schemas.microsoft.com/office/drawing/2014/main" id="{FDF0A354-6C66-4B4B-BC91-83A432DDB39D}"/>
              </a:ext>
            </a:extLst>
          </p:cNvPr>
          <p:cNvSpPr txBox="1"/>
          <p:nvPr/>
        </p:nvSpPr>
        <p:spPr>
          <a:xfrm>
            <a:off x="646110" y="1071736"/>
            <a:ext cx="8967789" cy="923330"/>
          </a:xfrm>
          <a:prstGeom prst="rect">
            <a:avLst/>
          </a:prstGeom>
          <a:noFill/>
        </p:spPr>
        <p:txBody>
          <a:bodyPr wrap="square" rtlCol="0">
            <a:spAutoFit/>
          </a:bodyPr>
          <a:lstStyle/>
          <a:p>
            <a:pPr algn="just"/>
            <a:r>
              <a:rPr lang="el-GR" dirty="0"/>
              <a:t>Αν υπάρχει τοπική και καθολική μεταβλητή με το ίδιο όνομα τότε μέσα στην συνάρτηση υπερισχύει η τοπική αλλά δεν επηρεάζει την τιμή της καθολικής </a:t>
            </a:r>
            <a:r>
              <a:rPr lang="el-GR" dirty="0">
                <a:solidFill>
                  <a:srgbClr val="C00000"/>
                </a:solidFill>
              </a:rPr>
              <a:t>εκτός αν…. (σε λίγο)</a:t>
            </a:r>
          </a:p>
        </p:txBody>
      </p:sp>
      <p:sp>
        <p:nvSpPr>
          <p:cNvPr id="9" name="TextBox 8">
            <a:extLst>
              <a:ext uri="{FF2B5EF4-FFF2-40B4-BE49-F238E27FC236}">
                <a16:creationId xmlns:a16="http://schemas.microsoft.com/office/drawing/2014/main" id="{473DDF92-B0A1-4D31-97F5-6A0472F3DDDB}"/>
              </a:ext>
            </a:extLst>
          </p:cNvPr>
          <p:cNvSpPr txBox="1"/>
          <p:nvPr/>
        </p:nvSpPr>
        <p:spPr>
          <a:xfrm>
            <a:off x="209175" y="1995066"/>
            <a:ext cx="3584636" cy="2585323"/>
          </a:xfrm>
          <a:prstGeom prst="rect">
            <a:avLst/>
          </a:prstGeom>
          <a:noFill/>
        </p:spPr>
        <p:txBody>
          <a:bodyPr wrap="none" rtlCol="0">
            <a:spAutoFit/>
          </a:bodyPr>
          <a:lstStyle/>
          <a:p>
            <a:r>
              <a:rPr lang="en-US" dirty="0">
                <a:solidFill>
                  <a:srgbClr val="7030A0"/>
                </a:solidFill>
              </a:rPr>
              <a:t>def add(</a:t>
            </a:r>
            <a:r>
              <a:rPr lang="en-US" dirty="0" err="1">
                <a:solidFill>
                  <a:srgbClr val="7030A0"/>
                </a:solidFill>
              </a:rPr>
              <a:t>x,y</a:t>
            </a:r>
            <a:r>
              <a:rPr lang="en-US" dirty="0">
                <a:solidFill>
                  <a:srgbClr val="7030A0"/>
                </a:solidFill>
              </a:rPr>
              <a:t>):</a:t>
            </a:r>
          </a:p>
          <a:p>
            <a:r>
              <a:rPr lang="en-US" dirty="0">
                <a:solidFill>
                  <a:srgbClr val="7030A0"/>
                </a:solidFill>
              </a:rPr>
              <a:t>    k=5</a:t>
            </a:r>
          </a:p>
          <a:p>
            <a:r>
              <a:rPr lang="en-US" dirty="0">
                <a:solidFill>
                  <a:srgbClr val="7030A0"/>
                </a:solidFill>
              </a:rPr>
              <a:t>    s=</a:t>
            </a:r>
            <a:r>
              <a:rPr lang="en-US" dirty="0" err="1">
                <a:solidFill>
                  <a:srgbClr val="7030A0"/>
                </a:solidFill>
              </a:rPr>
              <a:t>x+y+k</a:t>
            </a:r>
            <a:endParaRPr lang="en-US" dirty="0">
              <a:solidFill>
                <a:srgbClr val="7030A0"/>
              </a:solidFill>
            </a:endParaRPr>
          </a:p>
          <a:p>
            <a:r>
              <a:rPr lang="en-US" dirty="0">
                <a:solidFill>
                  <a:srgbClr val="7030A0"/>
                </a:solidFill>
              </a:rPr>
              <a:t>    print '</a:t>
            </a:r>
            <a:r>
              <a:rPr lang="el-GR" dirty="0">
                <a:solidFill>
                  <a:srgbClr val="7030A0"/>
                </a:solidFill>
              </a:rPr>
              <a:t>Μέσα στην συνάρτηση',</a:t>
            </a:r>
            <a:r>
              <a:rPr lang="en-US" dirty="0">
                <a:solidFill>
                  <a:srgbClr val="7030A0"/>
                </a:solidFill>
              </a:rPr>
              <a:t>k</a:t>
            </a:r>
          </a:p>
          <a:p>
            <a:r>
              <a:rPr lang="en-US" dirty="0">
                <a:solidFill>
                  <a:srgbClr val="7030A0"/>
                </a:solidFill>
              </a:rPr>
              <a:t>    return s</a:t>
            </a:r>
          </a:p>
          <a:p>
            <a:endParaRPr lang="en-US" dirty="0">
              <a:solidFill>
                <a:srgbClr val="7030A0"/>
              </a:solidFill>
            </a:endParaRPr>
          </a:p>
          <a:p>
            <a:r>
              <a:rPr lang="en-US" dirty="0">
                <a:solidFill>
                  <a:srgbClr val="7030A0"/>
                </a:solidFill>
              </a:rPr>
              <a:t>k=10</a:t>
            </a:r>
          </a:p>
          <a:p>
            <a:r>
              <a:rPr lang="en-US" dirty="0">
                <a:solidFill>
                  <a:srgbClr val="7030A0"/>
                </a:solidFill>
              </a:rPr>
              <a:t>print add(7,3)</a:t>
            </a:r>
          </a:p>
          <a:p>
            <a:r>
              <a:rPr lang="en-US" dirty="0">
                <a:solidFill>
                  <a:srgbClr val="7030A0"/>
                </a:solidFill>
              </a:rPr>
              <a:t>print '</a:t>
            </a:r>
            <a:r>
              <a:rPr lang="el-GR" dirty="0">
                <a:solidFill>
                  <a:srgbClr val="7030A0"/>
                </a:solidFill>
              </a:rPr>
              <a:t>Έξω από την συνάρτηση',</a:t>
            </a:r>
            <a:r>
              <a:rPr lang="en-US" dirty="0">
                <a:solidFill>
                  <a:srgbClr val="7030A0"/>
                </a:solidFill>
              </a:rPr>
              <a:t>k</a:t>
            </a:r>
            <a:endParaRPr lang="el-GR" dirty="0">
              <a:solidFill>
                <a:srgbClr val="7030A0"/>
              </a:solidFill>
            </a:endParaRPr>
          </a:p>
        </p:txBody>
      </p:sp>
      <p:sp>
        <p:nvSpPr>
          <p:cNvPr id="14" name="TextBox 13">
            <a:extLst>
              <a:ext uri="{FF2B5EF4-FFF2-40B4-BE49-F238E27FC236}">
                <a16:creationId xmlns:a16="http://schemas.microsoft.com/office/drawing/2014/main" id="{CDAA39CC-CAD0-4F13-81A0-48E6059320A0}"/>
              </a:ext>
            </a:extLst>
          </p:cNvPr>
          <p:cNvSpPr txBox="1"/>
          <p:nvPr/>
        </p:nvSpPr>
        <p:spPr>
          <a:xfrm>
            <a:off x="209175" y="5320366"/>
            <a:ext cx="3004349" cy="923330"/>
          </a:xfrm>
          <a:prstGeom prst="rect">
            <a:avLst/>
          </a:prstGeom>
          <a:noFill/>
        </p:spPr>
        <p:txBody>
          <a:bodyPr wrap="none" rtlCol="0">
            <a:spAutoFit/>
          </a:bodyPr>
          <a:lstStyle/>
          <a:p>
            <a:r>
              <a:rPr lang="el-GR" dirty="0">
                <a:solidFill>
                  <a:srgbClr val="C00000"/>
                </a:solidFill>
              </a:rPr>
              <a:t>Μέσα στην συνάρτηση 5</a:t>
            </a:r>
          </a:p>
          <a:p>
            <a:r>
              <a:rPr lang="el-GR" dirty="0">
                <a:solidFill>
                  <a:srgbClr val="C00000"/>
                </a:solidFill>
              </a:rPr>
              <a:t>15</a:t>
            </a:r>
          </a:p>
          <a:p>
            <a:r>
              <a:rPr lang="el-GR" dirty="0">
                <a:solidFill>
                  <a:srgbClr val="C00000"/>
                </a:solidFill>
              </a:rPr>
              <a:t>Έξω από την συνάρτηση 10</a:t>
            </a:r>
          </a:p>
        </p:txBody>
      </p:sp>
      <p:cxnSp>
        <p:nvCxnSpPr>
          <p:cNvPr id="18" name="Ευθύγραμμο βέλος σύνδεσης 17">
            <a:extLst>
              <a:ext uri="{FF2B5EF4-FFF2-40B4-BE49-F238E27FC236}">
                <a16:creationId xmlns:a16="http://schemas.microsoft.com/office/drawing/2014/main" id="{219D36E7-97A5-4925-AFB4-6E35C7DB1C70}"/>
              </a:ext>
            </a:extLst>
          </p:cNvPr>
          <p:cNvCxnSpPr>
            <a:cxnSpLocks/>
          </p:cNvCxnSpPr>
          <p:nvPr/>
        </p:nvCxnSpPr>
        <p:spPr>
          <a:xfrm>
            <a:off x="1364776" y="4783908"/>
            <a:ext cx="0" cy="39212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96540B82-BBEA-4039-A46A-3AB592F06ED7}"/>
              </a:ext>
            </a:extLst>
          </p:cNvPr>
          <p:cNvSpPr txBox="1"/>
          <p:nvPr/>
        </p:nvSpPr>
        <p:spPr>
          <a:xfrm>
            <a:off x="3989555" y="1995066"/>
            <a:ext cx="4709944" cy="2031325"/>
          </a:xfrm>
          <a:prstGeom prst="rect">
            <a:avLst/>
          </a:prstGeom>
          <a:noFill/>
        </p:spPr>
        <p:txBody>
          <a:bodyPr wrap="none" rtlCol="0">
            <a:spAutoFit/>
          </a:bodyPr>
          <a:lstStyle/>
          <a:p>
            <a:r>
              <a:rPr lang="en-US" dirty="0">
                <a:solidFill>
                  <a:srgbClr val="7030A0"/>
                </a:solidFill>
              </a:rPr>
              <a:t>def </a:t>
            </a:r>
            <a:r>
              <a:rPr lang="en-US" dirty="0" err="1">
                <a:solidFill>
                  <a:srgbClr val="7030A0"/>
                </a:solidFill>
              </a:rPr>
              <a:t>souma</a:t>
            </a:r>
            <a:r>
              <a:rPr lang="en-US" dirty="0">
                <a:solidFill>
                  <a:srgbClr val="7030A0"/>
                </a:solidFill>
              </a:rPr>
              <a:t>(arg1,arg2):</a:t>
            </a:r>
          </a:p>
          <a:p>
            <a:r>
              <a:rPr lang="en-US" dirty="0">
                <a:solidFill>
                  <a:srgbClr val="7030A0"/>
                </a:solidFill>
              </a:rPr>
              <a:t>    total=arg1+arg2</a:t>
            </a:r>
          </a:p>
          <a:p>
            <a:r>
              <a:rPr lang="en-US" dirty="0">
                <a:solidFill>
                  <a:srgbClr val="7030A0"/>
                </a:solidFill>
              </a:rPr>
              <a:t>    print '</a:t>
            </a:r>
            <a:r>
              <a:rPr lang="el-GR" dirty="0">
                <a:solidFill>
                  <a:srgbClr val="7030A0"/>
                </a:solidFill>
              </a:rPr>
              <a:t>Η </a:t>
            </a:r>
            <a:r>
              <a:rPr lang="en-US" dirty="0">
                <a:solidFill>
                  <a:srgbClr val="7030A0"/>
                </a:solidFill>
              </a:rPr>
              <a:t>total </a:t>
            </a:r>
            <a:r>
              <a:rPr lang="el-GR" dirty="0">
                <a:solidFill>
                  <a:srgbClr val="7030A0"/>
                </a:solidFill>
              </a:rPr>
              <a:t>μέσα στην συνάρτηση',</a:t>
            </a:r>
            <a:r>
              <a:rPr lang="en-US" dirty="0">
                <a:solidFill>
                  <a:srgbClr val="7030A0"/>
                </a:solidFill>
              </a:rPr>
              <a:t>total</a:t>
            </a:r>
          </a:p>
          <a:p>
            <a:r>
              <a:rPr lang="en-US" dirty="0">
                <a:solidFill>
                  <a:srgbClr val="7030A0"/>
                </a:solidFill>
              </a:rPr>
              <a:t>    </a:t>
            </a:r>
          </a:p>
          <a:p>
            <a:r>
              <a:rPr lang="en-US" dirty="0">
                <a:solidFill>
                  <a:srgbClr val="7030A0"/>
                </a:solidFill>
              </a:rPr>
              <a:t>total=0</a:t>
            </a:r>
          </a:p>
          <a:p>
            <a:r>
              <a:rPr lang="en-US" dirty="0" err="1">
                <a:solidFill>
                  <a:srgbClr val="7030A0"/>
                </a:solidFill>
              </a:rPr>
              <a:t>souma</a:t>
            </a:r>
            <a:r>
              <a:rPr lang="en-US" dirty="0">
                <a:solidFill>
                  <a:srgbClr val="7030A0"/>
                </a:solidFill>
              </a:rPr>
              <a:t>(10,20)</a:t>
            </a:r>
          </a:p>
          <a:p>
            <a:r>
              <a:rPr lang="en-US" dirty="0">
                <a:solidFill>
                  <a:srgbClr val="7030A0"/>
                </a:solidFill>
              </a:rPr>
              <a:t>print '</a:t>
            </a:r>
            <a:r>
              <a:rPr lang="el-GR" dirty="0">
                <a:solidFill>
                  <a:srgbClr val="7030A0"/>
                </a:solidFill>
              </a:rPr>
              <a:t>Η </a:t>
            </a:r>
            <a:r>
              <a:rPr lang="en-US" dirty="0">
                <a:solidFill>
                  <a:srgbClr val="7030A0"/>
                </a:solidFill>
              </a:rPr>
              <a:t>total </a:t>
            </a:r>
            <a:r>
              <a:rPr lang="el-GR" dirty="0">
                <a:solidFill>
                  <a:srgbClr val="7030A0"/>
                </a:solidFill>
              </a:rPr>
              <a:t>έξω από την συνάρτηση',</a:t>
            </a:r>
            <a:r>
              <a:rPr lang="en-US" dirty="0">
                <a:solidFill>
                  <a:srgbClr val="7030A0"/>
                </a:solidFill>
              </a:rPr>
              <a:t>total</a:t>
            </a:r>
            <a:endParaRPr lang="el-GR" dirty="0">
              <a:solidFill>
                <a:srgbClr val="7030A0"/>
              </a:solidFill>
            </a:endParaRPr>
          </a:p>
        </p:txBody>
      </p:sp>
      <p:cxnSp>
        <p:nvCxnSpPr>
          <p:cNvPr id="20" name="Ευθύγραμμο βέλος σύνδεσης 19">
            <a:extLst>
              <a:ext uri="{FF2B5EF4-FFF2-40B4-BE49-F238E27FC236}">
                <a16:creationId xmlns:a16="http://schemas.microsoft.com/office/drawing/2014/main" id="{FFBA463C-F141-4260-AA92-2DF1305C87F7}"/>
              </a:ext>
            </a:extLst>
          </p:cNvPr>
          <p:cNvCxnSpPr>
            <a:cxnSpLocks/>
          </p:cNvCxnSpPr>
          <p:nvPr/>
        </p:nvCxnSpPr>
        <p:spPr>
          <a:xfrm>
            <a:off x="4922531" y="4740244"/>
            <a:ext cx="0" cy="39212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5" name="Ορθογώνιο 4">
            <a:extLst>
              <a:ext uri="{FF2B5EF4-FFF2-40B4-BE49-F238E27FC236}">
                <a16:creationId xmlns:a16="http://schemas.microsoft.com/office/drawing/2014/main" id="{7966BF94-EB44-4252-AA1F-77EEA8894A8B}"/>
              </a:ext>
            </a:extLst>
          </p:cNvPr>
          <p:cNvSpPr/>
          <p:nvPr/>
        </p:nvSpPr>
        <p:spPr>
          <a:xfrm>
            <a:off x="3989555" y="5320366"/>
            <a:ext cx="4113042" cy="646331"/>
          </a:xfrm>
          <a:prstGeom prst="rect">
            <a:avLst/>
          </a:prstGeom>
        </p:spPr>
        <p:txBody>
          <a:bodyPr wrap="square">
            <a:spAutoFit/>
          </a:bodyPr>
          <a:lstStyle/>
          <a:p>
            <a:r>
              <a:rPr lang="el-GR" dirty="0">
                <a:solidFill>
                  <a:srgbClr val="C00000"/>
                </a:solidFill>
              </a:rPr>
              <a:t>Η </a:t>
            </a:r>
            <a:r>
              <a:rPr lang="el-GR" dirty="0" err="1">
                <a:solidFill>
                  <a:srgbClr val="C00000"/>
                </a:solidFill>
              </a:rPr>
              <a:t>total</a:t>
            </a:r>
            <a:r>
              <a:rPr lang="el-GR" dirty="0">
                <a:solidFill>
                  <a:srgbClr val="C00000"/>
                </a:solidFill>
              </a:rPr>
              <a:t> μέσα στην συνάρτηση 30</a:t>
            </a:r>
          </a:p>
          <a:p>
            <a:r>
              <a:rPr lang="el-GR" dirty="0">
                <a:solidFill>
                  <a:srgbClr val="C00000"/>
                </a:solidFill>
              </a:rPr>
              <a:t>Η </a:t>
            </a:r>
            <a:r>
              <a:rPr lang="el-GR" dirty="0" err="1">
                <a:solidFill>
                  <a:srgbClr val="C00000"/>
                </a:solidFill>
              </a:rPr>
              <a:t>total</a:t>
            </a:r>
            <a:r>
              <a:rPr lang="el-GR" dirty="0">
                <a:solidFill>
                  <a:srgbClr val="C00000"/>
                </a:solidFill>
              </a:rPr>
              <a:t> έξω από την συνάρτηση 0</a:t>
            </a:r>
          </a:p>
        </p:txBody>
      </p:sp>
      <p:sp>
        <p:nvSpPr>
          <p:cNvPr id="6" name="Ορθογώνιο 5">
            <a:extLst>
              <a:ext uri="{FF2B5EF4-FFF2-40B4-BE49-F238E27FC236}">
                <a16:creationId xmlns:a16="http://schemas.microsoft.com/office/drawing/2014/main" id="{D0D19014-1FFC-401F-BABA-6BD1034FDCCF}"/>
              </a:ext>
            </a:extLst>
          </p:cNvPr>
          <p:cNvSpPr/>
          <p:nvPr/>
        </p:nvSpPr>
        <p:spPr>
          <a:xfrm>
            <a:off x="8992394" y="1995066"/>
            <a:ext cx="2553496" cy="2308324"/>
          </a:xfrm>
          <a:prstGeom prst="rect">
            <a:avLst/>
          </a:prstGeom>
        </p:spPr>
        <p:txBody>
          <a:bodyPr wrap="square">
            <a:spAutoFit/>
          </a:bodyPr>
          <a:lstStyle/>
          <a:p>
            <a:r>
              <a:rPr lang="fr-FR" dirty="0">
                <a:solidFill>
                  <a:srgbClr val="7030A0"/>
                </a:solidFill>
              </a:rPr>
              <a:t>x=50</a:t>
            </a:r>
          </a:p>
          <a:p>
            <a:r>
              <a:rPr lang="fr-FR" dirty="0" err="1">
                <a:solidFill>
                  <a:srgbClr val="7030A0"/>
                </a:solidFill>
              </a:rPr>
              <a:t>def</a:t>
            </a:r>
            <a:r>
              <a:rPr lang="fr-FR" dirty="0">
                <a:solidFill>
                  <a:srgbClr val="7030A0"/>
                </a:solidFill>
              </a:rPr>
              <a:t> </a:t>
            </a:r>
            <a:r>
              <a:rPr lang="fr-FR" dirty="0" err="1">
                <a:solidFill>
                  <a:srgbClr val="7030A0"/>
                </a:solidFill>
              </a:rPr>
              <a:t>func</a:t>
            </a:r>
            <a:r>
              <a:rPr lang="fr-FR" dirty="0">
                <a:solidFill>
                  <a:srgbClr val="7030A0"/>
                </a:solidFill>
              </a:rPr>
              <a:t>(x):</a:t>
            </a:r>
          </a:p>
          <a:p>
            <a:r>
              <a:rPr lang="fr-FR" dirty="0">
                <a:solidFill>
                  <a:srgbClr val="7030A0"/>
                </a:solidFill>
              </a:rPr>
              <a:t>    </a:t>
            </a:r>
            <a:r>
              <a:rPr lang="fr-FR" dirty="0" err="1">
                <a:solidFill>
                  <a:srgbClr val="7030A0"/>
                </a:solidFill>
              </a:rPr>
              <a:t>print</a:t>
            </a:r>
            <a:r>
              <a:rPr lang="fr-FR" dirty="0">
                <a:solidFill>
                  <a:srgbClr val="7030A0"/>
                </a:solidFill>
              </a:rPr>
              <a:t> 'x=',x</a:t>
            </a:r>
          </a:p>
          <a:p>
            <a:r>
              <a:rPr lang="fr-FR" dirty="0">
                <a:solidFill>
                  <a:srgbClr val="7030A0"/>
                </a:solidFill>
              </a:rPr>
              <a:t>    x=2</a:t>
            </a:r>
          </a:p>
          <a:p>
            <a:r>
              <a:rPr lang="fr-FR" dirty="0">
                <a:solidFill>
                  <a:srgbClr val="7030A0"/>
                </a:solidFill>
              </a:rPr>
              <a:t>    </a:t>
            </a:r>
            <a:r>
              <a:rPr lang="fr-FR" dirty="0" err="1">
                <a:solidFill>
                  <a:srgbClr val="7030A0"/>
                </a:solidFill>
              </a:rPr>
              <a:t>print</a:t>
            </a:r>
            <a:r>
              <a:rPr lang="fr-FR" dirty="0">
                <a:solidFill>
                  <a:srgbClr val="7030A0"/>
                </a:solidFill>
              </a:rPr>
              <a:t> 'x=',x</a:t>
            </a:r>
          </a:p>
          <a:p>
            <a:endParaRPr lang="fr-FR" dirty="0">
              <a:solidFill>
                <a:srgbClr val="7030A0"/>
              </a:solidFill>
            </a:endParaRPr>
          </a:p>
          <a:p>
            <a:r>
              <a:rPr lang="fr-FR" dirty="0" err="1">
                <a:solidFill>
                  <a:srgbClr val="7030A0"/>
                </a:solidFill>
              </a:rPr>
              <a:t>func</a:t>
            </a:r>
            <a:r>
              <a:rPr lang="fr-FR" dirty="0">
                <a:solidFill>
                  <a:srgbClr val="7030A0"/>
                </a:solidFill>
              </a:rPr>
              <a:t>(x)</a:t>
            </a:r>
          </a:p>
          <a:p>
            <a:r>
              <a:rPr lang="fr-FR" dirty="0" err="1">
                <a:solidFill>
                  <a:srgbClr val="7030A0"/>
                </a:solidFill>
              </a:rPr>
              <a:t>print</a:t>
            </a:r>
            <a:r>
              <a:rPr lang="fr-FR" dirty="0">
                <a:solidFill>
                  <a:srgbClr val="7030A0"/>
                </a:solidFill>
              </a:rPr>
              <a:t> 'x=',x</a:t>
            </a:r>
            <a:endParaRPr lang="el-GR" dirty="0">
              <a:solidFill>
                <a:srgbClr val="7030A0"/>
              </a:solidFill>
            </a:endParaRPr>
          </a:p>
        </p:txBody>
      </p:sp>
      <p:cxnSp>
        <p:nvCxnSpPr>
          <p:cNvPr id="21" name="Ευθύγραμμο βέλος σύνδεσης 20">
            <a:extLst>
              <a:ext uri="{FF2B5EF4-FFF2-40B4-BE49-F238E27FC236}">
                <a16:creationId xmlns:a16="http://schemas.microsoft.com/office/drawing/2014/main" id="{0343AE55-CF2F-4A60-B33F-4EF5CDEDEF64}"/>
              </a:ext>
            </a:extLst>
          </p:cNvPr>
          <p:cNvCxnSpPr>
            <a:cxnSpLocks/>
          </p:cNvCxnSpPr>
          <p:nvPr/>
        </p:nvCxnSpPr>
        <p:spPr>
          <a:xfrm>
            <a:off x="9443731" y="4672752"/>
            <a:ext cx="0" cy="39212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2" name="Ορθογώνιο 21">
            <a:extLst>
              <a:ext uri="{FF2B5EF4-FFF2-40B4-BE49-F238E27FC236}">
                <a16:creationId xmlns:a16="http://schemas.microsoft.com/office/drawing/2014/main" id="{106717FB-B198-4149-B909-B7FE6CADA33D}"/>
              </a:ext>
            </a:extLst>
          </p:cNvPr>
          <p:cNvSpPr/>
          <p:nvPr/>
        </p:nvSpPr>
        <p:spPr>
          <a:xfrm>
            <a:off x="9024227" y="5181866"/>
            <a:ext cx="1179343" cy="923330"/>
          </a:xfrm>
          <a:prstGeom prst="rect">
            <a:avLst/>
          </a:prstGeom>
        </p:spPr>
        <p:txBody>
          <a:bodyPr wrap="square">
            <a:spAutoFit/>
          </a:bodyPr>
          <a:lstStyle/>
          <a:p>
            <a:r>
              <a:rPr lang="en-US" dirty="0">
                <a:solidFill>
                  <a:srgbClr val="C00000"/>
                </a:solidFill>
              </a:rPr>
              <a:t>x= 50</a:t>
            </a:r>
          </a:p>
          <a:p>
            <a:r>
              <a:rPr lang="en-US" dirty="0">
                <a:solidFill>
                  <a:srgbClr val="C00000"/>
                </a:solidFill>
              </a:rPr>
              <a:t>x= 2</a:t>
            </a:r>
          </a:p>
          <a:p>
            <a:r>
              <a:rPr lang="en-US" dirty="0">
                <a:solidFill>
                  <a:srgbClr val="C00000"/>
                </a:solidFill>
              </a:rPr>
              <a:t>x= 50</a:t>
            </a:r>
            <a:endParaRPr lang="el-GR" dirty="0">
              <a:solidFill>
                <a:srgbClr val="C00000"/>
              </a:solidFill>
            </a:endParaRPr>
          </a:p>
        </p:txBody>
      </p:sp>
    </p:spTree>
    <p:extLst>
      <p:ext uri="{BB962C8B-B14F-4D97-AF65-F5344CB8AC3E}">
        <p14:creationId xmlns:p14="http://schemas.microsoft.com/office/powerpoint/2010/main" val="768535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circle(in)">
                                      <p:cBhvr>
                                        <p:cTn id="13" dur="20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1" fill="hold" nodeType="clickEffect">
                                  <p:stCondLst>
                                    <p:cond delay="0"/>
                                  </p:stCondLst>
                                  <p:childTnLst>
                                    <p:set>
                                      <p:cBhvr>
                                        <p:cTn id="17" dur="1" fill="hold">
                                          <p:stCondLst>
                                            <p:cond delay="0"/>
                                          </p:stCondLst>
                                        </p:cTn>
                                        <p:tgtEl>
                                          <p:spTgt spid="18"/>
                                        </p:tgtEl>
                                        <p:attrNameLst>
                                          <p:attrName>style.visibility</p:attrName>
                                        </p:attrNameLst>
                                      </p:cBhvr>
                                      <p:to>
                                        <p:strVal val="visible"/>
                                      </p:to>
                                    </p:set>
                                    <p:anim calcmode="lin" valueType="num">
                                      <p:cBhvr additive="base">
                                        <p:cTn id="18" dur="500" fill="hold"/>
                                        <p:tgtEl>
                                          <p:spTgt spid="18"/>
                                        </p:tgtEl>
                                        <p:attrNameLst>
                                          <p:attrName>ppt_x</p:attrName>
                                        </p:attrNameLst>
                                      </p:cBhvr>
                                      <p:tavLst>
                                        <p:tav tm="0">
                                          <p:val>
                                            <p:strVal val="#ppt_x"/>
                                          </p:val>
                                        </p:tav>
                                        <p:tav tm="100000">
                                          <p:val>
                                            <p:strVal val="#ppt_x"/>
                                          </p:val>
                                        </p:tav>
                                      </p:tavLst>
                                    </p:anim>
                                    <p:anim calcmode="lin" valueType="num">
                                      <p:cBhvr additive="base">
                                        <p:cTn id="19" dur="500" fill="hold"/>
                                        <p:tgtEl>
                                          <p:spTgt spid="18"/>
                                        </p:tgtEl>
                                        <p:attrNameLst>
                                          <p:attrName>ppt_y</p:attrName>
                                        </p:attrNameLst>
                                      </p:cBhvr>
                                      <p:tavLst>
                                        <p:tav tm="0">
                                          <p:val>
                                            <p:strVal val="0-#ppt_h/2"/>
                                          </p:val>
                                        </p:tav>
                                        <p:tav tm="100000">
                                          <p:val>
                                            <p:strVal val="#ppt_y"/>
                                          </p:val>
                                        </p:tav>
                                      </p:tavLst>
                                    </p:anim>
                                  </p:childTnLst>
                                </p:cTn>
                              </p:par>
                              <p:par>
                                <p:cTn id="20" presetID="2" presetClass="entr" presetSubtype="1"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fill="hold"/>
                                        <p:tgtEl>
                                          <p:spTgt spid="14"/>
                                        </p:tgtEl>
                                        <p:attrNameLst>
                                          <p:attrName>ppt_x</p:attrName>
                                        </p:attrNameLst>
                                      </p:cBhvr>
                                      <p:tavLst>
                                        <p:tav tm="0">
                                          <p:val>
                                            <p:strVal val="#ppt_x"/>
                                          </p:val>
                                        </p:tav>
                                        <p:tav tm="100000">
                                          <p:val>
                                            <p:strVal val="#ppt_x"/>
                                          </p:val>
                                        </p:tav>
                                      </p:tavLst>
                                    </p:anim>
                                    <p:anim calcmode="lin" valueType="num">
                                      <p:cBhvr additive="base">
                                        <p:cTn id="23"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circle(in)">
                                      <p:cBhvr>
                                        <p:cTn id="28" dur="2000"/>
                                        <p:tgtEl>
                                          <p:spTgt spid="19"/>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1" fill="hold" nodeType="clickEffect">
                                  <p:stCondLst>
                                    <p:cond delay="0"/>
                                  </p:stCondLst>
                                  <p:childTnLst>
                                    <p:set>
                                      <p:cBhvr>
                                        <p:cTn id="32" dur="1" fill="hold">
                                          <p:stCondLst>
                                            <p:cond delay="0"/>
                                          </p:stCondLst>
                                        </p:cTn>
                                        <p:tgtEl>
                                          <p:spTgt spid="20"/>
                                        </p:tgtEl>
                                        <p:attrNameLst>
                                          <p:attrName>style.visibility</p:attrName>
                                        </p:attrNameLst>
                                      </p:cBhvr>
                                      <p:to>
                                        <p:strVal val="visible"/>
                                      </p:to>
                                    </p:set>
                                    <p:anim calcmode="lin" valueType="num">
                                      <p:cBhvr additive="base">
                                        <p:cTn id="33" dur="500" fill="hold"/>
                                        <p:tgtEl>
                                          <p:spTgt spid="20"/>
                                        </p:tgtEl>
                                        <p:attrNameLst>
                                          <p:attrName>ppt_x</p:attrName>
                                        </p:attrNameLst>
                                      </p:cBhvr>
                                      <p:tavLst>
                                        <p:tav tm="0">
                                          <p:val>
                                            <p:strVal val="#ppt_x"/>
                                          </p:val>
                                        </p:tav>
                                        <p:tav tm="100000">
                                          <p:val>
                                            <p:strVal val="#ppt_x"/>
                                          </p:val>
                                        </p:tav>
                                      </p:tavLst>
                                    </p:anim>
                                    <p:anim calcmode="lin" valueType="num">
                                      <p:cBhvr additive="base">
                                        <p:cTn id="34" dur="500" fill="hold"/>
                                        <p:tgtEl>
                                          <p:spTgt spid="20"/>
                                        </p:tgtEl>
                                        <p:attrNameLst>
                                          <p:attrName>ppt_y</p:attrName>
                                        </p:attrNameLst>
                                      </p:cBhvr>
                                      <p:tavLst>
                                        <p:tav tm="0">
                                          <p:val>
                                            <p:strVal val="0-#ppt_h/2"/>
                                          </p:val>
                                        </p:tav>
                                        <p:tav tm="100000">
                                          <p:val>
                                            <p:strVal val="#ppt_y"/>
                                          </p:val>
                                        </p:tav>
                                      </p:tavLst>
                                    </p:anim>
                                  </p:childTnLst>
                                </p:cTn>
                              </p:par>
                              <p:par>
                                <p:cTn id="35" presetID="2" presetClass="entr" presetSubtype="1" fill="hold" grpId="0" nodeType="with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circle(in)">
                                      <p:cBhvr>
                                        <p:cTn id="43" dur="2000"/>
                                        <p:tgtEl>
                                          <p:spTgt spid="6"/>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ntr" presetSubtype="1" fill="hold" nodeType="clickEffect">
                                  <p:stCondLst>
                                    <p:cond delay="0"/>
                                  </p:stCondLst>
                                  <p:childTnLst>
                                    <p:set>
                                      <p:cBhvr>
                                        <p:cTn id="47" dur="1" fill="hold">
                                          <p:stCondLst>
                                            <p:cond delay="0"/>
                                          </p:stCondLst>
                                        </p:cTn>
                                        <p:tgtEl>
                                          <p:spTgt spid="21"/>
                                        </p:tgtEl>
                                        <p:attrNameLst>
                                          <p:attrName>style.visibility</p:attrName>
                                        </p:attrNameLst>
                                      </p:cBhvr>
                                      <p:to>
                                        <p:strVal val="visible"/>
                                      </p:to>
                                    </p:set>
                                    <p:anim calcmode="lin" valueType="num">
                                      <p:cBhvr additive="base">
                                        <p:cTn id="48" dur="500" fill="hold"/>
                                        <p:tgtEl>
                                          <p:spTgt spid="21"/>
                                        </p:tgtEl>
                                        <p:attrNameLst>
                                          <p:attrName>ppt_x</p:attrName>
                                        </p:attrNameLst>
                                      </p:cBhvr>
                                      <p:tavLst>
                                        <p:tav tm="0">
                                          <p:val>
                                            <p:strVal val="#ppt_x"/>
                                          </p:val>
                                        </p:tav>
                                        <p:tav tm="100000">
                                          <p:val>
                                            <p:strVal val="#ppt_x"/>
                                          </p:val>
                                        </p:tav>
                                      </p:tavLst>
                                    </p:anim>
                                    <p:anim calcmode="lin" valueType="num">
                                      <p:cBhvr additive="base">
                                        <p:cTn id="49" dur="500" fill="hold"/>
                                        <p:tgtEl>
                                          <p:spTgt spid="21"/>
                                        </p:tgtEl>
                                        <p:attrNameLst>
                                          <p:attrName>ppt_y</p:attrName>
                                        </p:attrNameLst>
                                      </p:cBhvr>
                                      <p:tavLst>
                                        <p:tav tm="0">
                                          <p:val>
                                            <p:strVal val="0-#ppt_h/2"/>
                                          </p:val>
                                        </p:tav>
                                        <p:tav tm="100000">
                                          <p:val>
                                            <p:strVal val="#ppt_y"/>
                                          </p:val>
                                        </p:tav>
                                      </p:tavLst>
                                    </p:anim>
                                  </p:childTnLst>
                                </p:cTn>
                              </p:par>
                              <p:par>
                                <p:cTn id="50" presetID="2" presetClass="entr" presetSubtype="1" fill="hold" grpId="0" nodeType="withEffect">
                                  <p:stCondLst>
                                    <p:cond delay="0"/>
                                  </p:stCondLst>
                                  <p:childTnLst>
                                    <p:set>
                                      <p:cBhvr>
                                        <p:cTn id="51" dur="1" fill="hold">
                                          <p:stCondLst>
                                            <p:cond delay="0"/>
                                          </p:stCondLst>
                                        </p:cTn>
                                        <p:tgtEl>
                                          <p:spTgt spid="22"/>
                                        </p:tgtEl>
                                        <p:attrNameLst>
                                          <p:attrName>style.visibility</p:attrName>
                                        </p:attrNameLst>
                                      </p:cBhvr>
                                      <p:to>
                                        <p:strVal val="visible"/>
                                      </p:to>
                                    </p:set>
                                    <p:anim calcmode="lin" valueType="num">
                                      <p:cBhvr additive="base">
                                        <p:cTn id="52" dur="500" fill="hold"/>
                                        <p:tgtEl>
                                          <p:spTgt spid="22"/>
                                        </p:tgtEl>
                                        <p:attrNameLst>
                                          <p:attrName>ppt_x</p:attrName>
                                        </p:attrNameLst>
                                      </p:cBhvr>
                                      <p:tavLst>
                                        <p:tav tm="0">
                                          <p:val>
                                            <p:strVal val="#ppt_x"/>
                                          </p:val>
                                        </p:tav>
                                        <p:tav tm="100000">
                                          <p:val>
                                            <p:strVal val="#ppt_x"/>
                                          </p:val>
                                        </p:tav>
                                      </p:tavLst>
                                    </p:anim>
                                    <p:anim calcmode="lin" valueType="num">
                                      <p:cBhvr additive="base">
                                        <p:cTn id="53" dur="500" fill="hold"/>
                                        <p:tgtEl>
                                          <p:spTgt spid="2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4" grpId="0"/>
      <p:bldP spid="19" grpId="0"/>
      <p:bldP spid="5" grpId="0"/>
      <p:bldP spid="6" grpId="0"/>
      <p:bldP spid="2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lstStyle/>
          <a:p>
            <a:r>
              <a:rPr lang="el-GR" dirty="0">
                <a:solidFill>
                  <a:srgbClr val="0070C0"/>
                </a:solidFill>
              </a:rPr>
              <a:t>Και τώρα το «εκτός αν»</a:t>
            </a:r>
            <a:endParaRPr lang="en-US" dirty="0">
              <a:solidFill>
                <a:srgbClr val="0070C0"/>
              </a:solidFill>
            </a:endParaRPr>
          </a:p>
        </p:txBody>
      </p:sp>
      <p:sp>
        <p:nvSpPr>
          <p:cNvPr id="5" name="TextBox 4"/>
          <p:cNvSpPr txBox="1"/>
          <p:nvPr/>
        </p:nvSpPr>
        <p:spPr>
          <a:xfrm>
            <a:off x="689118" y="3580582"/>
            <a:ext cx="4078361" cy="3139321"/>
          </a:xfrm>
          <a:prstGeom prst="rect">
            <a:avLst/>
          </a:prstGeom>
          <a:noFill/>
        </p:spPr>
        <p:txBody>
          <a:bodyPr wrap="none" rtlCol="0">
            <a:spAutoFit/>
          </a:bodyPr>
          <a:lstStyle/>
          <a:p>
            <a:r>
              <a:rPr lang="en-US" dirty="0">
                <a:solidFill>
                  <a:srgbClr val="7030A0"/>
                </a:solidFill>
              </a:rPr>
              <a:t>def add(</a:t>
            </a:r>
            <a:r>
              <a:rPr lang="en-US" dirty="0" err="1">
                <a:solidFill>
                  <a:srgbClr val="7030A0"/>
                </a:solidFill>
              </a:rPr>
              <a:t>x,y</a:t>
            </a:r>
            <a:r>
              <a:rPr lang="en-US" dirty="0">
                <a:solidFill>
                  <a:srgbClr val="7030A0"/>
                </a:solidFill>
              </a:rPr>
              <a:t>):</a:t>
            </a:r>
          </a:p>
          <a:p>
            <a:r>
              <a:rPr lang="en-US" dirty="0">
                <a:solidFill>
                  <a:srgbClr val="7030A0"/>
                </a:solidFill>
              </a:rPr>
              <a:t>    </a:t>
            </a:r>
            <a:r>
              <a:rPr lang="en-US" dirty="0">
                <a:solidFill>
                  <a:srgbClr val="C00000"/>
                </a:solidFill>
              </a:rPr>
              <a:t>global k</a:t>
            </a:r>
          </a:p>
          <a:p>
            <a:r>
              <a:rPr lang="en-US" dirty="0">
                <a:solidFill>
                  <a:srgbClr val="7030A0"/>
                </a:solidFill>
              </a:rPr>
              <a:t>    k=5</a:t>
            </a:r>
          </a:p>
          <a:p>
            <a:r>
              <a:rPr lang="en-US" dirty="0">
                <a:solidFill>
                  <a:srgbClr val="7030A0"/>
                </a:solidFill>
              </a:rPr>
              <a:t>    s=</a:t>
            </a:r>
            <a:r>
              <a:rPr lang="en-US" dirty="0" err="1">
                <a:solidFill>
                  <a:srgbClr val="7030A0"/>
                </a:solidFill>
              </a:rPr>
              <a:t>x+y+k</a:t>
            </a:r>
            <a:endParaRPr lang="en-US" dirty="0">
              <a:solidFill>
                <a:srgbClr val="7030A0"/>
              </a:solidFill>
            </a:endParaRPr>
          </a:p>
          <a:p>
            <a:r>
              <a:rPr lang="en-US" dirty="0">
                <a:solidFill>
                  <a:srgbClr val="7030A0"/>
                </a:solidFill>
              </a:rPr>
              <a:t>    print '</a:t>
            </a:r>
            <a:r>
              <a:rPr lang="el-GR" dirty="0">
                <a:solidFill>
                  <a:srgbClr val="7030A0"/>
                </a:solidFill>
              </a:rPr>
              <a:t>Μέσα στην συνάρτηση',</a:t>
            </a:r>
            <a:r>
              <a:rPr lang="en-US" dirty="0">
                <a:solidFill>
                  <a:srgbClr val="7030A0"/>
                </a:solidFill>
              </a:rPr>
              <a:t>k</a:t>
            </a:r>
          </a:p>
          <a:p>
            <a:r>
              <a:rPr lang="en-US" dirty="0">
                <a:solidFill>
                  <a:srgbClr val="7030A0"/>
                </a:solidFill>
              </a:rPr>
              <a:t>    return s</a:t>
            </a:r>
          </a:p>
          <a:p>
            <a:endParaRPr lang="en-US" dirty="0">
              <a:solidFill>
                <a:srgbClr val="7030A0"/>
              </a:solidFill>
            </a:endParaRPr>
          </a:p>
          <a:p>
            <a:r>
              <a:rPr lang="en-US" dirty="0">
                <a:solidFill>
                  <a:srgbClr val="7030A0"/>
                </a:solidFill>
              </a:rPr>
              <a:t>k=10</a:t>
            </a:r>
          </a:p>
          <a:p>
            <a:r>
              <a:rPr lang="en-US" dirty="0">
                <a:solidFill>
                  <a:srgbClr val="7030A0"/>
                </a:solidFill>
              </a:rPr>
              <a:t>print '</a:t>
            </a:r>
            <a:r>
              <a:rPr lang="el-GR" dirty="0">
                <a:solidFill>
                  <a:srgbClr val="7030A0"/>
                </a:solidFill>
              </a:rPr>
              <a:t>Έξω από την συνάρτηση πριν',</a:t>
            </a:r>
            <a:r>
              <a:rPr lang="en-US" dirty="0">
                <a:solidFill>
                  <a:srgbClr val="7030A0"/>
                </a:solidFill>
              </a:rPr>
              <a:t>k</a:t>
            </a:r>
          </a:p>
          <a:p>
            <a:r>
              <a:rPr lang="en-US" dirty="0">
                <a:solidFill>
                  <a:srgbClr val="7030A0"/>
                </a:solidFill>
              </a:rPr>
              <a:t>print add(7,3)</a:t>
            </a:r>
          </a:p>
          <a:p>
            <a:r>
              <a:rPr lang="en-US" dirty="0">
                <a:solidFill>
                  <a:srgbClr val="7030A0"/>
                </a:solidFill>
              </a:rPr>
              <a:t>print '</a:t>
            </a:r>
            <a:r>
              <a:rPr lang="el-GR" dirty="0">
                <a:solidFill>
                  <a:srgbClr val="7030A0"/>
                </a:solidFill>
              </a:rPr>
              <a:t>Έξω από την συνάρτηση μετά',</a:t>
            </a:r>
            <a:r>
              <a:rPr lang="en-US" dirty="0">
                <a:solidFill>
                  <a:srgbClr val="7030A0"/>
                </a:solidFill>
              </a:rPr>
              <a:t>k</a:t>
            </a:r>
            <a:endParaRPr lang="el-GR" dirty="0">
              <a:solidFill>
                <a:srgbClr val="7030A0"/>
              </a:solidFill>
            </a:endParaRPr>
          </a:p>
        </p:txBody>
      </p:sp>
      <p:sp>
        <p:nvSpPr>
          <p:cNvPr id="6" name="TextBox 5"/>
          <p:cNvSpPr txBox="1"/>
          <p:nvPr/>
        </p:nvSpPr>
        <p:spPr>
          <a:xfrm>
            <a:off x="6429520" y="4550078"/>
            <a:ext cx="3523722" cy="1200329"/>
          </a:xfrm>
          <a:prstGeom prst="rect">
            <a:avLst/>
          </a:prstGeom>
          <a:noFill/>
        </p:spPr>
        <p:txBody>
          <a:bodyPr wrap="none" rtlCol="0">
            <a:spAutoFit/>
          </a:bodyPr>
          <a:lstStyle/>
          <a:p>
            <a:r>
              <a:rPr lang="el-GR" dirty="0">
                <a:solidFill>
                  <a:srgbClr val="C00000"/>
                </a:solidFill>
              </a:rPr>
              <a:t>Έξω από την συνάρτηση πριν 10</a:t>
            </a:r>
          </a:p>
          <a:p>
            <a:r>
              <a:rPr lang="el-GR" dirty="0">
                <a:solidFill>
                  <a:srgbClr val="C00000"/>
                </a:solidFill>
              </a:rPr>
              <a:t>Μέσα στην συνάρτηση 5</a:t>
            </a:r>
          </a:p>
          <a:p>
            <a:r>
              <a:rPr lang="el-GR" dirty="0">
                <a:solidFill>
                  <a:srgbClr val="C00000"/>
                </a:solidFill>
              </a:rPr>
              <a:t>15</a:t>
            </a:r>
          </a:p>
          <a:p>
            <a:r>
              <a:rPr lang="el-GR" dirty="0">
                <a:solidFill>
                  <a:srgbClr val="C00000"/>
                </a:solidFill>
              </a:rPr>
              <a:t>Έξω από την συνάρτηση μετά 5</a:t>
            </a:r>
          </a:p>
        </p:txBody>
      </p:sp>
      <p:sp>
        <p:nvSpPr>
          <p:cNvPr id="2" name="Ορθογώνιο 1">
            <a:extLst>
              <a:ext uri="{FF2B5EF4-FFF2-40B4-BE49-F238E27FC236}">
                <a16:creationId xmlns:a16="http://schemas.microsoft.com/office/drawing/2014/main" id="{E7870235-1DC7-47F2-BD5B-6FF760365B0D}"/>
              </a:ext>
            </a:extLst>
          </p:cNvPr>
          <p:cNvSpPr/>
          <p:nvPr/>
        </p:nvSpPr>
        <p:spPr>
          <a:xfrm>
            <a:off x="689118" y="995259"/>
            <a:ext cx="9953481" cy="2585323"/>
          </a:xfrm>
          <a:prstGeom prst="rect">
            <a:avLst/>
          </a:prstGeom>
        </p:spPr>
        <p:txBody>
          <a:bodyPr wrap="square">
            <a:spAutoFit/>
          </a:bodyPr>
          <a:lstStyle/>
          <a:p>
            <a:pPr algn="just"/>
            <a:r>
              <a:rPr lang="el-GR" dirty="0">
                <a:solidFill>
                  <a:srgbClr val="000000"/>
                </a:solidFill>
              </a:rPr>
              <a:t>Οι μεταβλητές που δηλώνονται έξω από τις συναρτήσεις του προγράμματος, είναι </a:t>
            </a:r>
            <a:r>
              <a:rPr lang="el-GR" b="1" dirty="0">
                <a:solidFill>
                  <a:srgbClr val="000000"/>
                </a:solidFill>
              </a:rPr>
              <a:t>καθολικές μεταβλητές </a:t>
            </a:r>
            <a:r>
              <a:rPr lang="el-GR" dirty="0">
                <a:solidFill>
                  <a:srgbClr val="000000"/>
                </a:solidFill>
              </a:rPr>
              <a:t>(</a:t>
            </a:r>
            <a:r>
              <a:rPr lang="el-GR" dirty="0" err="1">
                <a:solidFill>
                  <a:srgbClr val="000000"/>
                </a:solidFill>
              </a:rPr>
              <a:t>global</a:t>
            </a:r>
            <a:r>
              <a:rPr lang="el-GR" dirty="0">
                <a:solidFill>
                  <a:srgbClr val="000000"/>
                </a:solidFill>
              </a:rPr>
              <a:t>) και </a:t>
            </a:r>
            <a:r>
              <a:rPr lang="el-GR" dirty="0" err="1">
                <a:solidFill>
                  <a:srgbClr val="000000"/>
                </a:solidFill>
              </a:rPr>
              <a:t>προσπελαύνονται</a:t>
            </a:r>
            <a:r>
              <a:rPr lang="el-GR" dirty="0">
                <a:solidFill>
                  <a:srgbClr val="000000"/>
                </a:solidFill>
              </a:rPr>
              <a:t> από οποιοδήποτε σημείο μέσα στο πρόγραμμα. Εάν θέλουμε μέσα σε μια συνάρτηση να αλλάξουμε την τιμή μιας καθολικής μεταβλητής, δηλαδή μιας μεταβλητής η οποία ορίζεται στο κορυφαίο επίπεδο του προγράμματος (δηλαδή όχι μέσα σε κάποιου είδους εμβέλεια, όπως σε συναρτήσεις ή κλάσεις), τότε πρέπει να δηλώσουμε στην Python ότι η μεταβλητή αυτή δεν είναι τοπική αλλά καθολική. </a:t>
            </a:r>
          </a:p>
          <a:p>
            <a:pPr algn="just"/>
            <a:endParaRPr lang="el-GR" dirty="0">
              <a:solidFill>
                <a:srgbClr val="000000"/>
              </a:solidFill>
            </a:endParaRPr>
          </a:p>
          <a:p>
            <a:pPr algn="just"/>
            <a:r>
              <a:rPr lang="el-GR" dirty="0">
                <a:solidFill>
                  <a:srgbClr val="000000"/>
                </a:solidFill>
              </a:rPr>
              <a:t>Αυτό γίνεται με τη χρήση της εντολής </a:t>
            </a:r>
            <a:r>
              <a:rPr lang="el-GR" b="1" dirty="0" err="1">
                <a:solidFill>
                  <a:srgbClr val="000000"/>
                </a:solidFill>
              </a:rPr>
              <a:t>global</a:t>
            </a:r>
            <a:r>
              <a:rPr lang="el-GR" dirty="0">
                <a:solidFill>
                  <a:srgbClr val="000000"/>
                </a:solidFill>
              </a:rPr>
              <a:t>, με την οποία γίνεται ξεκάθαρο ότι η μεταβλητή βρίσκεται σε ένα εξωτερικό τμήμα εντολών. </a:t>
            </a:r>
            <a:endParaRPr lang="el-GR" dirty="0"/>
          </a:p>
        </p:txBody>
      </p:sp>
      <p:cxnSp>
        <p:nvCxnSpPr>
          <p:cNvPr id="16" name="Ευθύγραμμο βέλος σύνδεσης 15">
            <a:extLst>
              <a:ext uri="{FF2B5EF4-FFF2-40B4-BE49-F238E27FC236}">
                <a16:creationId xmlns:a16="http://schemas.microsoft.com/office/drawing/2014/main" id="{59983C2C-10D9-4A66-8056-A8D0D8DF7E39}"/>
              </a:ext>
            </a:extLst>
          </p:cNvPr>
          <p:cNvCxnSpPr/>
          <p:nvPr/>
        </p:nvCxnSpPr>
        <p:spPr>
          <a:xfrm>
            <a:off x="5301211" y="5150241"/>
            <a:ext cx="461271" cy="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348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0-#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0-#ppt_w/2"/>
                                          </p:val>
                                        </p:tav>
                                        <p:tav tm="100000">
                                          <p:val>
                                            <p:strVal val="#ppt_x"/>
                                          </p:val>
                                        </p:tav>
                                      </p:tavLst>
                                    </p:anim>
                                    <p:anim calcmode="lin" valueType="num">
                                      <p:cBhvr additive="base">
                                        <p:cTn id="20" dur="500" fill="hold"/>
                                        <p:tgtEl>
                                          <p:spTgt spid="16"/>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0-#ppt_w/2"/>
                                          </p:val>
                                        </p:tav>
                                        <p:tav tm="100000">
                                          <p:val>
                                            <p:strVal val="#ppt_x"/>
                                          </p:val>
                                        </p:tav>
                                      </p:tavLst>
                                    </p:anim>
                                    <p:anim calcmode="lin" valueType="num">
                                      <p:cBhvr additive="base">
                                        <p:cTn id="24"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lstStyle/>
          <a:p>
            <a:r>
              <a:rPr lang="el-GR" dirty="0">
                <a:solidFill>
                  <a:srgbClr val="0070C0"/>
                </a:solidFill>
              </a:rPr>
              <a:t>Ένα επιπλέον παράδειγμα</a:t>
            </a:r>
            <a:endParaRPr lang="en-US" dirty="0">
              <a:solidFill>
                <a:srgbClr val="0070C0"/>
              </a:solidFill>
            </a:endParaRPr>
          </a:p>
        </p:txBody>
      </p:sp>
      <p:sp>
        <p:nvSpPr>
          <p:cNvPr id="5" name="TextBox 4"/>
          <p:cNvSpPr txBox="1"/>
          <p:nvPr/>
        </p:nvSpPr>
        <p:spPr>
          <a:xfrm>
            <a:off x="646111" y="1821232"/>
            <a:ext cx="2000869" cy="2862322"/>
          </a:xfrm>
          <a:prstGeom prst="rect">
            <a:avLst/>
          </a:prstGeom>
          <a:noFill/>
        </p:spPr>
        <p:txBody>
          <a:bodyPr wrap="none" rtlCol="0">
            <a:spAutoFit/>
          </a:bodyPr>
          <a:lstStyle/>
          <a:p>
            <a:r>
              <a:rPr lang="en-US" dirty="0" err="1">
                <a:solidFill>
                  <a:srgbClr val="7030A0"/>
                </a:solidFill>
              </a:rPr>
              <a:t>myGlobal</a:t>
            </a:r>
            <a:r>
              <a:rPr lang="en-US" dirty="0">
                <a:solidFill>
                  <a:srgbClr val="7030A0"/>
                </a:solidFill>
              </a:rPr>
              <a:t>=5</a:t>
            </a:r>
          </a:p>
          <a:p>
            <a:endParaRPr lang="en-US" dirty="0">
              <a:solidFill>
                <a:srgbClr val="7030A0"/>
              </a:solidFill>
            </a:endParaRPr>
          </a:p>
          <a:p>
            <a:r>
              <a:rPr lang="en-US" dirty="0">
                <a:solidFill>
                  <a:srgbClr val="7030A0"/>
                </a:solidFill>
              </a:rPr>
              <a:t>def func1():</a:t>
            </a:r>
          </a:p>
          <a:p>
            <a:r>
              <a:rPr lang="en-US" dirty="0">
                <a:solidFill>
                  <a:srgbClr val="7030A0"/>
                </a:solidFill>
              </a:rPr>
              <a:t>    </a:t>
            </a:r>
            <a:r>
              <a:rPr lang="en-US" dirty="0" err="1">
                <a:solidFill>
                  <a:srgbClr val="7030A0"/>
                </a:solidFill>
              </a:rPr>
              <a:t>myGlobal</a:t>
            </a:r>
            <a:r>
              <a:rPr lang="en-US" dirty="0">
                <a:solidFill>
                  <a:srgbClr val="7030A0"/>
                </a:solidFill>
              </a:rPr>
              <a:t>=42</a:t>
            </a:r>
          </a:p>
          <a:p>
            <a:endParaRPr lang="en-US" dirty="0">
              <a:solidFill>
                <a:srgbClr val="7030A0"/>
              </a:solidFill>
            </a:endParaRPr>
          </a:p>
          <a:p>
            <a:r>
              <a:rPr lang="en-US" dirty="0">
                <a:solidFill>
                  <a:srgbClr val="7030A0"/>
                </a:solidFill>
              </a:rPr>
              <a:t>def func2():</a:t>
            </a:r>
          </a:p>
          <a:p>
            <a:r>
              <a:rPr lang="en-US" dirty="0">
                <a:solidFill>
                  <a:srgbClr val="7030A0"/>
                </a:solidFill>
              </a:rPr>
              <a:t>    print </a:t>
            </a:r>
            <a:r>
              <a:rPr lang="en-US" dirty="0" err="1">
                <a:solidFill>
                  <a:srgbClr val="7030A0"/>
                </a:solidFill>
              </a:rPr>
              <a:t>myGlobal</a:t>
            </a:r>
            <a:endParaRPr lang="en-US" dirty="0">
              <a:solidFill>
                <a:srgbClr val="7030A0"/>
              </a:solidFill>
            </a:endParaRPr>
          </a:p>
          <a:p>
            <a:endParaRPr lang="en-US" dirty="0">
              <a:solidFill>
                <a:srgbClr val="7030A0"/>
              </a:solidFill>
            </a:endParaRPr>
          </a:p>
          <a:p>
            <a:r>
              <a:rPr lang="en-US" dirty="0">
                <a:solidFill>
                  <a:srgbClr val="7030A0"/>
                </a:solidFill>
              </a:rPr>
              <a:t>func1()</a:t>
            </a:r>
          </a:p>
          <a:p>
            <a:r>
              <a:rPr lang="en-US" dirty="0">
                <a:solidFill>
                  <a:srgbClr val="7030A0"/>
                </a:solidFill>
              </a:rPr>
              <a:t>func2()</a:t>
            </a:r>
            <a:endParaRPr lang="el-GR" dirty="0">
              <a:solidFill>
                <a:srgbClr val="7030A0"/>
              </a:solidFill>
            </a:endParaRPr>
          </a:p>
        </p:txBody>
      </p:sp>
      <p:sp>
        <p:nvSpPr>
          <p:cNvPr id="6" name="TextBox 5"/>
          <p:cNvSpPr txBox="1"/>
          <p:nvPr/>
        </p:nvSpPr>
        <p:spPr>
          <a:xfrm>
            <a:off x="3756707" y="2909954"/>
            <a:ext cx="306494" cy="369332"/>
          </a:xfrm>
          <a:prstGeom prst="rect">
            <a:avLst/>
          </a:prstGeom>
          <a:noFill/>
        </p:spPr>
        <p:txBody>
          <a:bodyPr wrap="none" rtlCol="0">
            <a:spAutoFit/>
          </a:bodyPr>
          <a:lstStyle/>
          <a:p>
            <a:r>
              <a:rPr lang="el-GR" dirty="0">
                <a:solidFill>
                  <a:srgbClr val="C00000"/>
                </a:solidFill>
              </a:rPr>
              <a:t>5</a:t>
            </a:r>
          </a:p>
        </p:txBody>
      </p:sp>
      <p:cxnSp>
        <p:nvCxnSpPr>
          <p:cNvPr id="16" name="Ευθύγραμμο βέλος σύνδεσης 15">
            <a:extLst>
              <a:ext uri="{FF2B5EF4-FFF2-40B4-BE49-F238E27FC236}">
                <a16:creationId xmlns:a16="http://schemas.microsoft.com/office/drawing/2014/main" id="{59983C2C-10D9-4A66-8056-A8D0D8DF7E39}"/>
              </a:ext>
            </a:extLst>
          </p:cNvPr>
          <p:cNvCxnSpPr/>
          <p:nvPr/>
        </p:nvCxnSpPr>
        <p:spPr>
          <a:xfrm>
            <a:off x="3192191" y="3092541"/>
            <a:ext cx="461271" cy="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7" name="Ορθογώνιο 6">
            <a:extLst>
              <a:ext uri="{FF2B5EF4-FFF2-40B4-BE49-F238E27FC236}">
                <a16:creationId xmlns:a16="http://schemas.microsoft.com/office/drawing/2014/main" id="{5E6A1755-8403-4D66-B8AB-56B772D903CA}"/>
              </a:ext>
            </a:extLst>
          </p:cNvPr>
          <p:cNvSpPr/>
          <p:nvPr/>
        </p:nvSpPr>
        <p:spPr>
          <a:xfrm>
            <a:off x="646111" y="1161709"/>
            <a:ext cx="9953481" cy="369332"/>
          </a:xfrm>
          <a:prstGeom prst="rect">
            <a:avLst/>
          </a:prstGeom>
        </p:spPr>
        <p:txBody>
          <a:bodyPr wrap="square">
            <a:spAutoFit/>
          </a:bodyPr>
          <a:lstStyle/>
          <a:p>
            <a:pPr algn="just"/>
            <a:r>
              <a:rPr lang="el-GR" dirty="0">
                <a:solidFill>
                  <a:srgbClr val="000000"/>
                </a:solidFill>
              </a:rPr>
              <a:t>Τι θα εμφανίσουν τα παρακάτω προγράμματα </a:t>
            </a:r>
            <a:r>
              <a:rPr lang="en-US" dirty="0">
                <a:solidFill>
                  <a:srgbClr val="000000"/>
                </a:solidFill>
              </a:rPr>
              <a:t>Python</a:t>
            </a:r>
            <a:r>
              <a:rPr lang="el-GR" dirty="0">
                <a:solidFill>
                  <a:srgbClr val="000000"/>
                </a:solidFill>
              </a:rPr>
              <a:t>;</a:t>
            </a:r>
            <a:endParaRPr lang="el-GR" dirty="0"/>
          </a:p>
        </p:txBody>
      </p:sp>
      <p:sp>
        <p:nvSpPr>
          <p:cNvPr id="3" name="Ορθογώνιο 2">
            <a:extLst>
              <a:ext uri="{FF2B5EF4-FFF2-40B4-BE49-F238E27FC236}">
                <a16:creationId xmlns:a16="http://schemas.microsoft.com/office/drawing/2014/main" id="{B2904D87-9B52-4502-BA33-62C2EED3A5DF}"/>
              </a:ext>
            </a:extLst>
          </p:cNvPr>
          <p:cNvSpPr/>
          <p:nvPr/>
        </p:nvSpPr>
        <p:spPr>
          <a:xfrm>
            <a:off x="4779435" y="1783391"/>
            <a:ext cx="2425700" cy="3139321"/>
          </a:xfrm>
          <a:prstGeom prst="rect">
            <a:avLst/>
          </a:prstGeom>
        </p:spPr>
        <p:txBody>
          <a:bodyPr wrap="square">
            <a:spAutoFit/>
          </a:bodyPr>
          <a:lstStyle/>
          <a:p>
            <a:r>
              <a:rPr lang="en-US" dirty="0" err="1">
                <a:solidFill>
                  <a:srgbClr val="7030A0"/>
                </a:solidFill>
              </a:rPr>
              <a:t>myGlobal</a:t>
            </a:r>
            <a:r>
              <a:rPr lang="en-US" dirty="0">
                <a:solidFill>
                  <a:srgbClr val="7030A0"/>
                </a:solidFill>
              </a:rPr>
              <a:t>=5</a:t>
            </a:r>
          </a:p>
          <a:p>
            <a:endParaRPr lang="en-US" dirty="0">
              <a:solidFill>
                <a:srgbClr val="7030A0"/>
              </a:solidFill>
            </a:endParaRPr>
          </a:p>
          <a:p>
            <a:r>
              <a:rPr lang="en-US" dirty="0">
                <a:solidFill>
                  <a:srgbClr val="7030A0"/>
                </a:solidFill>
              </a:rPr>
              <a:t>def func1():</a:t>
            </a:r>
          </a:p>
          <a:p>
            <a:r>
              <a:rPr lang="en-US" dirty="0">
                <a:solidFill>
                  <a:srgbClr val="7030A0"/>
                </a:solidFill>
              </a:rPr>
              <a:t>    global </a:t>
            </a:r>
            <a:r>
              <a:rPr lang="en-US" dirty="0" err="1">
                <a:solidFill>
                  <a:srgbClr val="7030A0"/>
                </a:solidFill>
              </a:rPr>
              <a:t>myGlobal</a:t>
            </a:r>
            <a:endParaRPr lang="en-US" dirty="0">
              <a:solidFill>
                <a:srgbClr val="7030A0"/>
              </a:solidFill>
            </a:endParaRPr>
          </a:p>
          <a:p>
            <a:r>
              <a:rPr lang="en-US" dirty="0">
                <a:solidFill>
                  <a:srgbClr val="7030A0"/>
                </a:solidFill>
              </a:rPr>
              <a:t>    </a:t>
            </a:r>
            <a:r>
              <a:rPr lang="en-US" dirty="0" err="1">
                <a:solidFill>
                  <a:srgbClr val="7030A0"/>
                </a:solidFill>
              </a:rPr>
              <a:t>myGlobal</a:t>
            </a:r>
            <a:r>
              <a:rPr lang="en-US" dirty="0">
                <a:solidFill>
                  <a:srgbClr val="7030A0"/>
                </a:solidFill>
              </a:rPr>
              <a:t>=42</a:t>
            </a:r>
          </a:p>
          <a:p>
            <a:endParaRPr lang="en-US" dirty="0">
              <a:solidFill>
                <a:srgbClr val="7030A0"/>
              </a:solidFill>
            </a:endParaRPr>
          </a:p>
          <a:p>
            <a:r>
              <a:rPr lang="en-US" dirty="0">
                <a:solidFill>
                  <a:srgbClr val="7030A0"/>
                </a:solidFill>
              </a:rPr>
              <a:t>def func2():</a:t>
            </a:r>
          </a:p>
          <a:p>
            <a:r>
              <a:rPr lang="en-US" dirty="0">
                <a:solidFill>
                  <a:srgbClr val="7030A0"/>
                </a:solidFill>
              </a:rPr>
              <a:t>    print </a:t>
            </a:r>
            <a:r>
              <a:rPr lang="en-US" dirty="0" err="1">
                <a:solidFill>
                  <a:srgbClr val="7030A0"/>
                </a:solidFill>
              </a:rPr>
              <a:t>myGlobal</a:t>
            </a:r>
            <a:endParaRPr lang="en-US" dirty="0">
              <a:solidFill>
                <a:srgbClr val="7030A0"/>
              </a:solidFill>
            </a:endParaRPr>
          </a:p>
          <a:p>
            <a:endParaRPr lang="en-US" dirty="0">
              <a:solidFill>
                <a:srgbClr val="7030A0"/>
              </a:solidFill>
            </a:endParaRPr>
          </a:p>
          <a:p>
            <a:r>
              <a:rPr lang="en-US" dirty="0">
                <a:solidFill>
                  <a:srgbClr val="7030A0"/>
                </a:solidFill>
              </a:rPr>
              <a:t>func1()</a:t>
            </a:r>
          </a:p>
          <a:p>
            <a:r>
              <a:rPr lang="en-US" dirty="0">
                <a:solidFill>
                  <a:srgbClr val="7030A0"/>
                </a:solidFill>
              </a:rPr>
              <a:t>func2()</a:t>
            </a:r>
            <a:endParaRPr lang="el-GR" dirty="0">
              <a:solidFill>
                <a:srgbClr val="7030A0"/>
              </a:solidFill>
            </a:endParaRPr>
          </a:p>
        </p:txBody>
      </p:sp>
      <p:sp>
        <p:nvSpPr>
          <p:cNvPr id="9" name="TextBox 8">
            <a:extLst>
              <a:ext uri="{FF2B5EF4-FFF2-40B4-BE49-F238E27FC236}">
                <a16:creationId xmlns:a16="http://schemas.microsoft.com/office/drawing/2014/main" id="{ABCEE6B7-C593-41F2-B869-5E39091FAAFB}"/>
              </a:ext>
            </a:extLst>
          </p:cNvPr>
          <p:cNvSpPr txBox="1"/>
          <p:nvPr/>
        </p:nvSpPr>
        <p:spPr>
          <a:xfrm>
            <a:off x="8024614" y="2862056"/>
            <a:ext cx="428322" cy="369332"/>
          </a:xfrm>
          <a:prstGeom prst="rect">
            <a:avLst/>
          </a:prstGeom>
          <a:noFill/>
        </p:spPr>
        <p:txBody>
          <a:bodyPr wrap="none" rtlCol="0">
            <a:spAutoFit/>
          </a:bodyPr>
          <a:lstStyle/>
          <a:p>
            <a:r>
              <a:rPr lang="en-US" dirty="0">
                <a:solidFill>
                  <a:srgbClr val="C00000"/>
                </a:solidFill>
              </a:rPr>
              <a:t>42</a:t>
            </a:r>
            <a:endParaRPr lang="el-GR" dirty="0">
              <a:solidFill>
                <a:srgbClr val="C00000"/>
              </a:solidFill>
            </a:endParaRPr>
          </a:p>
        </p:txBody>
      </p:sp>
      <p:cxnSp>
        <p:nvCxnSpPr>
          <p:cNvPr id="10" name="Ευθύγραμμο βέλος σύνδεσης 9">
            <a:extLst>
              <a:ext uri="{FF2B5EF4-FFF2-40B4-BE49-F238E27FC236}">
                <a16:creationId xmlns:a16="http://schemas.microsoft.com/office/drawing/2014/main" id="{7B28D4E9-B3A5-4BD5-8650-59184489A62B}"/>
              </a:ext>
            </a:extLst>
          </p:cNvPr>
          <p:cNvCxnSpPr/>
          <p:nvPr/>
        </p:nvCxnSpPr>
        <p:spPr>
          <a:xfrm>
            <a:off x="7460098" y="3044643"/>
            <a:ext cx="461271" cy="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5273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0-#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0-#ppt_w/2"/>
                                          </p:val>
                                        </p:tav>
                                        <p:tav tm="100000">
                                          <p:val>
                                            <p:strVal val="#ppt_x"/>
                                          </p:val>
                                        </p:tav>
                                      </p:tavLst>
                                    </p:anim>
                                    <p:anim calcmode="lin" valueType="num">
                                      <p:cBhvr additive="base">
                                        <p:cTn id="20" dur="500" fill="hold"/>
                                        <p:tgtEl>
                                          <p:spTgt spid="16"/>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0-#ppt_w/2"/>
                                          </p:val>
                                        </p:tav>
                                        <p:tav tm="100000">
                                          <p:val>
                                            <p:strVal val="#ppt_x"/>
                                          </p:val>
                                        </p:tav>
                                      </p:tavLst>
                                    </p:anim>
                                    <p:anim calcmode="lin" valueType="num">
                                      <p:cBhvr additive="base">
                                        <p:cTn id="2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0-#ppt_w/2"/>
                                          </p:val>
                                        </p:tav>
                                        <p:tav tm="100000">
                                          <p:val>
                                            <p:strVal val="#ppt_x"/>
                                          </p:val>
                                        </p:tav>
                                      </p:tavLst>
                                    </p:anim>
                                    <p:anim calcmode="lin" valueType="num">
                                      <p:cBhvr additive="base">
                                        <p:cTn id="30"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nodeType="click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500" fill="hold"/>
                                        <p:tgtEl>
                                          <p:spTgt spid="10"/>
                                        </p:tgtEl>
                                        <p:attrNameLst>
                                          <p:attrName>ppt_x</p:attrName>
                                        </p:attrNameLst>
                                      </p:cBhvr>
                                      <p:tavLst>
                                        <p:tav tm="0">
                                          <p:val>
                                            <p:strVal val="0-#ppt_w/2"/>
                                          </p:val>
                                        </p:tav>
                                        <p:tav tm="100000">
                                          <p:val>
                                            <p:strVal val="#ppt_x"/>
                                          </p:val>
                                        </p:tav>
                                      </p:tavLst>
                                    </p:anim>
                                    <p:anim calcmode="lin" valueType="num">
                                      <p:cBhvr additive="base">
                                        <p:cTn id="36" dur="500" fill="hold"/>
                                        <p:tgtEl>
                                          <p:spTgt spid="10"/>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0-#ppt_w/2"/>
                                          </p:val>
                                        </p:tav>
                                        <p:tav tm="100000">
                                          <p:val>
                                            <p:strVal val="#ppt_x"/>
                                          </p:val>
                                        </p:tav>
                                      </p:tavLst>
                                    </p:anim>
                                    <p:anim calcmode="lin" valueType="num">
                                      <p:cBhvr additive="base">
                                        <p:cTn id="40"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3" grpId="0"/>
      <p:bldP spid="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251867" cy="788132"/>
          </a:xfrm>
        </p:spPr>
        <p:txBody>
          <a:bodyPr>
            <a:noAutofit/>
          </a:bodyPr>
          <a:lstStyle/>
          <a:p>
            <a:r>
              <a:rPr lang="en-US" sz="2800" dirty="0">
                <a:solidFill>
                  <a:srgbClr val="0070C0"/>
                </a:solidFill>
              </a:rPr>
              <a:t>Call by value – Call by reference</a:t>
            </a:r>
          </a:p>
        </p:txBody>
      </p:sp>
      <p:sp>
        <p:nvSpPr>
          <p:cNvPr id="5" name="Ορθογώνιο 4">
            <a:extLst>
              <a:ext uri="{FF2B5EF4-FFF2-40B4-BE49-F238E27FC236}">
                <a16:creationId xmlns:a16="http://schemas.microsoft.com/office/drawing/2014/main" id="{0274FF82-B587-407A-A1C3-A3D150F0AA9E}"/>
              </a:ext>
            </a:extLst>
          </p:cNvPr>
          <p:cNvSpPr/>
          <p:nvPr/>
        </p:nvSpPr>
        <p:spPr>
          <a:xfrm>
            <a:off x="646111" y="1101636"/>
            <a:ext cx="7056548" cy="1477328"/>
          </a:xfrm>
          <a:prstGeom prst="rect">
            <a:avLst/>
          </a:prstGeom>
        </p:spPr>
        <p:txBody>
          <a:bodyPr wrap="square">
            <a:spAutoFit/>
          </a:bodyPr>
          <a:lstStyle/>
          <a:p>
            <a:pPr algn="just"/>
            <a:r>
              <a:rPr lang="el-GR" dirty="0"/>
              <a:t>Ο τρόπος περάσματος των παραμέτρων στα υποπρογράμματα μπορεί να διαφέρει από γλώσσα</a:t>
            </a:r>
            <a:r>
              <a:rPr lang="en-US" dirty="0"/>
              <a:t> </a:t>
            </a:r>
            <a:r>
              <a:rPr lang="el-GR" dirty="0"/>
              <a:t>σε γλώσσα. Για την ακρίβεια, το πιο συνηθισμένο μέχρι σήμερα είναι μια γλώσσα να υποστηρίζει</a:t>
            </a:r>
            <a:r>
              <a:rPr lang="en-US" dirty="0"/>
              <a:t> </a:t>
            </a:r>
            <a:r>
              <a:rPr lang="el-GR" dirty="0">
                <a:solidFill>
                  <a:srgbClr val="0070C0"/>
                </a:solidFill>
              </a:rPr>
              <a:t>πέρασμα παραμέτρων με τιμή (</a:t>
            </a:r>
            <a:r>
              <a:rPr lang="en-US" dirty="0">
                <a:solidFill>
                  <a:srgbClr val="0070C0"/>
                </a:solidFill>
              </a:rPr>
              <a:t>call by value</a:t>
            </a:r>
            <a:r>
              <a:rPr lang="el-GR" dirty="0">
                <a:solidFill>
                  <a:srgbClr val="0070C0"/>
                </a:solidFill>
              </a:rPr>
              <a:t>)</a:t>
            </a:r>
            <a:r>
              <a:rPr lang="en-US" dirty="0">
                <a:solidFill>
                  <a:srgbClr val="0070C0"/>
                </a:solidFill>
              </a:rPr>
              <a:t> </a:t>
            </a:r>
            <a:r>
              <a:rPr lang="el-GR" dirty="0"/>
              <a:t>και</a:t>
            </a:r>
            <a:r>
              <a:rPr lang="en-US" dirty="0"/>
              <a:t> </a:t>
            </a:r>
            <a:r>
              <a:rPr lang="el-GR" dirty="0">
                <a:solidFill>
                  <a:srgbClr val="0070C0"/>
                </a:solidFill>
              </a:rPr>
              <a:t>πέρασμα παραμέτρων με</a:t>
            </a:r>
            <a:r>
              <a:rPr lang="en-US" dirty="0">
                <a:solidFill>
                  <a:srgbClr val="0070C0"/>
                </a:solidFill>
              </a:rPr>
              <a:t> </a:t>
            </a:r>
            <a:r>
              <a:rPr lang="el-GR" dirty="0">
                <a:solidFill>
                  <a:srgbClr val="0070C0"/>
                </a:solidFill>
              </a:rPr>
              <a:t>αναφορά (</a:t>
            </a:r>
            <a:r>
              <a:rPr lang="en-US" dirty="0">
                <a:solidFill>
                  <a:srgbClr val="0070C0"/>
                </a:solidFill>
              </a:rPr>
              <a:t>call by reference</a:t>
            </a:r>
            <a:r>
              <a:rPr lang="el-GR" dirty="0">
                <a:solidFill>
                  <a:srgbClr val="0070C0"/>
                </a:solidFill>
              </a:rPr>
              <a:t>)</a:t>
            </a:r>
            <a:r>
              <a:rPr lang="el-GR" dirty="0"/>
              <a:t>.</a:t>
            </a:r>
            <a:endParaRPr lang="el-GR" dirty="0">
              <a:effectLst/>
              <a:latin typeface="Arial" panose="020B0604020202020204" pitchFamily="34" charset="0"/>
            </a:endParaRPr>
          </a:p>
        </p:txBody>
      </p:sp>
      <p:pic>
        <p:nvPicPr>
          <p:cNvPr id="3" name="Εικόνα 2">
            <a:extLst>
              <a:ext uri="{FF2B5EF4-FFF2-40B4-BE49-F238E27FC236}">
                <a16:creationId xmlns:a16="http://schemas.microsoft.com/office/drawing/2014/main" id="{D3B8FD23-9EDF-46B1-BC18-5AA98D19622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82327" y="3877982"/>
            <a:ext cx="3810000" cy="2527300"/>
          </a:xfrm>
          <a:prstGeom prst="rect">
            <a:avLst/>
          </a:prstGeom>
        </p:spPr>
      </p:pic>
      <p:pic>
        <p:nvPicPr>
          <p:cNvPr id="4" name="Εικόνα 3">
            <a:extLst>
              <a:ext uri="{FF2B5EF4-FFF2-40B4-BE49-F238E27FC236}">
                <a16:creationId xmlns:a16="http://schemas.microsoft.com/office/drawing/2014/main" id="{CC1A4A2E-47C6-437D-8338-0915EA2DA44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89252" y="1180113"/>
            <a:ext cx="3800475" cy="1200150"/>
          </a:xfrm>
          <a:prstGeom prst="rect">
            <a:avLst/>
          </a:prstGeom>
        </p:spPr>
      </p:pic>
    </p:spTree>
    <p:extLst>
      <p:ext uri="{BB962C8B-B14F-4D97-AF65-F5344CB8AC3E}">
        <p14:creationId xmlns:p14="http://schemas.microsoft.com/office/powerpoint/2010/main" val="1785967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251867" cy="788132"/>
          </a:xfrm>
        </p:spPr>
        <p:txBody>
          <a:bodyPr>
            <a:noAutofit/>
          </a:bodyPr>
          <a:lstStyle/>
          <a:p>
            <a:r>
              <a:rPr lang="en-US" sz="2800" dirty="0">
                <a:solidFill>
                  <a:srgbClr val="0070C0"/>
                </a:solidFill>
              </a:rPr>
              <a:t>Call by value</a:t>
            </a:r>
          </a:p>
        </p:txBody>
      </p:sp>
      <p:sp>
        <p:nvSpPr>
          <p:cNvPr id="4" name="Ορθογώνιο 3">
            <a:extLst>
              <a:ext uri="{FF2B5EF4-FFF2-40B4-BE49-F238E27FC236}">
                <a16:creationId xmlns:a16="http://schemas.microsoft.com/office/drawing/2014/main" id="{8DA0FD0E-5211-4D25-BEE4-4FB05953E00B}"/>
              </a:ext>
            </a:extLst>
          </p:cNvPr>
          <p:cNvSpPr/>
          <p:nvPr/>
        </p:nvSpPr>
        <p:spPr>
          <a:xfrm>
            <a:off x="646111" y="1029918"/>
            <a:ext cx="5640389" cy="1754326"/>
          </a:xfrm>
          <a:prstGeom prst="rect">
            <a:avLst/>
          </a:prstGeom>
        </p:spPr>
        <p:txBody>
          <a:bodyPr wrap="square">
            <a:spAutoFit/>
          </a:bodyPr>
          <a:lstStyle/>
          <a:p>
            <a:pPr algn="just"/>
            <a:r>
              <a:rPr lang="el-GR" dirty="0">
                <a:latin typeface="Arial" panose="020B0604020202020204" pitchFamily="34" charset="0"/>
              </a:rPr>
              <a:t>Πρόκειται για την πιο συνηθισμένη στρατηγική κατά την οποία ένα </a:t>
            </a:r>
            <a:r>
              <a:rPr lang="el-GR" b="1" dirty="0">
                <a:latin typeface="Arial" panose="020B0604020202020204" pitchFamily="34" charset="0"/>
              </a:rPr>
              <a:t>αντίγραφο</a:t>
            </a:r>
            <a:r>
              <a:rPr lang="el-GR" dirty="0">
                <a:latin typeface="Arial" panose="020B0604020202020204" pitchFamily="34" charset="0"/>
              </a:rPr>
              <a:t> της παραμέτρου</a:t>
            </a:r>
            <a:r>
              <a:rPr lang="en-US" dirty="0">
                <a:latin typeface="Arial" panose="020B0604020202020204" pitchFamily="34" charset="0"/>
              </a:rPr>
              <a:t> </a:t>
            </a:r>
            <a:r>
              <a:rPr lang="el-GR" dirty="0">
                <a:latin typeface="Arial" panose="020B0604020202020204" pitchFamily="34" charset="0"/>
              </a:rPr>
              <a:t>μεταβιβάζεται στην συνάρτηση. Αυτό έχει σαν συνέπεια οποιαδήποτε αλλαγή συμβεί στην παράμετρο μέσα στην συνάρτηση να </a:t>
            </a:r>
            <a:r>
              <a:rPr lang="el-GR" b="1" dirty="0">
                <a:latin typeface="Arial" panose="020B0604020202020204" pitchFamily="34" charset="0"/>
              </a:rPr>
              <a:t>μην επηρεάζει </a:t>
            </a:r>
            <a:r>
              <a:rPr lang="el-GR" dirty="0">
                <a:latin typeface="Arial" panose="020B0604020202020204" pitchFamily="34" charset="0"/>
              </a:rPr>
              <a:t>την παράμετρο στο κύριο πρόγραμμα.</a:t>
            </a:r>
          </a:p>
        </p:txBody>
      </p:sp>
      <p:pic>
        <p:nvPicPr>
          <p:cNvPr id="3" name="Εικόνα 2">
            <a:extLst>
              <a:ext uri="{FF2B5EF4-FFF2-40B4-BE49-F238E27FC236}">
                <a16:creationId xmlns:a16="http://schemas.microsoft.com/office/drawing/2014/main" id="{B40BEA4B-AA18-4F2A-B3AD-17331CD29079}"/>
              </a:ext>
            </a:extLst>
          </p:cNvPr>
          <p:cNvPicPr>
            <a:picLocks noChangeAspect="1"/>
          </p:cNvPicPr>
          <p:nvPr/>
        </p:nvPicPr>
        <p:blipFill rotWithShape="1">
          <a:blip r:embed="rId3">
            <a:extLst>
              <a:ext uri="{28A0092B-C50C-407E-A947-70E740481C1C}">
                <a14:useLocalDpi xmlns:a14="http://schemas.microsoft.com/office/drawing/2010/main" val="0"/>
              </a:ext>
            </a:extLst>
          </a:blip>
          <a:srcRect l="9488" t="7990" r="23927" b="4088"/>
          <a:stretch/>
        </p:blipFill>
        <p:spPr>
          <a:xfrm>
            <a:off x="6769100" y="1682450"/>
            <a:ext cx="4991100" cy="3707182"/>
          </a:xfrm>
          <a:prstGeom prst="rect">
            <a:avLst/>
          </a:prstGeom>
        </p:spPr>
      </p:pic>
      <p:sp>
        <p:nvSpPr>
          <p:cNvPr id="2" name="Ορθογώνιο 1">
            <a:extLst>
              <a:ext uri="{FF2B5EF4-FFF2-40B4-BE49-F238E27FC236}">
                <a16:creationId xmlns:a16="http://schemas.microsoft.com/office/drawing/2014/main" id="{8201176C-4B85-4A44-8A74-8FC53AD63350}"/>
              </a:ext>
            </a:extLst>
          </p:cNvPr>
          <p:cNvSpPr/>
          <p:nvPr/>
        </p:nvSpPr>
        <p:spPr>
          <a:xfrm>
            <a:off x="722097" y="2909284"/>
            <a:ext cx="5564403" cy="2031325"/>
          </a:xfrm>
          <a:prstGeom prst="rect">
            <a:avLst/>
          </a:prstGeom>
        </p:spPr>
        <p:txBody>
          <a:bodyPr wrap="square">
            <a:spAutoFit/>
          </a:bodyPr>
          <a:lstStyle/>
          <a:p>
            <a:r>
              <a:rPr lang="en-US" dirty="0">
                <a:solidFill>
                  <a:srgbClr val="7030A0"/>
                </a:solidFill>
              </a:rPr>
              <a:t>def </a:t>
            </a:r>
            <a:r>
              <a:rPr lang="en-US" dirty="0" err="1">
                <a:solidFill>
                  <a:srgbClr val="7030A0"/>
                </a:solidFill>
              </a:rPr>
              <a:t>changeme</a:t>
            </a:r>
            <a:r>
              <a:rPr lang="en-US" dirty="0">
                <a:solidFill>
                  <a:srgbClr val="7030A0"/>
                </a:solidFill>
              </a:rPr>
              <a:t>(</a:t>
            </a:r>
            <a:r>
              <a:rPr lang="en-US" dirty="0" err="1">
                <a:solidFill>
                  <a:srgbClr val="7030A0"/>
                </a:solidFill>
              </a:rPr>
              <a:t>mylist</a:t>
            </a:r>
            <a:r>
              <a:rPr lang="en-US" dirty="0">
                <a:solidFill>
                  <a:srgbClr val="7030A0"/>
                </a:solidFill>
              </a:rPr>
              <a:t>):</a:t>
            </a:r>
          </a:p>
          <a:p>
            <a:r>
              <a:rPr lang="en-US" dirty="0">
                <a:solidFill>
                  <a:srgbClr val="7030A0"/>
                </a:solidFill>
              </a:rPr>
              <a:t>    </a:t>
            </a:r>
            <a:r>
              <a:rPr lang="en-US" dirty="0" err="1">
                <a:solidFill>
                  <a:srgbClr val="7030A0"/>
                </a:solidFill>
              </a:rPr>
              <a:t>mylist</a:t>
            </a:r>
            <a:r>
              <a:rPr lang="en-US" dirty="0">
                <a:solidFill>
                  <a:srgbClr val="7030A0"/>
                </a:solidFill>
              </a:rPr>
              <a:t>=[1,2,3,4]</a:t>
            </a:r>
          </a:p>
          <a:p>
            <a:r>
              <a:rPr lang="en-US" dirty="0">
                <a:solidFill>
                  <a:srgbClr val="7030A0"/>
                </a:solidFill>
              </a:rPr>
              <a:t>    print '</a:t>
            </a:r>
            <a:r>
              <a:rPr lang="el-GR" dirty="0">
                <a:solidFill>
                  <a:srgbClr val="7030A0"/>
                </a:solidFill>
              </a:rPr>
              <a:t>Τιμές μέσα στη συνάρτηση:', </a:t>
            </a:r>
            <a:r>
              <a:rPr lang="en-US" dirty="0" err="1">
                <a:solidFill>
                  <a:srgbClr val="7030A0"/>
                </a:solidFill>
              </a:rPr>
              <a:t>mylist</a:t>
            </a:r>
            <a:endParaRPr lang="en-US" dirty="0">
              <a:solidFill>
                <a:srgbClr val="7030A0"/>
              </a:solidFill>
            </a:endParaRPr>
          </a:p>
          <a:p>
            <a:r>
              <a:rPr lang="en-US" dirty="0">
                <a:solidFill>
                  <a:srgbClr val="7030A0"/>
                </a:solidFill>
              </a:rPr>
              <a:t> </a:t>
            </a:r>
          </a:p>
          <a:p>
            <a:r>
              <a:rPr lang="en-US" dirty="0" err="1">
                <a:solidFill>
                  <a:srgbClr val="7030A0"/>
                </a:solidFill>
              </a:rPr>
              <a:t>mylist</a:t>
            </a:r>
            <a:r>
              <a:rPr lang="en-US" dirty="0">
                <a:solidFill>
                  <a:srgbClr val="7030A0"/>
                </a:solidFill>
              </a:rPr>
              <a:t> = [10,20,30]</a:t>
            </a:r>
          </a:p>
          <a:p>
            <a:r>
              <a:rPr lang="en-US" dirty="0" err="1">
                <a:solidFill>
                  <a:srgbClr val="7030A0"/>
                </a:solidFill>
              </a:rPr>
              <a:t>changeme</a:t>
            </a:r>
            <a:r>
              <a:rPr lang="en-US" dirty="0">
                <a:solidFill>
                  <a:srgbClr val="7030A0"/>
                </a:solidFill>
              </a:rPr>
              <a:t>( </a:t>
            </a:r>
            <a:r>
              <a:rPr lang="en-US" dirty="0" err="1">
                <a:solidFill>
                  <a:srgbClr val="7030A0"/>
                </a:solidFill>
              </a:rPr>
              <a:t>mylist</a:t>
            </a:r>
            <a:r>
              <a:rPr lang="en-US" dirty="0">
                <a:solidFill>
                  <a:srgbClr val="7030A0"/>
                </a:solidFill>
              </a:rPr>
              <a:t> )</a:t>
            </a:r>
          </a:p>
          <a:p>
            <a:r>
              <a:rPr lang="en-US" dirty="0">
                <a:solidFill>
                  <a:srgbClr val="7030A0"/>
                </a:solidFill>
              </a:rPr>
              <a:t>print '</a:t>
            </a:r>
            <a:r>
              <a:rPr lang="el-GR" dirty="0">
                <a:solidFill>
                  <a:srgbClr val="7030A0"/>
                </a:solidFill>
              </a:rPr>
              <a:t>Τιμές έξω από τη συνάρτηση:', </a:t>
            </a:r>
            <a:r>
              <a:rPr lang="en-US" dirty="0" err="1">
                <a:solidFill>
                  <a:srgbClr val="7030A0"/>
                </a:solidFill>
              </a:rPr>
              <a:t>mylist</a:t>
            </a:r>
            <a:endParaRPr lang="en-US" dirty="0">
              <a:solidFill>
                <a:srgbClr val="7030A0"/>
              </a:solidFill>
            </a:endParaRPr>
          </a:p>
        </p:txBody>
      </p:sp>
      <p:cxnSp>
        <p:nvCxnSpPr>
          <p:cNvPr id="6" name="Ευθύγραμμο βέλος σύνδεσης 5">
            <a:extLst>
              <a:ext uri="{FF2B5EF4-FFF2-40B4-BE49-F238E27FC236}">
                <a16:creationId xmlns:a16="http://schemas.microsoft.com/office/drawing/2014/main" id="{E84B22E2-72D5-4C8B-A8A9-484A0713EED7}"/>
              </a:ext>
            </a:extLst>
          </p:cNvPr>
          <p:cNvCxnSpPr>
            <a:cxnSpLocks/>
          </p:cNvCxnSpPr>
          <p:nvPr/>
        </p:nvCxnSpPr>
        <p:spPr>
          <a:xfrm>
            <a:off x="2215798" y="5065649"/>
            <a:ext cx="0" cy="49824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7" name="Ορθογώνιο 6">
            <a:extLst>
              <a:ext uri="{FF2B5EF4-FFF2-40B4-BE49-F238E27FC236}">
                <a16:creationId xmlns:a16="http://schemas.microsoft.com/office/drawing/2014/main" id="{C506EEB9-9E59-485F-9212-C7C3E32B0854}"/>
              </a:ext>
            </a:extLst>
          </p:cNvPr>
          <p:cNvSpPr/>
          <p:nvPr/>
        </p:nvSpPr>
        <p:spPr>
          <a:xfrm>
            <a:off x="722097" y="5688932"/>
            <a:ext cx="6096000" cy="646331"/>
          </a:xfrm>
          <a:prstGeom prst="rect">
            <a:avLst/>
          </a:prstGeom>
        </p:spPr>
        <p:txBody>
          <a:bodyPr>
            <a:spAutoFit/>
          </a:bodyPr>
          <a:lstStyle/>
          <a:p>
            <a:r>
              <a:rPr lang="el-GR" dirty="0">
                <a:solidFill>
                  <a:srgbClr val="C00000"/>
                </a:solidFill>
              </a:rPr>
              <a:t>Τιμές μέσα στη συνάρτηση: [1, 2, 3, 4]</a:t>
            </a:r>
          </a:p>
          <a:p>
            <a:r>
              <a:rPr lang="el-GR" dirty="0">
                <a:solidFill>
                  <a:srgbClr val="C00000"/>
                </a:solidFill>
              </a:rPr>
              <a:t>Τιμές έξω από τη συνάρτηση: [10, 20, 30]</a:t>
            </a:r>
          </a:p>
        </p:txBody>
      </p:sp>
    </p:spTree>
    <p:extLst>
      <p:ext uri="{BB962C8B-B14F-4D97-AF65-F5344CB8AC3E}">
        <p14:creationId xmlns:p14="http://schemas.microsoft.com/office/powerpoint/2010/main" val="2951524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arn(inVertical)">
                                      <p:cBhvr>
                                        <p:cTn id="18" dur="500"/>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1"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ppt_x"/>
                                          </p:val>
                                        </p:tav>
                                        <p:tav tm="100000">
                                          <p:val>
                                            <p:strVal val="#ppt_x"/>
                                          </p:val>
                                        </p:tav>
                                      </p:tavLst>
                                    </p:anim>
                                    <p:anim calcmode="lin" valueType="num">
                                      <p:cBhvr additive="base">
                                        <p:cTn id="24" dur="500" fill="hold"/>
                                        <p:tgtEl>
                                          <p:spTgt spid="6"/>
                                        </p:tgtEl>
                                        <p:attrNameLst>
                                          <p:attrName>ppt_y</p:attrName>
                                        </p:attrNameLst>
                                      </p:cBhvr>
                                      <p:tavLst>
                                        <p:tav tm="0">
                                          <p:val>
                                            <p:strVal val="0-#ppt_h/2"/>
                                          </p:val>
                                        </p:tav>
                                        <p:tav tm="100000">
                                          <p:val>
                                            <p:strVal val="#ppt_y"/>
                                          </p:val>
                                        </p:tav>
                                      </p:tavLst>
                                    </p:anim>
                                  </p:childTnLst>
                                </p:cTn>
                              </p:par>
                              <p:par>
                                <p:cTn id="25" presetID="2" presetClass="entr" presetSubtype="1"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251867" cy="788132"/>
          </a:xfrm>
        </p:spPr>
        <p:txBody>
          <a:bodyPr>
            <a:noAutofit/>
          </a:bodyPr>
          <a:lstStyle/>
          <a:p>
            <a:r>
              <a:rPr lang="en-US" sz="2800" dirty="0">
                <a:solidFill>
                  <a:srgbClr val="0070C0"/>
                </a:solidFill>
              </a:rPr>
              <a:t>Call by reference</a:t>
            </a:r>
          </a:p>
        </p:txBody>
      </p:sp>
      <p:sp>
        <p:nvSpPr>
          <p:cNvPr id="5" name="Ορθογώνιο 4">
            <a:extLst>
              <a:ext uri="{FF2B5EF4-FFF2-40B4-BE49-F238E27FC236}">
                <a16:creationId xmlns:a16="http://schemas.microsoft.com/office/drawing/2014/main" id="{0274FF82-B587-407A-A1C3-A3D150F0AA9E}"/>
              </a:ext>
            </a:extLst>
          </p:cNvPr>
          <p:cNvSpPr/>
          <p:nvPr/>
        </p:nvSpPr>
        <p:spPr>
          <a:xfrm>
            <a:off x="646110" y="1101636"/>
            <a:ext cx="9844089" cy="1477328"/>
          </a:xfrm>
          <a:prstGeom prst="rect">
            <a:avLst/>
          </a:prstGeom>
        </p:spPr>
        <p:txBody>
          <a:bodyPr wrap="square">
            <a:spAutoFit/>
          </a:bodyPr>
          <a:lstStyle/>
          <a:p>
            <a:pPr algn="just"/>
            <a:r>
              <a:rPr lang="el-GR" dirty="0">
                <a:latin typeface="Arial" panose="020B0604020202020204" pitchFamily="34" charset="0"/>
              </a:rPr>
              <a:t>Άλλες πάλι φορές με την βοήθεια ειδικών μηχανισμών (που ορίζονται από την γλώσσα προγραμματισμού) αυτό που περνά μέσα σε μια συνάρτηση δεν είναι ένα αντίγραφο της παραμέτρου του κύριου προγράμματος αλλά μια </a:t>
            </a:r>
            <a:r>
              <a:rPr lang="el-GR" b="1" dirty="0">
                <a:latin typeface="Arial" panose="020B0604020202020204" pitchFamily="34" charset="0"/>
              </a:rPr>
              <a:t>αναφορά</a:t>
            </a:r>
            <a:r>
              <a:rPr lang="el-GR" dirty="0">
                <a:latin typeface="Arial" panose="020B0604020202020204" pitchFamily="34" charset="0"/>
              </a:rPr>
              <a:t> σε αυτό. Αυτό έχει σαν συνέπεια οποιαδήποτε αλλαγή συμβεί στην παράμετρο μέσα στην συνάρτηση να </a:t>
            </a:r>
            <a:r>
              <a:rPr lang="el-GR" b="1" dirty="0">
                <a:latin typeface="Arial" panose="020B0604020202020204" pitchFamily="34" charset="0"/>
              </a:rPr>
              <a:t>επηρεάζει</a:t>
            </a:r>
            <a:r>
              <a:rPr lang="el-GR" dirty="0">
                <a:latin typeface="Arial" panose="020B0604020202020204" pitchFamily="34" charset="0"/>
              </a:rPr>
              <a:t> την παράμετρο στο κύριο πρόγραμμα.</a:t>
            </a:r>
            <a:endParaRPr lang="el-GR" dirty="0">
              <a:effectLst/>
              <a:latin typeface="Arial" panose="020B0604020202020204" pitchFamily="34" charset="0"/>
            </a:endParaRPr>
          </a:p>
        </p:txBody>
      </p:sp>
      <p:sp>
        <p:nvSpPr>
          <p:cNvPr id="2" name="Ορθογώνιο 1">
            <a:extLst>
              <a:ext uri="{FF2B5EF4-FFF2-40B4-BE49-F238E27FC236}">
                <a16:creationId xmlns:a16="http://schemas.microsoft.com/office/drawing/2014/main" id="{F2C8FD4F-B720-4C74-A625-C4A1AFBF757E}"/>
              </a:ext>
            </a:extLst>
          </p:cNvPr>
          <p:cNvSpPr/>
          <p:nvPr/>
        </p:nvSpPr>
        <p:spPr>
          <a:xfrm>
            <a:off x="646110" y="2878287"/>
            <a:ext cx="5041768" cy="2031325"/>
          </a:xfrm>
          <a:prstGeom prst="rect">
            <a:avLst/>
          </a:prstGeom>
        </p:spPr>
        <p:txBody>
          <a:bodyPr wrap="square">
            <a:spAutoFit/>
          </a:bodyPr>
          <a:lstStyle/>
          <a:p>
            <a:r>
              <a:rPr lang="en-US" dirty="0">
                <a:solidFill>
                  <a:srgbClr val="7030A0"/>
                </a:solidFill>
              </a:rPr>
              <a:t>def </a:t>
            </a:r>
            <a:r>
              <a:rPr lang="en-US" dirty="0" err="1">
                <a:solidFill>
                  <a:srgbClr val="7030A0"/>
                </a:solidFill>
              </a:rPr>
              <a:t>changeme</a:t>
            </a:r>
            <a:r>
              <a:rPr lang="en-US" dirty="0">
                <a:solidFill>
                  <a:srgbClr val="7030A0"/>
                </a:solidFill>
              </a:rPr>
              <a:t>( </a:t>
            </a:r>
            <a:r>
              <a:rPr lang="en-US" dirty="0" err="1">
                <a:solidFill>
                  <a:srgbClr val="7030A0"/>
                </a:solidFill>
              </a:rPr>
              <a:t>mylist</a:t>
            </a:r>
            <a:r>
              <a:rPr lang="en-US" dirty="0">
                <a:solidFill>
                  <a:srgbClr val="7030A0"/>
                </a:solidFill>
              </a:rPr>
              <a:t> ):</a:t>
            </a:r>
          </a:p>
          <a:p>
            <a:r>
              <a:rPr lang="en-US" dirty="0">
                <a:solidFill>
                  <a:srgbClr val="7030A0"/>
                </a:solidFill>
              </a:rPr>
              <a:t>    </a:t>
            </a:r>
            <a:r>
              <a:rPr lang="en-US" dirty="0" err="1">
                <a:solidFill>
                  <a:srgbClr val="7030A0"/>
                </a:solidFill>
              </a:rPr>
              <a:t>mylist.append</a:t>
            </a:r>
            <a:r>
              <a:rPr lang="en-US" dirty="0">
                <a:solidFill>
                  <a:srgbClr val="7030A0"/>
                </a:solidFill>
              </a:rPr>
              <a:t>([1,2,3,4])</a:t>
            </a:r>
          </a:p>
          <a:p>
            <a:r>
              <a:rPr lang="en-US" dirty="0">
                <a:solidFill>
                  <a:srgbClr val="7030A0"/>
                </a:solidFill>
              </a:rPr>
              <a:t>    print '</a:t>
            </a:r>
            <a:r>
              <a:rPr lang="el-GR" dirty="0">
                <a:solidFill>
                  <a:srgbClr val="7030A0"/>
                </a:solidFill>
              </a:rPr>
              <a:t>Τιμές μέσα στη συνάρτηση:', </a:t>
            </a:r>
            <a:r>
              <a:rPr lang="en-US" dirty="0" err="1">
                <a:solidFill>
                  <a:srgbClr val="7030A0"/>
                </a:solidFill>
              </a:rPr>
              <a:t>mylist</a:t>
            </a:r>
            <a:endParaRPr lang="en-US" dirty="0">
              <a:solidFill>
                <a:srgbClr val="7030A0"/>
              </a:solidFill>
            </a:endParaRPr>
          </a:p>
          <a:p>
            <a:endParaRPr lang="en-US" dirty="0">
              <a:solidFill>
                <a:srgbClr val="7030A0"/>
              </a:solidFill>
            </a:endParaRPr>
          </a:p>
          <a:p>
            <a:r>
              <a:rPr lang="en-US" dirty="0" err="1">
                <a:solidFill>
                  <a:srgbClr val="7030A0"/>
                </a:solidFill>
              </a:rPr>
              <a:t>mylist</a:t>
            </a:r>
            <a:r>
              <a:rPr lang="en-US" dirty="0">
                <a:solidFill>
                  <a:srgbClr val="7030A0"/>
                </a:solidFill>
              </a:rPr>
              <a:t> = [10,20,30]</a:t>
            </a:r>
          </a:p>
          <a:p>
            <a:r>
              <a:rPr lang="en-US" dirty="0" err="1">
                <a:solidFill>
                  <a:srgbClr val="7030A0"/>
                </a:solidFill>
              </a:rPr>
              <a:t>changeme</a:t>
            </a:r>
            <a:r>
              <a:rPr lang="en-US" dirty="0">
                <a:solidFill>
                  <a:srgbClr val="7030A0"/>
                </a:solidFill>
              </a:rPr>
              <a:t>( </a:t>
            </a:r>
            <a:r>
              <a:rPr lang="en-US" dirty="0" err="1">
                <a:solidFill>
                  <a:srgbClr val="7030A0"/>
                </a:solidFill>
              </a:rPr>
              <a:t>mylist</a:t>
            </a:r>
            <a:r>
              <a:rPr lang="en-US" dirty="0">
                <a:solidFill>
                  <a:srgbClr val="7030A0"/>
                </a:solidFill>
              </a:rPr>
              <a:t> )</a:t>
            </a:r>
          </a:p>
          <a:p>
            <a:r>
              <a:rPr lang="en-US" dirty="0">
                <a:solidFill>
                  <a:srgbClr val="7030A0"/>
                </a:solidFill>
              </a:rPr>
              <a:t>print '</a:t>
            </a:r>
            <a:r>
              <a:rPr lang="el-GR" dirty="0">
                <a:solidFill>
                  <a:srgbClr val="7030A0"/>
                </a:solidFill>
              </a:rPr>
              <a:t>Τιμές έξω από τη συνάρτηση:', </a:t>
            </a:r>
            <a:r>
              <a:rPr lang="en-US" dirty="0" err="1">
                <a:solidFill>
                  <a:srgbClr val="7030A0"/>
                </a:solidFill>
              </a:rPr>
              <a:t>mylist</a:t>
            </a:r>
            <a:endParaRPr lang="en-US" dirty="0">
              <a:solidFill>
                <a:srgbClr val="7030A0"/>
              </a:solidFill>
            </a:endParaRPr>
          </a:p>
        </p:txBody>
      </p:sp>
      <p:cxnSp>
        <p:nvCxnSpPr>
          <p:cNvPr id="6" name="Ευθύγραμμο βέλος σύνδεσης 5">
            <a:extLst>
              <a:ext uri="{FF2B5EF4-FFF2-40B4-BE49-F238E27FC236}">
                <a16:creationId xmlns:a16="http://schemas.microsoft.com/office/drawing/2014/main" id="{58119DD0-C51C-4B59-AB47-E5BFE9CA7629}"/>
              </a:ext>
            </a:extLst>
          </p:cNvPr>
          <p:cNvCxnSpPr>
            <a:cxnSpLocks/>
          </p:cNvCxnSpPr>
          <p:nvPr/>
        </p:nvCxnSpPr>
        <p:spPr>
          <a:xfrm>
            <a:off x="2215798" y="5065649"/>
            <a:ext cx="0" cy="49824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 name="Ορθογώνιο 2">
            <a:extLst>
              <a:ext uri="{FF2B5EF4-FFF2-40B4-BE49-F238E27FC236}">
                <a16:creationId xmlns:a16="http://schemas.microsoft.com/office/drawing/2014/main" id="{47B183E4-E3AA-4F5C-BC0A-791A2C19D040}"/>
              </a:ext>
            </a:extLst>
          </p:cNvPr>
          <p:cNvSpPr/>
          <p:nvPr/>
        </p:nvSpPr>
        <p:spPr>
          <a:xfrm>
            <a:off x="646110" y="5563892"/>
            <a:ext cx="6096000" cy="646331"/>
          </a:xfrm>
          <a:prstGeom prst="rect">
            <a:avLst/>
          </a:prstGeom>
        </p:spPr>
        <p:txBody>
          <a:bodyPr>
            <a:spAutoFit/>
          </a:bodyPr>
          <a:lstStyle/>
          <a:p>
            <a:r>
              <a:rPr lang="el-GR" dirty="0">
                <a:solidFill>
                  <a:srgbClr val="C00000"/>
                </a:solidFill>
              </a:rPr>
              <a:t>Τιμές μέσα στη συνάρτηση: [10, 20, 30, [1, 2, 3, 4]]</a:t>
            </a:r>
          </a:p>
          <a:p>
            <a:r>
              <a:rPr lang="el-GR" dirty="0">
                <a:solidFill>
                  <a:srgbClr val="C00000"/>
                </a:solidFill>
              </a:rPr>
              <a:t>Τιμές έξω από τη συνάρτηση: [10, 20, 30, [1, 2, 3, 4]]</a:t>
            </a:r>
          </a:p>
        </p:txBody>
      </p:sp>
      <p:grpSp>
        <p:nvGrpSpPr>
          <p:cNvPr id="15" name="Ομάδα 14">
            <a:extLst>
              <a:ext uri="{FF2B5EF4-FFF2-40B4-BE49-F238E27FC236}">
                <a16:creationId xmlns:a16="http://schemas.microsoft.com/office/drawing/2014/main" id="{8A2E8705-5B35-458D-AADE-DBA9D80FBBFB}"/>
              </a:ext>
            </a:extLst>
          </p:cNvPr>
          <p:cNvGrpSpPr/>
          <p:nvPr/>
        </p:nvGrpSpPr>
        <p:grpSpPr>
          <a:xfrm>
            <a:off x="4103564" y="2878287"/>
            <a:ext cx="5288756" cy="1819351"/>
            <a:chOff x="4025725" y="2893785"/>
            <a:chExt cx="5288756" cy="1819351"/>
          </a:xfrm>
        </p:grpSpPr>
        <p:sp>
          <p:nvSpPr>
            <p:cNvPr id="4" name="Ορθογώνιο 3">
              <a:extLst>
                <a:ext uri="{FF2B5EF4-FFF2-40B4-BE49-F238E27FC236}">
                  <a16:creationId xmlns:a16="http://schemas.microsoft.com/office/drawing/2014/main" id="{2D0F942E-98A2-446B-A600-689E5D046500}"/>
                </a:ext>
              </a:extLst>
            </p:cNvPr>
            <p:cNvSpPr/>
            <p:nvPr/>
          </p:nvSpPr>
          <p:spPr>
            <a:xfrm>
              <a:off x="7268705" y="2893785"/>
              <a:ext cx="2045776" cy="7594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TextBox 7">
              <a:extLst>
                <a:ext uri="{FF2B5EF4-FFF2-40B4-BE49-F238E27FC236}">
                  <a16:creationId xmlns:a16="http://schemas.microsoft.com/office/drawing/2014/main" id="{160E59F9-D908-42A1-85B7-6A6A1DB5D6FA}"/>
                </a:ext>
              </a:extLst>
            </p:cNvPr>
            <p:cNvSpPr txBox="1"/>
            <p:nvPr/>
          </p:nvSpPr>
          <p:spPr>
            <a:xfrm>
              <a:off x="7887475" y="3783357"/>
              <a:ext cx="808235" cy="369332"/>
            </a:xfrm>
            <a:prstGeom prst="rect">
              <a:avLst/>
            </a:prstGeom>
            <a:noFill/>
          </p:spPr>
          <p:txBody>
            <a:bodyPr wrap="none" rtlCol="0">
              <a:spAutoFit/>
            </a:bodyPr>
            <a:lstStyle/>
            <a:p>
              <a:r>
                <a:rPr lang="en-US" dirty="0" err="1"/>
                <a:t>mylist</a:t>
              </a:r>
              <a:endParaRPr lang="el-GR" dirty="0"/>
            </a:p>
          </p:txBody>
        </p:sp>
        <p:cxnSp>
          <p:nvCxnSpPr>
            <p:cNvPr id="10" name="Ευθύγραμμο βέλος σύνδεσης 9">
              <a:extLst>
                <a:ext uri="{FF2B5EF4-FFF2-40B4-BE49-F238E27FC236}">
                  <a16:creationId xmlns:a16="http://schemas.microsoft.com/office/drawing/2014/main" id="{8AC9525D-78CC-434A-BD7A-89A7F1824D28}"/>
                </a:ext>
              </a:extLst>
            </p:cNvPr>
            <p:cNvCxnSpPr>
              <a:cxnSpLocks/>
            </p:cNvCxnSpPr>
            <p:nvPr/>
          </p:nvCxnSpPr>
          <p:spPr>
            <a:xfrm>
              <a:off x="4025725" y="3444498"/>
              <a:ext cx="292918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3" name="Ευθύγραμμο βέλος σύνδεσης 12">
              <a:extLst>
                <a:ext uri="{FF2B5EF4-FFF2-40B4-BE49-F238E27FC236}">
                  <a16:creationId xmlns:a16="http://schemas.microsoft.com/office/drawing/2014/main" id="{B307041D-150B-4C10-A7F1-F30A103F8AA2}"/>
                </a:ext>
              </a:extLst>
            </p:cNvPr>
            <p:cNvCxnSpPr>
              <a:cxnSpLocks/>
            </p:cNvCxnSpPr>
            <p:nvPr/>
          </p:nvCxnSpPr>
          <p:spPr>
            <a:xfrm flipV="1">
              <a:off x="5362412" y="3653202"/>
              <a:ext cx="1580829" cy="105993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1467224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1"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0-#ppt_h/2"/>
                                          </p:val>
                                        </p:tav>
                                        <p:tav tm="100000">
                                          <p:val>
                                            <p:strVal val="#ppt_y"/>
                                          </p:val>
                                        </p:tav>
                                      </p:tavLst>
                                    </p:anim>
                                  </p:childTnLst>
                                </p:cTn>
                              </p:par>
                              <p:par>
                                <p:cTn id="19" presetID="2" presetClass="entr" presetSubtype="1"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barn(inVertical)">
                                      <p:cBhvr>
                                        <p:cTn id="2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lstStyle/>
          <a:p>
            <a:r>
              <a:rPr lang="el-GR" dirty="0">
                <a:solidFill>
                  <a:srgbClr val="0070C0"/>
                </a:solidFill>
              </a:rPr>
              <a:t>Συμβολοσειρές τεκμηρίωσης</a:t>
            </a:r>
            <a:endParaRPr lang="en-US" dirty="0">
              <a:solidFill>
                <a:srgbClr val="0070C0"/>
              </a:solidFill>
            </a:endParaRPr>
          </a:p>
        </p:txBody>
      </p:sp>
      <p:grpSp>
        <p:nvGrpSpPr>
          <p:cNvPr id="34" name="Ομάδα 33"/>
          <p:cNvGrpSpPr/>
          <p:nvPr/>
        </p:nvGrpSpPr>
        <p:grpSpPr>
          <a:xfrm>
            <a:off x="3361230" y="2103336"/>
            <a:ext cx="7994496" cy="734736"/>
            <a:chOff x="3543300" y="1681460"/>
            <a:chExt cx="7994496" cy="734736"/>
          </a:xfrm>
        </p:grpSpPr>
        <p:cxnSp>
          <p:nvCxnSpPr>
            <p:cNvPr id="27" name="Ευθύγραμμο βέλος σύνδεσης 26"/>
            <p:cNvCxnSpPr/>
            <p:nvPr/>
          </p:nvCxnSpPr>
          <p:spPr>
            <a:xfrm flipH="1">
              <a:off x="4940300" y="1681460"/>
              <a:ext cx="5894" cy="36540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3543300" y="2046864"/>
              <a:ext cx="7994496" cy="369332"/>
            </a:xfrm>
            <a:prstGeom prst="rect">
              <a:avLst/>
            </a:prstGeom>
            <a:noFill/>
          </p:spPr>
          <p:txBody>
            <a:bodyPr wrap="none" rtlCol="0">
              <a:spAutoFit/>
            </a:bodyPr>
            <a:lstStyle/>
            <a:p>
              <a:r>
                <a:rPr lang="el-GR" dirty="0"/>
                <a:t>Μέσα σε τριπλά εισαγωγικά βάζουμε μια γενική περιγραφή της συνάρτησης</a:t>
              </a:r>
            </a:p>
          </p:txBody>
        </p:sp>
      </p:grpSp>
      <p:grpSp>
        <p:nvGrpSpPr>
          <p:cNvPr id="35" name="Ομάδα 34"/>
          <p:cNvGrpSpPr/>
          <p:nvPr/>
        </p:nvGrpSpPr>
        <p:grpSpPr>
          <a:xfrm>
            <a:off x="3037380" y="4019928"/>
            <a:ext cx="7371134" cy="1035289"/>
            <a:chOff x="2679700" y="3672821"/>
            <a:chExt cx="7371134" cy="1035289"/>
          </a:xfrm>
        </p:grpSpPr>
        <p:cxnSp>
          <p:nvCxnSpPr>
            <p:cNvPr id="31" name="Ευθύγραμμο βέλος σύνδεσης 30"/>
            <p:cNvCxnSpPr/>
            <p:nvPr/>
          </p:nvCxnSpPr>
          <p:spPr>
            <a:xfrm>
              <a:off x="2679700" y="3672821"/>
              <a:ext cx="647700" cy="31158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3441700" y="3784780"/>
              <a:ext cx="6609134" cy="923330"/>
            </a:xfrm>
            <a:prstGeom prst="rect">
              <a:avLst/>
            </a:prstGeom>
            <a:noFill/>
          </p:spPr>
          <p:txBody>
            <a:bodyPr wrap="square" rtlCol="0">
              <a:spAutoFit/>
            </a:bodyPr>
            <a:lstStyle/>
            <a:p>
              <a:r>
                <a:rPr lang="el-GR" dirty="0"/>
                <a:t>Με τον τρόπο αυτό </a:t>
              </a:r>
              <a:r>
                <a:rPr lang="en-US" dirty="0"/>
                <a:t>(2</a:t>
              </a:r>
              <a:r>
                <a:rPr lang="el-GR" dirty="0"/>
                <a:t> κάτω παύλες) εμφανίζεται η γενική περιγραφή που βάλαμε ενώ αν δεν βάλαμε εμφανίζεται η τιμή </a:t>
              </a:r>
              <a:r>
                <a:rPr lang="en-US" dirty="0">
                  <a:solidFill>
                    <a:srgbClr val="0070C0"/>
                  </a:solidFill>
                </a:rPr>
                <a:t>None</a:t>
              </a:r>
              <a:endParaRPr lang="el-GR" dirty="0">
                <a:solidFill>
                  <a:srgbClr val="0070C0"/>
                </a:solidFill>
              </a:endParaRPr>
            </a:p>
          </p:txBody>
        </p:sp>
      </p:grpSp>
      <p:sp>
        <p:nvSpPr>
          <p:cNvPr id="2" name="TextBox 1"/>
          <p:cNvSpPr txBox="1"/>
          <p:nvPr/>
        </p:nvSpPr>
        <p:spPr>
          <a:xfrm>
            <a:off x="646111" y="1177232"/>
            <a:ext cx="5852884" cy="3416320"/>
          </a:xfrm>
          <a:prstGeom prst="rect">
            <a:avLst/>
          </a:prstGeom>
          <a:noFill/>
        </p:spPr>
        <p:txBody>
          <a:bodyPr wrap="none" rtlCol="0">
            <a:spAutoFit/>
          </a:bodyPr>
          <a:lstStyle/>
          <a:p>
            <a:r>
              <a:rPr lang="en-US" dirty="0" err="1">
                <a:solidFill>
                  <a:srgbClr val="7030A0"/>
                </a:solidFill>
              </a:rPr>
              <a:t>def</a:t>
            </a:r>
            <a:r>
              <a:rPr lang="en-US" dirty="0">
                <a:solidFill>
                  <a:srgbClr val="7030A0"/>
                </a:solidFill>
              </a:rPr>
              <a:t> sum1(</a:t>
            </a:r>
            <a:r>
              <a:rPr lang="en-US" dirty="0" err="1">
                <a:solidFill>
                  <a:srgbClr val="7030A0"/>
                </a:solidFill>
              </a:rPr>
              <a:t>x,y</a:t>
            </a:r>
            <a:r>
              <a:rPr lang="en-US" dirty="0">
                <a:solidFill>
                  <a:srgbClr val="7030A0"/>
                </a:solidFill>
              </a:rPr>
              <a:t>):</a:t>
            </a:r>
          </a:p>
          <a:p>
            <a:r>
              <a:rPr lang="en-US" dirty="0">
                <a:solidFill>
                  <a:srgbClr val="7030A0"/>
                </a:solidFill>
              </a:rPr>
              <a:t>    '''</a:t>
            </a:r>
            <a:r>
              <a:rPr lang="el-GR" dirty="0">
                <a:solidFill>
                  <a:srgbClr val="7030A0"/>
                </a:solidFill>
              </a:rPr>
              <a:t>Αθροίζει 2 αριθμούς ή συνενώνει 2 συμβολοσειρές'''</a:t>
            </a:r>
          </a:p>
          <a:p>
            <a:r>
              <a:rPr lang="el-GR" dirty="0">
                <a:solidFill>
                  <a:srgbClr val="7030A0"/>
                </a:solidFill>
              </a:rPr>
              <a:t>    </a:t>
            </a:r>
            <a:r>
              <a:rPr lang="en-US" dirty="0">
                <a:solidFill>
                  <a:srgbClr val="7030A0"/>
                </a:solidFill>
              </a:rPr>
              <a:t>return </a:t>
            </a:r>
            <a:r>
              <a:rPr lang="en-US" dirty="0" err="1">
                <a:solidFill>
                  <a:srgbClr val="7030A0"/>
                </a:solidFill>
              </a:rPr>
              <a:t>x+y</a:t>
            </a:r>
            <a:endParaRPr lang="en-US" dirty="0">
              <a:solidFill>
                <a:srgbClr val="7030A0"/>
              </a:solidFill>
            </a:endParaRPr>
          </a:p>
          <a:p>
            <a:endParaRPr lang="en-US" dirty="0">
              <a:solidFill>
                <a:srgbClr val="7030A0"/>
              </a:solidFill>
            </a:endParaRPr>
          </a:p>
          <a:p>
            <a:r>
              <a:rPr lang="en-US" dirty="0">
                <a:solidFill>
                  <a:srgbClr val="7030A0"/>
                </a:solidFill>
              </a:rPr>
              <a:t>a=sum1(2,3)</a:t>
            </a:r>
          </a:p>
          <a:p>
            <a:r>
              <a:rPr lang="en-US" dirty="0">
                <a:solidFill>
                  <a:srgbClr val="7030A0"/>
                </a:solidFill>
              </a:rPr>
              <a:t>print a</a:t>
            </a:r>
          </a:p>
          <a:p>
            <a:endParaRPr lang="en-US" dirty="0">
              <a:solidFill>
                <a:srgbClr val="7030A0"/>
              </a:solidFill>
            </a:endParaRPr>
          </a:p>
          <a:p>
            <a:r>
              <a:rPr lang="en-US" dirty="0">
                <a:solidFill>
                  <a:srgbClr val="7030A0"/>
                </a:solidFill>
              </a:rPr>
              <a:t>b=sum1(‘IRA</a:t>
            </a:r>
            <a:r>
              <a:rPr lang="el-GR" dirty="0">
                <a:solidFill>
                  <a:srgbClr val="7030A0"/>
                </a:solidFill>
              </a:rPr>
              <a:t>',‘</a:t>
            </a:r>
            <a:r>
              <a:rPr lang="en-US" dirty="0">
                <a:solidFill>
                  <a:srgbClr val="7030A0"/>
                </a:solidFill>
              </a:rPr>
              <a:t>OLE</a:t>
            </a:r>
            <a:r>
              <a:rPr lang="el-GR" dirty="0">
                <a:solidFill>
                  <a:srgbClr val="7030A0"/>
                </a:solidFill>
              </a:rPr>
              <a:t>')</a:t>
            </a:r>
          </a:p>
          <a:p>
            <a:r>
              <a:rPr lang="en-US" dirty="0">
                <a:solidFill>
                  <a:srgbClr val="7030A0"/>
                </a:solidFill>
              </a:rPr>
              <a:t>print b</a:t>
            </a:r>
          </a:p>
          <a:p>
            <a:endParaRPr lang="en-US" dirty="0">
              <a:solidFill>
                <a:srgbClr val="7030A0"/>
              </a:solidFill>
            </a:endParaRPr>
          </a:p>
          <a:p>
            <a:r>
              <a:rPr lang="en-US" dirty="0">
                <a:solidFill>
                  <a:srgbClr val="7030A0"/>
                </a:solidFill>
              </a:rPr>
              <a:t>print sum1.__doc__</a:t>
            </a:r>
          </a:p>
          <a:p>
            <a:endParaRPr lang="el-GR" dirty="0">
              <a:solidFill>
                <a:srgbClr val="7030A0"/>
              </a:solidFill>
            </a:endParaRPr>
          </a:p>
        </p:txBody>
      </p:sp>
      <p:sp>
        <p:nvSpPr>
          <p:cNvPr id="5" name="TextBox 4"/>
          <p:cNvSpPr txBox="1"/>
          <p:nvPr/>
        </p:nvSpPr>
        <p:spPr>
          <a:xfrm>
            <a:off x="646111" y="5195274"/>
            <a:ext cx="5355953" cy="923330"/>
          </a:xfrm>
          <a:prstGeom prst="rect">
            <a:avLst/>
          </a:prstGeom>
          <a:noFill/>
        </p:spPr>
        <p:txBody>
          <a:bodyPr wrap="none" rtlCol="0">
            <a:spAutoFit/>
          </a:bodyPr>
          <a:lstStyle/>
          <a:p>
            <a:r>
              <a:rPr lang="el-GR" dirty="0">
                <a:solidFill>
                  <a:srgbClr val="C00000"/>
                </a:solidFill>
              </a:rPr>
              <a:t>5</a:t>
            </a:r>
          </a:p>
          <a:p>
            <a:r>
              <a:rPr lang="en-US" dirty="0">
                <a:solidFill>
                  <a:srgbClr val="C00000"/>
                </a:solidFill>
              </a:rPr>
              <a:t>IRAOLE</a:t>
            </a:r>
            <a:endParaRPr lang="el-GR" dirty="0">
              <a:solidFill>
                <a:srgbClr val="C00000"/>
              </a:solidFill>
            </a:endParaRPr>
          </a:p>
          <a:p>
            <a:r>
              <a:rPr lang="el-GR" dirty="0">
                <a:solidFill>
                  <a:srgbClr val="C00000"/>
                </a:solidFill>
              </a:rPr>
              <a:t>Αθροίζει 2 αριθμούς ή συνενώνει 2 συμβολοσειρές</a:t>
            </a:r>
          </a:p>
        </p:txBody>
      </p:sp>
    </p:spTree>
    <p:extLst>
      <p:ext uri="{BB962C8B-B14F-4D97-AF65-F5344CB8AC3E}">
        <p14:creationId xmlns:p14="http://schemas.microsoft.com/office/powerpoint/2010/main" val="833996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1" fill="hold" nodeType="clickEffect">
                                  <p:stCondLst>
                                    <p:cond delay="0"/>
                                  </p:stCondLst>
                                  <p:childTnLst>
                                    <p:set>
                                      <p:cBhvr>
                                        <p:cTn id="11" dur="1" fill="hold">
                                          <p:stCondLst>
                                            <p:cond delay="0"/>
                                          </p:stCondLst>
                                        </p:cTn>
                                        <p:tgtEl>
                                          <p:spTgt spid="34"/>
                                        </p:tgtEl>
                                        <p:attrNameLst>
                                          <p:attrName>style.visibility</p:attrName>
                                        </p:attrNameLst>
                                      </p:cBhvr>
                                      <p:to>
                                        <p:strVal val="visible"/>
                                      </p:to>
                                    </p:set>
                                    <p:anim calcmode="lin" valueType="num">
                                      <p:cBhvr additive="base">
                                        <p:cTn id="12" dur="500" fill="hold"/>
                                        <p:tgtEl>
                                          <p:spTgt spid="34"/>
                                        </p:tgtEl>
                                        <p:attrNameLst>
                                          <p:attrName>ppt_x</p:attrName>
                                        </p:attrNameLst>
                                      </p:cBhvr>
                                      <p:tavLst>
                                        <p:tav tm="0">
                                          <p:val>
                                            <p:strVal val="#ppt_x"/>
                                          </p:val>
                                        </p:tav>
                                        <p:tav tm="100000">
                                          <p:val>
                                            <p:strVal val="#ppt_x"/>
                                          </p:val>
                                        </p:tav>
                                      </p:tavLst>
                                    </p:anim>
                                    <p:anim calcmode="lin" valueType="num">
                                      <p:cBhvr additive="base">
                                        <p:cTn id="13" dur="500" fill="hold"/>
                                        <p:tgtEl>
                                          <p:spTgt spid="34"/>
                                        </p:tgtEl>
                                        <p:attrNameLst>
                                          <p:attrName>ppt_y</p:attrName>
                                        </p:attrNameLst>
                                      </p:cBhvr>
                                      <p:tavLst>
                                        <p:tav tm="0">
                                          <p:val>
                                            <p:strVal val="0-#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9" fill="hold" nodeType="clickEffect">
                                  <p:stCondLst>
                                    <p:cond delay="0"/>
                                  </p:stCondLst>
                                  <p:childTnLst>
                                    <p:set>
                                      <p:cBhvr>
                                        <p:cTn id="17" dur="1" fill="hold">
                                          <p:stCondLst>
                                            <p:cond delay="0"/>
                                          </p:stCondLst>
                                        </p:cTn>
                                        <p:tgtEl>
                                          <p:spTgt spid="35"/>
                                        </p:tgtEl>
                                        <p:attrNameLst>
                                          <p:attrName>style.visibility</p:attrName>
                                        </p:attrNameLst>
                                      </p:cBhvr>
                                      <p:to>
                                        <p:strVal val="visible"/>
                                      </p:to>
                                    </p:set>
                                    <p:anim calcmode="lin" valueType="num">
                                      <p:cBhvr additive="base">
                                        <p:cTn id="18" dur="500" fill="hold"/>
                                        <p:tgtEl>
                                          <p:spTgt spid="35"/>
                                        </p:tgtEl>
                                        <p:attrNameLst>
                                          <p:attrName>ppt_x</p:attrName>
                                        </p:attrNameLst>
                                      </p:cBhvr>
                                      <p:tavLst>
                                        <p:tav tm="0">
                                          <p:val>
                                            <p:strVal val="0-#ppt_w/2"/>
                                          </p:val>
                                        </p:tav>
                                        <p:tav tm="100000">
                                          <p:val>
                                            <p:strVal val="#ppt_x"/>
                                          </p:val>
                                        </p:tav>
                                      </p:tavLst>
                                    </p:anim>
                                    <p:anim calcmode="lin" valueType="num">
                                      <p:cBhvr additive="base">
                                        <p:cTn id="19" dur="500" fill="hold"/>
                                        <p:tgtEl>
                                          <p:spTgt spid="35"/>
                                        </p:tgtEl>
                                        <p:attrNameLst>
                                          <p:attrName>ppt_y</p:attrName>
                                        </p:attrNameLst>
                                      </p:cBhvr>
                                      <p:tavLst>
                                        <p:tav tm="0">
                                          <p:val>
                                            <p:strVal val="0-#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circle(in)">
                                      <p:cBhvr>
                                        <p:cTn id="2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lstStyle/>
          <a:p>
            <a:r>
              <a:rPr lang="el-GR" dirty="0">
                <a:solidFill>
                  <a:srgbClr val="0070C0"/>
                </a:solidFill>
              </a:rPr>
              <a:t>Η ανάγκη…</a:t>
            </a:r>
            <a:endParaRPr lang="en-US" dirty="0">
              <a:solidFill>
                <a:srgbClr val="0070C0"/>
              </a:solidFill>
            </a:endParaRPr>
          </a:p>
        </p:txBody>
      </p:sp>
      <p:grpSp>
        <p:nvGrpSpPr>
          <p:cNvPr id="5" name="Ομάδα 4"/>
          <p:cNvGrpSpPr/>
          <p:nvPr/>
        </p:nvGrpSpPr>
        <p:grpSpPr>
          <a:xfrm>
            <a:off x="2045356" y="1403684"/>
            <a:ext cx="1716510" cy="4390708"/>
            <a:chOff x="850227" y="1427747"/>
            <a:chExt cx="1716510" cy="4390708"/>
          </a:xfrm>
        </p:grpSpPr>
        <p:sp>
          <p:nvSpPr>
            <p:cNvPr id="3" name="Ορθογώνιο 2"/>
            <p:cNvSpPr/>
            <p:nvPr/>
          </p:nvSpPr>
          <p:spPr>
            <a:xfrm>
              <a:off x="850232" y="1427747"/>
              <a:ext cx="1716505" cy="481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Ορθογώνιο 6"/>
            <p:cNvSpPr/>
            <p:nvPr/>
          </p:nvSpPr>
          <p:spPr>
            <a:xfrm>
              <a:off x="850232" y="1909010"/>
              <a:ext cx="1716505" cy="818147"/>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l-GR"/>
            </a:p>
          </p:txBody>
        </p:sp>
        <p:sp>
          <p:nvSpPr>
            <p:cNvPr id="8" name="Ορθογώνιο 7"/>
            <p:cNvSpPr/>
            <p:nvPr/>
          </p:nvSpPr>
          <p:spPr>
            <a:xfrm>
              <a:off x="850231" y="2727157"/>
              <a:ext cx="1716505" cy="481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Ορθογώνιο 8"/>
            <p:cNvSpPr/>
            <p:nvPr/>
          </p:nvSpPr>
          <p:spPr>
            <a:xfrm>
              <a:off x="850230" y="3214028"/>
              <a:ext cx="1716505" cy="481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p:cNvSpPr/>
            <p:nvPr/>
          </p:nvSpPr>
          <p:spPr>
            <a:xfrm>
              <a:off x="850229" y="3695292"/>
              <a:ext cx="1716505" cy="818147"/>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l-GR"/>
            </a:p>
          </p:txBody>
        </p:sp>
        <p:sp>
          <p:nvSpPr>
            <p:cNvPr id="11" name="Ορθογώνιο 10"/>
            <p:cNvSpPr/>
            <p:nvPr/>
          </p:nvSpPr>
          <p:spPr>
            <a:xfrm>
              <a:off x="850228" y="4524263"/>
              <a:ext cx="1716505" cy="818147"/>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l-GR"/>
            </a:p>
          </p:txBody>
        </p:sp>
        <p:sp>
          <p:nvSpPr>
            <p:cNvPr id="13" name="Ορθογώνιο 12"/>
            <p:cNvSpPr/>
            <p:nvPr/>
          </p:nvSpPr>
          <p:spPr>
            <a:xfrm>
              <a:off x="850227" y="5337191"/>
              <a:ext cx="1716505" cy="481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38" name="Ομάδα 37"/>
          <p:cNvGrpSpPr/>
          <p:nvPr/>
        </p:nvGrpSpPr>
        <p:grpSpPr>
          <a:xfrm>
            <a:off x="5057936" y="2026632"/>
            <a:ext cx="4700345" cy="2533316"/>
            <a:chOff x="4451678" y="1431330"/>
            <a:chExt cx="4700345" cy="2533316"/>
          </a:xfrm>
        </p:grpSpPr>
        <p:sp>
          <p:nvSpPr>
            <p:cNvPr id="14" name="Ορθογώνιο 13"/>
            <p:cNvSpPr/>
            <p:nvPr/>
          </p:nvSpPr>
          <p:spPr>
            <a:xfrm>
              <a:off x="4451678" y="1431330"/>
              <a:ext cx="1716505" cy="481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Ορθογώνιο 14"/>
            <p:cNvSpPr/>
            <p:nvPr/>
          </p:nvSpPr>
          <p:spPr>
            <a:xfrm>
              <a:off x="7435518" y="2274400"/>
              <a:ext cx="1716505" cy="818147"/>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l-GR"/>
            </a:p>
          </p:txBody>
        </p:sp>
        <p:sp>
          <p:nvSpPr>
            <p:cNvPr id="16" name="Ορθογώνιο 15"/>
            <p:cNvSpPr/>
            <p:nvPr/>
          </p:nvSpPr>
          <p:spPr>
            <a:xfrm>
              <a:off x="4451678" y="2114755"/>
              <a:ext cx="1716505" cy="481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 name="Ορθογώνιο 16"/>
            <p:cNvSpPr/>
            <p:nvPr/>
          </p:nvSpPr>
          <p:spPr>
            <a:xfrm>
              <a:off x="4451678" y="2611283"/>
              <a:ext cx="1716505" cy="481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 name="Ορθογώνιο 17"/>
            <p:cNvSpPr/>
            <p:nvPr/>
          </p:nvSpPr>
          <p:spPr>
            <a:xfrm>
              <a:off x="4451680" y="1912594"/>
              <a:ext cx="1716505" cy="18689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dirty="0"/>
            </a:p>
          </p:txBody>
        </p:sp>
        <p:sp>
          <p:nvSpPr>
            <p:cNvPr id="20" name="Ορθογώνιο 19"/>
            <p:cNvSpPr/>
            <p:nvPr/>
          </p:nvSpPr>
          <p:spPr>
            <a:xfrm>
              <a:off x="4451684" y="3483382"/>
              <a:ext cx="1716505" cy="481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8" name="Ορθογώνιο 27"/>
            <p:cNvSpPr/>
            <p:nvPr/>
          </p:nvSpPr>
          <p:spPr>
            <a:xfrm>
              <a:off x="4451679" y="3296485"/>
              <a:ext cx="1716505" cy="18689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dirty="0"/>
            </a:p>
          </p:txBody>
        </p:sp>
        <p:sp>
          <p:nvSpPr>
            <p:cNvPr id="29" name="Ορθογώνιο 28"/>
            <p:cNvSpPr/>
            <p:nvPr/>
          </p:nvSpPr>
          <p:spPr>
            <a:xfrm>
              <a:off x="4451679" y="3089572"/>
              <a:ext cx="1716505" cy="18689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dirty="0"/>
            </a:p>
          </p:txBody>
        </p:sp>
        <p:cxnSp>
          <p:nvCxnSpPr>
            <p:cNvPr id="30" name="Ευθύγραμμο βέλος σύνδεσης 29"/>
            <p:cNvCxnSpPr>
              <a:endCxn id="15" idx="1"/>
            </p:cNvCxnSpPr>
            <p:nvPr/>
          </p:nvCxnSpPr>
          <p:spPr>
            <a:xfrm>
              <a:off x="6304547" y="2059815"/>
              <a:ext cx="1130971" cy="623659"/>
            </a:xfrm>
            <a:prstGeom prst="straightConnector1">
              <a:avLst/>
            </a:prstGeom>
            <a:ln w="3810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4" name="Ευθύγραμμο βέλος σύνδεσης 33"/>
            <p:cNvCxnSpPr>
              <a:stCxn id="29" idx="3"/>
            </p:cNvCxnSpPr>
            <p:nvPr/>
          </p:nvCxnSpPr>
          <p:spPr>
            <a:xfrm flipV="1">
              <a:off x="6168184" y="2701758"/>
              <a:ext cx="1098890" cy="481263"/>
            </a:xfrm>
            <a:prstGeom prst="straightConnector1">
              <a:avLst/>
            </a:prstGeom>
            <a:ln w="3810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Ευθύγραμμο βέλος σύνδεσης 36"/>
            <p:cNvCxnSpPr/>
            <p:nvPr/>
          </p:nvCxnSpPr>
          <p:spPr>
            <a:xfrm flipV="1">
              <a:off x="6240374" y="2936874"/>
              <a:ext cx="1098890" cy="481263"/>
            </a:xfrm>
            <a:prstGeom prst="straightConnector1">
              <a:avLst/>
            </a:prstGeom>
            <a:ln w="3810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78975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barn(inVertical)">
                                      <p:cBhvr>
                                        <p:cTn id="12"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lstStyle/>
          <a:p>
            <a:r>
              <a:rPr lang="el-GR" dirty="0">
                <a:solidFill>
                  <a:srgbClr val="0070C0"/>
                </a:solidFill>
              </a:rPr>
              <a:t>Προεπιλεγμένα ορίσματα</a:t>
            </a:r>
            <a:endParaRPr lang="en-US" dirty="0">
              <a:solidFill>
                <a:srgbClr val="0070C0"/>
              </a:solidFill>
            </a:endParaRPr>
          </a:p>
        </p:txBody>
      </p:sp>
      <p:sp>
        <p:nvSpPr>
          <p:cNvPr id="7" name="TextBox 6"/>
          <p:cNvSpPr txBox="1"/>
          <p:nvPr/>
        </p:nvSpPr>
        <p:spPr>
          <a:xfrm>
            <a:off x="646108" y="2827620"/>
            <a:ext cx="10714149" cy="923330"/>
          </a:xfrm>
          <a:prstGeom prst="rect">
            <a:avLst/>
          </a:prstGeom>
          <a:noFill/>
        </p:spPr>
        <p:txBody>
          <a:bodyPr wrap="square" rtlCol="0">
            <a:spAutoFit/>
          </a:bodyPr>
          <a:lstStyle/>
          <a:p>
            <a:r>
              <a:rPr lang="el-GR" dirty="0"/>
              <a:t>Ο προγραμματιστής μπορεί να δίνει τιμές:</a:t>
            </a:r>
          </a:p>
          <a:p>
            <a:pPr marL="285750" indent="-285750">
              <a:buFont typeface="Arial" panose="020B0604020202020204" pitchFamily="34" charset="0"/>
              <a:buChar char="•"/>
            </a:pPr>
            <a:r>
              <a:rPr lang="el-GR" dirty="0"/>
              <a:t>είτε και στα δύο ορίσματα </a:t>
            </a:r>
            <a:r>
              <a:rPr lang="en-US" dirty="0" err="1"/>
              <a:t>omada</a:t>
            </a:r>
            <a:r>
              <a:rPr lang="en-US" dirty="0"/>
              <a:t> </a:t>
            </a:r>
            <a:r>
              <a:rPr lang="el-GR" dirty="0"/>
              <a:t>και </a:t>
            </a:r>
            <a:r>
              <a:rPr lang="en-US" dirty="0" err="1"/>
              <a:t>sinthima</a:t>
            </a:r>
            <a:r>
              <a:rPr lang="en-US" dirty="0"/>
              <a:t> </a:t>
            </a:r>
            <a:r>
              <a:rPr lang="el-GR" dirty="0"/>
              <a:t>(όπως κανονικά έχουμε μάθει έως σήμερα),</a:t>
            </a:r>
          </a:p>
          <a:p>
            <a:pPr marL="285750" indent="-285750">
              <a:buFont typeface="Arial" panose="020B0604020202020204" pitchFamily="34" charset="0"/>
              <a:buChar char="•"/>
            </a:pPr>
            <a:r>
              <a:rPr lang="el-GR" dirty="0"/>
              <a:t>είτε μόνο στο όρισμα </a:t>
            </a:r>
            <a:r>
              <a:rPr lang="en-US" dirty="0" err="1"/>
              <a:t>omada</a:t>
            </a:r>
            <a:r>
              <a:rPr lang="en-US" dirty="0"/>
              <a:t> </a:t>
            </a:r>
            <a:r>
              <a:rPr lang="el-GR" dirty="0"/>
              <a:t>(το δεύτερο όρισμα </a:t>
            </a:r>
            <a:r>
              <a:rPr lang="en-US" dirty="0" err="1"/>
              <a:t>sinthima</a:t>
            </a:r>
            <a:r>
              <a:rPr lang="en-US" dirty="0"/>
              <a:t> </a:t>
            </a:r>
            <a:r>
              <a:rPr lang="el-GR" dirty="0"/>
              <a:t>έχει την προεπιλεγμένη τιμή του ‘ ΟΛΕ’.</a:t>
            </a:r>
          </a:p>
        </p:txBody>
      </p:sp>
      <p:sp>
        <p:nvSpPr>
          <p:cNvPr id="3" name="TextBox 2"/>
          <p:cNvSpPr txBox="1"/>
          <p:nvPr/>
        </p:nvSpPr>
        <p:spPr>
          <a:xfrm>
            <a:off x="646110" y="1064582"/>
            <a:ext cx="4414991" cy="1631216"/>
          </a:xfrm>
          <a:prstGeom prst="rect">
            <a:avLst/>
          </a:prstGeom>
          <a:noFill/>
        </p:spPr>
        <p:txBody>
          <a:bodyPr wrap="none" rtlCol="0">
            <a:spAutoFit/>
          </a:bodyPr>
          <a:lstStyle/>
          <a:p>
            <a:r>
              <a:rPr lang="en-US" sz="2000" dirty="0" err="1">
                <a:solidFill>
                  <a:srgbClr val="7030A0"/>
                </a:solidFill>
              </a:rPr>
              <a:t>def</a:t>
            </a:r>
            <a:r>
              <a:rPr lang="en-US" sz="2000" dirty="0">
                <a:solidFill>
                  <a:srgbClr val="7030A0"/>
                </a:solidFill>
              </a:rPr>
              <a:t> football(</a:t>
            </a:r>
            <a:r>
              <a:rPr lang="en-US" sz="2000" dirty="0" err="1">
                <a:solidFill>
                  <a:srgbClr val="7030A0"/>
                </a:solidFill>
              </a:rPr>
              <a:t>omada,sinthima</a:t>
            </a:r>
            <a:r>
              <a:rPr lang="en-US" sz="2000" dirty="0">
                <a:solidFill>
                  <a:srgbClr val="7030A0"/>
                </a:solidFill>
              </a:rPr>
              <a:t>=' </a:t>
            </a:r>
            <a:r>
              <a:rPr lang="el-GR" sz="2000" dirty="0">
                <a:solidFill>
                  <a:srgbClr val="7030A0"/>
                </a:solidFill>
              </a:rPr>
              <a:t>ΟΛΕ'):</a:t>
            </a:r>
          </a:p>
          <a:p>
            <a:r>
              <a:rPr lang="el-GR" sz="2000" dirty="0">
                <a:solidFill>
                  <a:srgbClr val="7030A0"/>
                </a:solidFill>
              </a:rPr>
              <a:t>    </a:t>
            </a:r>
            <a:r>
              <a:rPr lang="en-US" sz="2000" dirty="0">
                <a:solidFill>
                  <a:srgbClr val="7030A0"/>
                </a:solidFill>
              </a:rPr>
              <a:t>print </a:t>
            </a:r>
            <a:r>
              <a:rPr lang="en-US" sz="2000" dirty="0" err="1">
                <a:solidFill>
                  <a:srgbClr val="7030A0"/>
                </a:solidFill>
              </a:rPr>
              <a:t>omada+sinthima</a:t>
            </a:r>
            <a:endParaRPr lang="en-US" sz="2000" dirty="0">
              <a:solidFill>
                <a:srgbClr val="7030A0"/>
              </a:solidFill>
            </a:endParaRPr>
          </a:p>
          <a:p>
            <a:endParaRPr lang="en-US" sz="2000" dirty="0">
              <a:solidFill>
                <a:srgbClr val="7030A0"/>
              </a:solidFill>
            </a:endParaRPr>
          </a:p>
          <a:p>
            <a:r>
              <a:rPr lang="en-US" sz="2000" dirty="0">
                <a:solidFill>
                  <a:srgbClr val="7030A0"/>
                </a:solidFill>
              </a:rPr>
              <a:t>football('</a:t>
            </a:r>
            <a:r>
              <a:rPr lang="el-GR" sz="2000" dirty="0">
                <a:solidFill>
                  <a:srgbClr val="7030A0"/>
                </a:solidFill>
              </a:rPr>
              <a:t>ΗΡΑ',' ΟΜΑΔΑΡΑ')</a:t>
            </a:r>
          </a:p>
          <a:p>
            <a:r>
              <a:rPr lang="en-US" sz="2000" dirty="0">
                <a:solidFill>
                  <a:srgbClr val="7030A0"/>
                </a:solidFill>
              </a:rPr>
              <a:t>football('</a:t>
            </a:r>
            <a:r>
              <a:rPr lang="el-GR" sz="2000" dirty="0">
                <a:solidFill>
                  <a:srgbClr val="7030A0"/>
                </a:solidFill>
              </a:rPr>
              <a:t>ΗΡΑ')</a:t>
            </a:r>
          </a:p>
        </p:txBody>
      </p:sp>
      <p:sp>
        <p:nvSpPr>
          <p:cNvPr id="4" name="TextBox 3"/>
          <p:cNvSpPr txBox="1"/>
          <p:nvPr/>
        </p:nvSpPr>
        <p:spPr>
          <a:xfrm>
            <a:off x="5603120" y="1372672"/>
            <a:ext cx="1659429" cy="646331"/>
          </a:xfrm>
          <a:prstGeom prst="rect">
            <a:avLst/>
          </a:prstGeom>
          <a:noFill/>
        </p:spPr>
        <p:txBody>
          <a:bodyPr wrap="none" rtlCol="0">
            <a:spAutoFit/>
          </a:bodyPr>
          <a:lstStyle/>
          <a:p>
            <a:r>
              <a:rPr lang="el-GR" dirty="0">
                <a:solidFill>
                  <a:srgbClr val="C00000"/>
                </a:solidFill>
              </a:rPr>
              <a:t>ΗΡΑ ΟΜΑΔΑΡΑ</a:t>
            </a:r>
          </a:p>
          <a:p>
            <a:r>
              <a:rPr lang="el-GR" dirty="0">
                <a:solidFill>
                  <a:srgbClr val="C00000"/>
                </a:solidFill>
              </a:rPr>
              <a:t>ΗΡΑ ΟΛΕ</a:t>
            </a:r>
          </a:p>
        </p:txBody>
      </p:sp>
      <p:sp>
        <p:nvSpPr>
          <p:cNvPr id="6" name="TextBox 5"/>
          <p:cNvSpPr txBox="1"/>
          <p:nvPr/>
        </p:nvSpPr>
        <p:spPr>
          <a:xfrm>
            <a:off x="646108" y="3906051"/>
            <a:ext cx="5727850" cy="1631216"/>
          </a:xfrm>
          <a:prstGeom prst="rect">
            <a:avLst/>
          </a:prstGeom>
          <a:noFill/>
        </p:spPr>
        <p:txBody>
          <a:bodyPr wrap="none" rtlCol="0">
            <a:spAutoFit/>
          </a:bodyPr>
          <a:lstStyle/>
          <a:p>
            <a:r>
              <a:rPr lang="en-US" sz="2000" dirty="0" err="1">
                <a:solidFill>
                  <a:srgbClr val="7030A0"/>
                </a:solidFill>
              </a:rPr>
              <a:t>def</a:t>
            </a:r>
            <a:r>
              <a:rPr lang="en-US" sz="2000" dirty="0">
                <a:solidFill>
                  <a:srgbClr val="7030A0"/>
                </a:solidFill>
              </a:rPr>
              <a:t> </a:t>
            </a:r>
            <a:r>
              <a:rPr lang="en-US" sz="2000" dirty="0" err="1">
                <a:solidFill>
                  <a:srgbClr val="7030A0"/>
                </a:solidFill>
              </a:rPr>
              <a:t>printmessage</a:t>
            </a:r>
            <a:r>
              <a:rPr lang="en-US" sz="2000" dirty="0">
                <a:solidFill>
                  <a:srgbClr val="7030A0"/>
                </a:solidFill>
              </a:rPr>
              <a:t>(message1,message2,times=1):</a:t>
            </a:r>
          </a:p>
          <a:p>
            <a:r>
              <a:rPr lang="en-US" sz="2000" dirty="0">
                <a:solidFill>
                  <a:srgbClr val="7030A0"/>
                </a:solidFill>
              </a:rPr>
              <a:t>    print (message1+message2)*times</a:t>
            </a:r>
          </a:p>
          <a:p>
            <a:endParaRPr lang="en-US" sz="2000" dirty="0">
              <a:solidFill>
                <a:srgbClr val="7030A0"/>
              </a:solidFill>
            </a:endParaRPr>
          </a:p>
          <a:p>
            <a:r>
              <a:rPr lang="en-US" sz="2000" dirty="0" err="1">
                <a:solidFill>
                  <a:srgbClr val="7030A0"/>
                </a:solidFill>
              </a:rPr>
              <a:t>printmessage</a:t>
            </a:r>
            <a:r>
              <a:rPr lang="en-US" sz="2000" dirty="0">
                <a:solidFill>
                  <a:srgbClr val="7030A0"/>
                </a:solidFill>
              </a:rPr>
              <a:t>('Hello',' boys',5)</a:t>
            </a:r>
          </a:p>
          <a:p>
            <a:r>
              <a:rPr lang="en-US" sz="2000" dirty="0" err="1">
                <a:solidFill>
                  <a:srgbClr val="7030A0"/>
                </a:solidFill>
              </a:rPr>
              <a:t>printmessage</a:t>
            </a:r>
            <a:r>
              <a:rPr lang="en-US" sz="2000" dirty="0">
                <a:solidFill>
                  <a:srgbClr val="7030A0"/>
                </a:solidFill>
              </a:rPr>
              <a:t>('</a:t>
            </a:r>
            <a:r>
              <a:rPr lang="en-US" sz="2000" dirty="0" err="1">
                <a:solidFill>
                  <a:srgbClr val="7030A0"/>
                </a:solidFill>
              </a:rPr>
              <a:t>Hello','girls</a:t>
            </a:r>
            <a:r>
              <a:rPr lang="en-US" sz="2000" dirty="0">
                <a:solidFill>
                  <a:srgbClr val="7030A0"/>
                </a:solidFill>
              </a:rPr>
              <a:t>')</a:t>
            </a:r>
            <a:endParaRPr lang="el-GR" sz="2000" dirty="0">
              <a:solidFill>
                <a:srgbClr val="7030A0"/>
              </a:solidFill>
            </a:endParaRPr>
          </a:p>
        </p:txBody>
      </p:sp>
      <p:sp>
        <p:nvSpPr>
          <p:cNvPr id="8" name="TextBox 7"/>
          <p:cNvSpPr txBox="1"/>
          <p:nvPr/>
        </p:nvSpPr>
        <p:spPr>
          <a:xfrm>
            <a:off x="646108" y="5627551"/>
            <a:ext cx="6107762" cy="707886"/>
          </a:xfrm>
          <a:prstGeom prst="rect">
            <a:avLst/>
          </a:prstGeom>
          <a:noFill/>
        </p:spPr>
        <p:txBody>
          <a:bodyPr wrap="none" rtlCol="0">
            <a:spAutoFit/>
          </a:bodyPr>
          <a:lstStyle/>
          <a:p>
            <a:r>
              <a:rPr lang="en-US" sz="2000" dirty="0">
                <a:solidFill>
                  <a:srgbClr val="C00000"/>
                </a:solidFill>
              </a:rPr>
              <a:t>Hello </a:t>
            </a:r>
            <a:r>
              <a:rPr lang="en-US" sz="2000" dirty="0" err="1">
                <a:solidFill>
                  <a:srgbClr val="C00000"/>
                </a:solidFill>
              </a:rPr>
              <a:t>boysHello</a:t>
            </a:r>
            <a:r>
              <a:rPr lang="en-US" sz="2000" dirty="0">
                <a:solidFill>
                  <a:srgbClr val="C00000"/>
                </a:solidFill>
              </a:rPr>
              <a:t> </a:t>
            </a:r>
            <a:r>
              <a:rPr lang="en-US" sz="2000" dirty="0" err="1">
                <a:solidFill>
                  <a:srgbClr val="C00000"/>
                </a:solidFill>
              </a:rPr>
              <a:t>boysHello</a:t>
            </a:r>
            <a:r>
              <a:rPr lang="en-US" sz="2000" dirty="0">
                <a:solidFill>
                  <a:srgbClr val="C00000"/>
                </a:solidFill>
              </a:rPr>
              <a:t> </a:t>
            </a:r>
            <a:r>
              <a:rPr lang="en-US" sz="2000" dirty="0" err="1">
                <a:solidFill>
                  <a:srgbClr val="C00000"/>
                </a:solidFill>
              </a:rPr>
              <a:t>boysHello</a:t>
            </a:r>
            <a:r>
              <a:rPr lang="en-US" sz="2000" dirty="0">
                <a:solidFill>
                  <a:srgbClr val="C00000"/>
                </a:solidFill>
              </a:rPr>
              <a:t> </a:t>
            </a:r>
            <a:r>
              <a:rPr lang="en-US" sz="2000" dirty="0" err="1">
                <a:solidFill>
                  <a:srgbClr val="C00000"/>
                </a:solidFill>
              </a:rPr>
              <a:t>boysHello</a:t>
            </a:r>
            <a:r>
              <a:rPr lang="en-US" sz="2000" dirty="0">
                <a:solidFill>
                  <a:srgbClr val="C00000"/>
                </a:solidFill>
              </a:rPr>
              <a:t> boys</a:t>
            </a:r>
          </a:p>
          <a:p>
            <a:r>
              <a:rPr lang="en-US" sz="2000" dirty="0" err="1">
                <a:solidFill>
                  <a:srgbClr val="C00000"/>
                </a:solidFill>
              </a:rPr>
              <a:t>Hellogirls</a:t>
            </a:r>
            <a:endParaRPr lang="el-GR" sz="2000" dirty="0">
              <a:solidFill>
                <a:srgbClr val="C00000"/>
              </a:solidFill>
            </a:endParaRPr>
          </a:p>
        </p:txBody>
      </p:sp>
    </p:spTree>
    <p:extLst>
      <p:ext uri="{BB962C8B-B14F-4D97-AF65-F5344CB8AC3E}">
        <p14:creationId xmlns:p14="http://schemas.microsoft.com/office/powerpoint/2010/main" val="3605654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0-#ppt_w/2"/>
                                          </p:val>
                                        </p:tav>
                                        <p:tav tm="100000">
                                          <p:val>
                                            <p:strVal val="#ppt_x"/>
                                          </p:val>
                                        </p:tav>
                                      </p:tavLst>
                                    </p:anim>
                                    <p:anim calcmode="lin" valueType="num">
                                      <p:cBhvr additive="base">
                                        <p:cTn id="16"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barn(inVertical)">
                                      <p:cBhvr>
                                        <p:cTn id="21" dur="500"/>
                                        <p:tgtEl>
                                          <p:spTgt spid="6"/>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barn(inVertical)">
                                      <p:cBhvr>
                                        <p:cTn id="2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p:bldP spid="4" grpId="0"/>
      <p:bldP spid="6" grpId="0"/>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lstStyle/>
          <a:p>
            <a:r>
              <a:rPr lang="el-GR" dirty="0">
                <a:solidFill>
                  <a:srgbClr val="0070C0"/>
                </a:solidFill>
              </a:rPr>
              <a:t>Ορίσματα με λέξεις κλειδιά</a:t>
            </a:r>
            <a:endParaRPr lang="en-US" dirty="0">
              <a:solidFill>
                <a:srgbClr val="0070C0"/>
              </a:solidFill>
            </a:endParaRPr>
          </a:p>
        </p:txBody>
      </p:sp>
      <p:sp>
        <p:nvSpPr>
          <p:cNvPr id="7" name="TextBox 6"/>
          <p:cNvSpPr txBox="1"/>
          <p:nvPr/>
        </p:nvSpPr>
        <p:spPr>
          <a:xfrm>
            <a:off x="646110" y="3675586"/>
            <a:ext cx="9404724" cy="1200329"/>
          </a:xfrm>
          <a:prstGeom prst="rect">
            <a:avLst/>
          </a:prstGeom>
          <a:noFill/>
        </p:spPr>
        <p:txBody>
          <a:bodyPr wrap="square" rtlCol="0">
            <a:spAutoFit/>
          </a:bodyPr>
          <a:lstStyle/>
          <a:p>
            <a:r>
              <a:rPr lang="el-GR" dirty="0"/>
              <a:t>Τα βασικά πλεονεκτήματα είναι:</a:t>
            </a:r>
          </a:p>
          <a:p>
            <a:pPr marL="285750" indent="-285750">
              <a:buFont typeface="Arial" panose="020B0604020202020204" pitchFamily="34" charset="0"/>
              <a:buChar char="•"/>
            </a:pPr>
            <a:r>
              <a:rPr lang="el-GR" dirty="0"/>
              <a:t>Δημιουργία ευανάγνωστων συναρτήσεων,</a:t>
            </a:r>
          </a:p>
          <a:p>
            <a:pPr marL="285750" indent="-285750">
              <a:buFont typeface="Arial" panose="020B0604020202020204" pitchFamily="34" charset="0"/>
              <a:buChar char="•"/>
            </a:pPr>
            <a:r>
              <a:rPr lang="el-GR" dirty="0"/>
              <a:t>Η ελευθερία στη διάταξη (σειρά) των ορισμάτων</a:t>
            </a:r>
          </a:p>
          <a:p>
            <a:endParaRPr lang="el-GR" dirty="0"/>
          </a:p>
        </p:txBody>
      </p:sp>
      <p:sp>
        <p:nvSpPr>
          <p:cNvPr id="2" name="TextBox 1"/>
          <p:cNvSpPr txBox="1"/>
          <p:nvPr/>
        </p:nvSpPr>
        <p:spPr>
          <a:xfrm>
            <a:off x="646110" y="1240850"/>
            <a:ext cx="3060453" cy="2246769"/>
          </a:xfrm>
          <a:prstGeom prst="rect">
            <a:avLst/>
          </a:prstGeom>
          <a:noFill/>
        </p:spPr>
        <p:txBody>
          <a:bodyPr wrap="none" rtlCol="0">
            <a:spAutoFit/>
          </a:bodyPr>
          <a:lstStyle/>
          <a:p>
            <a:r>
              <a:rPr lang="pt-BR" sz="2000" dirty="0">
                <a:solidFill>
                  <a:srgbClr val="7030A0"/>
                </a:solidFill>
              </a:rPr>
              <a:t>def func(a,b=1,c=2):</a:t>
            </a:r>
          </a:p>
          <a:p>
            <a:r>
              <a:rPr lang="pt-BR" sz="2000" dirty="0">
                <a:solidFill>
                  <a:srgbClr val="7030A0"/>
                </a:solidFill>
              </a:rPr>
              <a:t>    print 'a=',a,'b=',b,'c=',c</a:t>
            </a:r>
          </a:p>
          <a:p>
            <a:endParaRPr lang="pt-BR" sz="2000" dirty="0">
              <a:solidFill>
                <a:srgbClr val="7030A0"/>
              </a:solidFill>
            </a:endParaRPr>
          </a:p>
          <a:p>
            <a:r>
              <a:rPr lang="pt-BR" sz="2000" dirty="0">
                <a:solidFill>
                  <a:srgbClr val="7030A0"/>
                </a:solidFill>
              </a:rPr>
              <a:t>func(4,5,6)</a:t>
            </a:r>
          </a:p>
          <a:p>
            <a:r>
              <a:rPr lang="pt-BR" sz="2000" dirty="0">
                <a:solidFill>
                  <a:srgbClr val="7030A0"/>
                </a:solidFill>
              </a:rPr>
              <a:t>func(5,10)</a:t>
            </a:r>
          </a:p>
          <a:p>
            <a:r>
              <a:rPr lang="pt-BR" sz="2000" dirty="0">
                <a:solidFill>
                  <a:srgbClr val="7030A0"/>
                </a:solidFill>
              </a:rPr>
              <a:t>func(2,c=20)</a:t>
            </a:r>
          </a:p>
          <a:p>
            <a:r>
              <a:rPr lang="pt-BR" sz="2000" dirty="0">
                <a:solidFill>
                  <a:srgbClr val="7030A0"/>
                </a:solidFill>
              </a:rPr>
              <a:t>func(c=50,a=10)</a:t>
            </a:r>
            <a:endParaRPr lang="el-GR" sz="2000" dirty="0">
              <a:solidFill>
                <a:srgbClr val="7030A0"/>
              </a:solidFill>
            </a:endParaRPr>
          </a:p>
        </p:txBody>
      </p:sp>
      <p:sp>
        <p:nvSpPr>
          <p:cNvPr id="5" name="TextBox 4"/>
          <p:cNvSpPr txBox="1"/>
          <p:nvPr/>
        </p:nvSpPr>
        <p:spPr>
          <a:xfrm>
            <a:off x="4828137" y="1487401"/>
            <a:ext cx="2050561" cy="1323439"/>
          </a:xfrm>
          <a:prstGeom prst="rect">
            <a:avLst/>
          </a:prstGeom>
          <a:noFill/>
        </p:spPr>
        <p:txBody>
          <a:bodyPr wrap="none" rtlCol="0">
            <a:spAutoFit/>
          </a:bodyPr>
          <a:lstStyle/>
          <a:p>
            <a:r>
              <a:rPr lang="pt-BR" sz="2000" dirty="0">
                <a:solidFill>
                  <a:srgbClr val="C00000"/>
                </a:solidFill>
              </a:rPr>
              <a:t>a= 4 b= 5 c= 6</a:t>
            </a:r>
          </a:p>
          <a:p>
            <a:r>
              <a:rPr lang="pt-BR" sz="2000" dirty="0">
                <a:solidFill>
                  <a:srgbClr val="C00000"/>
                </a:solidFill>
              </a:rPr>
              <a:t>a= 5 b= 10 c= 2</a:t>
            </a:r>
          </a:p>
          <a:p>
            <a:r>
              <a:rPr lang="pt-BR" sz="2000" dirty="0">
                <a:solidFill>
                  <a:srgbClr val="C00000"/>
                </a:solidFill>
              </a:rPr>
              <a:t>a= 2 b= 1 c= 20</a:t>
            </a:r>
          </a:p>
          <a:p>
            <a:r>
              <a:rPr lang="pt-BR" sz="2000" dirty="0">
                <a:solidFill>
                  <a:srgbClr val="C00000"/>
                </a:solidFill>
              </a:rPr>
              <a:t>a= 10 b= 1 c= 50</a:t>
            </a:r>
            <a:endParaRPr lang="el-GR" sz="2000" dirty="0">
              <a:solidFill>
                <a:srgbClr val="C00000"/>
              </a:solidFill>
            </a:endParaRPr>
          </a:p>
        </p:txBody>
      </p:sp>
      <p:sp>
        <p:nvSpPr>
          <p:cNvPr id="6" name="TextBox 5"/>
          <p:cNvSpPr txBox="1"/>
          <p:nvPr/>
        </p:nvSpPr>
        <p:spPr>
          <a:xfrm>
            <a:off x="573333" y="4773037"/>
            <a:ext cx="6266459" cy="1323439"/>
          </a:xfrm>
          <a:prstGeom prst="rect">
            <a:avLst/>
          </a:prstGeom>
          <a:noFill/>
        </p:spPr>
        <p:txBody>
          <a:bodyPr wrap="none" rtlCol="0">
            <a:spAutoFit/>
          </a:bodyPr>
          <a:lstStyle/>
          <a:p>
            <a:r>
              <a:rPr lang="en-US" sz="2000" dirty="0" err="1">
                <a:solidFill>
                  <a:srgbClr val="7030A0"/>
                </a:solidFill>
              </a:rPr>
              <a:t>def</a:t>
            </a:r>
            <a:r>
              <a:rPr lang="en-US" sz="2000" dirty="0">
                <a:solidFill>
                  <a:srgbClr val="7030A0"/>
                </a:solidFill>
              </a:rPr>
              <a:t> </a:t>
            </a:r>
            <a:r>
              <a:rPr lang="en-US" sz="2000" dirty="0" err="1">
                <a:solidFill>
                  <a:srgbClr val="7030A0"/>
                </a:solidFill>
              </a:rPr>
              <a:t>printmessage</a:t>
            </a:r>
            <a:r>
              <a:rPr lang="en-US" sz="2000" dirty="0">
                <a:solidFill>
                  <a:srgbClr val="7030A0"/>
                </a:solidFill>
              </a:rPr>
              <a:t>(</a:t>
            </a:r>
            <a:r>
              <a:rPr lang="en-US" sz="2000" dirty="0" err="1">
                <a:solidFill>
                  <a:srgbClr val="7030A0"/>
                </a:solidFill>
              </a:rPr>
              <a:t>message,separator,times</a:t>
            </a:r>
            <a:r>
              <a:rPr lang="en-US" sz="2000" dirty="0">
                <a:solidFill>
                  <a:srgbClr val="7030A0"/>
                </a:solidFill>
              </a:rPr>
              <a:t>=1):</a:t>
            </a:r>
          </a:p>
          <a:p>
            <a:r>
              <a:rPr lang="en-US" sz="2000" dirty="0">
                <a:solidFill>
                  <a:srgbClr val="7030A0"/>
                </a:solidFill>
              </a:rPr>
              <a:t>    print (</a:t>
            </a:r>
            <a:r>
              <a:rPr lang="en-US" sz="2000" dirty="0" err="1">
                <a:solidFill>
                  <a:srgbClr val="7030A0"/>
                </a:solidFill>
              </a:rPr>
              <a:t>message+separator</a:t>
            </a:r>
            <a:r>
              <a:rPr lang="en-US" sz="2000" dirty="0">
                <a:solidFill>
                  <a:srgbClr val="7030A0"/>
                </a:solidFill>
              </a:rPr>
              <a:t>)*times</a:t>
            </a:r>
          </a:p>
          <a:p>
            <a:endParaRPr lang="en-US" sz="2000" dirty="0">
              <a:solidFill>
                <a:srgbClr val="7030A0"/>
              </a:solidFill>
            </a:endParaRPr>
          </a:p>
          <a:p>
            <a:r>
              <a:rPr lang="en-US" sz="2000" dirty="0" err="1">
                <a:solidFill>
                  <a:srgbClr val="7030A0"/>
                </a:solidFill>
              </a:rPr>
              <a:t>printmessage</a:t>
            </a:r>
            <a:r>
              <a:rPr lang="en-US" sz="2000" dirty="0">
                <a:solidFill>
                  <a:srgbClr val="7030A0"/>
                </a:solidFill>
              </a:rPr>
              <a:t>(separator='!',times=10,message='</a:t>
            </a:r>
            <a:r>
              <a:rPr lang="en-US" sz="2000" dirty="0" err="1">
                <a:solidFill>
                  <a:srgbClr val="7030A0"/>
                </a:solidFill>
              </a:rPr>
              <a:t>beee</a:t>
            </a:r>
            <a:r>
              <a:rPr lang="en-US" sz="2000" dirty="0">
                <a:solidFill>
                  <a:srgbClr val="7030A0"/>
                </a:solidFill>
              </a:rPr>
              <a:t>')</a:t>
            </a:r>
            <a:endParaRPr lang="el-GR" sz="2000" dirty="0">
              <a:solidFill>
                <a:srgbClr val="7030A0"/>
              </a:solidFill>
            </a:endParaRPr>
          </a:p>
        </p:txBody>
      </p:sp>
      <p:sp>
        <p:nvSpPr>
          <p:cNvPr id="8" name="TextBox 7"/>
          <p:cNvSpPr txBox="1"/>
          <p:nvPr/>
        </p:nvSpPr>
        <p:spPr>
          <a:xfrm>
            <a:off x="573333" y="6191451"/>
            <a:ext cx="6740948" cy="400110"/>
          </a:xfrm>
          <a:prstGeom prst="rect">
            <a:avLst/>
          </a:prstGeom>
          <a:noFill/>
        </p:spPr>
        <p:txBody>
          <a:bodyPr wrap="none" rtlCol="0">
            <a:spAutoFit/>
          </a:bodyPr>
          <a:lstStyle/>
          <a:p>
            <a:r>
              <a:rPr lang="en-US" sz="2000" dirty="0" err="1">
                <a:solidFill>
                  <a:srgbClr val="C00000"/>
                </a:solidFill>
              </a:rPr>
              <a:t>beee!beee!beee!beee!beee!beee!beee!beee!beee!beee</a:t>
            </a:r>
            <a:r>
              <a:rPr lang="en-US" sz="2000" dirty="0">
                <a:solidFill>
                  <a:srgbClr val="C00000"/>
                </a:solidFill>
              </a:rPr>
              <a:t>!</a:t>
            </a:r>
            <a:endParaRPr lang="el-GR" sz="2000" dirty="0">
              <a:solidFill>
                <a:srgbClr val="C00000"/>
              </a:solidFill>
            </a:endParaRPr>
          </a:p>
        </p:txBody>
      </p:sp>
    </p:spTree>
    <p:extLst>
      <p:ext uri="{BB962C8B-B14F-4D97-AF65-F5344CB8AC3E}">
        <p14:creationId xmlns:p14="http://schemas.microsoft.com/office/powerpoint/2010/main" val="749223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0-#ppt_w/2"/>
                                          </p:val>
                                        </p:tav>
                                        <p:tav tm="100000">
                                          <p:val>
                                            <p:strVal val="#ppt_x"/>
                                          </p:val>
                                        </p:tav>
                                      </p:tavLst>
                                    </p:anim>
                                    <p:anim calcmode="lin" valueType="num">
                                      <p:cBhvr additive="base">
                                        <p:cTn id="16"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barn(inVertical)">
                                      <p:cBhvr>
                                        <p:cTn id="21" dur="500"/>
                                        <p:tgtEl>
                                          <p:spTgt spid="6"/>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barn(inVertical)">
                                      <p:cBhvr>
                                        <p:cTn id="2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p:bldP spid="2" grpId="0"/>
      <p:bldP spid="5" grpId="0"/>
      <p:bldP spid="6" grpId="0"/>
      <p:bldP spid="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normAutofit/>
          </a:bodyPr>
          <a:lstStyle/>
          <a:p>
            <a:r>
              <a:rPr lang="el-GR" dirty="0">
                <a:solidFill>
                  <a:srgbClr val="0070C0"/>
                </a:solidFill>
              </a:rPr>
              <a:t>Επιστροφή πολλών αποτελεσμάτων</a:t>
            </a:r>
            <a:endParaRPr lang="en-US" dirty="0">
              <a:solidFill>
                <a:srgbClr val="0070C0"/>
              </a:solidFill>
            </a:endParaRPr>
          </a:p>
        </p:txBody>
      </p:sp>
      <p:sp>
        <p:nvSpPr>
          <p:cNvPr id="3" name="TextBox 2"/>
          <p:cNvSpPr txBox="1"/>
          <p:nvPr/>
        </p:nvSpPr>
        <p:spPr>
          <a:xfrm>
            <a:off x="700688" y="1240850"/>
            <a:ext cx="6377067" cy="3170099"/>
          </a:xfrm>
          <a:prstGeom prst="rect">
            <a:avLst/>
          </a:prstGeom>
          <a:noFill/>
        </p:spPr>
        <p:txBody>
          <a:bodyPr wrap="none" rtlCol="0">
            <a:spAutoFit/>
          </a:bodyPr>
          <a:lstStyle/>
          <a:p>
            <a:r>
              <a:rPr lang="en-US" sz="2000" dirty="0" err="1">
                <a:solidFill>
                  <a:srgbClr val="7030A0"/>
                </a:solidFill>
              </a:rPr>
              <a:t>def</a:t>
            </a:r>
            <a:r>
              <a:rPr lang="en-US" sz="2000" dirty="0">
                <a:solidFill>
                  <a:srgbClr val="7030A0"/>
                </a:solidFill>
              </a:rPr>
              <a:t> </a:t>
            </a:r>
            <a:r>
              <a:rPr lang="en-US" sz="2000" dirty="0" err="1">
                <a:solidFill>
                  <a:srgbClr val="7030A0"/>
                </a:solidFill>
              </a:rPr>
              <a:t>milestometersandfeet</a:t>
            </a:r>
            <a:r>
              <a:rPr lang="en-US" sz="2000" dirty="0">
                <a:solidFill>
                  <a:srgbClr val="7030A0"/>
                </a:solidFill>
              </a:rPr>
              <a:t>(miles):</a:t>
            </a:r>
          </a:p>
          <a:p>
            <a:r>
              <a:rPr lang="en-US" sz="2000" dirty="0">
                <a:solidFill>
                  <a:srgbClr val="7030A0"/>
                </a:solidFill>
              </a:rPr>
              <a:t>    m=miles*1852</a:t>
            </a:r>
          </a:p>
          <a:p>
            <a:r>
              <a:rPr lang="en-US" sz="2000" dirty="0">
                <a:solidFill>
                  <a:srgbClr val="7030A0"/>
                </a:solidFill>
              </a:rPr>
              <a:t>    f=miles*5280</a:t>
            </a:r>
          </a:p>
          <a:p>
            <a:r>
              <a:rPr lang="en-US" sz="2000" dirty="0">
                <a:solidFill>
                  <a:srgbClr val="7030A0"/>
                </a:solidFill>
              </a:rPr>
              <a:t>    return </a:t>
            </a:r>
            <a:r>
              <a:rPr lang="en-US" sz="2000" dirty="0" err="1">
                <a:solidFill>
                  <a:srgbClr val="7030A0"/>
                </a:solidFill>
              </a:rPr>
              <a:t>m,f</a:t>
            </a:r>
            <a:endParaRPr lang="en-US" sz="2000" dirty="0">
              <a:solidFill>
                <a:srgbClr val="7030A0"/>
              </a:solidFill>
            </a:endParaRPr>
          </a:p>
          <a:p>
            <a:endParaRPr lang="en-US" sz="2000" dirty="0">
              <a:solidFill>
                <a:srgbClr val="7030A0"/>
              </a:solidFill>
            </a:endParaRPr>
          </a:p>
          <a:p>
            <a:r>
              <a:rPr lang="en-US" sz="2000" dirty="0">
                <a:solidFill>
                  <a:srgbClr val="7030A0"/>
                </a:solidFill>
              </a:rPr>
              <a:t>print '</a:t>
            </a:r>
            <a:r>
              <a:rPr lang="el-GR" sz="2000" dirty="0">
                <a:solidFill>
                  <a:srgbClr val="7030A0"/>
                </a:solidFill>
              </a:rPr>
              <a:t>Μετατροπή ναυτικών μιλίων σε μέτρα και πόδια'</a:t>
            </a:r>
          </a:p>
          <a:p>
            <a:r>
              <a:rPr lang="en-US" sz="2000" dirty="0">
                <a:solidFill>
                  <a:srgbClr val="7030A0"/>
                </a:solidFill>
              </a:rPr>
              <a:t>miles=float(input('</a:t>
            </a:r>
            <a:r>
              <a:rPr lang="el-GR" sz="2000" dirty="0">
                <a:solidFill>
                  <a:srgbClr val="7030A0"/>
                </a:solidFill>
              </a:rPr>
              <a:t>Πόσα είναι τα ναυτικά μίλια;'))</a:t>
            </a:r>
          </a:p>
          <a:p>
            <a:r>
              <a:rPr lang="en-US" sz="2000" dirty="0" err="1">
                <a:solidFill>
                  <a:srgbClr val="7030A0"/>
                </a:solidFill>
              </a:rPr>
              <a:t>meters,feet</a:t>
            </a:r>
            <a:r>
              <a:rPr lang="en-US" sz="2000" dirty="0">
                <a:solidFill>
                  <a:srgbClr val="7030A0"/>
                </a:solidFill>
              </a:rPr>
              <a:t>=</a:t>
            </a:r>
            <a:r>
              <a:rPr lang="en-US" sz="2000" dirty="0" err="1">
                <a:solidFill>
                  <a:srgbClr val="7030A0"/>
                </a:solidFill>
              </a:rPr>
              <a:t>milestometersandfeet</a:t>
            </a:r>
            <a:r>
              <a:rPr lang="en-US" sz="2000" dirty="0">
                <a:solidFill>
                  <a:srgbClr val="7030A0"/>
                </a:solidFill>
              </a:rPr>
              <a:t>(miles)</a:t>
            </a:r>
          </a:p>
          <a:p>
            <a:r>
              <a:rPr lang="en-US" sz="2000" dirty="0">
                <a:solidFill>
                  <a:srgbClr val="7030A0"/>
                </a:solidFill>
              </a:rPr>
              <a:t>print '</a:t>
            </a:r>
            <a:r>
              <a:rPr lang="el-GR" sz="2000" dirty="0">
                <a:solidFill>
                  <a:srgbClr val="7030A0"/>
                </a:solidFill>
              </a:rPr>
              <a:t>Μέτρα=',</a:t>
            </a:r>
            <a:r>
              <a:rPr lang="en-US" sz="2000" dirty="0">
                <a:solidFill>
                  <a:srgbClr val="7030A0"/>
                </a:solidFill>
              </a:rPr>
              <a:t>meters</a:t>
            </a:r>
          </a:p>
          <a:p>
            <a:r>
              <a:rPr lang="en-US" sz="2000" dirty="0">
                <a:solidFill>
                  <a:srgbClr val="7030A0"/>
                </a:solidFill>
              </a:rPr>
              <a:t>print '</a:t>
            </a:r>
            <a:r>
              <a:rPr lang="el-GR" sz="2000" dirty="0">
                <a:solidFill>
                  <a:srgbClr val="7030A0"/>
                </a:solidFill>
              </a:rPr>
              <a:t>Πόδια=',</a:t>
            </a:r>
            <a:r>
              <a:rPr lang="en-US" sz="2000" dirty="0">
                <a:solidFill>
                  <a:srgbClr val="7030A0"/>
                </a:solidFill>
              </a:rPr>
              <a:t>feet</a:t>
            </a:r>
            <a:endParaRPr lang="el-GR" sz="2000" dirty="0">
              <a:solidFill>
                <a:srgbClr val="7030A0"/>
              </a:solidFill>
            </a:endParaRPr>
          </a:p>
        </p:txBody>
      </p:sp>
      <p:sp>
        <p:nvSpPr>
          <p:cNvPr id="4" name="TextBox 3"/>
          <p:cNvSpPr txBox="1"/>
          <p:nvPr/>
        </p:nvSpPr>
        <p:spPr>
          <a:xfrm>
            <a:off x="700688" y="4780547"/>
            <a:ext cx="5660524" cy="1323439"/>
          </a:xfrm>
          <a:prstGeom prst="rect">
            <a:avLst/>
          </a:prstGeom>
          <a:noFill/>
        </p:spPr>
        <p:txBody>
          <a:bodyPr wrap="none" rtlCol="0">
            <a:spAutoFit/>
          </a:bodyPr>
          <a:lstStyle/>
          <a:p>
            <a:r>
              <a:rPr lang="el-GR" sz="2000" dirty="0">
                <a:solidFill>
                  <a:srgbClr val="C00000"/>
                </a:solidFill>
              </a:rPr>
              <a:t>Μετατροπή ναυτικών μιλίων σε μέτρα και πόδια</a:t>
            </a:r>
          </a:p>
          <a:p>
            <a:r>
              <a:rPr lang="el-GR" sz="2000" dirty="0">
                <a:solidFill>
                  <a:srgbClr val="C00000"/>
                </a:solidFill>
              </a:rPr>
              <a:t>Πόσα είναι τα ναυτικά μίλια;100</a:t>
            </a:r>
          </a:p>
          <a:p>
            <a:r>
              <a:rPr lang="el-GR" sz="2000" dirty="0">
                <a:solidFill>
                  <a:srgbClr val="C00000"/>
                </a:solidFill>
              </a:rPr>
              <a:t>Μέτρα= 185200.0</a:t>
            </a:r>
          </a:p>
          <a:p>
            <a:r>
              <a:rPr lang="el-GR" sz="2000" dirty="0">
                <a:solidFill>
                  <a:srgbClr val="C00000"/>
                </a:solidFill>
              </a:rPr>
              <a:t>Πόδια= 528000.0</a:t>
            </a:r>
          </a:p>
        </p:txBody>
      </p:sp>
    </p:spTree>
    <p:extLst>
      <p:ext uri="{BB962C8B-B14F-4D97-AF65-F5344CB8AC3E}">
        <p14:creationId xmlns:p14="http://schemas.microsoft.com/office/powerpoint/2010/main" val="1420872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normAutofit/>
          </a:bodyPr>
          <a:lstStyle/>
          <a:p>
            <a:r>
              <a:rPr lang="el-GR" dirty="0">
                <a:solidFill>
                  <a:srgbClr val="0070C0"/>
                </a:solidFill>
              </a:rPr>
              <a:t>Αρθρώματα (</a:t>
            </a:r>
            <a:r>
              <a:rPr lang="en-US" dirty="0">
                <a:solidFill>
                  <a:srgbClr val="0070C0"/>
                </a:solidFill>
              </a:rPr>
              <a:t>modules)</a:t>
            </a:r>
          </a:p>
        </p:txBody>
      </p:sp>
      <p:sp>
        <p:nvSpPr>
          <p:cNvPr id="2" name="Ορθογώνιο 1">
            <a:extLst>
              <a:ext uri="{FF2B5EF4-FFF2-40B4-BE49-F238E27FC236}">
                <a16:creationId xmlns:a16="http://schemas.microsoft.com/office/drawing/2014/main" id="{73F297EF-3AC6-4294-98BE-CD62C5C2E1C1}"/>
              </a:ext>
            </a:extLst>
          </p:cNvPr>
          <p:cNvSpPr/>
          <p:nvPr/>
        </p:nvSpPr>
        <p:spPr>
          <a:xfrm>
            <a:off x="646110" y="1125141"/>
            <a:ext cx="9539289" cy="2585323"/>
          </a:xfrm>
          <a:prstGeom prst="rect">
            <a:avLst/>
          </a:prstGeom>
        </p:spPr>
        <p:txBody>
          <a:bodyPr wrap="square">
            <a:spAutoFit/>
          </a:bodyPr>
          <a:lstStyle/>
          <a:p>
            <a:pPr algn="just"/>
            <a:r>
              <a:rPr lang="el-GR" dirty="0">
                <a:solidFill>
                  <a:srgbClr val="000000"/>
                </a:solidFill>
                <a:latin typeface="Arial" panose="020B0604020202020204" pitchFamily="34" charset="0"/>
              </a:rPr>
              <a:t>Έχουμε δει πώς μπορούμε να επαναχρησιμοποιήσουμε κώδικα ορίζοντας</a:t>
            </a:r>
            <a:r>
              <a:rPr lang="en-US" dirty="0">
                <a:solidFill>
                  <a:srgbClr val="000000"/>
                </a:solidFill>
                <a:latin typeface="Arial" panose="020B0604020202020204" pitchFamily="34" charset="0"/>
              </a:rPr>
              <a:t> (</a:t>
            </a:r>
            <a:r>
              <a:rPr lang="el-GR" dirty="0">
                <a:solidFill>
                  <a:srgbClr val="000000"/>
                </a:solidFill>
                <a:latin typeface="Arial" panose="020B0604020202020204" pitchFamily="34" charset="0"/>
              </a:rPr>
              <a:t>φτιάχνοντας) συναρτήσεις. Οι συναρτήσεις αυτές έχουν προφανώς ισχύ (ζωή) μόνο μέσα στο ίδιο πρόγραμμα στο οποίο ορίστηκαν. </a:t>
            </a:r>
            <a:r>
              <a:rPr lang="el-GR" b="1" dirty="0">
                <a:solidFill>
                  <a:srgbClr val="000000"/>
                </a:solidFill>
                <a:latin typeface="Arial" panose="020B0604020202020204" pitchFamily="34" charset="0"/>
              </a:rPr>
              <a:t>Τι κάνουμε όμως, αν θέλουμε να επαναχρησιμοποιήσουμε κώδικα σε άλλα προγράμματα; </a:t>
            </a:r>
            <a:endParaRPr lang="en-US" b="1" dirty="0">
              <a:solidFill>
                <a:srgbClr val="000000"/>
              </a:solidFill>
              <a:latin typeface="Arial" panose="020B0604020202020204" pitchFamily="34" charset="0"/>
            </a:endParaRPr>
          </a:p>
          <a:p>
            <a:pPr algn="just"/>
            <a:endParaRPr lang="en-US" b="1" dirty="0">
              <a:solidFill>
                <a:srgbClr val="000000"/>
              </a:solidFill>
              <a:latin typeface="Arial" panose="020B0604020202020204" pitchFamily="34" charset="0"/>
            </a:endParaRPr>
          </a:p>
          <a:p>
            <a:pPr algn="ctr"/>
            <a:endParaRPr lang="en-US" b="1" dirty="0">
              <a:solidFill>
                <a:srgbClr val="C00000"/>
              </a:solidFill>
              <a:latin typeface="Arial" panose="020B0604020202020204" pitchFamily="34" charset="0"/>
            </a:endParaRPr>
          </a:p>
          <a:p>
            <a:pPr algn="ctr"/>
            <a:r>
              <a:rPr lang="el-GR" b="1" dirty="0">
                <a:solidFill>
                  <a:srgbClr val="C00000"/>
                </a:solidFill>
                <a:latin typeface="Arial" panose="020B0604020202020204" pitchFamily="34" charset="0"/>
              </a:rPr>
              <a:t>Η λύση είναι τα αρθρώματα (</a:t>
            </a:r>
            <a:r>
              <a:rPr lang="el-GR" b="1" dirty="0" err="1">
                <a:solidFill>
                  <a:srgbClr val="C00000"/>
                </a:solidFill>
                <a:latin typeface="Arial" panose="020B0604020202020204" pitchFamily="34" charset="0"/>
              </a:rPr>
              <a:t>modules</a:t>
            </a:r>
            <a:r>
              <a:rPr lang="el-GR" b="1" dirty="0">
                <a:solidFill>
                  <a:srgbClr val="C00000"/>
                </a:solidFill>
                <a:latin typeface="Arial" panose="020B0604020202020204" pitchFamily="34" charset="0"/>
              </a:rPr>
              <a:t>).</a:t>
            </a:r>
          </a:p>
          <a:p>
            <a:pPr algn="just"/>
            <a:endParaRPr lang="el-GR" b="1" dirty="0">
              <a:solidFill>
                <a:srgbClr val="000000"/>
              </a:solidFill>
              <a:latin typeface="Arial" panose="020B0604020202020204" pitchFamily="34" charset="0"/>
            </a:endParaRPr>
          </a:p>
          <a:p>
            <a:pPr algn="just"/>
            <a:endParaRPr lang="el-GR" dirty="0">
              <a:solidFill>
                <a:srgbClr val="000000"/>
              </a:solidFill>
              <a:latin typeface="Arial" panose="020B0604020202020204" pitchFamily="34" charset="0"/>
            </a:endParaRPr>
          </a:p>
        </p:txBody>
      </p:sp>
      <p:pic>
        <p:nvPicPr>
          <p:cNvPr id="4" name="Εικόνα 3">
            <a:extLst>
              <a:ext uri="{FF2B5EF4-FFF2-40B4-BE49-F238E27FC236}">
                <a16:creationId xmlns:a16="http://schemas.microsoft.com/office/drawing/2014/main" id="{AAF9F7EA-7600-4E27-AAA1-B349F277DCE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6601" y="2279303"/>
            <a:ext cx="1126479" cy="1322388"/>
          </a:xfrm>
          <a:prstGeom prst="rect">
            <a:avLst/>
          </a:prstGeom>
        </p:spPr>
      </p:pic>
      <p:sp>
        <p:nvSpPr>
          <p:cNvPr id="6" name="Ορθογώνιο 5">
            <a:extLst>
              <a:ext uri="{FF2B5EF4-FFF2-40B4-BE49-F238E27FC236}">
                <a16:creationId xmlns:a16="http://schemas.microsoft.com/office/drawing/2014/main" id="{DA5DD11C-B1EC-4E35-8E74-4CB0DA964AD8}"/>
              </a:ext>
            </a:extLst>
          </p:cNvPr>
          <p:cNvSpPr/>
          <p:nvPr/>
        </p:nvSpPr>
        <p:spPr>
          <a:xfrm>
            <a:off x="646110" y="3710464"/>
            <a:ext cx="9539289" cy="1754326"/>
          </a:xfrm>
          <a:prstGeom prst="rect">
            <a:avLst/>
          </a:prstGeom>
        </p:spPr>
        <p:txBody>
          <a:bodyPr wrap="square">
            <a:spAutoFit/>
          </a:bodyPr>
          <a:lstStyle/>
          <a:p>
            <a:pPr algn="just"/>
            <a:r>
              <a:rPr lang="el-GR" b="1" dirty="0">
                <a:solidFill>
                  <a:schemeClr val="accent2"/>
                </a:solidFill>
                <a:latin typeface="Arial" panose="020B0604020202020204" pitchFamily="34" charset="0"/>
              </a:rPr>
              <a:t>Ένα άρθρωμα είναι ένα αρχείο σε Python μέσα στο οποίο μπορούν να οριστούν από τον προγραμματιστή συναρτήσεις, κλάσεις και μεταβλητές. </a:t>
            </a:r>
            <a:endParaRPr lang="el-GR" b="1" dirty="0">
              <a:solidFill>
                <a:schemeClr val="accent2"/>
              </a:solidFill>
            </a:endParaRPr>
          </a:p>
          <a:p>
            <a:pPr algn="just"/>
            <a:endParaRPr lang="el-GR" dirty="0">
              <a:solidFill>
                <a:srgbClr val="000000"/>
              </a:solidFill>
              <a:latin typeface="Arial" panose="020B0604020202020204" pitchFamily="34" charset="0"/>
            </a:endParaRPr>
          </a:p>
          <a:p>
            <a:pPr algn="just"/>
            <a:r>
              <a:rPr lang="el-GR" dirty="0">
                <a:solidFill>
                  <a:srgbClr val="000000"/>
                </a:solidFill>
                <a:latin typeface="Arial" panose="020B0604020202020204" pitchFamily="34" charset="0"/>
              </a:rPr>
              <a:t>Ένα άρθρωμα μας επιτρέπει να οργανώσουμε με λογικό τρόπο τον κώδικα μας ομαδοποιώντας σχετικό κώδικα σε ένα </a:t>
            </a:r>
            <a:r>
              <a:rPr lang="el-GR" dirty="0" err="1">
                <a:solidFill>
                  <a:srgbClr val="000000"/>
                </a:solidFill>
                <a:latin typeface="Arial" panose="020B0604020202020204" pitchFamily="34" charset="0"/>
              </a:rPr>
              <a:t>module</a:t>
            </a:r>
            <a:r>
              <a:rPr lang="el-GR" dirty="0">
                <a:solidFill>
                  <a:srgbClr val="000000"/>
                </a:solidFill>
                <a:latin typeface="Arial" panose="020B0604020202020204" pitchFamily="34" charset="0"/>
              </a:rPr>
              <a:t>, γεγονός που τον κάνει ευκολότερο στην κατανόηση και χρήση.</a:t>
            </a:r>
          </a:p>
        </p:txBody>
      </p:sp>
      <p:pic>
        <p:nvPicPr>
          <p:cNvPr id="7" name="Εικόνα 6">
            <a:extLst>
              <a:ext uri="{FF2B5EF4-FFF2-40B4-BE49-F238E27FC236}">
                <a16:creationId xmlns:a16="http://schemas.microsoft.com/office/drawing/2014/main" id="{BE056C64-0007-4CE8-B0C0-F5B934B6EA09}"/>
              </a:ext>
            </a:extLst>
          </p:cNvPr>
          <p:cNvPicPr>
            <a:picLocks noChangeAspect="1"/>
          </p:cNvPicPr>
          <p:nvPr/>
        </p:nvPicPr>
        <p:blipFill rotWithShape="1">
          <a:blip r:embed="rId4">
            <a:extLst>
              <a:ext uri="{28A0092B-C50C-407E-A947-70E740481C1C}">
                <a14:useLocalDpi xmlns:a14="http://schemas.microsoft.com/office/drawing/2010/main" val="0"/>
              </a:ext>
            </a:extLst>
          </a:blip>
          <a:srcRect l="12482" t="9661" r="9018" b="11604"/>
          <a:stretch/>
        </p:blipFill>
        <p:spPr>
          <a:xfrm>
            <a:off x="646110" y="5469949"/>
            <a:ext cx="1168399" cy="1105952"/>
          </a:xfrm>
          <a:prstGeom prst="rect">
            <a:avLst/>
          </a:prstGeom>
        </p:spPr>
      </p:pic>
      <p:sp>
        <p:nvSpPr>
          <p:cNvPr id="9" name="Ορθογώνιο 8">
            <a:extLst>
              <a:ext uri="{FF2B5EF4-FFF2-40B4-BE49-F238E27FC236}">
                <a16:creationId xmlns:a16="http://schemas.microsoft.com/office/drawing/2014/main" id="{948F0C8F-07FD-4544-AC5B-32371FA01AAC}"/>
              </a:ext>
            </a:extLst>
          </p:cNvPr>
          <p:cNvSpPr/>
          <p:nvPr/>
        </p:nvSpPr>
        <p:spPr>
          <a:xfrm>
            <a:off x="1814509" y="5699759"/>
            <a:ext cx="8236325" cy="646331"/>
          </a:xfrm>
          <a:prstGeom prst="rect">
            <a:avLst/>
          </a:prstGeom>
        </p:spPr>
        <p:txBody>
          <a:bodyPr wrap="square">
            <a:spAutoFit/>
          </a:bodyPr>
          <a:lstStyle/>
          <a:p>
            <a:pPr algn="just"/>
            <a:r>
              <a:rPr lang="el-GR" dirty="0">
                <a:solidFill>
                  <a:srgbClr val="000000"/>
                </a:solidFill>
                <a:latin typeface="Arial" panose="020B0604020202020204" pitchFamily="34" charset="0"/>
              </a:rPr>
              <a:t>Και μην ξεχνάτε: ένα άρθρωμα είναι ένα Python αντικείμενο, όπως όλα στη γλώσσα αυτή. </a:t>
            </a:r>
          </a:p>
        </p:txBody>
      </p:sp>
    </p:spTree>
    <p:extLst>
      <p:ext uri="{BB962C8B-B14F-4D97-AF65-F5344CB8AC3E}">
        <p14:creationId xmlns:p14="http://schemas.microsoft.com/office/powerpoint/2010/main" val="2042310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ppt_y"/>
                                          </p:val>
                                        </p:tav>
                                        <p:tav tm="100000">
                                          <p:val>
                                            <p:strVal val="#ppt_y"/>
                                          </p:val>
                                        </p:tav>
                                      </p:tavLst>
                                    </p:anim>
                                  </p:childTnLst>
                                </p:cTn>
                              </p:par>
                              <p:par>
                                <p:cTn id="15" presetID="6" presetClass="entr" presetSubtype="16" fill="hold"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 calcmode="lin" valueType="num">
                                      <p:cBhvr additive="base">
                                        <p:cTn id="22"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6">
                                            <p:txEl>
                                              <p:pRg st="2" end="2"/>
                                            </p:txEl>
                                          </p:spTgt>
                                        </p:tgtEl>
                                        <p:attrNameLst>
                                          <p:attrName>style.visibility</p:attrName>
                                        </p:attrNameLst>
                                      </p:cBhvr>
                                      <p:to>
                                        <p:strVal val="visible"/>
                                      </p:to>
                                    </p:set>
                                    <p:anim calcmode="lin" valueType="num">
                                      <p:cBhvr additive="base">
                                        <p:cTn id="28" dur="500" fill="hold"/>
                                        <p:tgtEl>
                                          <p:spTgt spid="6">
                                            <p:txEl>
                                              <p:pRg st="2" end="2"/>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grpId="0" nodeType="clickEffect">
                                  <p:stCondLst>
                                    <p:cond delay="0"/>
                                  </p:stCondLst>
                                  <p:childTnLst>
                                    <p:set>
                                      <p:cBhvr>
                                        <p:cTn id="33" dur="1" fill="hold">
                                          <p:stCondLst>
                                            <p:cond delay="0"/>
                                          </p:stCondLst>
                                        </p:cTn>
                                        <p:tgtEl>
                                          <p:spTgt spid="9">
                                            <p:txEl>
                                              <p:pRg st="0" end="0"/>
                                            </p:txEl>
                                          </p:spTgt>
                                        </p:tgtEl>
                                        <p:attrNameLst>
                                          <p:attrName>style.visibility</p:attrName>
                                        </p:attrNameLst>
                                      </p:cBhvr>
                                      <p:to>
                                        <p:strVal val="visible"/>
                                      </p:to>
                                    </p:set>
                                    <p:anim calcmode="lin" valueType="num">
                                      <p:cBhvr additive="base">
                                        <p:cTn id="34" dur="500" fill="hold"/>
                                        <p:tgtEl>
                                          <p:spTgt spid="9">
                                            <p:txEl>
                                              <p:pRg st="0" end="0"/>
                                            </p:txEl>
                                          </p:spTgt>
                                        </p:tgtEl>
                                        <p:attrNameLst>
                                          <p:attrName>ppt_x</p:attrName>
                                        </p:attrNameLst>
                                      </p:cBhvr>
                                      <p:tavLst>
                                        <p:tav tm="0">
                                          <p:val>
                                            <p:strVal val="0-#ppt_w/2"/>
                                          </p:val>
                                        </p:tav>
                                        <p:tav tm="100000">
                                          <p:val>
                                            <p:strVal val="#ppt_x"/>
                                          </p:val>
                                        </p:tav>
                                      </p:tavLst>
                                    </p:anim>
                                    <p:anim calcmode="lin" valueType="num">
                                      <p:cBhvr additive="base">
                                        <p:cTn id="35" dur="500" fill="hold"/>
                                        <p:tgtEl>
                                          <p:spTgt spid="9">
                                            <p:txEl>
                                              <p:pRg st="0" end="0"/>
                                            </p:txEl>
                                          </p:spTgt>
                                        </p:tgtEl>
                                        <p:attrNameLst>
                                          <p:attrName>ppt_y</p:attrName>
                                        </p:attrNameLst>
                                      </p:cBhvr>
                                      <p:tavLst>
                                        <p:tav tm="0">
                                          <p:val>
                                            <p:strVal val="#ppt_y"/>
                                          </p:val>
                                        </p:tav>
                                        <p:tav tm="100000">
                                          <p:val>
                                            <p:strVal val="#ppt_y"/>
                                          </p:val>
                                        </p:tav>
                                      </p:tavLst>
                                    </p:anim>
                                  </p:childTnLst>
                                </p:cTn>
                              </p:par>
                              <p:par>
                                <p:cTn id="36" presetID="6" presetClass="entr" presetSubtype="16" fill="hold" nodeType="with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circle(in)">
                                      <p:cBhvr>
                                        <p:cTn id="38"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build="p"/>
      <p:bldP spid="9"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normAutofit/>
          </a:bodyPr>
          <a:lstStyle/>
          <a:p>
            <a:r>
              <a:rPr lang="el-GR" dirty="0">
                <a:solidFill>
                  <a:srgbClr val="0070C0"/>
                </a:solidFill>
              </a:rPr>
              <a:t>Εισαγωγή </a:t>
            </a:r>
            <a:r>
              <a:rPr lang="el-GR" dirty="0" err="1">
                <a:solidFill>
                  <a:srgbClr val="0070C0"/>
                </a:solidFill>
              </a:rPr>
              <a:t>αρθρώματος</a:t>
            </a:r>
            <a:r>
              <a:rPr lang="en-US" dirty="0">
                <a:solidFill>
                  <a:srgbClr val="0070C0"/>
                </a:solidFill>
              </a:rPr>
              <a:t> - </a:t>
            </a:r>
            <a:r>
              <a:rPr lang="el-GR" dirty="0">
                <a:solidFill>
                  <a:srgbClr val="0070C0"/>
                </a:solidFill>
              </a:rPr>
              <a:t>συνάρτησης</a:t>
            </a:r>
            <a:endParaRPr lang="en-US" dirty="0">
              <a:solidFill>
                <a:srgbClr val="0070C0"/>
              </a:solidFill>
            </a:endParaRPr>
          </a:p>
        </p:txBody>
      </p:sp>
      <p:sp>
        <p:nvSpPr>
          <p:cNvPr id="2" name="Ορθογώνιο 1">
            <a:extLst>
              <a:ext uri="{FF2B5EF4-FFF2-40B4-BE49-F238E27FC236}">
                <a16:creationId xmlns:a16="http://schemas.microsoft.com/office/drawing/2014/main" id="{73F297EF-3AC6-4294-98BE-CD62C5C2E1C1}"/>
              </a:ext>
            </a:extLst>
          </p:cNvPr>
          <p:cNvSpPr/>
          <p:nvPr/>
        </p:nvSpPr>
        <p:spPr>
          <a:xfrm>
            <a:off x="646111" y="1240850"/>
            <a:ext cx="9539289" cy="1754326"/>
          </a:xfrm>
          <a:prstGeom prst="rect">
            <a:avLst/>
          </a:prstGeom>
        </p:spPr>
        <p:txBody>
          <a:bodyPr wrap="square">
            <a:spAutoFit/>
          </a:bodyPr>
          <a:lstStyle/>
          <a:p>
            <a:pPr algn="just"/>
            <a:r>
              <a:rPr lang="en-US" b="1" dirty="0">
                <a:solidFill>
                  <a:srgbClr val="0070C0"/>
                </a:solidFill>
              </a:rPr>
              <a:t>import </a:t>
            </a:r>
            <a:r>
              <a:rPr lang="en-US" dirty="0">
                <a:solidFill>
                  <a:srgbClr val="0070C0"/>
                </a:solidFill>
              </a:rPr>
              <a:t>module1[, module2[,... </a:t>
            </a:r>
            <a:r>
              <a:rPr lang="en-US" dirty="0" err="1">
                <a:solidFill>
                  <a:srgbClr val="0070C0"/>
                </a:solidFill>
              </a:rPr>
              <a:t>moduleN</a:t>
            </a:r>
            <a:r>
              <a:rPr lang="en-US" dirty="0">
                <a:solidFill>
                  <a:srgbClr val="0070C0"/>
                </a:solidFill>
              </a:rPr>
              <a:t>]</a:t>
            </a:r>
            <a:endParaRPr lang="el-GR" dirty="0">
              <a:solidFill>
                <a:srgbClr val="0070C0"/>
              </a:solidFill>
            </a:endParaRPr>
          </a:p>
          <a:p>
            <a:pPr algn="just"/>
            <a:r>
              <a:rPr lang="el-GR" dirty="0"/>
              <a:t>Εισαγωγή </a:t>
            </a:r>
            <a:r>
              <a:rPr lang="el-GR" b="1" dirty="0"/>
              <a:t>όλων</a:t>
            </a:r>
            <a:r>
              <a:rPr lang="el-GR" dirty="0"/>
              <a:t> των συναρτήσεων </a:t>
            </a:r>
            <a:r>
              <a:rPr lang="el-GR" b="1" dirty="0"/>
              <a:t>ενός ή περισσοτέρων </a:t>
            </a:r>
            <a:r>
              <a:rPr lang="el-GR" dirty="0" err="1"/>
              <a:t>αρθρωμάτων</a:t>
            </a:r>
            <a:r>
              <a:rPr lang="en-US" dirty="0"/>
              <a:t>.</a:t>
            </a:r>
            <a:endParaRPr lang="el-GR" dirty="0"/>
          </a:p>
          <a:p>
            <a:pPr algn="just"/>
            <a:endParaRPr lang="el-GR" dirty="0"/>
          </a:p>
          <a:p>
            <a:pPr algn="just"/>
            <a:r>
              <a:rPr lang="el-GR" dirty="0">
                <a:solidFill>
                  <a:schemeClr val="tx1">
                    <a:lumMod val="50000"/>
                    <a:lumOff val="50000"/>
                  </a:schemeClr>
                </a:solidFill>
              </a:rPr>
              <a:t>Παράδειγμα</a:t>
            </a:r>
            <a:endParaRPr lang="en-US" dirty="0">
              <a:solidFill>
                <a:schemeClr val="tx1">
                  <a:lumMod val="50000"/>
                  <a:lumOff val="50000"/>
                </a:schemeClr>
              </a:solidFill>
            </a:endParaRPr>
          </a:p>
          <a:p>
            <a:pPr algn="just"/>
            <a:r>
              <a:rPr lang="en-US" dirty="0">
                <a:solidFill>
                  <a:schemeClr val="tx1">
                    <a:lumMod val="50000"/>
                    <a:lumOff val="50000"/>
                  </a:schemeClr>
                </a:solidFill>
              </a:rPr>
              <a:t>import math, random</a:t>
            </a:r>
          </a:p>
          <a:p>
            <a:pPr algn="just"/>
            <a:r>
              <a:rPr lang="en-US" dirty="0">
                <a:solidFill>
                  <a:schemeClr val="tx1">
                    <a:lumMod val="50000"/>
                    <a:lumOff val="50000"/>
                  </a:schemeClr>
                </a:solidFill>
              </a:rPr>
              <a:t>print </a:t>
            </a:r>
            <a:r>
              <a:rPr lang="en-US" dirty="0" err="1">
                <a:solidFill>
                  <a:schemeClr val="tx1">
                    <a:lumMod val="50000"/>
                    <a:lumOff val="50000"/>
                  </a:schemeClr>
                </a:solidFill>
              </a:rPr>
              <a:t>math.sqrt</a:t>
            </a:r>
            <a:r>
              <a:rPr lang="en-US" dirty="0">
                <a:solidFill>
                  <a:schemeClr val="tx1">
                    <a:lumMod val="50000"/>
                    <a:lumOff val="50000"/>
                  </a:schemeClr>
                </a:solidFill>
              </a:rPr>
              <a:t>(4)</a:t>
            </a:r>
          </a:p>
        </p:txBody>
      </p:sp>
      <p:sp>
        <p:nvSpPr>
          <p:cNvPr id="5" name="Ορθογώνιο 4">
            <a:extLst>
              <a:ext uri="{FF2B5EF4-FFF2-40B4-BE49-F238E27FC236}">
                <a16:creationId xmlns:a16="http://schemas.microsoft.com/office/drawing/2014/main" id="{4A19BD9F-4A4E-49E4-B54F-A1BA6F0CAD35}"/>
              </a:ext>
            </a:extLst>
          </p:cNvPr>
          <p:cNvSpPr/>
          <p:nvPr/>
        </p:nvSpPr>
        <p:spPr>
          <a:xfrm>
            <a:off x="646111" y="2995176"/>
            <a:ext cx="9539289" cy="1754326"/>
          </a:xfrm>
          <a:prstGeom prst="rect">
            <a:avLst/>
          </a:prstGeom>
        </p:spPr>
        <p:txBody>
          <a:bodyPr wrap="square">
            <a:spAutoFit/>
          </a:bodyPr>
          <a:lstStyle/>
          <a:p>
            <a:r>
              <a:rPr lang="en-US" b="1" dirty="0">
                <a:solidFill>
                  <a:srgbClr val="0070C0"/>
                </a:solidFill>
                <a:latin typeface="Arial" panose="020B0604020202020204" pitchFamily="34" charset="0"/>
              </a:rPr>
              <a:t>from </a:t>
            </a:r>
            <a:r>
              <a:rPr lang="en-US" dirty="0">
                <a:solidFill>
                  <a:srgbClr val="0070C0"/>
                </a:solidFill>
                <a:latin typeface="Arial" panose="020B0604020202020204" pitchFamily="34" charset="0"/>
              </a:rPr>
              <a:t>module </a:t>
            </a:r>
            <a:r>
              <a:rPr lang="en-US" b="1" dirty="0">
                <a:solidFill>
                  <a:srgbClr val="0070C0"/>
                </a:solidFill>
                <a:latin typeface="Arial" panose="020B0604020202020204" pitchFamily="34" charset="0"/>
              </a:rPr>
              <a:t>import </a:t>
            </a:r>
            <a:r>
              <a:rPr lang="en-US" dirty="0">
                <a:solidFill>
                  <a:srgbClr val="0070C0"/>
                </a:solidFill>
                <a:latin typeface="Arial" panose="020B0604020202020204" pitchFamily="34" charset="0"/>
              </a:rPr>
              <a:t>*</a:t>
            </a:r>
            <a:endParaRPr lang="el-GR" dirty="0">
              <a:solidFill>
                <a:srgbClr val="0070C0"/>
              </a:solidFill>
              <a:latin typeface="Arial" panose="020B0604020202020204" pitchFamily="34" charset="0"/>
            </a:endParaRPr>
          </a:p>
          <a:p>
            <a:r>
              <a:rPr lang="el-GR" dirty="0"/>
              <a:t>Εισαγωγή </a:t>
            </a:r>
            <a:r>
              <a:rPr lang="el-GR" b="1" dirty="0"/>
              <a:t>όλων</a:t>
            </a:r>
            <a:r>
              <a:rPr lang="el-GR" dirty="0"/>
              <a:t> των συναρτήσεων από </a:t>
            </a:r>
            <a:r>
              <a:rPr lang="el-GR" b="1" dirty="0"/>
              <a:t>ένα</a:t>
            </a:r>
            <a:r>
              <a:rPr lang="el-GR" dirty="0"/>
              <a:t> άρθρωμα.</a:t>
            </a:r>
            <a:endParaRPr lang="en-US" dirty="0">
              <a:solidFill>
                <a:srgbClr val="000000"/>
              </a:solidFill>
              <a:latin typeface="Arial" panose="020B0604020202020204" pitchFamily="34" charset="0"/>
            </a:endParaRPr>
          </a:p>
          <a:p>
            <a:endParaRPr lang="el-GR" dirty="0"/>
          </a:p>
          <a:p>
            <a:r>
              <a:rPr lang="el-GR" dirty="0">
                <a:solidFill>
                  <a:schemeClr val="tx1">
                    <a:lumMod val="50000"/>
                    <a:lumOff val="50000"/>
                  </a:schemeClr>
                </a:solidFill>
              </a:rPr>
              <a:t>Παράδειγμα</a:t>
            </a:r>
            <a:endParaRPr lang="en-US" dirty="0">
              <a:solidFill>
                <a:schemeClr val="tx1">
                  <a:lumMod val="50000"/>
                  <a:lumOff val="50000"/>
                </a:schemeClr>
              </a:solidFill>
            </a:endParaRPr>
          </a:p>
          <a:p>
            <a:r>
              <a:rPr lang="en-US" dirty="0">
                <a:solidFill>
                  <a:schemeClr val="tx1">
                    <a:lumMod val="50000"/>
                    <a:lumOff val="50000"/>
                  </a:schemeClr>
                </a:solidFill>
              </a:rPr>
              <a:t>from math import *</a:t>
            </a:r>
            <a:endParaRPr lang="el-GR" dirty="0">
              <a:solidFill>
                <a:schemeClr val="tx1">
                  <a:lumMod val="50000"/>
                  <a:lumOff val="50000"/>
                </a:schemeClr>
              </a:solidFill>
            </a:endParaRPr>
          </a:p>
          <a:p>
            <a:r>
              <a:rPr lang="en-US" dirty="0">
                <a:solidFill>
                  <a:schemeClr val="tx1">
                    <a:lumMod val="50000"/>
                    <a:lumOff val="50000"/>
                  </a:schemeClr>
                </a:solidFill>
              </a:rPr>
              <a:t>print sqrt(4)</a:t>
            </a:r>
            <a:endParaRPr lang="el-GR" dirty="0">
              <a:solidFill>
                <a:schemeClr val="tx1">
                  <a:lumMod val="50000"/>
                  <a:lumOff val="50000"/>
                </a:schemeClr>
              </a:solidFill>
            </a:endParaRPr>
          </a:p>
        </p:txBody>
      </p:sp>
      <p:sp>
        <p:nvSpPr>
          <p:cNvPr id="6" name="Ορθογώνιο 5">
            <a:extLst>
              <a:ext uri="{FF2B5EF4-FFF2-40B4-BE49-F238E27FC236}">
                <a16:creationId xmlns:a16="http://schemas.microsoft.com/office/drawing/2014/main" id="{92DCD77C-E1A5-4342-8D3C-75DED559CBB4}"/>
              </a:ext>
            </a:extLst>
          </p:cNvPr>
          <p:cNvSpPr/>
          <p:nvPr/>
        </p:nvSpPr>
        <p:spPr>
          <a:xfrm>
            <a:off x="646111" y="4739987"/>
            <a:ext cx="9539289" cy="1754326"/>
          </a:xfrm>
          <a:prstGeom prst="rect">
            <a:avLst/>
          </a:prstGeom>
        </p:spPr>
        <p:txBody>
          <a:bodyPr wrap="square">
            <a:spAutoFit/>
          </a:bodyPr>
          <a:lstStyle/>
          <a:p>
            <a:r>
              <a:rPr lang="en-US" b="1" dirty="0">
                <a:solidFill>
                  <a:srgbClr val="0070C0"/>
                </a:solidFill>
                <a:latin typeface="Arial" panose="020B0604020202020204" pitchFamily="34" charset="0"/>
              </a:rPr>
              <a:t>from </a:t>
            </a:r>
            <a:r>
              <a:rPr lang="en-US" dirty="0">
                <a:solidFill>
                  <a:srgbClr val="0070C0"/>
                </a:solidFill>
                <a:latin typeface="Arial" panose="020B0604020202020204" pitchFamily="34" charset="0"/>
              </a:rPr>
              <a:t>module </a:t>
            </a:r>
            <a:r>
              <a:rPr lang="en-US" b="1" dirty="0">
                <a:solidFill>
                  <a:srgbClr val="0070C0"/>
                </a:solidFill>
                <a:latin typeface="Arial" panose="020B0604020202020204" pitchFamily="34" charset="0"/>
              </a:rPr>
              <a:t>import </a:t>
            </a:r>
            <a:r>
              <a:rPr lang="en-US" dirty="0">
                <a:solidFill>
                  <a:srgbClr val="0070C0"/>
                </a:solidFill>
                <a:latin typeface="Arial" panose="020B0604020202020204" pitchFamily="34" charset="0"/>
              </a:rPr>
              <a:t>name1[, name2[, ... </a:t>
            </a:r>
            <a:r>
              <a:rPr lang="en-US" dirty="0" err="1">
                <a:solidFill>
                  <a:srgbClr val="0070C0"/>
                </a:solidFill>
                <a:latin typeface="Arial" panose="020B0604020202020204" pitchFamily="34" charset="0"/>
              </a:rPr>
              <a:t>nameN</a:t>
            </a:r>
            <a:r>
              <a:rPr lang="en-US" dirty="0">
                <a:solidFill>
                  <a:srgbClr val="0070C0"/>
                </a:solidFill>
                <a:latin typeface="Arial" panose="020B0604020202020204" pitchFamily="34" charset="0"/>
              </a:rPr>
              <a:t>]]</a:t>
            </a:r>
            <a:endParaRPr lang="el-GR" dirty="0">
              <a:solidFill>
                <a:srgbClr val="0070C0"/>
              </a:solidFill>
              <a:latin typeface="Arial" panose="020B0604020202020204" pitchFamily="34" charset="0"/>
            </a:endParaRPr>
          </a:p>
          <a:p>
            <a:r>
              <a:rPr lang="el-GR" dirty="0">
                <a:solidFill>
                  <a:srgbClr val="000000"/>
                </a:solidFill>
                <a:latin typeface="Arial" panose="020B0604020202020204" pitchFamily="34" charset="0"/>
              </a:rPr>
              <a:t>Εισαγωγή </a:t>
            </a:r>
            <a:r>
              <a:rPr lang="el-GR" b="1" dirty="0">
                <a:solidFill>
                  <a:srgbClr val="000000"/>
                </a:solidFill>
                <a:latin typeface="Arial" panose="020B0604020202020204" pitchFamily="34" charset="0"/>
              </a:rPr>
              <a:t>μιας ή περισσοτέρων </a:t>
            </a:r>
            <a:r>
              <a:rPr lang="el-GR" dirty="0">
                <a:solidFill>
                  <a:srgbClr val="000000"/>
                </a:solidFill>
                <a:latin typeface="Arial" panose="020B0604020202020204" pitchFamily="34" charset="0"/>
              </a:rPr>
              <a:t>συναρτήσεων από </a:t>
            </a:r>
            <a:r>
              <a:rPr lang="el-GR" b="1" dirty="0">
                <a:solidFill>
                  <a:srgbClr val="000000"/>
                </a:solidFill>
                <a:latin typeface="Arial" panose="020B0604020202020204" pitchFamily="34" charset="0"/>
              </a:rPr>
              <a:t>ένα</a:t>
            </a:r>
            <a:r>
              <a:rPr lang="el-GR" dirty="0">
                <a:solidFill>
                  <a:srgbClr val="000000"/>
                </a:solidFill>
                <a:latin typeface="Arial" panose="020B0604020202020204" pitchFamily="34" charset="0"/>
              </a:rPr>
              <a:t> άρθρωμα</a:t>
            </a:r>
            <a:r>
              <a:rPr lang="en-US" dirty="0">
                <a:solidFill>
                  <a:srgbClr val="000000"/>
                </a:solidFill>
                <a:latin typeface="Arial" panose="020B0604020202020204" pitchFamily="34" charset="0"/>
              </a:rPr>
              <a:t>.</a:t>
            </a:r>
            <a:endParaRPr lang="el-GR" dirty="0"/>
          </a:p>
          <a:p>
            <a:endParaRPr lang="el-GR" dirty="0">
              <a:solidFill>
                <a:schemeClr val="tx1">
                  <a:lumMod val="50000"/>
                  <a:lumOff val="50000"/>
                </a:schemeClr>
              </a:solidFill>
            </a:endParaRPr>
          </a:p>
          <a:p>
            <a:r>
              <a:rPr lang="el-GR" dirty="0">
                <a:solidFill>
                  <a:schemeClr val="tx1">
                    <a:lumMod val="50000"/>
                    <a:lumOff val="50000"/>
                  </a:schemeClr>
                </a:solidFill>
              </a:rPr>
              <a:t>Παράδειγμα</a:t>
            </a:r>
          </a:p>
          <a:p>
            <a:r>
              <a:rPr lang="en-US" dirty="0">
                <a:solidFill>
                  <a:schemeClr val="tx1">
                    <a:lumMod val="50000"/>
                    <a:lumOff val="50000"/>
                  </a:schemeClr>
                </a:solidFill>
              </a:rPr>
              <a:t>from math import sqrt</a:t>
            </a:r>
          </a:p>
          <a:p>
            <a:r>
              <a:rPr lang="en-US" dirty="0">
                <a:solidFill>
                  <a:schemeClr val="tx1">
                    <a:lumMod val="50000"/>
                    <a:lumOff val="50000"/>
                  </a:schemeClr>
                </a:solidFill>
              </a:rPr>
              <a:t>print sqrt(4)</a:t>
            </a:r>
            <a:endParaRPr lang="el-GR" b="1" dirty="0">
              <a:solidFill>
                <a:schemeClr val="tx1">
                  <a:lumMod val="50000"/>
                  <a:lumOff val="50000"/>
                </a:schemeClr>
              </a:solidFill>
            </a:endParaRPr>
          </a:p>
        </p:txBody>
      </p:sp>
    </p:spTree>
    <p:extLst>
      <p:ext uri="{BB962C8B-B14F-4D97-AF65-F5344CB8AC3E}">
        <p14:creationId xmlns:p14="http://schemas.microsoft.com/office/powerpoint/2010/main" val="2314124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0-#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0-#ppt_w/2"/>
                                          </p:val>
                                        </p:tav>
                                        <p:tav tm="100000">
                                          <p:val>
                                            <p:strVal val="#ppt_x"/>
                                          </p:val>
                                        </p:tav>
                                      </p:tavLst>
                                    </p:anim>
                                    <p:anim calcmode="lin" valueType="num">
                                      <p:cBhvr additive="base">
                                        <p:cTn id="20"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normAutofit/>
          </a:bodyPr>
          <a:lstStyle/>
          <a:p>
            <a:r>
              <a:rPr lang="en-US" dirty="0">
                <a:solidFill>
                  <a:srgbClr val="0070C0"/>
                </a:solidFill>
              </a:rPr>
              <a:t>Math module – Random module</a:t>
            </a:r>
          </a:p>
        </p:txBody>
      </p:sp>
      <p:sp>
        <p:nvSpPr>
          <p:cNvPr id="3" name="Ορθογώνιο 2">
            <a:extLst>
              <a:ext uri="{FF2B5EF4-FFF2-40B4-BE49-F238E27FC236}">
                <a16:creationId xmlns:a16="http://schemas.microsoft.com/office/drawing/2014/main" id="{B7143591-6652-4D11-A057-B035751F4FE4}"/>
              </a:ext>
            </a:extLst>
          </p:cNvPr>
          <p:cNvSpPr/>
          <p:nvPr/>
        </p:nvSpPr>
        <p:spPr>
          <a:xfrm>
            <a:off x="646111" y="1341735"/>
            <a:ext cx="3662418" cy="2031325"/>
          </a:xfrm>
          <a:prstGeom prst="rect">
            <a:avLst/>
          </a:prstGeom>
        </p:spPr>
        <p:txBody>
          <a:bodyPr wrap="square">
            <a:spAutoFit/>
          </a:bodyPr>
          <a:lstStyle/>
          <a:p>
            <a:r>
              <a:rPr lang="en-US" dirty="0">
                <a:solidFill>
                  <a:srgbClr val="7030A0"/>
                </a:solidFill>
              </a:rPr>
              <a:t>import math</a:t>
            </a:r>
          </a:p>
          <a:p>
            <a:endParaRPr lang="el-GR" dirty="0">
              <a:solidFill>
                <a:srgbClr val="FF0000"/>
              </a:solidFill>
            </a:endParaRPr>
          </a:p>
          <a:p>
            <a:r>
              <a:rPr lang="en-US" dirty="0">
                <a:solidFill>
                  <a:srgbClr val="FF0000"/>
                </a:solidFill>
              </a:rPr>
              <a:t>#</a:t>
            </a:r>
            <a:r>
              <a:rPr lang="el-GR" dirty="0">
                <a:solidFill>
                  <a:srgbClr val="FF0000"/>
                </a:solidFill>
              </a:rPr>
              <a:t>Μαθηματικό π</a:t>
            </a:r>
            <a:endParaRPr lang="en-US" dirty="0">
              <a:solidFill>
                <a:srgbClr val="FF0000"/>
              </a:solidFill>
            </a:endParaRPr>
          </a:p>
          <a:p>
            <a:r>
              <a:rPr lang="en-US" dirty="0">
                <a:solidFill>
                  <a:srgbClr val="7030A0"/>
                </a:solidFill>
              </a:rPr>
              <a:t>print </a:t>
            </a:r>
            <a:r>
              <a:rPr lang="en-US" dirty="0" err="1">
                <a:solidFill>
                  <a:srgbClr val="7030A0"/>
                </a:solidFill>
              </a:rPr>
              <a:t>math.pi</a:t>
            </a:r>
            <a:endParaRPr lang="el-GR" dirty="0">
              <a:solidFill>
                <a:srgbClr val="7030A0"/>
              </a:solidFill>
            </a:endParaRPr>
          </a:p>
          <a:p>
            <a:endParaRPr lang="el-GR" dirty="0">
              <a:solidFill>
                <a:srgbClr val="FF0000"/>
              </a:solidFill>
            </a:endParaRPr>
          </a:p>
          <a:p>
            <a:r>
              <a:rPr lang="el-GR" dirty="0">
                <a:solidFill>
                  <a:srgbClr val="FF0000"/>
                </a:solidFill>
              </a:rPr>
              <a:t>#Συνημίτονο γωνίας</a:t>
            </a:r>
            <a:endParaRPr lang="en-US" dirty="0">
              <a:solidFill>
                <a:srgbClr val="FF0000"/>
              </a:solidFill>
            </a:endParaRPr>
          </a:p>
          <a:p>
            <a:r>
              <a:rPr lang="en-US" dirty="0">
                <a:solidFill>
                  <a:srgbClr val="7030A0"/>
                </a:solidFill>
              </a:rPr>
              <a:t>print </a:t>
            </a:r>
            <a:r>
              <a:rPr lang="en-US" dirty="0" err="1">
                <a:solidFill>
                  <a:srgbClr val="7030A0"/>
                </a:solidFill>
              </a:rPr>
              <a:t>math.cos</a:t>
            </a:r>
            <a:r>
              <a:rPr lang="en-US" dirty="0">
                <a:solidFill>
                  <a:srgbClr val="7030A0"/>
                </a:solidFill>
              </a:rPr>
              <a:t>(</a:t>
            </a:r>
            <a:r>
              <a:rPr lang="en-US" dirty="0" err="1">
                <a:solidFill>
                  <a:srgbClr val="7030A0"/>
                </a:solidFill>
              </a:rPr>
              <a:t>math.pi</a:t>
            </a:r>
            <a:r>
              <a:rPr lang="en-US" dirty="0">
                <a:solidFill>
                  <a:srgbClr val="7030A0"/>
                </a:solidFill>
              </a:rPr>
              <a:t> / 4.0)</a:t>
            </a:r>
          </a:p>
        </p:txBody>
      </p:sp>
      <p:sp>
        <p:nvSpPr>
          <p:cNvPr id="4" name="Ορθογώνιο 3">
            <a:extLst>
              <a:ext uri="{FF2B5EF4-FFF2-40B4-BE49-F238E27FC236}">
                <a16:creationId xmlns:a16="http://schemas.microsoft.com/office/drawing/2014/main" id="{F2A4A13E-628A-4D49-9E5E-623FB5171A4F}"/>
              </a:ext>
            </a:extLst>
          </p:cNvPr>
          <p:cNvSpPr/>
          <p:nvPr/>
        </p:nvSpPr>
        <p:spPr>
          <a:xfrm>
            <a:off x="646111" y="3966044"/>
            <a:ext cx="2160589" cy="646331"/>
          </a:xfrm>
          <a:prstGeom prst="rect">
            <a:avLst/>
          </a:prstGeom>
        </p:spPr>
        <p:txBody>
          <a:bodyPr wrap="square">
            <a:spAutoFit/>
          </a:bodyPr>
          <a:lstStyle/>
          <a:p>
            <a:r>
              <a:rPr lang="el-GR" dirty="0">
                <a:solidFill>
                  <a:srgbClr val="C00000"/>
                </a:solidFill>
              </a:rPr>
              <a:t>3.14159265359</a:t>
            </a:r>
          </a:p>
          <a:p>
            <a:r>
              <a:rPr lang="el-GR" dirty="0">
                <a:solidFill>
                  <a:srgbClr val="C00000"/>
                </a:solidFill>
              </a:rPr>
              <a:t>0.707106781187</a:t>
            </a:r>
          </a:p>
        </p:txBody>
      </p:sp>
      <p:sp>
        <p:nvSpPr>
          <p:cNvPr id="2" name="Ορθογώνιο 1">
            <a:extLst>
              <a:ext uri="{FF2B5EF4-FFF2-40B4-BE49-F238E27FC236}">
                <a16:creationId xmlns:a16="http://schemas.microsoft.com/office/drawing/2014/main" id="{160D0F56-4C66-4AD9-8996-08AE319F21E0}"/>
              </a:ext>
            </a:extLst>
          </p:cNvPr>
          <p:cNvSpPr/>
          <p:nvPr/>
        </p:nvSpPr>
        <p:spPr>
          <a:xfrm>
            <a:off x="4675322" y="1341735"/>
            <a:ext cx="6096000" cy="3693319"/>
          </a:xfrm>
          <a:prstGeom prst="rect">
            <a:avLst/>
          </a:prstGeom>
        </p:spPr>
        <p:txBody>
          <a:bodyPr>
            <a:spAutoFit/>
          </a:bodyPr>
          <a:lstStyle/>
          <a:p>
            <a:r>
              <a:rPr lang="en-US" dirty="0">
                <a:solidFill>
                  <a:srgbClr val="7030A0"/>
                </a:solidFill>
              </a:rPr>
              <a:t>import random</a:t>
            </a:r>
            <a:endParaRPr lang="el-GR" dirty="0">
              <a:solidFill>
                <a:srgbClr val="7030A0"/>
              </a:solidFill>
            </a:endParaRPr>
          </a:p>
          <a:p>
            <a:endParaRPr lang="el-GR" dirty="0">
              <a:solidFill>
                <a:srgbClr val="7030A0"/>
              </a:solidFill>
            </a:endParaRPr>
          </a:p>
          <a:p>
            <a:r>
              <a:rPr lang="el-GR" dirty="0">
                <a:solidFill>
                  <a:srgbClr val="FF0000"/>
                </a:solidFill>
              </a:rPr>
              <a:t>#Τυχαία επιλογή από λίστα</a:t>
            </a:r>
            <a:endParaRPr lang="en-US" dirty="0">
              <a:solidFill>
                <a:srgbClr val="FF0000"/>
              </a:solidFill>
            </a:endParaRPr>
          </a:p>
          <a:p>
            <a:r>
              <a:rPr lang="en-US" dirty="0">
                <a:solidFill>
                  <a:srgbClr val="7030A0"/>
                </a:solidFill>
              </a:rPr>
              <a:t>print </a:t>
            </a:r>
            <a:r>
              <a:rPr lang="en-US" dirty="0" err="1">
                <a:solidFill>
                  <a:srgbClr val="7030A0"/>
                </a:solidFill>
              </a:rPr>
              <a:t>random.choice</a:t>
            </a:r>
            <a:r>
              <a:rPr lang="en-US" dirty="0">
                <a:solidFill>
                  <a:srgbClr val="7030A0"/>
                </a:solidFill>
              </a:rPr>
              <a:t>(['</a:t>
            </a:r>
            <a:r>
              <a:rPr lang="en-US" dirty="0" err="1">
                <a:solidFill>
                  <a:srgbClr val="7030A0"/>
                </a:solidFill>
              </a:rPr>
              <a:t>John','George','Anna','Helen</a:t>
            </a:r>
            <a:r>
              <a:rPr lang="en-US" dirty="0">
                <a:solidFill>
                  <a:srgbClr val="7030A0"/>
                </a:solidFill>
              </a:rPr>
              <a:t>’])</a:t>
            </a:r>
          </a:p>
          <a:p>
            <a:endParaRPr lang="el-GR" dirty="0">
              <a:solidFill>
                <a:srgbClr val="7030A0"/>
              </a:solidFill>
            </a:endParaRPr>
          </a:p>
          <a:p>
            <a:r>
              <a:rPr lang="el-GR" dirty="0">
                <a:solidFill>
                  <a:srgbClr val="FF0000"/>
                </a:solidFill>
              </a:rPr>
              <a:t>#Τυχαία επιλογή 10 αριθμών στο διάστημα </a:t>
            </a:r>
            <a:r>
              <a:rPr lang="en-US" dirty="0">
                <a:solidFill>
                  <a:srgbClr val="FF0000"/>
                </a:solidFill>
              </a:rPr>
              <a:t>0</a:t>
            </a:r>
            <a:r>
              <a:rPr lang="el-GR" dirty="0">
                <a:solidFill>
                  <a:srgbClr val="FF0000"/>
                </a:solidFill>
              </a:rPr>
              <a:t>..</a:t>
            </a:r>
            <a:r>
              <a:rPr lang="en-US" dirty="0">
                <a:solidFill>
                  <a:srgbClr val="FF0000"/>
                </a:solidFill>
              </a:rPr>
              <a:t>99</a:t>
            </a:r>
            <a:endParaRPr lang="el-GR" dirty="0">
              <a:solidFill>
                <a:srgbClr val="FF0000"/>
              </a:solidFill>
            </a:endParaRPr>
          </a:p>
          <a:p>
            <a:r>
              <a:rPr lang="en-US" dirty="0">
                <a:solidFill>
                  <a:srgbClr val="7030A0"/>
                </a:solidFill>
              </a:rPr>
              <a:t>print </a:t>
            </a:r>
            <a:r>
              <a:rPr lang="en-US" dirty="0" err="1">
                <a:solidFill>
                  <a:srgbClr val="7030A0"/>
                </a:solidFill>
              </a:rPr>
              <a:t>random.sample</a:t>
            </a:r>
            <a:r>
              <a:rPr lang="en-US" dirty="0">
                <a:solidFill>
                  <a:srgbClr val="7030A0"/>
                </a:solidFill>
              </a:rPr>
              <a:t>(range(100),10)</a:t>
            </a:r>
          </a:p>
          <a:p>
            <a:endParaRPr lang="el-GR" dirty="0">
              <a:solidFill>
                <a:srgbClr val="7030A0"/>
              </a:solidFill>
            </a:endParaRPr>
          </a:p>
          <a:p>
            <a:r>
              <a:rPr lang="el-GR" dirty="0">
                <a:solidFill>
                  <a:srgbClr val="FF0000"/>
                </a:solidFill>
              </a:rPr>
              <a:t>#Τυχαία επιλογή αριθμού κινητής υποδιαστολής</a:t>
            </a:r>
          </a:p>
          <a:p>
            <a:r>
              <a:rPr lang="en-US" dirty="0">
                <a:solidFill>
                  <a:srgbClr val="7030A0"/>
                </a:solidFill>
              </a:rPr>
              <a:t>print </a:t>
            </a:r>
            <a:r>
              <a:rPr lang="en-US" dirty="0" err="1">
                <a:solidFill>
                  <a:srgbClr val="7030A0"/>
                </a:solidFill>
              </a:rPr>
              <a:t>random.random</a:t>
            </a:r>
            <a:r>
              <a:rPr lang="en-US" dirty="0">
                <a:solidFill>
                  <a:srgbClr val="7030A0"/>
                </a:solidFill>
              </a:rPr>
              <a:t>()</a:t>
            </a:r>
          </a:p>
          <a:p>
            <a:endParaRPr lang="el-GR" dirty="0">
              <a:solidFill>
                <a:srgbClr val="7030A0"/>
              </a:solidFill>
            </a:endParaRPr>
          </a:p>
          <a:p>
            <a:r>
              <a:rPr lang="el-GR" dirty="0">
                <a:solidFill>
                  <a:srgbClr val="FF0000"/>
                </a:solidFill>
              </a:rPr>
              <a:t>#Τυχαία επιλογή ακεραίου αριθμού στο διάστημα 0..9</a:t>
            </a:r>
          </a:p>
          <a:p>
            <a:r>
              <a:rPr lang="en-US" dirty="0">
                <a:solidFill>
                  <a:srgbClr val="7030A0"/>
                </a:solidFill>
              </a:rPr>
              <a:t>print </a:t>
            </a:r>
            <a:r>
              <a:rPr lang="en-US" dirty="0" err="1">
                <a:solidFill>
                  <a:srgbClr val="7030A0"/>
                </a:solidFill>
              </a:rPr>
              <a:t>random.randrange</a:t>
            </a:r>
            <a:r>
              <a:rPr lang="en-US" dirty="0">
                <a:solidFill>
                  <a:srgbClr val="7030A0"/>
                </a:solidFill>
              </a:rPr>
              <a:t>(10)</a:t>
            </a:r>
            <a:endParaRPr lang="el-GR" dirty="0">
              <a:solidFill>
                <a:srgbClr val="7030A0"/>
              </a:solidFill>
            </a:endParaRPr>
          </a:p>
        </p:txBody>
      </p:sp>
      <p:sp>
        <p:nvSpPr>
          <p:cNvPr id="5" name="Ορθογώνιο 4">
            <a:extLst>
              <a:ext uri="{FF2B5EF4-FFF2-40B4-BE49-F238E27FC236}">
                <a16:creationId xmlns:a16="http://schemas.microsoft.com/office/drawing/2014/main" id="{F31F47A3-78AC-4344-BB8A-BF048A31B9FE}"/>
              </a:ext>
            </a:extLst>
          </p:cNvPr>
          <p:cNvSpPr/>
          <p:nvPr/>
        </p:nvSpPr>
        <p:spPr>
          <a:xfrm>
            <a:off x="4675322" y="5657671"/>
            <a:ext cx="6096000" cy="1200329"/>
          </a:xfrm>
          <a:prstGeom prst="rect">
            <a:avLst/>
          </a:prstGeom>
        </p:spPr>
        <p:txBody>
          <a:bodyPr>
            <a:spAutoFit/>
          </a:bodyPr>
          <a:lstStyle/>
          <a:p>
            <a:r>
              <a:rPr lang="en-US" dirty="0">
                <a:solidFill>
                  <a:srgbClr val="C00000"/>
                </a:solidFill>
              </a:rPr>
              <a:t>George</a:t>
            </a:r>
          </a:p>
          <a:p>
            <a:r>
              <a:rPr lang="en-US" dirty="0">
                <a:solidFill>
                  <a:srgbClr val="C00000"/>
                </a:solidFill>
              </a:rPr>
              <a:t>[79, 31, 85, 50, 75, 57, 9, 89, 70, 29]</a:t>
            </a:r>
          </a:p>
          <a:p>
            <a:r>
              <a:rPr lang="en-US" dirty="0">
                <a:solidFill>
                  <a:srgbClr val="C00000"/>
                </a:solidFill>
              </a:rPr>
              <a:t>0.855374024178</a:t>
            </a:r>
          </a:p>
          <a:p>
            <a:r>
              <a:rPr lang="en-US" dirty="0">
                <a:solidFill>
                  <a:srgbClr val="C00000"/>
                </a:solidFill>
              </a:rPr>
              <a:t>3</a:t>
            </a:r>
            <a:endParaRPr lang="el-GR" dirty="0">
              <a:solidFill>
                <a:srgbClr val="C00000"/>
              </a:solidFill>
            </a:endParaRPr>
          </a:p>
        </p:txBody>
      </p:sp>
      <p:cxnSp>
        <p:nvCxnSpPr>
          <p:cNvPr id="7" name="Ευθύγραμμο βέλος σύνδεσης 6">
            <a:extLst>
              <a:ext uri="{FF2B5EF4-FFF2-40B4-BE49-F238E27FC236}">
                <a16:creationId xmlns:a16="http://schemas.microsoft.com/office/drawing/2014/main" id="{3BF9F3C5-EEA1-4AE3-A1A3-F673B2A00BCE}"/>
              </a:ext>
            </a:extLst>
          </p:cNvPr>
          <p:cNvCxnSpPr>
            <a:cxnSpLocks/>
          </p:cNvCxnSpPr>
          <p:nvPr/>
        </p:nvCxnSpPr>
        <p:spPr>
          <a:xfrm>
            <a:off x="1549371" y="3467801"/>
            <a:ext cx="0" cy="49824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8" name="Ευθύγραμμο βέλος σύνδεσης 7">
            <a:extLst>
              <a:ext uri="{FF2B5EF4-FFF2-40B4-BE49-F238E27FC236}">
                <a16:creationId xmlns:a16="http://schemas.microsoft.com/office/drawing/2014/main" id="{6916BB1B-0CD0-4070-BCD4-9D4738612B17}"/>
              </a:ext>
            </a:extLst>
          </p:cNvPr>
          <p:cNvCxnSpPr>
            <a:cxnSpLocks/>
          </p:cNvCxnSpPr>
          <p:nvPr/>
        </p:nvCxnSpPr>
        <p:spPr>
          <a:xfrm>
            <a:off x="6539825" y="5202480"/>
            <a:ext cx="0" cy="49824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4796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0-#ppt_h/2"/>
                                          </p:val>
                                        </p:tav>
                                        <p:tav tm="100000">
                                          <p:val>
                                            <p:strVal val="#ppt_y"/>
                                          </p:val>
                                        </p:tav>
                                      </p:tavLst>
                                    </p:anim>
                                  </p:childTnLst>
                                </p:cTn>
                              </p:par>
                              <p:par>
                                <p:cTn id="15" presetID="2" presetClass="entr" presetSubtype="1"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additive="base">
                                        <p:cTn id="23" dur="500" fill="hold"/>
                                        <p:tgtEl>
                                          <p:spTgt spid="2"/>
                                        </p:tgtEl>
                                        <p:attrNameLst>
                                          <p:attrName>ppt_x</p:attrName>
                                        </p:attrNameLst>
                                      </p:cBhvr>
                                      <p:tavLst>
                                        <p:tav tm="0">
                                          <p:val>
                                            <p:strVal val="0-#ppt_w/2"/>
                                          </p:val>
                                        </p:tav>
                                        <p:tav tm="100000">
                                          <p:val>
                                            <p:strVal val="#ppt_x"/>
                                          </p:val>
                                        </p:tav>
                                      </p:tavLst>
                                    </p:anim>
                                    <p:anim calcmode="lin" valueType="num">
                                      <p:cBhvr additive="base">
                                        <p:cTn id="24"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1"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0-#ppt_h/2"/>
                                          </p:val>
                                        </p:tav>
                                        <p:tav tm="100000">
                                          <p:val>
                                            <p:strVal val="#ppt_y"/>
                                          </p:val>
                                        </p:tav>
                                      </p:tavLst>
                                    </p:anim>
                                  </p:childTnLst>
                                </p:cTn>
                              </p:par>
                              <p:par>
                                <p:cTn id="31" presetID="2" presetClass="entr" presetSubtype="1" fill="hold" grpId="0" nodeType="with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2" grpId="0"/>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normAutofit/>
          </a:bodyPr>
          <a:lstStyle/>
          <a:p>
            <a:r>
              <a:rPr lang="el-GR" dirty="0">
                <a:solidFill>
                  <a:srgbClr val="0070C0"/>
                </a:solidFill>
              </a:rPr>
              <a:t>Συναρτήσεις σε ένα πρόγραμμα </a:t>
            </a:r>
            <a:r>
              <a:rPr lang="en-US" dirty="0">
                <a:solidFill>
                  <a:srgbClr val="0070C0"/>
                </a:solidFill>
              </a:rPr>
              <a:t>Python</a:t>
            </a:r>
          </a:p>
        </p:txBody>
      </p:sp>
      <p:sp>
        <p:nvSpPr>
          <p:cNvPr id="2" name="Ορθογώνιο 1">
            <a:extLst>
              <a:ext uri="{FF2B5EF4-FFF2-40B4-BE49-F238E27FC236}">
                <a16:creationId xmlns:a16="http://schemas.microsoft.com/office/drawing/2014/main" id="{73F297EF-3AC6-4294-98BE-CD62C5C2E1C1}"/>
              </a:ext>
            </a:extLst>
          </p:cNvPr>
          <p:cNvSpPr/>
          <p:nvPr/>
        </p:nvSpPr>
        <p:spPr>
          <a:xfrm>
            <a:off x="646111" y="1240850"/>
            <a:ext cx="9539289" cy="2585323"/>
          </a:xfrm>
          <a:prstGeom prst="rect">
            <a:avLst/>
          </a:prstGeom>
        </p:spPr>
        <p:txBody>
          <a:bodyPr wrap="square">
            <a:spAutoFit/>
          </a:bodyPr>
          <a:lstStyle/>
          <a:p>
            <a:pPr algn="just"/>
            <a:r>
              <a:rPr lang="el-GR" dirty="0"/>
              <a:t>Σε ένα πρόγραμμα </a:t>
            </a:r>
            <a:r>
              <a:rPr lang="en-US" dirty="0"/>
              <a:t>Python </a:t>
            </a:r>
            <a:r>
              <a:rPr lang="el-GR" dirty="0"/>
              <a:t>μπορούν να συνυπάρχουν τρεις κατηγορίες συναρτήσεων:</a:t>
            </a:r>
          </a:p>
          <a:p>
            <a:pPr algn="just"/>
            <a:endParaRPr lang="el-GR" dirty="0"/>
          </a:p>
          <a:p>
            <a:pPr marL="285750" indent="-285750" algn="just">
              <a:buFont typeface="Arial" panose="020B0604020202020204" pitchFamily="34" charset="0"/>
              <a:buChar char="•"/>
            </a:pPr>
            <a:r>
              <a:rPr lang="el-GR" dirty="0">
                <a:solidFill>
                  <a:srgbClr val="0070C0"/>
                </a:solidFill>
              </a:rPr>
              <a:t>συναρτήσεις </a:t>
            </a:r>
            <a:r>
              <a:rPr lang="el-GR" i="1" dirty="0">
                <a:solidFill>
                  <a:srgbClr val="0070C0"/>
                </a:solidFill>
              </a:rPr>
              <a:t>ενσωματωμένες </a:t>
            </a:r>
            <a:r>
              <a:rPr lang="el-GR" dirty="0">
                <a:solidFill>
                  <a:srgbClr val="0070C0"/>
                </a:solidFill>
              </a:rPr>
              <a:t>στο περιβάλλον (</a:t>
            </a:r>
            <a:r>
              <a:rPr lang="el-GR" dirty="0" err="1">
                <a:solidFill>
                  <a:srgbClr val="0070C0"/>
                </a:solidFill>
              </a:rPr>
              <a:t>built</a:t>
            </a:r>
            <a:r>
              <a:rPr lang="el-GR" dirty="0">
                <a:solidFill>
                  <a:srgbClr val="0070C0"/>
                </a:solidFill>
              </a:rPr>
              <a:t>-in)</a:t>
            </a:r>
            <a:r>
              <a:rPr lang="el-GR" dirty="0"/>
              <a:t>,</a:t>
            </a:r>
            <a:r>
              <a:rPr lang="el-GR" dirty="0">
                <a:solidFill>
                  <a:srgbClr val="0070C0"/>
                </a:solidFill>
              </a:rPr>
              <a:t> </a:t>
            </a:r>
            <a:r>
              <a:rPr lang="el-GR" dirty="0"/>
              <a:t>που είναι πάντα διαθέσιμες για χρήση,</a:t>
            </a:r>
            <a:endParaRPr lang="en-US" dirty="0"/>
          </a:p>
          <a:p>
            <a:pPr algn="just"/>
            <a:endParaRPr lang="el-GR" dirty="0"/>
          </a:p>
          <a:p>
            <a:pPr marL="285750" indent="-285750" algn="just">
              <a:buFont typeface="Arial" panose="020B0604020202020204" pitchFamily="34" charset="0"/>
              <a:buChar char="•"/>
            </a:pPr>
            <a:r>
              <a:rPr lang="el-GR" dirty="0"/>
              <a:t> </a:t>
            </a:r>
            <a:r>
              <a:rPr lang="el-GR" dirty="0">
                <a:solidFill>
                  <a:srgbClr val="C00000"/>
                </a:solidFill>
              </a:rPr>
              <a:t>συναρτήσεις που περιέχονται σε </a:t>
            </a:r>
            <a:r>
              <a:rPr lang="el-GR" i="1" dirty="0">
                <a:solidFill>
                  <a:srgbClr val="C00000"/>
                </a:solidFill>
              </a:rPr>
              <a:t>εξωτερικά αρθρώματα (</a:t>
            </a:r>
            <a:r>
              <a:rPr lang="en-US" i="1" dirty="0">
                <a:solidFill>
                  <a:srgbClr val="C00000"/>
                </a:solidFill>
              </a:rPr>
              <a:t>modules)</a:t>
            </a:r>
            <a:r>
              <a:rPr lang="el-GR" dirty="0"/>
              <a:t>, τα οποία πρέπει πρώτα να εισαχθούν,</a:t>
            </a:r>
            <a:endParaRPr lang="en-US" dirty="0"/>
          </a:p>
          <a:p>
            <a:pPr algn="just"/>
            <a:endParaRPr lang="el-GR" dirty="0"/>
          </a:p>
          <a:p>
            <a:pPr marL="285750" indent="-285750" algn="just">
              <a:buFont typeface="Arial" panose="020B0604020202020204" pitchFamily="34" charset="0"/>
              <a:buChar char="•"/>
            </a:pPr>
            <a:r>
              <a:rPr lang="el-GR" dirty="0">
                <a:solidFill>
                  <a:srgbClr val="00B050"/>
                </a:solidFill>
              </a:rPr>
              <a:t>συναρτήσεις που ορίζονται από τον προγραμματιστή.</a:t>
            </a:r>
            <a:r>
              <a:rPr lang="el-GR" dirty="0">
                <a:solidFill>
                  <a:srgbClr val="0070C0"/>
                </a:solidFill>
              </a:rPr>
              <a:t> </a:t>
            </a:r>
            <a:r>
              <a:rPr lang="el-GR" dirty="0"/>
              <a:t>(με το </a:t>
            </a:r>
            <a:r>
              <a:rPr lang="el-GR" dirty="0" err="1"/>
              <a:t>def</a:t>
            </a:r>
            <a:r>
              <a:rPr lang="el-GR" dirty="0"/>
              <a:t> )</a:t>
            </a:r>
            <a:endParaRPr lang="el-GR" b="1" dirty="0"/>
          </a:p>
        </p:txBody>
      </p:sp>
      <p:sp>
        <p:nvSpPr>
          <p:cNvPr id="5" name="Ορθογώνιο 4">
            <a:extLst>
              <a:ext uri="{FF2B5EF4-FFF2-40B4-BE49-F238E27FC236}">
                <a16:creationId xmlns:a16="http://schemas.microsoft.com/office/drawing/2014/main" id="{B69D2B93-68EF-4F5E-9EF1-341C404A6AD0}"/>
              </a:ext>
            </a:extLst>
          </p:cNvPr>
          <p:cNvSpPr/>
          <p:nvPr/>
        </p:nvSpPr>
        <p:spPr>
          <a:xfrm>
            <a:off x="3891334" y="3826173"/>
            <a:ext cx="2623766" cy="2862322"/>
          </a:xfrm>
          <a:prstGeom prst="rect">
            <a:avLst/>
          </a:prstGeom>
        </p:spPr>
        <p:txBody>
          <a:bodyPr wrap="square">
            <a:spAutoFit/>
          </a:bodyPr>
          <a:lstStyle/>
          <a:p>
            <a:r>
              <a:rPr lang="en-US" dirty="0"/>
              <a:t>from math import sqrt</a:t>
            </a:r>
          </a:p>
          <a:p>
            <a:endParaRPr lang="en-US" dirty="0"/>
          </a:p>
          <a:p>
            <a:r>
              <a:rPr lang="en-US" dirty="0"/>
              <a:t>def cube(x):</a:t>
            </a:r>
          </a:p>
          <a:p>
            <a:r>
              <a:rPr lang="en-US" dirty="0"/>
              <a:t>    return x * x * x</a:t>
            </a:r>
          </a:p>
          <a:p>
            <a:endParaRPr lang="en-US" dirty="0"/>
          </a:p>
          <a:p>
            <a:r>
              <a:rPr lang="en-US" dirty="0"/>
              <a:t>print </a:t>
            </a:r>
            <a:r>
              <a:rPr lang="en-US" dirty="0">
                <a:solidFill>
                  <a:srgbClr val="0070C0"/>
                </a:solidFill>
              </a:rPr>
              <a:t>abs</a:t>
            </a:r>
            <a:r>
              <a:rPr lang="en-US" dirty="0"/>
              <a:t>(-1)</a:t>
            </a:r>
          </a:p>
          <a:p>
            <a:endParaRPr lang="en-US" dirty="0"/>
          </a:p>
          <a:p>
            <a:r>
              <a:rPr lang="en-US" dirty="0"/>
              <a:t>print </a:t>
            </a:r>
            <a:r>
              <a:rPr lang="en-US" dirty="0">
                <a:solidFill>
                  <a:srgbClr val="00B050"/>
                </a:solidFill>
              </a:rPr>
              <a:t>cube</a:t>
            </a:r>
            <a:r>
              <a:rPr lang="en-US" dirty="0"/>
              <a:t>(9)</a:t>
            </a:r>
          </a:p>
          <a:p>
            <a:endParaRPr lang="en-US" dirty="0"/>
          </a:p>
          <a:p>
            <a:r>
              <a:rPr lang="en-US" dirty="0"/>
              <a:t>print </a:t>
            </a:r>
            <a:r>
              <a:rPr lang="en-US" dirty="0">
                <a:solidFill>
                  <a:srgbClr val="C00000"/>
                </a:solidFill>
              </a:rPr>
              <a:t>sqrt</a:t>
            </a:r>
            <a:r>
              <a:rPr lang="en-US" dirty="0"/>
              <a:t>(81)</a:t>
            </a:r>
            <a:endParaRPr lang="el-GR" dirty="0"/>
          </a:p>
        </p:txBody>
      </p:sp>
    </p:spTree>
    <p:extLst>
      <p:ext uri="{BB962C8B-B14F-4D97-AF65-F5344CB8AC3E}">
        <p14:creationId xmlns:p14="http://schemas.microsoft.com/office/powerpoint/2010/main" val="2740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5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circle(in)">
                                      <p:cBhvr>
                                        <p:cTn id="3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normAutofit/>
          </a:bodyPr>
          <a:lstStyle/>
          <a:p>
            <a:r>
              <a:rPr lang="el-GR" dirty="0">
                <a:solidFill>
                  <a:srgbClr val="0070C0"/>
                </a:solidFill>
              </a:rPr>
              <a:t>Πρότυπη βιβλιοθήκη της </a:t>
            </a:r>
            <a:r>
              <a:rPr lang="en-US" dirty="0">
                <a:solidFill>
                  <a:srgbClr val="0070C0"/>
                </a:solidFill>
              </a:rPr>
              <a:t>Python</a:t>
            </a:r>
          </a:p>
        </p:txBody>
      </p:sp>
      <p:sp>
        <p:nvSpPr>
          <p:cNvPr id="2" name="Ορθογώνιο 1">
            <a:extLst>
              <a:ext uri="{FF2B5EF4-FFF2-40B4-BE49-F238E27FC236}">
                <a16:creationId xmlns:a16="http://schemas.microsoft.com/office/drawing/2014/main" id="{73F297EF-3AC6-4294-98BE-CD62C5C2E1C1}"/>
              </a:ext>
            </a:extLst>
          </p:cNvPr>
          <p:cNvSpPr/>
          <p:nvPr/>
        </p:nvSpPr>
        <p:spPr>
          <a:xfrm>
            <a:off x="646111" y="1240850"/>
            <a:ext cx="9539289" cy="5632311"/>
          </a:xfrm>
          <a:prstGeom prst="rect">
            <a:avLst/>
          </a:prstGeom>
        </p:spPr>
        <p:txBody>
          <a:bodyPr wrap="square">
            <a:spAutoFit/>
          </a:bodyPr>
          <a:lstStyle/>
          <a:p>
            <a:pPr algn="just"/>
            <a:r>
              <a:rPr lang="el-GR" b="1" dirty="0"/>
              <a:t>Τι είναι μια βιβλιοθήκη (</a:t>
            </a:r>
            <a:r>
              <a:rPr lang="el-GR" b="1" dirty="0" err="1"/>
              <a:t>library</a:t>
            </a:r>
            <a:r>
              <a:rPr lang="el-GR" b="1" dirty="0"/>
              <a:t>) σε μια γλώσσα προγραμματισμού;</a:t>
            </a:r>
          </a:p>
          <a:p>
            <a:pPr algn="just"/>
            <a:endParaRPr lang="el-GR" dirty="0"/>
          </a:p>
          <a:p>
            <a:pPr algn="just"/>
            <a:r>
              <a:rPr lang="el-GR" dirty="0"/>
              <a:t>Μια βιβλιοθήκη είναι μια συλλογή εργαλείων προκειμένου να εκτελούνται συγκεκριμένες λειτουργίες. </a:t>
            </a:r>
          </a:p>
          <a:p>
            <a:pPr algn="just"/>
            <a:endParaRPr lang="el-GR" dirty="0"/>
          </a:p>
          <a:p>
            <a:pPr algn="just"/>
            <a:r>
              <a:rPr lang="el-GR" dirty="0"/>
              <a:t>Οι βιβλιοθήκες είναι πολύ σημαντικές στον προγραμματισμό, γιατί μας δίνουν τη δυνατότητα να χρησιμοποιούμε τα εργαλεία που περιλαμβάνονται σε αυτές και να επεκτείνουμε τις δυνατότητες μας χωρίς ιδιαίτερο κόπο αφού ενσωματώνουν κώδικα που έχει γραφεί από άλλους προγραμματιστές, </a:t>
            </a:r>
          </a:p>
          <a:p>
            <a:pPr algn="just"/>
            <a:endParaRPr lang="el-GR" dirty="0"/>
          </a:p>
          <a:p>
            <a:pPr algn="just"/>
            <a:r>
              <a:rPr lang="el-GR" dirty="0"/>
              <a:t>Η </a:t>
            </a:r>
            <a:r>
              <a:rPr lang="el-GR" i="1" dirty="0">
                <a:solidFill>
                  <a:schemeClr val="accent2"/>
                </a:solidFill>
              </a:rPr>
              <a:t>πρότυπη βιβλιοθήκη </a:t>
            </a:r>
            <a:r>
              <a:rPr lang="en-US" i="1" dirty="0">
                <a:solidFill>
                  <a:schemeClr val="accent2"/>
                </a:solidFill>
              </a:rPr>
              <a:t>(standard library) </a:t>
            </a:r>
            <a:r>
              <a:rPr lang="el-GR" dirty="0">
                <a:solidFill>
                  <a:schemeClr val="accent2"/>
                </a:solidFill>
              </a:rPr>
              <a:t>της Python </a:t>
            </a:r>
            <a:r>
              <a:rPr lang="el-GR" dirty="0"/>
              <a:t>περιέχει έναν τεράστιο αριθμό χρήσιμων </a:t>
            </a:r>
            <a:r>
              <a:rPr lang="el-GR" dirty="0" err="1"/>
              <a:t>αρθρωμάτων</a:t>
            </a:r>
            <a:r>
              <a:rPr lang="el-GR" dirty="0"/>
              <a:t> και είναι μέρος κάθε πρότυπης εγκατάστασης Python. </a:t>
            </a:r>
          </a:p>
          <a:p>
            <a:pPr algn="just"/>
            <a:endParaRPr lang="el-GR" dirty="0"/>
          </a:p>
          <a:p>
            <a:pPr algn="just"/>
            <a:r>
              <a:rPr lang="el-GR" dirty="0"/>
              <a:t>Περιλαμβάνει αρθρώματα για:</a:t>
            </a:r>
            <a:endParaRPr lang="en-US" dirty="0"/>
          </a:p>
          <a:p>
            <a:pPr marL="285750" indent="-285750" algn="just">
              <a:buFont typeface="Arial" panose="020B0604020202020204" pitchFamily="34" charset="0"/>
              <a:buChar char="•"/>
            </a:pPr>
            <a:r>
              <a:rPr lang="el-GR" dirty="0"/>
              <a:t>Προγραμματισμό γραφικών (</a:t>
            </a:r>
            <a:r>
              <a:rPr lang="el-GR" dirty="0" err="1"/>
              <a:t>Tkinter</a:t>
            </a:r>
            <a:r>
              <a:rPr lang="el-GR" dirty="0"/>
              <a:t>)</a:t>
            </a:r>
          </a:p>
          <a:p>
            <a:pPr marL="285750" indent="-285750" algn="just">
              <a:buFont typeface="Arial" panose="020B0604020202020204" pitchFamily="34" charset="0"/>
              <a:buChar char="•"/>
            </a:pPr>
            <a:r>
              <a:rPr lang="el-GR" dirty="0"/>
              <a:t>Αριθμητική επεξεργασία</a:t>
            </a:r>
          </a:p>
          <a:p>
            <a:pPr marL="285750" indent="-285750" algn="just">
              <a:buFont typeface="Arial" panose="020B0604020202020204" pitchFamily="34" charset="0"/>
              <a:buChar char="•"/>
            </a:pPr>
            <a:r>
              <a:rPr lang="en-US" dirty="0"/>
              <a:t>W</a:t>
            </a:r>
            <a:r>
              <a:rPr lang="el-GR" dirty="0" err="1"/>
              <a:t>eb</a:t>
            </a:r>
            <a:r>
              <a:rPr lang="el-GR" dirty="0"/>
              <a:t> συνδεσιμότητα</a:t>
            </a:r>
          </a:p>
          <a:p>
            <a:pPr marL="285750" indent="-285750" algn="just">
              <a:buFont typeface="Arial" panose="020B0604020202020204" pitchFamily="34" charset="0"/>
              <a:buChar char="•"/>
            </a:pPr>
            <a:r>
              <a:rPr lang="el-GR" dirty="0"/>
              <a:t>Βάσεις δεδομένων (Sqlite3, </a:t>
            </a:r>
            <a:r>
              <a:rPr lang="el-GR" dirty="0" err="1"/>
              <a:t>Anydbm</a:t>
            </a:r>
            <a:r>
              <a:rPr lang="el-GR" dirty="0"/>
              <a:t>)</a:t>
            </a:r>
          </a:p>
          <a:p>
            <a:pPr marL="285750" indent="-285750" algn="just">
              <a:buFont typeface="Arial" panose="020B0604020202020204" pitchFamily="34" charset="0"/>
              <a:buChar char="•"/>
            </a:pPr>
            <a:r>
              <a:rPr lang="el-GR" dirty="0" err="1"/>
              <a:t>Βιοπληροφορική</a:t>
            </a:r>
            <a:r>
              <a:rPr lang="el-GR" dirty="0"/>
              <a:t> (</a:t>
            </a:r>
            <a:r>
              <a:rPr lang="el-GR" dirty="0" err="1"/>
              <a:t>Biopython</a:t>
            </a:r>
            <a:r>
              <a:rPr lang="el-GR" dirty="0"/>
              <a:t>)</a:t>
            </a:r>
          </a:p>
          <a:p>
            <a:pPr marL="285750" indent="-285750" algn="just">
              <a:buFont typeface="Arial" panose="020B0604020202020204" pitchFamily="34" charset="0"/>
              <a:buChar char="•"/>
            </a:pPr>
            <a:r>
              <a:rPr lang="el-GR" dirty="0"/>
              <a:t>Βιβλιοθήκες από πολλές άλλες γλώσσες προγραμματισμού</a:t>
            </a:r>
            <a:endParaRPr lang="el-GR" b="1" dirty="0"/>
          </a:p>
        </p:txBody>
      </p:sp>
    </p:spTree>
    <p:extLst>
      <p:ext uri="{BB962C8B-B14F-4D97-AF65-F5344CB8AC3E}">
        <p14:creationId xmlns:p14="http://schemas.microsoft.com/office/powerpoint/2010/main" val="2443416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5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additive="base">
                                        <p:cTn id="31" dur="500" fill="hold"/>
                                        <p:tgtEl>
                                          <p:spTgt spid="2">
                                            <p:txEl>
                                              <p:pRg st="8" end="8"/>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
                                            <p:txEl>
                                              <p:pRg st="9" end="9"/>
                                            </p:txEl>
                                          </p:spTgt>
                                        </p:tgtEl>
                                        <p:attrNameLst>
                                          <p:attrName>style.visibility</p:attrName>
                                        </p:attrNameLst>
                                      </p:cBhvr>
                                      <p:to>
                                        <p:strVal val="visible"/>
                                      </p:to>
                                    </p:set>
                                    <p:anim calcmode="lin" valueType="num">
                                      <p:cBhvr additive="base">
                                        <p:cTn id="37" dur="500" fill="hold"/>
                                        <p:tgtEl>
                                          <p:spTgt spid="2">
                                            <p:txEl>
                                              <p:pRg st="9" end="9"/>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
                                            <p:txEl>
                                              <p:pRg st="10" end="10"/>
                                            </p:txEl>
                                          </p:spTgt>
                                        </p:tgtEl>
                                        <p:attrNameLst>
                                          <p:attrName>style.visibility</p:attrName>
                                        </p:attrNameLst>
                                      </p:cBhvr>
                                      <p:to>
                                        <p:strVal val="visible"/>
                                      </p:to>
                                    </p:set>
                                    <p:anim calcmode="lin" valueType="num">
                                      <p:cBhvr additive="base">
                                        <p:cTn id="43" dur="500" fill="hold"/>
                                        <p:tgtEl>
                                          <p:spTgt spid="2">
                                            <p:txEl>
                                              <p:pRg st="10" end="10"/>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2">
                                            <p:txEl>
                                              <p:pRg st="11" end="11"/>
                                            </p:txEl>
                                          </p:spTgt>
                                        </p:tgtEl>
                                        <p:attrNameLst>
                                          <p:attrName>style.visibility</p:attrName>
                                        </p:attrNameLst>
                                      </p:cBhvr>
                                      <p:to>
                                        <p:strVal val="visible"/>
                                      </p:to>
                                    </p:set>
                                    <p:anim calcmode="lin" valueType="num">
                                      <p:cBhvr additive="base">
                                        <p:cTn id="49" dur="500" fill="hold"/>
                                        <p:tgtEl>
                                          <p:spTgt spid="2">
                                            <p:txEl>
                                              <p:pRg st="11" end="11"/>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2">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2">
                                            <p:txEl>
                                              <p:pRg st="12" end="12"/>
                                            </p:txEl>
                                          </p:spTgt>
                                        </p:tgtEl>
                                        <p:attrNameLst>
                                          <p:attrName>style.visibility</p:attrName>
                                        </p:attrNameLst>
                                      </p:cBhvr>
                                      <p:to>
                                        <p:strVal val="visible"/>
                                      </p:to>
                                    </p:set>
                                    <p:anim calcmode="lin" valueType="num">
                                      <p:cBhvr additive="base">
                                        <p:cTn id="55" dur="500" fill="hold"/>
                                        <p:tgtEl>
                                          <p:spTgt spid="2">
                                            <p:txEl>
                                              <p:pRg st="12" end="12"/>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2">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2">
                                            <p:txEl>
                                              <p:pRg st="13" end="13"/>
                                            </p:txEl>
                                          </p:spTgt>
                                        </p:tgtEl>
                                        <p:attrNameLst>
                                          <p:attrName>style.visibility</p:attrName>
                                        </p:attrNameLst>
                                      </p:cBhvr>
                                      <p:to>
                                        <p:strVal val="visible"/>
                                      </p:to>
                                    </p:set>
                                    <p:anim calcmode="lin" valueType="num">
                                      <p:cBhvr additive="base">
                                        <p:cTn id="61" dur="500" fill="hold"/>
                                        <p:tgtEl>
                                          <p:spTgt spid="2">
                                            <p:txEl>
                                              <p:pRg st="13" end="13"/>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2">
                                            <p:txEl>
                                              <p:pRg st="13" end="13"/>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2">
                                            <p:txEl>
                                              <p:pRg st="14" end="14"/>
                                            </p:txEl>
                                          </p:spTgt>
                                        </p:tgtEl>
                                        <p:attrNameLst>
                                          <p:attrName>style.visibility</p:attrName>
                                        </p:attrNameLst>
                                      </p:cBhvr>
                                      <p:to>
                                        <p:strVal val="visible"/>
                                      </p:to>
                                    </p:set>
                                    <p:anim calcmode="lin" valueType="num">
                                      <p:cBhvr additive="base">
                                        <p:cTn id="67" dur="500" fill="hold"/>
                                        <p:tgtEl>
                                          <p:spTgt spid="2">
                                            <p:txEl>
                                              <p:pRg st="14" end="14"/>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2">
                                            <p:txEl>
                                              <p:pRg st="14" end="1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normAutofit/>
          </a:bodyPr>
          <a:lstStyle/>
          <a:p>
            <a:r>
              <a:rPr lang="el-GR" dirty="0">
                <a:solidFill>
                  <a:srgbClr val="0070C0"/>
                </a:solidFill>
              </a:rPr>
              <a:t>Πακέτα (</a:t>
            </a:r>
            <a:r>
              <a:rPr lang="en-US" dirty="0">
                <a:solidFill>
                  <a:srgbClr val="0070C0"/>
                </a:solidFill>
              </a:rPr>
              <a:t>packages)</a:t>
            </a:r>
          </a:p>
        </p:txBody>
      </p:sp>
      <p:sp>
        <p:nvSpPr>
          <p:cNvPr id="2" name="Ορθογώνιο 1">
            <a:extLst>
              <a:ext uri="{FF2B5EF4-FFF2-40B4-BE49-F238E27FC236}">
                <a16:creationId xmlns:a16="http://schemas.microsoft.com/office/drawing/2014/main" id="{73F297EF-3AC6-4294-98BE-CD62C5C2E1C1}"/>
              </a:ext>
            </a:extLst>
          </p:cNvPr>
          <p:cNvSpPr/>
          <p:nvPr/>
        </p:nvSpPr>
        <p:spPr>
          <a:xfrm>
            <a:off x="646111" y="1125141"/>
            <a:ext cx="6554790" cy="1477328"/>
          </a:xfrm>
          <a:prstGeom prst="rect">
            <a:avLst/>
          </a:prstGeom>
        </p:spPr>
        <p:txBody>
          <a:bodyPr wrap="square">
            <a:spAutoFit/>
          </a:bodyPr>
          <a:lstStyle/>
          <a:p>
            <a:pPr algn="just"/>
            <a:r>
              <a:rPr lang="el-GR" dirty="0">
                <a:solidFill>
                  <a:srgbClr val="000000"/>
                </a:solidFill>
                <a:latin typeface="Arial" panose="020B0604020202020204" pitchFamily="34" charset="0"/>
              </a:rPr>
              <a:t>Τι είναι ένα πακέτο </a:t>
            </a:r>
            <a:r>
              <a:rPr lang="en-US" dirty="0">
                <a:solidFill>
                  <a:srgbClr val="000000"/>
                </a:solidFill>
                <a:latin typeface="Arial" panose="020B0604020202020204" pitchFamily="34" charset="0"/>
              </a:rPr>
              <a:t>(package) </a:t>
            </a:r>
            <a:r>
              <a:rPr lang="el-GR" dirty="0">
                <a:solidFill>
                  <a:srgbClr val="000000"/>
                </a:solidFill>
                <a:latin typeface="Arial" panose="020B0604020202020204" pitchFamily="34" charset="0"/>
              </a:rPr>
              <a:t>στην </a:t>
            </a:r>
            <a:r>
              <a:rPr lang="en-US" dirty="0">
                <a:solidFill>
                  <a:srgbClr val="000000"/>
                </a:solidFill>
                <a:latin typeface="Arial" panose="020B0604020202020204" pitchFamily="34" charset="0"/>
              </a:rPr>
              <a:t>Python</a:t>
            </a:r>
            <a:r>
              <a:rPr lang="el-GR" dirty="0">
                <a:solidFill>
                  <a:srgbClr val="000000"/>
                </a:solidFill>
                <a:latin typeface="Arial" panose="020B0604020202020204" pitchFamily="34" charset="0"/>
              </a:rPr>
              <a:t>;</a:t>
            </a:r>
            <a:endParaRPr lang="en-US" dirty="0">
              <a:solidFill>
                <a:srgbClr val="000000"/>
              </a:solidFill>
              <a:latin typeface="Arial" panose="020B0604020202020204" pitchFamily="34" charset="0"/>
            </a:endParaRPr>
          </a:p>
          <a:p>
            <a:pPr algn="just"/>
            <a:endParaRPr lang="en-US" b="1" dirty="0">
              <a:solidFill>
                <a:srgbClr val="000000"/>
              </a:solidFill>
              <a:latin typeface="Arial" panose="020B0604020202020204" pitchFamily="34" charset="0"/>
            </a:endParaRPr>
          </a:p>
          <a:p>
            <a:pPr algn="just"/>
            <a:r>
              <a:rPr lang="el-GR" b="1" dirty="0">
                <a:solidFill>
                  <a:srgbClr val="000000"/>
                </a:solidFill>
                <a:latin typeface="Arial" panose="020B0604020202020204" pitchFamily="34" charset="0"/>
              </a:rPr>
              <a:t>Ένα πακέτο </a:t>
            </a:r>
            <a:r>
              <a:rPr lang="en-US" b="1" dirty="0">
                <a:solidFill>
                  <a:srgbClr val="000000"/>
                </a:solidFill>
                <a:latin typeface="Arial" panose="020B0604020202020204" pitchFamily="34" charset="0"/>
              </a:rPr>
              <a:t>(package) </a:t>
            </a:r>
            <a:r>
              <a:rPr lang="el-GR" b="1" dirty="0">
                <a:solidFill>
                  <a:srgbClr val="000000"/>
                </a:solidFill>
                <a:latin typeface="Arial" panose="020B0604020202020204" pitchFamily="34" charset="0"/>
              </a:rPr>
              <a:t>είναι μια συλλογή </a:t>
            </a:r>
            <a:r>
              <a:rPr lang="el-GR" b="1" dirty="0" err="1">
                <a:solidFill>
                  <a:srgbClr val="000000"/>
                </a:solidFill>
                <a:latin typeface="Arial" panose="020B0604020202020204" pitchFamily="34" charset="0"/>
              </a:rPr>
              <a:t>αρθρωμάτων</a:t>
            </a:r>
            <a:r>
              <a:rPr lang="el-GR" b="1" dirty="0">
                <a:solidFill>
                  <a:srgbClr val="000000"/>
                </a:solidFill>
                <a:latin typeface="Arial" panose="020B0604020202020204" pitchFamily="34" charset="0"/>
              </a:rPr>
              <a:t> (</a:t>
            </a:r>
            <a:r>
              <a:rPr lang="en-US" b="1" dirty="0">
                <a:solidFill>
                  <a:srgbClr val="000000"/>
                </a:solidFill>
                <a:latin typeface="Arial" panose="020B0604020202020204" pitchFamily="34" charset="0"/>
              </a:rPr>
              <a:t>modules) </a:t>
            </a:r>
            <a:r>
              <a:rPr lang="el-GR" b="1" dirty="0">
                <a:solidFill>
                  <a:srgbClr val="000000"/>
                </a:solidFill>
                <a:latin typeface="Arial" panose="020B0604020202020204" pitchFamily="34" charset="0"/>
              </a:rPr>
              <a:t>τα οποία είναι οργανωμένα σε καταλόγους </a:t>
            </a:r>
            <a:r>
              <a:rPr lang="en-US" b="1" dirty="0">
                <a:solidFill>
                  <a:srgbClr val="000000"/>
                </a:solidFill>
                <a:latin typeface="Arial" panose="020B0604020202020204" pitchFamily="34" charset="0"/>
              </a:rPr>
              <a:t>(directories) </a:t>
            </a:r>
            <a:r>
              <a:rPr lang="el-GR" b="1" dirty="0">
                <a:solidFill>
                  <a:srgbClr val="000000"/>
                </a:solidFill>
                <a:latin typeface="Arial" panose="020B0604020202020204" pitchFamily="34" charset="0"/>
              </a:rPr>
              <a:t>δίνοντας μια αίσθηση ιεραρχίας.</a:t>
            </a:r>
            <a:endParaRPr lang="el-GR" b="1" dirty="0"/>
          </a:p>
        </p:txBody>
      </p:sp>
      <p:sp>
        <p:nvSpPr>
          <p:cNvPr id="3" name="Rectangle 1">
            <a:extLst>
              <a:ext uri="{FF2B5EF4-FFF2-40B4-BE49-F238E27FC236}">
                <a16:creationId xmlns:a16="http://schemas.microsoft.com/office/drawing/2014/main" id="{DD23228B-590D-4FA0-B3E6-B73765B921E9}"/>
              </a:ext>
            </a:extLst>
          </p:cNvPr>
          <p:cNvSpPr>
            <a:spLocks noChangeArrowheads="1"/>
          </p:cNvSpPr>
          <p:nvPr/>
        </p:nvSpPr>
        <p:spPr bwMode="auto">
          <a:xfrm>
            <a:off x="688658" y="2628561"/>
            <a:ext cx="60697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b="0" i="0" u="none" strike="noStrike" cap="none" normalizeH="0" baseline="0" dirty="0" err="1">
                <a:ln>
                  <a:noFill/>
                </a:ln>
                <a:solidFill>
                  <a:srgbClr val="7030A0"/>
                </a:solidFill>
                <a:effectLst/>
              </a:rPr>
              <a:t>from</a:t>
            </a:r>
            <a:r>
              <a:rPr kumimoji="0" lang="el-GR" altLang="el-GR" b="0" i="0" u="none" strike="noStrike" cap="none" normalizeH="0" baseline="0" dirty="0">
                <a:ln>
                  <a:noFill/>
                </a:ln>
                <a:solidFill>
                  <a:srgbClr val="7030A0"/>
                </a:solidFill>
                <a:effectLst/>
              </a:rPr>
              <a:t> </a:t>
            </a:r>
            <a:r>
              <a:rPr kumimoji="0" lang="el-GR" altLang="el-GR" b="0" i="0" u="none" strike="noStrike" cap="none" normalizeH="0" baseline="0" dirty="0" err="1">
                <a:ln>
                  <a:noFill/>
                </a:ln>
                <a:solidFill>
                  <a:srgbClr val="7030A0"/>
                </a:solidFill>
                <a:effectLst/>
              </a:rPr>
              <a:t>my_package.timing.danger.internets</a:t>
            </a:r>
            <a:r>
              <a:rPr kumimoji="0" lang="el-GR" altLang="el-GR" b="0" i="0" u="none" strike="noStrike" cap="none" normalizeH="0" baseline="0" dirty="0">
                <a:ln>
                  <a:noFill/>
                </a:ln>
                <a:solidFill>
                  <a:srgbClr val="7030A0"/>
                </a:solidFill>
                <a:effectLst/>
              </a:rPr>
              <a:t> </a:t>
            </a:r>
            <a:r>
              <a:rPr kumimoji="0" lang="el-GR" altLang="el-GR" b="0" i="0" u="none" strike="noStrike" cap="none" normalizeH="0" baseline="0" dirty="0" err="1">
                <a:ln>
                  <a:noFill/>
                </a:ln>
                <a:solidFill>
                  <a:srgbClr val="7030A0"/>
                </a:solidFill>
                <a:effectLst/>
              </a:rPr>
              <a:t>import</a:t>
            </a:r>
            <a:r>
              <a:rPr kumimoji="0" lang="el-GR" altLang="el-GR" b="0" i="0" u="none" strike="noStrike" cap="none" normalizeH="0" baseline="0" dirty="0">
                <a:ln>
                  <a:noFill/>
                </a:ln>
                <a:solidFill>
                  <a:srgbClr val="7030A0"/>
                </a:solidFill>
                <a:effectLst/>
              </a:rPr>
              <a:t> </a:t>
            </a:r>
            <a:r>
              <a:rPr lang="en-US" altLang="el-GR" dirty="0">
                <a:solidFill>
                  <a:srgbClr val="7030A0"/>
                </a:solidFill>
              </a:rPr>
              <a:t>team</a:t>
            </a:r>
            <a:endParaRPr kumimoji="0" lang="el-GR" altLang="el-GR" b="0" i="0" u="none" strike="noStrike" cap="none" normalizeH="0" baseline="0" dirty="0">
              <a:ln>
                <a:noFill/>
              </a:ln>
              <a:solidFill>
                <a:srgbClr val="7030A0"/>
              </a:solidFill>
              <a:effectLst/>
            </a:endParaRPr>
          </a:p>
        </p:txBody>
      </p:sp>
      <p:sp>
        <p:nvSpPr>
          <p:cNvPr id="6" name="Ορθογώνιο 5">
            <a:extLst>
              <a:ext uri="{FF2B5EF4-FFF2-40B4-BE49-F238E27FC236}">
                <a16:creationId xmlns:a16="http://schemas.microsoft.com/office/drawing/2014/main" id="{E543EA29-E34A-4C5C-A443-3671C7D3F6F9}"/>
              </a:ext>
            </a:extLst>
          </p:cNvPr>
          <p:cNvSpPr/>
          <p:nvPr/>
        </p:nvSpPr>
        <p:spPr>
          <a:xfrm>
            <a:off x="686348" y="3274892"/>
            <a:ext cx="7024691" cy="2308324"/>
          </a:xfrm>
          <a:prstGeom prst="rect">
            <a:avLst/>
          </a:prstGeom>
        </p:spPr>
        <p:txBody>
          <a:bodyPr wrap="square">
            <a:spAutoFit/>
          </a:bodyPr>
          <a:lstStyle/>
          <a:p>
            <a:pPr algn="just"/>
            <a:r>
              <a:rPr lang="el-GR" b="1" dirty="0">
                <a:solidFill>
                  <a:srgbClr val="000000"/>
                </a:solidFill>
                <a:latin typeface="Arial" panose="020B0604020202020204" pitchFamily="34" charset="0"/>
              </a:rPr>
              <a:t>Για να φτιαχτεί ένα πακέτο απαιτούνται τα ακόλουθα βήματα:</a:t>
            </a:r>
          </a:p>
          <a:p>
            <a:pPr algn="just"/>
            <a:endParaRPr lang="el-GR" dirty="0">
              <a:solidFill>
                <a:srgbClr val="000000"/>
              </a:solidFill>
              <a:latin typeface="Arial" panose="020B0604020202020204" pitchFamily="34" charset="0"/>
            </a:endParaRPr>
          </a:p>
          <a:p>
            <a:pPr marL="342900" indent="-342900" algn="just">
              <a:buFont typeface="+mj-lt"/>
              <a:buAutoNum type="arabicPeriod"/>
            </a:pPr>
            <a:r>
              <a:rPr lang="el-GR" dirty="0">
                <a:solidFill>
                  <a:srgbClr val="000000"/>
                </a:solidFill>
                <a:latin typeface="Arial" panose="020B0604020202020204" pitchFamily="34" charset="0"/>
              </a:rPr>
              <a:t>Δημιουργία ενός καταλόγου - φακέλου με όνομα που επιθυμούμε να έχει το πακέτο μας</a:t>
            </a:r>
            <a:r>
              <a:rPr lang="en-US" dirty="0">
                <a:solidFill>
                  <a:srgbClr val="000000"/>
                </a:solidFill>
                <a:latin typeface="Arial" panose="020B0604020202020204" pitchFamily="34" charset="0"/>
              </a:rPr>
              <a:t>.</a:t>
            </a:r>
            <a:endParaRPr lang="el-GR" dirty="0">
              <a:solidFill>
                <a:srgbClr val="000000"/>
              </a:solidFill>
              <a:latin typeface="Arial" panose="020B0604020202020204" pitchFamily="34" charset="0"/>
            </a:endParaRPr>
          </a:p>
          <a:p>
            <a:pPr marL="342900" indent="-342900" algn="just">
              <a:buFont typeface="+mj-lt"/>
              <a:buAutoNum type="arabicPeriod"/>
            </a:pPr>
            <a:r>
              <a:rPr lang="el-GR" dirty="0">
                <a:solidFill>
                  <a:srgbClr val="000000"/>
                </a:solidFill>
                <a:latin typeface="Arial" panose="020B0604020202020204" pitchFamily="34" charset="0"/>
              </a:rPr>
              <a:t>Τοποθέτηση μέσα σε αυτόν όλων των </a:t>
            </a:r>
            <a:r>
              <a:rPr lang="el-GR" dirty="0" err="1">
                <a:solidFill>
                  <a:srgbClr val="000000"/>
                </a:solidFill>
                <a:latin typeface="Arial" panose="020B0604020202020204" pitchFamily="34" charset="0"/>
              </a:rPr>
              <a:t>αρθρωμάτων</a:t>
            </a:r>
            <a:r>
              <a:rPr lang="el-GR" dirty="0">
                <a:solidFill>
                  <a:srgbClr val="000000"/>
                </a:solidFill>
                <a:latin typeface="Arial" panose="020B0604020202020204" pitchFamily="34" charset="0"/>
              </a:rPr>
              <a:t> που επιθυμούμε</a:t>
            </a:r>
            <a:r>
              <a:rPr lang="en-US" dirty="0">
                <a:solidFill>
                  <a:srgbClr val="000000"/>
                </a:solidFill>
                <a:latin typeface="Arial" panose="020B0604020202020204" pitchFamily="34" charset="0"/>
              </a:rPr>
              <a:t> </a:t>
            </a:r>
            <a:r>
              <a:rPr lang="el-GR" dirty="0">
                <a:solidFill>
                  <a:srgbClr val="000000"/>
                </a:solidFill>
                <a:latin typeface="Arial" panose="020B0604020202020204" pitchFamily="34" charset="0"/>
              </a:rPr>
              <a:t>σε κατάλληλους </a:t>
            </a:r>
            <a:r>
              <a:rPr lang="el-GR" dirty="0" err="1">
                <a:solidFill>
                  <a:srgbClr val="000000"/>
                </a:solidFill>
                <a:latin typeface="Arial" panose="020B0604020202020204" pitchFamily="34" charset="0"/>
              </a:rPr>
              <a:t>υποκαταλόγους</a:t>
            </a:r>
            <a:r>
              <a:rPr lang="el-GR" dirty="0">
                <a:solidFill>
                  <a:srgbClr val="000000"/>
                </a:solidFill>
                <a:latin typeface="Arial" panose="020B0604020202020204" pitchFamily="34" charset="0"/>
              </a:rPr>
              <a:t> - </a:t>
            </a:r>
            <a:r>
              <a:rPr lang="el-GR" dirty="0" err="1">
                <a:solidFill>
                  <a:srgbClr val="000000"/>
                </a:solidFill>
                <a:latin typeface="Arial" panose="020B0604020202020204" pitchFamily="34" charset="0"/>
              </a:rPr>
              <a:t>υποφακέλους</a:t>
            </a:r>
            <a:r>
              <a:rPr lang="en-US" dirty="0">
                <a:solidFill>
                  <a:srgbClr val="000000"/>
                </a:solidFill>
                <a:latin typeface="Arial" panose="020B0604020202020204" pitchFamily="34" charset="0"/>
              </a:rPr>
              <a:t>.</a:t>
            </a:r>
            <a:endParaRPr lang="el-GR" dirty="0">
              <a:solidFill>
                <a:srgbClr val="000000"/>
              </a:solidFill>
              <a:latin typeface="Arial" panose="020B0604020202020204" pitchFamily="34" charset="0"/>
            </a:endParaRPr>
          </a:p>
          <a:p>
            <a:pPr marL="342900" indent="-342900" algn="just">
              <a:buFont typeface="+mj-lt"/>
              <a:buAutoNum type="arabicPeriod"/>
            </a:pPr>
            <a:r>
              <a:rPr lang="el-GR" dirty="0">
                <a:solidFill>
                  <a:srgbClr val="000000"/>
                </a:solidFill>
                <a:latin typeface="Arial" panose="020B0604020202020204" pitchFamily="34" charset="0"/>
              </a:rPr>
              <a:t>Δημιουργία ενός </a:t>
            </a:r>
            <a:r>
              <a:rPr lang="en-US" dirty="0"/>
              <a:t>__init__.py</a:t>
            </a:r>
            <a:r>
              <a:rPr lang="el-GR" dirty="0"/>
              <a:t> αρχείου μέσα στον κατάλογο</a:t>
            </a:r>
            <a:r>
              <a:rPr lang="en-US" dirty="0"/>
              <a:t> (</a:t>
            </a:r>
            <a:r>
              <a:rPr lang="el-GR" dirty="0"/>
              <a:t>η χρήση του ξεφεύγει από τους στόχους της διδαχθείσας ύλης).</a:t>
            </a:r>
          </a:p>
        </p:txBody>
      </p:sp>
      <p:graphicFrame>
        <p:nvGraphicFramePr>
          <p:cNvPr id="4" name="Διάγραμμα 3">
            <a:extLst>
              <a:ext uri="{FF2B5EF4-FFF2-40B4-BE49-F238E27FC236}">
                <a16:creationId xmlns:a16="http://schemas.microsoft.com/office/drawing/2014/main" id="{A2D216DA-A5BB-420B-8B90-FA20BB3F7CB0}"/>
              </a:ext>
            </a:extLst>
          </p:cNvPr>
          <p:cNvGraphicFramePr/>
          <p:nvPr>
            <p:extLst>
              <p:ext uri="{D42A27DB-BD31-4B8C-83A1-F6EECF244321}">
                <p14:modId xmlns:p14="http://schemas.microsoft.com/office/powerpoint/2010/main" val="1187203407"/>
              </p:ext>
            </p:extLst>
          </p:nvPr>
        </p:nvGraphicFramePr>
        <p:xfrm>
          <a:off x="7993307" y="552735"/>
          <a:ext cx="3617057" cy="48903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56952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circle(in)">
                                      <p:cBhvr>
                                        <p:cTn id="25" dur="20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additive="base">
                                        <p:cTn id="30" dur="500" fill="hold"/>
                                        <p:tgtEl>
                                          <p:spTgt spid="6"/>
                                        </p:tgtEl>
                                        <p:attrNameLst>
                                          <p:attrName>ppt_x</p:attrName>
                                        </p:attrNameLst>
                                      </p:cBhvr>
                                      <p:tavLst>
                                        <p:tav tm="0">
                                          <p:val>
                                            <p:strVal val="0-#ppt_w/2"/>
                                          </p:val>
                                        </p:tav>
                                        <p:tav tm="100000">
                                          <p:val>
                                            <p:strVal val="#ppt_x"/>
                                          </p:val>
                                        </p:tav>
                                      </p:tavLst>
                                    </p:anim>
                                    <p:anim calcmode="lin" valueType="num">
                                      <p:cBhvr additive="base">
                                        <p:cTn id="31"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P spid="6" grpId="0"/>
      <p:bldGraphic spid="4"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lstStyle/>
          <a:p>
            <a:r>
              <a:rPr lang="el-GR" dirty="0">
                <a:solidFill>
                  <a:srgbClr val="0070C0"/>
                </a:solidFill>
              </a:rPr>
              <a:t>Ορισμοί</a:t>
            </a:r>
            <a:endParaRPr lang="en-US" dirty="0">
              <a:solidFill>
                <a:srgbClr val="0070C0"/>
              </a:solidFill>
            </a:endParaRPr>
          </a:p>
        </p:txBody>
      </p:sp>
      <p:sp>
        <p:nvSpPr>
          <p:cNvPr id="33" name="TextBox 32"/>
          <p:cNvSpPr txBox="1"/>
          <p:nvPr/>
        </p:nvSpPr>
        <p:spPr>
          <a:xfrm>
            <a:off x="681479" y="1240850"/>
            <a:ext cx="3771768" cy="400110"/>
          </a:xfrm>
          <a:prstGeom prst="rect">
            <a:avLst/>
          </a:prstGeom>
          <a:noFill/>
        </p:spPr>
        <p:txBody>
          <a:bodyPr wrap="square" rtlCol="0">
            <a:spAutoFit/>
          </a:bodyPr>
          <a:lstStyle/>
          <a:p>
            <a:pPr algn="just"/>
            <a:r>
              <a:rPr lang="el-GR" sz="2000" dirty="0">
                <a:solidFill>
                  <a:srgbClr val="0070C0"/>
                </a:solidFill>
              </a:rPr>
              <a:t>Τμηματικός προγραμματισμός</a:t>
            </a:r>
          </a:p>
        </p:txBody>
      </p:sp>
      <p:sp>
        <p:nvSpPr>
          <p:cNvPr id="4" name="TextBox 3"/>
          <p:cNvSpPr txBox="1"/>
          <p:nvPr/>
        </p:nvSpPr>
        <p:spPr>
          <a:xfrm>
            <a:off x="681478" y="1640960"/>
            <a:ext cx="9982563" cy="1015663"/>
          </a:xfrm>
          <a:prstGeom prst="rect">
            <a:avLst/>
          </a:prstGeom>
          <a:noFill/>
        </p:spPr>
        <p:txBody>
          <a:bodyPr wrap="square" rtlCol="0">
            <a:spAutoFit/>
          </a:bodyPr>
          <a:lstStyle/>
          <a:p>
            <a:pPr algn="just"/>
            <a:r>
              <a:rPr lang="el-GR" sz="2000" dirty="0"/>
              <a:t>Τμηματικός προγραμματισμός είναι η τεχνική με την οποία μπορούμε να γράψουμε ένα πρόγραμμα ως ένα σύνολο από μικρότερα κομμάτια προγράμματος, τα </a:t>
            </a:r>
            <a:r>
              <a:rPr lang="el-GR" sz="2000" dirty="0" err="1"/>
              <a:t>υποπρογράμματα</a:t>
            </a:r>
            <a:r>
              <a:rPr lang="el-GR" sz="2000" dirty="0"/>
              <a:t>.</a:t>
            </a:r>
          </a:p>
        </p:txBody>
      </p:sp>
      <p:sp>
        <p:nvSpPr>
          <p:cNvPr id="5" name="TextBox 4"/>
          <p:cNvSpPr txBox="1"/>
          <p:nvPr/>
        </p:nvSpPr>
        <p:spPr>
          <a:xfrm>
            <a:off x="681479" y="2856678"/>
            <a:ext cx="3771768" cy="400110"/>
          </a:xfrm>
          <a:prstGeom prst="rect">
            <a:avLst/>
          </a:prstGeom>
          <a:noFill/>
        </p:spPr>
        <p:txBody>
          <a:bodyPr wrap="square" rtlCol="0">
            <a:spAutoFit/>
          </a:bodyPr>
          <a:lstStyle/>
          <a:p>
            <a:pPr algn="just"/>
            <a:r>
              <a:rPr lang="el-GR" sz="2000" dirty="0" err="1">
                <a:solidFill>
                  <a:srgbClr val="0070C0"/>
                </a:solidFill>
              </a:rPr>
              <a:t>Υποπρόγραμμα</a:t>
            </a:r>
            <a:endParaRPr lang="el-GR" sz="2000" dirty="0">
              <a:solidFill>
                <a:srgbClr val="0070C0"/>
              </a:solidFill>
            </a:endParaRPr>
          </a:p>
        </p:txBody>
      </p:sp>
      <p:sp>
        <p:nvSpPr>
          <p:cNvPr id="6" name="TextBox 5"/>
          <p:cNvSpPr txBox="1"/>
          <p:nvPr/>
        </p:nvSpPr>
        <p:spPr>
          <a:xfrm>
            <a:off x="681478" y="3256788"/>
            <a:ext cx="9982563" cy="2862322"/>
          </a:xfrm>
          <a:prstGeom prst="rect">
            <a:avLst/>
          </a:prstGeom>
          <a:noFill/>
        </p:spPr>
        <p:txBody>
          <a:bodyPr wrap="square" rtlCol="0">
            <a:spAutoFit/>
          </a:bodyPr>
          <a:lstStyle/>
          <a:p>
            <a:pPr algn="just"/>
            <a:r>
              <a:rPr lang="el-GR" sz="2000" dirty="0" err="1"/>
              <a:t>Υποπρόγραμμα</a:t>
            </a:r>
            <a:r>
              <a:rPr lang="el-GR" sz="2000" dirty="0"/>
              <a:t> είναι ένα κομμάτι του προγράμματος που έχει γραφεί ξεχωριστά από το υπόλοιπο πρόγραμμα</a:t>
            </a:r>
            <a:r>
              <a:rPr lang="en-US" sz="2000" dirty="0"/>
              <a:t>, </a:t>
            </a:r>
            <a:r>
              <a:rPr lang="el-GR" sz="2000" dirty="0"/>
              <a:t>επιτελεί ένα αυτόνομο έργο και έχει τα ακόλουθα χαρακτηριστικά:</a:t>
            </a:r>
          </a:p>
          <a:p>
            <a:pPr marL="622300" indent="-354013" algn="just">
              <a:buSzPct val="90000"/>
              <a:buFont typeface="+mj-lt"/>
              <a:buAutoNum type="arabicPeriod"/>
            </a:pPr>
            <a:r>
              <a:rPr lang="el-GR" sz="2000" dirty="0"/>
              <a:t>Έχει μόνο ένα σημείο εισόδου από το οποίο δέχεται τα δεδομένα του.</a:t>
            </a:r>
          </a:p>
          <a:p>
            <a:pPr marL="622300" indent="-354013" algn="just">
              <a:buSzPct val="90000"/>
              <a:buFont typeface="+mj-lt"/>
              <a:buAutoNum type="arabicPeriod"/>
            </a:pPr>
            <a:r>
              <a:rPr lang="el-GR" sz="2000" dirty="0"/>
              <a:t>Το (</a:t>
            </a:r>
            <a:r>
              <a:rPr lang="el-GR" sz="2000" dirty="0" err="1"/>
              <a:t>υπο</a:t>
            </a:r>
            <a:r>
              <a:rPr lang="el-GR" sz="2000" dirty="0"/>
              <a:t>)πρόγραμμα το οποίο καλεί ένα άλλο </a:t>
            </a:r>
            <a:r>
              <a:rPr lang="el-GR" sz="2000" dirty="0" err="1"/>
              <a:t>υποπρόγραμμα</a:t>
            </a:r>
            <a:r>
              <a:rPr lang="el-GR" sz="2000" dirty="0"/>
              <a:t> σταματάει την</a:t>
            </a:r>
            <a:r>
              <a:rPr lang="en-US" sz="2000" dirty="0"/>
              <a:t> </a:t>
            </a:r>
            <a:r>
              <a:rPr lang="el-GR" sz="2000" dirty="0"/>
              <a:t>εκτέλεσή του όσο εκτελείται το καλούμενο </a:t>
            </a:r>
            <a:r>
              <a:rPr lang="el-GR" sz="2000" dirty="0" err="1"/>
              <a:t>υποπρόγραμμα</a:t>
            </a:r>
            <a:r>
              <a:rPr lang="el-GR" sz="2000" dirty="0"/>
              <a:t>. Μόνο ένα </a:t>
            </a:r>
            <a:r>
              <a:rPr lang="el-GR" sz="2000" dirty="0" err="1"/>
              <a:t>υποπρόγραμμα</a:t>
            </a:r>
            <a:r>
              <a:rPr lang="el-GR" sz="2000" dirty="0"/>
              <a:t> μπορεί να εκτελείται σε μια χρονική στιγμή.</a:t>
            </a:r>
          </a:p>
          <a:p>
            <a:pPr marL="622300" indent="-354013" algn="just">
              <a:buSzPct val="90000"/>
              <a:buFont typeface="+mj-lt"/>
              <a:buAutoNum type="arabicPeriod"/>
            </a:pPr>
            <a:r>
              <a:rPr lang="el-GR" sz="2000" dirty="0"/>
              <a:t>Ο έλεγχος επιστρέφει στο (</a:t>
            </a:r>
            <a:r>
              <a:rPr lang="el-GR" sz="2000" dirty="0" err="1"/>
              <a:t>υπο</a:t>
            </a:r>
            <a:r>
              <a:rPr lang="el-GR" sz="2000" dirty="0"/>
              <a:t>)πρόγραμμα το οποίο καλεί, όταν το καλούμενο </a:t>
            </a:r>
            <a:r>
              <a:rPr lang="el-GR" sz="2000" dirty="0" err="1"/>
              <a:t>υποπρόγραμμα</a:t>
            </a:r>
            <a:r>
              <a:rPr lang="el-GR" sz="2000" dirty="0"/>
              <a:t> σταματήσει να εκτελείται.</a:t>
            </a:r>
          </a:p>
        </p:txBody>
      </p:sp>
    </p:spTree>
    <p:extLst>
      <p:ext uri="{BB962C8B-B14F-4D97-AF65-F5344CB8AC3E}">
        <p14:creationId xmlns:p14="http://schemas.microsoft.com/office/powerpoint/2010/main" val="2798304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3">
                                            <p:txEl>
                                              <p:pRg st="0" end="0"/>
                                            </p:txEl>
                                          </p:spTgt>
                                        </p:tgtEl>
                                        <p:attrNameLst>
                                          <p:attrName>style.visibility</p:attrName>
                                        </p:attrNameLst>
                                      </p:cBhvr>
                                      <p:to>
                                        <p:strVal val="visible"/>
                                      </p:to>
                                    </p:set>
                                    <p:anim calcmode="lin" valueType="num">
                                      <p:cBhvr additive="base">
                                        <p:cTn id="7" dur="500" fill="hold"/>
                                        <p:tgtEl>
                                          <p:spTgt spid="3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 calcmode="lin" valueType="num">
                                      <p:cBhvr additive="base">
                                        <p:cTn id="11"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 calcmode="lin" valueType="num">
                                      <p:cBhvr additive="base">
                                        <p:cTn id="17"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
                                            <p:txEl>
                                              <p:pRg st="0" end="0"/>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 calcmode="lin" valueType="num">
                                      <p:cBhvr additive="base">
                                        <p:cTn id="21"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6">
                                            <p:txEl>
                                              <p:pRg st="0" end="0"/>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anim calcmode="lin" valueType="num">
                                      <p:cBhvr additive="base">
                                        <p:cTn id="25" dur="5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
                                            <p:txEl>
                                              <p:pRg st="1" end="1"/>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6">
                                            <p:txEl>
                                              <p:pRg st="2" end="2"/>
                                            </p:txEl>
                                          </p:spTgt>
                                        </p:tgtEl>
                                        <p:attrNameLst>
                                          <p:attrName>style.visibility</p:attrName>
                                        </p:attrNameLst>
                                      </p:cBhvr>
                                      <p:to>
                                        <p:strVal val="visible"/>
                                      </p:to>
                                    </p:set>
                                    <p:anim calcmode="lin" valueType="num">
                                      <p:cBhvr additive="base">
                                        <p:cTn id="29" dur="500" fill="hold"/>
                                        <p:tgtEl>
                                          <p:spTgt spid="6">
                                            <p:txEl>
                                              <p:pRg st="2" end="2"/>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6">
                                            <p:txEl>
                                              <p:pRg st="2" end="2"/>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6">
                                            <p:txEl>
                                              <p:pRg st="3" end="3"/>
                                            </p:txEl>
                                          </p:spTgt>
                                        </p:tgtEl>
                                        <p:attrNameLst>
                                          <p:attrName>style.visibility</p:attrName>
                                        </p:attrNameLst>
                                      </p:cBhvr>
                                      <p:to>
                                        <p:strVal val="visible"/>
                                      </p:to>
                                    </p:set>
                                    <p:anim calcmode="lin" valueType="num">
                                      <p:cBhvr additive="base">
                                        <p:cTn id="33" dur="500" fill="hold"/>
                                        <p:tgtEl>
                                          <p:spTgt spid="6">
                                            <p:txEl>
                                              <p:pRg st="3" end="3"/>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6">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uiExpand="1" build="p"/>
      <p:bldP spid="4" grpId="0" uiExpand="1" build="p"/>
      <p:bldP spid="5" grpId="0" uiExpand="1" build="p"/>
      <p:bldP spid="6"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lstStyle/>
          <a:p>
            <a:r>
              <a:rPr lang="el-GR" dirty="0">
                <a:solidFill>
                  <a:srgbClr val="0070C0"/>
                </a:solidFill>
              </a:rPr>
              <a:t>Καλές  πρακτικές</a:t>
            </a:r>
            <a:endParaRPr lang="en-US" dirty="0">
              <a:solidFill>
                <a:srgbClr val="0070C0"/>
              </a:solidFill>
            </a:endParaRPr>
          </a:p>
        </p:txBody>
      </p:sp>
      <p:sp>
        <p:nvSpPr>
          <p:cNvPr id="4" name="TextBox 3"/>
          <p:cNvSpPr txBox="1"/>
          <p:nvPr/>
        </p:nvSpPr>
        <p:spPr>
          <a:xfrm>
            <a:off x="646111" y="1240850"/>
            <a:ext cx="9982563" cy="2862322"/>
          </a:xfrm>
          <a:prstGeom prst="rect">
            <a:avLst/>
          </a:prstGeom>
          <a:noFill/>
        </p:spPr>
        <p:txBody>
          <a:bodyPr wrap="square" rtlCol="0">
            <a:spAutoFit/>
          </a:bodyPr>
          <a:lstStyle/>
          <a:p>
            <a:pPr marL="285750" indent="-285750" algn="just">
              <a:buFont typeface="Arial" panose="020B0604020202020204" pitchFamily="34" charset="0"/>
              <a:buChar char="•"/>
            </a:pPr>
            <a:r>
              <a:rPr lang="el-GR" dirty="0"/>
              <a:t>Πριν ξεκινήσουμε να γράφουμε ένα πρόγραμμα, μελετάμε πώς αυτό μπορεί να αναλυθεί σε επιμέρους τμήματα και αποφασίζουμε για τα αντίστοιχα </a:t>
            </a:r>
            <a:r>
              <a:rPr lang="el-GR" dirty="0" err="1"/>
              <a:t>υποπρογράμματα</a:t>
            </a:r>
            <a:r>
              <a:rPr lang="el-GR" dirty="0"/>
              <a:t>.</a:t>
            </a:r>
          </a:p>
          <a:p>
            <a:pPr algn="just"/>
            <a:endParaRPr lang="el-GR" dirty="0"/>
          </a:p>
          <a:p>
            <a:pPr marL="285750" indent="-285750" algn="just">
              <a:buFont typeface="Arial" panose="020B0604020202020204" pitchFamily="34" charset="0"/>
              <a:buChar char="•"/>
            </a:pPr>
            <a:r>
              <a:rPr lang="el-GR" dirty="0"/>
              <a:t>Εξετάζουμε αν κάποια </a:t>
            </a:r>
            <a:r>
              <a:rPr lang="el-GR" dirty="0" err="1"/>
              <a:t>υποπρογράμματα</a:t>
            </a:r>
            <a:r>
              <a:rPr lang="el-GR" dirty="0"/>
              <a:t>, τα οποία έχουμε ήδη γράψει στο παρελθόν ή υπάρχουν σε έτοιμες βιβλιοθήκες προγραμμάτων, μπορούν να χρησιμοποιηθούν, για να κερδίσουμε χρόνο και να αποφύγουμε λάθη.</a:t>
            </a:r>
          </a:p>
          <a:p>
            <a:pPr algn="just"/>
            <a:endParaRPr lang="el-GR" dirty="0"/>
          </a:p>
          <a:p>
            <a:pPr marL="285750" indent="-285750" algn="just">
              <a:buFont typeface="Arial" panose="020B0604020202020204" pitchFamily="34" charset="0"/>
              <a:buChar char="•"/>
            </a:pPr>
            <a:r>
              <a:rPr lang="el-GR" dirty="0"/>
              <a:t>Προσπαθούμε κάθε </a:t>
            </a:r>
            <a:r>
              <a:rPr lang="el-GR" dirty="0" err="1"/>
              <a:t>υποπρόγραμμα</a:t>
            </a:r>
            <a:r>
              <a:rPr lang="el-GR" dirty="0"/>
              <a:t> να είναι όσο το δυνατόν πιο ανεξάρτητο από τα άλλα. Αυτό μας προφυλάσσει από λάθη στο πρόγραμμά μας και επιτρέπει τη χρήση του σε άλλα προγράμματα αργότερα.</a:t>
            </a:r>
            <a:endParaRPr lang="el-GR" sz="2000" dirty="0">
              <a:solidFill>
                <a:srgbClr val="555555"/>
              </a:solidFill>
            </a:endParaRPr>
          </a:p>
        </p:txBody>
      </p:sp>
      <p:sp>
        <p:nvSpPr>
          <p:cNvPr id="2" name="Πάπυρος: Οριζόντιος 1"/>
          <p:cNvSpPr/>
          <p:nvPr/>
        </p:nvSpPr>
        <p:spPr>
          <a:xfrm>
            <a:off x="1719442" y="4303776"/>
            <a:ext cx="7835900" cy="2036064"/>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Η τεχνική του τμηματικού προγραμματισμού προσφέρει καλύτερο έλεγχο και υψηλό επίπεδο αφαίρεσης και σαν τεχνική δεν χρησιμοποιείται μόνο στον προγραμματισμό αλλά σε πολλούς τομείς της ανθρώπινης δραστηριότητας.</a:t>
            </a:r>
          </a:p>
        </p:txBody>
      </p:sp>
    </p:spTree>
    <p:extLst>
      <p:ext uri="{BB962C8B-B14F-4D97-AF65-F5344CB8AC3E}">
        <p14:creationId xmlns:p14="http://schemas.microsoft.com/office/powerpoint/2010/main" val="342417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barn(inVertical)">
                                      <p:cBhvr>
                                        <p:cTn id="2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lstStyle/>
          <a:p>
            <a:r>
              <a:rPr lang="el-GR" dirty="0">
                <a:solidFill>
                  <a:srgbClr val="0070C0"/>
                </a:solidFill>
              </a:rPr>
              <a:t>Τα </a:t>
            </a:r>
            <a:r>
              <a:rPr lang="el-GR" dirty="0" err="1">
                <a:solidFill>
                  <a:srgbClr val="0070C0"/>
                </a:solidFill>
              </a:rPr>
              <a:t>υποπρογράμματα</a:t>
            </a:r>
            <a:r>
              <a:rPr lang="el-GR" dirty="0">
                <a:solidFill>
                  <a:srgbClr val="0070C0"/>
                </a:solidFill>
              </a:rPr>
              <a:t> στην </a:t>
            </a:r>
            <a:r>
              <a:rPr lang="en-US" dirty="0">
                <a:solidFill>
                  <a:srgbClr val="0070C0"/>
                </a:solidFill>
              </a:rPr>
              <a:t>Python</a:t>
            </a:r>
          </a:p>
        </p:txBody>
      </p:sp>
      <p:sp>
        <p:nvSpPr>
          <p:cNvPr id="33" name="TextBox 32"/>
          <p:cNvSpPr txBox="1"/>
          <p:nvPr/>
        </p:nvSpPr>
        <p:spPr>
          <a:xfrm>
            <a:off x="681479" y="1240850"/>
            <a:ext cx="9333986" cy="1323439"/>
          </a:xfrm>
          <a:prstGeom prst="rect">
            <a:avLst/>
          </a:prstGeom>
          <a:noFill/>
        </p:spPr>
        <p:txBody>
          <a:bodyPr wrap="square" rtlCol="0">
            <a:spAutoFit/>
          </a:bodyPr>
          <a:lstStyle/>
          <a:p>
            <a:pPr marL="342900" indent="-342900" algn="just">
              <a:buFont typeface="Arial" panose="020B0604020202020204" pitchFamily="34" charset="0"/>
              <a:buChar char="•"/>
            </a:pPr>
            <a:r>
              <a:rPr lang="el-GR" sz="2000" dirty="0"/>
              <a:t>Η </a:t>
            </a:r>
            <a:r>
              <a:rPr lang="en-US" sz="2000" dirty="0"/>
              <a:t>Python </a:t>
            </a:r>
            <a:r>
              <a:rPr lang="el-GR" sz="2000" dirty="0"/>
              <a:t>υποστηρίζει ένα μόνο είδος </a:t>
            </a:r>
            <a:r>
              <a:rPr lang="el-GR" sz="2000" dirty="0" err="1"/>
              <a:t>υποπρογραμμάτων</a:t>
            </a:r>
            <a:r>
              <a:rPr lang="el-GR" sz="2000" dirty="0"/>
              <a:t>, τις </a:t>
            </a:r>
            <a:r>
              <a:rPr lang="el-GR" sz="2000" b="1" dirty="0">
                <a:solidFill>
                  <a:srgbClr val="C00000"/>
                </a:solidFill>
              </a:rPr>
              <a:t>συναρτήσεις</a:t>
            </a:r>
            <a:r>
              <a:rPr lang="el-GR" sz="2000" dirty="0"/>
              <a:t> </a:t>
            </a:r>
            <a:r>
              <a:rPr lang="en-US" sz="2000" dirty="0"/>
              <a:t>(functions) </a:t>
            </a:r>
            <a:r>
              <a:rPr lang="el-GR" sz="2000" dirty="0"/>
              <a:t>σε αντίθεση με άλλες γλώσσες προγραμματισμού.</a:t>
            </a:r>
          </a:p>
          <a:p>
            <a:pPr marL="342900" indent="-342900" algn="just">
              <a:buFont typeface="Arial" panose="020B0604020202020204" pitchFamily="34" charset="0"/>
              <a:buChar char="•"/>
            </a:pPr>
            <a:endParaRPr lang="el-GR" sz="2000" dirty="0"/>
          </a:p>
          <a:p>
            <a:pPr marL="342900" indent="-342900" algn="just">
              <a:buFont typeface="Arial" panose="020B0604020202020204" pitchFamily="34" charset="0"/>
              <a:buChar char="•"/>
            </a:pPr>
            <a:r>
              <a:rPr lang="el-GR" sz="2000" dirty="0"/>
              <a:t>Η εξάσκηση μαζί τους μπορεί να γίνει σε 2 επίπεδα:</a:t>
            </a:r>
          </a:p>
        </p:txBody>
      </p:sp>
      <p:sp>
        <p:nvSpPr>
          <p:cNvPr id="4" name="TextBox 3"/>
          <p:cNvSpPr txBox="1"/>
          <p:nvPr/>
        </p:nvSpPr>
        <p:spPr>
          <a:xfrm>
            <a:off x="846071" y="2730972"/>
            <a:ext cx="9333986" cy="1938992"/>
          </a:xfrm>
          <a:prstGeom prst="rect">
            <a:avLst/>
          </a:prstGeom>
          <a:noFill/>
        </p:spPr>
        <p:txBody>
          <a:bodyPr wrap="square" rtlCol="0">
            <a:spAutoFit/>
          </a:bodyPr>
          <a:lstStyle/>
          <a:p>
            <a:pPr marL="800100" lvl="1" indent="-342900" algn="just">
              <a:buFont typeface="Wingdings" panose="05000000000000000000" pitchFamily="2" charset="2"/>
              <a:buChar char="ü"/>
            </a:pPr>
            <a:r>
              <a:rPr lang="el-GR" sz="2000" dirty="0"/>
              <a:t>Γράφοντας δικές μας συναρτήσεις</a:t>
            </a:r>
          </a:p>
          <a:p>
            <a:pPr marL="800100" lvl="1" indent="-342900" algn="just">
              <a:buFont typeface="Wingdings" panose="05000000000000000000" pitchFamily="2" charset="2"/>
              <a:buChar char="ü"/>
            </a:pPr>
            <a:endParaRPr lang="el-GR" sz="2000" dirty="0"/>
          </a:p>
          <a:p>
            <a:pPr marL="800100" lvl="1" indent="-342900" algn="just">
              <a:buFont typeface="Wingdings" panose="05000000000000000000" pitchFamily="2" charset="2"/>
              <a:buChar char="ü"/>
            </a:pPr>
            <a:r>
              <a:rPr lang="el-GR" sz="2000" dirty="0"/>
              <a:t>Χρησιμοποιώντας έτοιμες συναρτήσεις που μας παρέχει το περιβάλλον ή άλλα συστήματα, μειώνοντας έτσι τον κόπο, χρόνο και τα σφάλματα ανάπτυξης του προγράμματος.</a:t>
            </a:r>
          </a:p>
          <a:p>
            <a:pPr marL="342900" indent="-342900" algn="just">
              <a:buFont typeface="Arial" panose="020B0604020202020204" pitchFamily="34" charset="0"/>
              <a:buChar char="•"/>
            </a:pPr>
            <a:endParaRPr lang="el-GR" sz="2000" dirty="0"/>
          </a:p>
        </p:txBody>
      </p:sp>
      <p:sp>
        <p:nvSpPr>
          <p:cNvPr id="6" name="Πάπυρος: Οριζόντιος 5">
            <a:extLst>
              <a:ext uri="{FF2B5EF4-FFF2-40B4-BE49-F238E27FC236}">
                <a16:creationId xmlns:a16="http://schemas.microsoft.com/office/drawing/2014/main" id="{7474DBCE-55B0-43D8-88FE-7B14B97E01D5}"/>
              </a:ext>
            </a:extLst>
          </p:cNvPr>
          <p:cNvSpPr/>
          <p:nvPr/>
        </p:nvSpPr>
        <p:spPr>
          <a:xfrm>
            <a:off x="2505635" y="4836647"/>
            <a:ext cx="6014858" cy="141224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Για την </a:t>
            </a:r>
            <a:r>
              <a:rPr lang="en-US" dirty="0"/>
              <a:t>Python </a:t>
            </a:r>
            <a:r>
              <a:rPr lang="el-GR" dirty="0"/>
              <a:t>μια συνάρτηση είναι ένα αντικείμενο</a:t>
            </a:r>
          </a:p>
        </p:txBody>
      </p:sp>
    </p:spTree>
    <p:extLst>
      <p:ext uri="{BB962C8B-B14F-4D97-AF65-F5344CB8AC3E}">
        <p14:creationId xmlns:p14="http://schemas.microsoft.com/office/powerpoint/2010/main" val="3824020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3">
                                            <p:txEl>
                                              <p:pRg st="0" end="0"/>
                                            </p:txEl>
                                          </p:spTgt>
                                        </p:tgtEl>
                                        <p:attrNameLst>
                                          <p:attrName>style.visibility</p:attrName>
                                        </p:attrNameLst>
                                      </p:cBhvr>
                                      <p:to>
                                        <p:strVal val="visible"/>
                                      </p:to>
                                    </p:set>
                                    <p:anim calcmode="lin" valueType="num">
                                      <p:cBhvr additive="base">
                                        <p:cTn id="7" dur="500" fill="hold"/>
                                        <p:tgtEl>
                                          <p:spTgt spid="3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3">
                                            <p:txEl>
                                              <p:pRg st="2" end="2"/>
                                            </p:txEl>
                                          </p:spTgt>
                                        </p:tgtEl>
                                        <p:attrNameLst>
                                          <p:attrName>style.visibility</p:attrName>
                                        </p:attrNameLst>
                                      </p:cBhvr>
                                      <p:to>
                                        <p:strVal val="visible"/>
                                      </p:to>
                                    </p:set>
                                    <p:anim calcmode="lin" valueType="num">
                                      <p:cBhvr additive="base">
                                        <p:cTn id="13" dur="500" fill="hold"/>
                                        <p:tgtEl>
                                          <p:spTgt spid="3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barn(inVertical)">
                                      <p:cBhvr>
                                        <p:cTn id="3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uiExpand="1" build="p"/>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3119" y="415192"/>
            <a:ext cx="9948680" cy="788132"/>
          </a:xfrm>
        </p:spPr>
        <p:txBody>
          <a:bodyPr>
            <a:normAutofit fontScale="90000"/>
          </a:bodyPr>
          <a:lstStyle/>
          <a:p>
            <a:r>
              <a:rPr lang="el-GR" dirty="0">
                <a:solidFill>
                  <a:srgbClr val="0070C0"/>
                </a:solidFill>
              </a:rPr>
              <a:t>Ορισμός και κλήση συναρτήσεων – Ένα παράδειγμα</a:t>
            </a:r>
            <a:endParaRPr lang="en-US" dirty="0">
              <a:solidFill>
                <a:srgbClr val="0070C0"/>
              </a:solidFill>
            </a:endParaRPr>
          </a:p>
        </p:txBody>
      </p:sp>
      <p:cxnSp>
        <p:nvCxnSpPr>
          <p:cNvPr id="19" name="Ευθύγραμμο βέλος σύνδεσης 18"/>
          <p:cNvCxnSpPr/>
          <p:nvPr/>
        </p:nvCxnSpPr>
        <p:spPr>
          <a:xfrm>
            <a:off x="7692324" y="1929771"/>
            <a:ext cx="0" cy="52322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23" name="TextBox 22"/>
          <p:cNvSpPr txBox="1"/>
          <p:nvPr/>
        </p:nvSpPr>
        <p:spPr>
          <a:xfrm>
            <a:off x="7692324" y="2278887"/>
            <a:ext cx="2302233" cy="369332"/>
          </a:xfrm>
          <a:prstGeom prst="rect">
            <a:avLst/>
          </a:prstGeom>
          <a:noFill/>
        </p:spPr>
        <p:txBody>
          <a:bodyPr wrap="none" rtlCol="0">
            <a:spAutoFit/>
          </a:bodyPr>
          <a:lstStyle/>
          <a:p>
            <a:r>
              <a:rPr lang="el-GR" dirty="0"/>
              <a:t>προσοχή στην εσοχή</a:t>
            </a:r>
          </a:p>
        </p:txBody>
      </p:sp>
      <p:sp>
        <p:nvSpPr>
          <p:cNvPr id="26" name="TextBox 25"/>
          <p:cNvSpPr txBox="1"/>
          <p:nvPr/>
        </p:nvSpPr>
        <p:spPr>
          <a:xfrm>
            <a:off x="643119" y="1056184"/>
            <a:ext cx="6468881" cy="400110"/>
          </a:xfrm>
          <a:prstGeom prst="rect">
            <a:avLst/>
          </a:prstGeom>
          <a:noFill/>
        </p:spPr>
        <p:txBody>
          <a:bodyPr wrap="square" rtlCol="0">
            <a:spAutoFit/>
          </a:bodyPr>
          <a:lstStyle/>
          <a:p>
            <a:pPr algn="just"/>
            <a:r>
              <a:rPr lang="el-GR" sz="2000" dirty="0">
                <a:solidFill>
                  <a:srgbClr val="0070C0"/>
                </a:solidFill>
              </a:rPr>
              <a:t>Πως ορίζεται μία συνάρτηση;</a:t>
            </a:r>
          </a:p>
        </p:txBody>
      </p:sp>
      <p:sp>
        <p:nvSpPr>
          <p:cNvPr id="27" name="TextBox 26"/>
          <p:cNvSpPr txBox="1"/>
          <p:nvPr/>
        </p:nvSpPr>
        <p:spPr>
          <a:xfrm>
            <a:off x="643118" y="5158496"/>
            <a:ext cx="9948681" cy="1015663"/>
          </a:xfrm>
          <a:prstGeom prst="rect">
            <a:avLst/>
          </a:prstGeom>
          <a:noFill/>
        </p:spPr>
        <p:txBody>
          <a:bodyPr wrap="square" rtlCol="0">
            <a:spAutoFit/>
          </a:bodyPr>
          <a:lstStyle/>
          <a:p>
            <a:pPr algn="just"/>
            <a:r>
              <a:rPr lang="el-GR" sz="2000" dirty="0">
                <a:solidFill>
                  <a:srgbClr val="0070C0"/>
                </a:solidFill>
              </a:rPr>
              <a:t>Πως καλείται μία συνάρτηση;</a:t>
            </a:r>
          </a:p>
          <a:p>
            <a:pPr algn="just"/>
            <a:r>
              <a:rPr lang="el-GR" sz="2000" dirty="0"/>
              <a:t>Απλά, αναφέροντας το όνομα της και χρησιμοποιώντας τον αντίστοιχο αριθμό παραμέτρων</a:t>
            </a:r>
            <a:r>
              <a:rPr lang="en-US" sz="2000" dirty="0"/>
              <a:t>:</a:t>
            </a:r>
            <a:endParaRPr lang="el-GR" sz="2000" dirty="0"/>
          </a:p>
        </p:txBody>
      </p:sp>
      <p:cxnSp>
        <p:nvCxnSpPr>
          <p:cNvPr id="30" name="Ευθύγραμμο βέλος σύνδεσης 29"/>
          <p:cNvCxnSpPr/>
          <p:nvPr/>
        </p:nvCxnSpPr>
        <p:spPr>
          <a:xfrm flipV="1">
            <a:off x="2651513" y="6377006"/>
            <a:ext cx="1597282" cy="56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nvGrpSpPr>
          <p:cNvPr id="11" name="Ομάδα 10"/>
          <p:cNvGrpSpPr/>
          <p:nvPr/>
        </p:nvGrpSpPr>
        <p:grpSpPr>
          <a:xfrm>
            <a:off x="9162714" y="1101568"/>
            <a:ext cx="1948383" cy="369332"/>
            <a:chOff x="7765714" y="1056184"/>
            <a:chExt cx="1948383" cy="369332"/>
          </a:xfrm>
        </p:grpSpPr>
        <p:cxnSp>
          <p:nvCxnSpPr>
            <p:cNvPr id="20" name="Ευθύγραμμο βέλος σύνδεσης 19"/>
            <p:cNvCxnSpPr/>
            <p:nvPr/>
          </p:nvCxnSpPr>
          <p:spPr>
            <a:xfrm>
              <a:off x="7765714" y="1267536"/>
              <a:ext cx="415760" cy="567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8163673" y="1056184"/>
              <a:ext cx="1550424" cy="369332"/>
            </a:xfrm>
            <a:prstGeom prst="rect">
              <a:avLst/>
            </a:prstGeom>
            <a:noFill/>
          </p:spPr>
          <p:txBody>
            <a:bodyPr wrap="none" rtlCol="0">
              <a:spAutoFit/>
            </a:bodyPr>
            <a:lstStyle/>
            <a:p>
              <a:r>
                <a:rPr lang="el-GR" b="1" dirty="0"/>
                <a:t>Επικεφαλίδα</a:t>
              </a:r>
            </a:p>
          </p:txBody>
        </p:sp>
      </p:grpSp>
      <p:grpSp>
        <p:nvGrpSpPr>
          <p:cNvPr id="24" name="Ομάδα 23"/>
          <p:cNvGrpSpPr/>
          <p:nvPr/>
        </p:nvGrpSpPr>
        <p:grpSpPr>
          <a:xfrm>
            <a:off x="9162714" y="1559869"/>
            <a:ext cx="1162912" cy="369332"/>
            <a:chOff x="7765714" y="1056184"/>
            <a:chExt cx="1162912" cy="369332"/>
          </a:xfrm>
        </p:grpSpPr>
        <p:cxnSp>
          <p:nvCxnSpPr>
            <p:cNvPr id="25" name="Ευθύγραμμο βέλος σύνδεσης 24"/>
            <p:cNvCxnSpPr/>
            <p:nvPr/>
          </p:nvCxnSpPr>
          <p:spPr>
            <a:xfrm>
              <a:off x="7765714" y="1267536"/>
              <a:ext cx="415760" cy="567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8163673" y="1056184"/>
              <a:ext cx="764953" cy="369332"/>
            </a:xfrm>
            <a:prstGeom prst="rect">
              <a:avLst/>
            </a:prstGeom>
            <a:noFill/>
          </p:spPr>
          <p:txBody>
            <a:bodyPr wrap="none" rtlCol="0">
              <a:spAutoFit/>
            </a:bodyPr>
            <a:lstStyle/>
            <a:p>
              <a:r>
                <a:rPr lang="el-GR" b="1" dirty="0"/>
                <a:t>Σώμα</a:t>
              </a:r>
            </a:p>
          </p:txBody>
        </p:sp>
      </p:grpSp>
      <p:sp>
        <p:nvSpPr>
          <p:cNvPr id="3" name="TextBox 2"/>
          <p:cNvSpPr txBox="1"/>
          <p:nvPr/>
        </p:nvSpPr>
        <p:spPr>
          <a:xfrm>
            <a:off x="7503243" y="1112013"/>
            <a:ext cx="1731564" cy="1200329"/>
          </a:xfrm>
          <a:prstGeom prst="rect">
            <a:avLst/>
          </a:prstGeom>
          <a:noFill/>
        </p:spPr>
        <p:txBody>
          <a:bodyPr wrap="none" rtlCol="0">
            <a:spAutoFit/>
          </a:bodyPr>
          <a:lstStyle/>
          <a:p>
            <a:r>
              <a:rPr lang="en-US" dirty="0" err="1">
                <a:solidFill>
                  <a:srgbClr val="7030A0"/>
                </a:solidFill>
              </a:rPr>
              <a:t>def</a:t>
            </a:r>
            <a:r>
              <a:rPr lang="en-US" dirty="0">
                <a:solidFill>
                  <a:srgbClr val="7030A0"/>
                </a:solidFill>
              </a:rPr>
              <a:t> numbers():</a:t>
            </a:r>
          </a:p>
          <a:p>
            <a:r>
              <a:rPr lang="en-US" dirty="0">
                <a:solidFill>
                  <a:srgbClr val="7030A0"/>
                </a:solidFill>
              </a:rPr>
              <a:t>    print 'One'</a:t>
            </a:r>
          </a:p>
          <a:p>
            <a:r>
              <a:rPr lang="en-US" dirty="0">
                <a:solidFill>
                  <a:srgbClr val="7030A0"/>
                </a:solidFill>
              </a:rPr>
              <a:t>    print 'Two'</a:t>
            </a:r>
          </a:p>
          <a:p>
            <a:r>
              <a:rPr lang="en-US" dirty="0">
                <a:solidFill>
                  <a:srgbClr val="7030A0"/>
                </a:solidFill>
              </a:rPr>
              <a:t>    print 'Three'</a:t>
            </a:r>
            <a:endParaRPr lang="el-GR" dirty="0">
              <a:solidFill>
                <a:srgbClr val="7030A0"/>
              </a:solidFill>
            </a:endParaRPr>
          </a:p>
        </p:txBody>
      </p:sp>
      <p:sp>
        <p:nvSpPr>
          <p:cNvPr id="4" name="TextBox 3"/>
          <p:cNvSpPr txBox="1"/>
          <p:nvPr/>
        </p:nvSpPr>
        <p:spPr>
          <a:xfrm>
            <a:off x="1343267" y="6174159"/>
            <a:ext cx="1237839" cy="369332"/>
          </a:xfrm>
          <a:prstGeom prst="rect">
            <a:avLst/>
          </a:prstGeom>
          <a:noFill/>
        </p:spPr>
        <p:txBody>
          <a:bodyPr wrap="none" rtlCol="0">
            <a:spAutoFit/>
          </a:bodyPr>
          <a:lstStyle/>
          <a:p>
            <a:r>
              <a:rPr lang="en-US" dirty="0">
                <a:solidFill>
                  <a:srgbClr val="7030A0"/>
                </a:solidFill>
              </a:rPr>
              <a:t>numbers()</a:t>
            </a:r>
            <a:endParaRPr lang="el-GR" dirty="0">
              <a:solidFill>
                <a:srgbClr val="7030A0"/>
              </a:solidFill>
            </a:endParaRPr>
          </a:p>
        </p:txBody>
      </p:sp>
      <p:sp>
        <p:nvSpPr>
          <p:cNvPr id="6" name="TextBox 5"/>
          <p:cNvSpPr txBox="1"/>
          <p:nvPr/>
        </p:nvSpPr>
        <p:spPr>
          <a:xfrm>
            <a:off x="4389609" y="5915341"/>
            <a:ext cx="788999" cy="923330"/>
          </a:xfrm>
          <a:prstGeom prst="rect">
            <a:avLst/>
          </a:prstGeom>
          <a:noFill/>
        </p:spPr>
        <p:txBody>
          <a:bodyPr wrap="none" rtlCol="0">
            <a:spAutoFit/>
          </a:bodyPr>
          <a:lstStyle/>
          <a:p>
            <a:r>
              <a:rPr lang="en-US" dirty="0">
                <a:solidFill>
                  <a:srgbClr val="C00000"/>
                </a:solidFill>
              </a:rPr>
              <a:t>One</a:t>
            </a:r>
          </a:p>
          <a:p>
            <a:r>
              <a:rPr lang="en-US" dirty="0">
                <a:solidFill>
                  <a:srgbClr val="C00000"/>
                </a:solidFill>
              </a:rPr>
              <a:t>Two</a:t>
            </a:r>
          </a:p>
          <a:p>
            <a:r>
              <a:rPr lang="en-US" dirty="0">
                <a:solidFill>
                  <a:srgbClr val="C00000"/>
                </a:solidFill>
              </a:rPr>
              <a:t>Three</a:t>
            </a:r>
            <a:endParaRPr lang="el-GR" dirty="0">
              <a:solidFill>
                <a:srgbClr val="C00000"/>
              </a:solidFill>
            </a:endParaRPr>
          </a:p>
        </p:txBody>
      </p:sp>
      <p:sp>
        <p:nvSpPr>
          <p:cNvPr id="22" name="TextBox 21"/>
          <p:cNvSpPr txBox="1"/>
          <p:nvPr/>
        </p:nvSpPr>
        <p:spPr>
          <a:xfrm>
            <a:off x="393707" y="1406171"/>
            <a:ext cx="6468881" cy="3600986"/>
          </a:xfrm>
          <a:prstGeom prst="rect">
            <a:avLst/>
          </a:prstGeom>
          <a:noFill/>
        </p:spPr>
        <p:txBody>
          <a:bodyPr wrap="square" rtlCol="0">
            <a:spAutoFit/>
          </a:bodyPr>
          <a:lstStyle/>
          <a:p>
            <a:pPr marL="685800" indent="-342900" algn="just">
              <a:buFont typeface="Arial" panose="020B0604020202020204" pitchFamily="34" charset="0"/>
              <a:buChar char="•"/>
            </a:pPr>
            <a:r>
              <a:rPr lang="en-US" sz="2000" dirty="0">
                <a:solidFill>
                  <a:srgbClr val="0070C0"/>
                </a:solidFill>
              </a:rPr>
              <a:t>def</a:t>
            </a:r>
            <a:r>
              <a:rPr lang="en-US" sz="2000" dirty="0"/>
              <a:t>,</a:t>
            </a:r>
            <a:r>
              <a:rPr lang="el-GR" i="1" dirty="0"/>
              <a:t>(από την λέξη </a:t>
            </a:r>
            <a:r>
              <a:rPr lang="en-US" i="1" dirty="0"/>
              <a:t>define=</a:t>
            </a:r>
            <a:r>
              <a:rPr lang="el-GR" i="1" dirty="0"/>
              <a:t>ορίζω)</a:t>
            </a:r>
            <a:endParaRPr lang="en-US" i="1" dirty="0"/>
          </a:p>
          <a:p>
            <a:pPr marL="685800" indent="-342900" algn="just">
              <a:buFont typeface="Arial" panose="020B0604020202020204" pitchFamily="34" charset="0"/>
              <a:buChar char="•"/>
            </a:pPr>
            <a:r>
              <a:rPr lang="el-GR" sz="2000" dirty="0">
                <a:solidFill>
                  <a:srgbClr val="0070C0"/>
                </a:solidFill>
              </a:rPr>
              <a:t>όνομα συνάρτησης</a:t>
            </a:r>
            <a:r>
              <a:rPr lang="en-US" i="1" dirty="0"/>
              <a:t>,(</a:t>
            </a:r>
            <a:r>
              <a:rPr lang="el-GR" i="1" dirty="0"/>
              <a:t>που την κάνει να </a:t>
            </a:r>
            <a:r>
              <a:rPr lang="el-GR" i="1" dirty="0" err="1"/>
              <a:t>ταυτοποιείται</a:t>
            </a:r>
            <a:r>
              <a:rPr lang="el-GR" i="1" dirty="0"/>
              <a:t> μοναδικά)</a:t>
            </a:r>
            <a:endParaRPr lang="el-GR" sz="2000" dirty="0"/>
          </a:p>
          <a:p>
            <a:pPr marL="685800" indent="-342900" algn="just">
              <a:buFont typeface="Arial" panose="020B0604020202020204" pitchFamily="34" charset="0"/>
              <a:buChar char="•"/>
            </a:pPr>
            <a:r>
              <a:rPr lang="el-GR" sz="2000" dirty="0">
                <a:solidFill>
                  <a:srgbClr val="0070C0"/>
                </a:solidFill>
              </a:rPr>
              <a:t>()</a:t>
            </a:r>
            <a:r>
              <a:rPr lang="el-GR" i="1" dirty="0"/>
              <a:t>,</a:t>
            </a:r>
            <a:r>
              <a:rPr lang="el-GR" sz="2000" dirty="0"/>
              <a:t> </a:t>
            </a:r>
            <a:r>
              <a:rPr lang="el-GR" i="1" dirty="0"/>
              <a:t>(μέσα στην οποία θα μπουν οι παράμετροι εισόδου</a:t>
            </a:r>
            <a:r>
              <a:rPr lang="en-US" i="1" dirty="0"/>
              <a:t>,</a:t>
            </a:r>
            <a:r>
              <a:rPr lang="el-GR" i="1" dirty="0"/>
              <a:t> τα δεδομένα πάνω στα οποία θα ενεργήσει, αν τέτοια υπάρχουν)</a:t>
            </a:r>
          </a:p>
          <a:p>
            <a:pPr marL="685800" indent="-342900" algn="just">
              <a:buFont typeface="Arial" panose="020B0604020202020204" pitchFamily="34" charset="0"/>
              <a:buChar char="•"/>
            </a:pPr>
            <a:r>
              <a:rPr lang="el-GR" sz="2000" dirty="0">
                <a:solidFill>
                  <a:srgbClr val="0070C0"/>
                </a:solidFill>
              </a:rPr>
              <a:t>:</a:t>
            </a:r>
          </a:p>
          <a:p>
            <a:pPr marL="685800" indent="-342900" algn="just">
              <a:buFont typeface="Arial" panose="020B0604020202020204" pitchFamily="34" charset="0"/>
              <a:buChar char="•"/>
            </a:pPr>
            <a:r>
              <a:rPr lang="el-GR" sz="2000" dirty="0">
                <a:solidFill>
                  <a:srgbClr val="0070C0"/>
                </a:solidFill>
              </a:rPr>
              <a:t>Εντολές</a:t>
            </a:r>
          </a:p>
          <a:p>
            <a:pPr marL="685800" indent="-342900" algn="just">
              <a:buFont typeface="Arial" panose="020B0604020202020204" pitchFamily="34" charset="0"/>
              <a:buChar char="•"/>
            </a:pPr>
            <a:r>
              <a:rPr lang="en-US" sz="2000" dirty="0">
                <a:solidFill>
                  <a:srgbClr val="0070C0"/>
                </a:solidFill>
              </a:rPr>
              <a:t>return </a:t>
            </a:r>
            <a:r>
              <a:rPr lang="el-GR" sz="2000" dirty="0">
                <a:solidFill>
                  <a:srgbClr val="0070C0"/>
                </a:solidFill>
              </a:rPr>
              <a:t>μεταβλητή / μεταβλητές</a:t>
            </a:r>
            <a:r>
              <a:rPr lang="el-GR" i="1" dirty="0"/>
              <a:t>,</a:t>
            </a:r>
            <a:r>
              <a:rPr lang="el-GR" sz="2000" dirty="0">
                <a:solidFill>
                  <a:srgbClr val="0070C0"/>
                </a:solidFill>
              </a:rPr>
              <a:t> </a:t>
            </a:r>
            <a:r>
              <a:rPr lang="el-GR" i="1" dirty="0"/>
              <a:t>(η μεταβλητή/μεταβλητές μέσω των οποίων θα επιστραφεί το αποτέλεσμα, εφόσον θέλουμε η συνάρτηση να κάνει κάτι τέτοιο</a:t>
            </a:r>
            <a:r>
              <a:rPr lang="en-US" i="1" dirty="0"/>
              <a:t>)</a:t>
            </a:r>
            <a:endParaRPr lang="el-GR" i="1" dirty="0"/>
          </a:p>
        </p:txBody>
      </p:sp>
    </p:spTree>
    <p:extLst>
      <p:ext uri="{BB962C8B-B14F-4D97-AF65-F5344CB8AC3E}">
        <p14:creationId xmlns:p14="http://schemas.microsoft.com/office/powerpoint/2010/main" val="3357916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
                                            <p:txEl>
                                              <p:pRg st="0" end="0"/>
                                            </p:txEl>
                                          </p:spTgt>
                                        </p:tgtEl>
                                        <p:attrNameLst>
                                          <p:attrName>style.visibility</p:attrName>
                                        </p:attrNameLst>
                                      </p:cBhvr>
                                      <p:to>
                                        <p:strVal val="visible"/>
                                      </p:to>
                                    </p:set>
                                    <p:anim calcmode="lin" valueType="num">
                                      <p:cBhvr additive="base">
                                        <p:cTn id="7" dur="500" fill="hold"/>
                                        <p:tgtEl>
                                          <p:spTgt spid="2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2">
                                            <p:txEl>
                                              <p:pRg st="0" end="0"/>
                                            </p:txEl>
                                          </p:spTgt>
                                        </p:tgtEl>
                                        <p:attrNameLst>
                                          <p:attrName>style.visibility</p:attrName>
                                        </p:attrNameLst>
                                      </p:cBhvr>
                                      <p:to>
                                        <p:strVal val="visible"/>
                                      </p:to>
                                    </p:set>
                                    <p:anim calcmode="lin" valueType="num">
                                      <p:cBhvr additive="base">
                                        <p:cTn id="19" dur="500" fill="hold"/>
                                        <p:tgtEl>
                                          <p:spTgt spid="22">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2">
                                            <p:txEl>
                                              <p:pRg st="1" end="1"/>
                                            </p:txEl>
                                          </p:spTgt>
                                        </p:tgtEl>
                                        <p:attrNameLst>
                                          <p:attrName>style.visibility</p:attrName>
                                        </p:attrNameLst>
                                      </p:cBhvr>
                                      <p:to>
                                        <p:strVal val="visible"/>
                                      </p:to>
                                    </p:set>
                                    <p:anim calcmode="lin" valueType="num">
                                      <p:cBhvr additive="base">
                                        <p:cTn id="25" dur="500" fill="hold"/>
                                        <p:tgtEl>
                                          <p:spTgt spid="22">
                                            <p:txEl>
                                              <p:pRg st="1" end="1"/>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2">
                                            <p:txEl>
                                              <p:pRg st="2" end="2"/>
                                            </p:txEl>
                                          </p:spTgt>
                                        </p:tgtEl>
                                        <p:attrNameLst>
                                          <p:attrName>style.visibility</p:attrName>
                                        </p:attrNameLst>
                                      </p:cBhvr>
                                      <p:to>
                                        <p:strVal val="visible"/>
                                      </p:to>
                                    </p:set>
                                    <p:anim calcmode="lin" valueType="num">
                                      <p:cBhvr additive="base">
                                        <p:cTn id="31" dur="500" fill="hold"/>
                                        <p:tgtEl>
                                          <p:spTgt spid="22">
                                            <p:txEl>
                                              <p:pRg st="2" end="2"/>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2">
                                            <p:txEl>
                                              <p:pRg st="3" end="3"/>
                                            </p:txEl>
                                          </p:spTgt>
                                        </p:tgtEl>
                                        <p:attrNameLst>
                                          <p:attrName>style.visibility</p:attrName>
                                        </p:attrNameLst>
                                      </p:cBhvr>
                                      <p:to>
                                        <p:strVal val="visible"/>
                                      </p:to>
                                    </p:set>
                                    <p:anim calcmode="lin" valueType="num">
                                      <p:cBhvr additive="base">
                                        <p:cTn id="37" dur="500" fill="hold"/>
                                        <p:tgtEl>
                                          <p:spTgt spid="22">
                                            <p:txEl>
                                              <p:pRg st="3" end="3"/>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2">
                                            <p:txEl>
                                              <p:pRg st="4" end="4"/>
                                            </p:txEl>
                                          </p:spTgt>
                                        </p:tgtEl>
                                        <p:attrNameLst>
                                          <p:attrName>style.visibility</p:attrName>
                                        </p:attrNameLst>
                                      </p:cBhvr>
                                      <p:to>
                                        <p:strVal val="visible"/>
                                      </p:to>
                                    </p:set>
                                    <p:anim calcmode="lin" valueType="num">
                                      <p:cBhvr additive="base">
                                        <p:cTn id="43" dur="500" fill="hold"/>
                                        <p:tgtEl>
                                          <p:spTgt spid="22">
                                            <p:txEl>
                                              <p:pRg st="4" end="4"/>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22">
                                            <p:txEl>
                                              <p:pRg st="5" end="5"/>
                                            </p:txEl>
                                          </p:spTgt>
                                        </p:tgtEl>
                                        <p:attrNameLst>
                                          <p:attrName>style.visibility</p:attrName>
                                        </p:attrNameLst>
                                      </p:cBhvr>
                                      <p:to>
                                        <p:strVal val="visible"/>
                                      </p:to>
                                    </p:set>
                                    <p:anim calcmode="lin" valueType="num">
                                      <p:cBhvr additive="base">
                                        <p:cTn id="49" dur="500" fill="hold"/>
                                        <p:tgtEl>
                                          <p:spTgt spid="22">
                                            <p:txEl>
                                              <p:pRg st="5" end="5"/>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22">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 fill="hold" nodeType="clickEffect">
                                  <p:stCondLst>
                                    <p:cond delay="0"/>
                                  </p:stCondLst>
                                  <p:childTnLst>
                                    <p:set>
                                      <p:cBhvr>
                                        <p:cTn id="54" dur="1" fill="hold">
                                          <p:stCondLst>
                                            <p:cond delay="0"/>
                                          </p:stCondLst>
                                        </p:cTn>
                                        <p:tgtEl>
                                          <p:spTgt spid="19"/>
                                        </p:tgtEl>
                                        <p:attrNameLst>
                                          <p:attrName>style.visibility</p:attrName>
                                        </p:attrNameLst>
                                      </p:cBhvr>
                                      <p:to>
                                        <p:strVal val="visible"/>
                                      </p:to>
                                    </p:set>
                                    <p:anim calcmode="lin" valueType="num">
                                      <p:cBhvr additive="base">
                                        <p:cTn id="55" dur="500" fill="hold"/>
                                        <p:tgtEl>
                                          <p:spTgt spid="19"/>
                                        </p:tgtEl>
                                        <p:attrNameLst>
                                          <p:attrName>ppt_x</p:attrName>
                                        </p:attrNameLst>
                                      </p:cBhvr>
                                      <p:tavLst>
                                        <p:tav tm="0">
                                          <p:val>
                                            <p:strVal val="#ppt_x"/>
                                          </p:val>
                                        </p:tav>
                                        <p:tav tm="100000">
                                          <p:val>
                                            <p:strVal val="#ppt_x"/>
                                          </p:val>
                                        </p:tav>
                                      </p:tavLst>
                                    </p:anim>
                                    <p:anim calcmode="lin" valueType="num">
                                      <p:cBhvr additive="base">
                                        <p:cTn id="56" dur="500" fill="hold"/>
                                        <p:tgtEl>
                                          <p:spTgt spid="19"/>
                                        </p:tgtEl>
                                        <p:attrNameLst>
                                          <p:attrName>ppt_y</p:attrName>
                                        </p:attrNameLst>
                                      </p:cBhvr>
                                      <p:tavLst>
                                        <p:tav tm="0">
                                          <p:val>
                                            <p:strVal val="0-#ppt_h/2"/>
                                          </p:val>
                                        </p:tav>
                                        <p:tav tm="100000">
                                          <p:val>
                                            <p:strVal val="#ppt_y"/>
                                          </p:val>
                                        </p:tav>
                                      </p:tavLst>
                                    </p:anim>
                                  </p:childTnLst>
                                </p:cTn>
                              </p:par>
                              <p:par>
                                <p:cTn id="57" presetID="2" presetClass="entr" presetSubtype="1" fill="hold" grpId="0" nodeType="withEffect">
                                  <p:stCondLst>
                                    <p:cond delay="0"/>
                                  </p:stCondLst>
                                  <p:childTnLst>
                                    <p:set>
                                      <p:cBhvr>
                                        <p:cTn id="58" dur="1" fill="hold">
                                          <p:stCondLst>
                                            <p:cond delay="0"/>
                                          </p:stCondLst>
                                        </p:cTn>
                                        <p:tgtEl>
                                          <p:spTgt spid="23"/>
                                        </p:tgtEl>
                                        <p:attrNameLst>
                                          <p:attrName>style.visibility</p:attrName>
                                        </p:attrNameLst>
                                      </p:cBhvr>
                                      <p:to>
                                        <p:strVal val="visible"/>
                                      </p:to>
                                    </p:set>
                                    <p:anim calcmode="lin" valueType="num">
                                      <p:cBhvr additive="base">
                                        <p:cTn id="59" dur="500" fill="hold"/>
                                        <p:tgtEl>
                                          <p:spTgt spid="23"/>
                                        </p:tgtEl>
                                        <p:attrNameLst>
                                          <p:attrName>ppt_x</p:attrName>
                                        </p:attrNameLst>
                                      </p:cBhvr>
                                      <p:tavLst>
                                        <p:tav tm="0">
                                          <p:val>
                                            <p:strVal val="#ppt_x"/>
                                          </p:val>
                                        </p:tav>
                                        <p:tav tm="100000">
                                          <p:val>
                                            <p:strVal val="#ppt_x"/>
                                          </p:val>
                                        </p:tav>
                                      </p:tavLst>
                                    </p:anim>
                                    <p:anim calcmode="lin" valueType="num">
                                      <p:cBhvr additive="base">
                                        <p:cTn id="60" dur="500" fill="hold"/>
                                        <p:tgtEl>
                                          <p:spTgt spid="23"/>
                                        </p:tgtEl>
                                        <p:attrNameLst>
                                          <p:attrName>ppt_y</p:attrName>
                                        </p:attrNameLst>
                                      </p:cBhvr>
                                      <p:tavLst>
                                        <p:tav tm="0">
                                          <p:val>
                                            <p:strVal val="0-#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8" fill="hold" nodeType="clickEffect">
                                  <p:stCondLst>
                                    <p:cond delay="0"/>
                                  </p:stCondLst>
                                  <p:childTnLst>
                                    <p:set>
                                      <p:cBhvr>
                                        <p:cTn id="64" dur="1" fill="hold">
                                          <p:stCondLst>
                                            <p:cond delay="0"/>
                                          </p:stCondLst>
                                        </p:cTn>
                                        <p:tgtEl>
                                          <p:spTgt spid="11"/>
                                        </p:tgtEl>
                                        <p:attrNameLst>
                                          <p:attrName>style.visibility</p:attrName>
                                        </p:attrNameLst>
                                      </p:cBhvr>
                                      <p:to>
                                        <p:strVal val="visible"/>
                                      </p:to>
                                    </p:set>
                                    <p:anim calcmode="lin" valueType="num">
                                      <p:cBhvr additive="base">
                                        <p:cTn id="65" dur="500" fill="hold"/>
                                        <p:tgtEl>
                                          <p:spTgt spid="11"/>
                                        </p:tgtEl>
                                        <p:attrNameLst>
                                          <p:attrName>ppt_x</p:attrName>
                                        </p:attrNameLst>
                                      </p:cBhvr>
                                      <p:tavLst>
                                        <p:tav tm="0">
                                          <p:val>
                                            <p:strVal val="0-#ppt_w/2"/>
                                          </p:val>
                                        </p:tav>
                                        <p:tav tm="100000">
                                          <p:val>
                                            <p:strVal val="#ppt_x"/>
                                          </p:val>
                                        </p:tav>
                                      </p:tavLst>
                                    </p:anim>
                                    <p:anim calcmode="lin" valueType="num">
                                      <p:cBhvr additive="base">
                                        <p:cTn id="66"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8" fill="hold" nodeType="clickEffect">
                                  <p:stCondLst>
                                    <p:cond delay="0"/>
                                  </p:stCondLst>
                                  <p:childTnLst>
                                    <p:set>
                                      <p:cBhvr>
                                        <p:cTn id="70" dur="1" fill="hold">
                                          <p:stCondLst>
                                            <p:cond delay="0"/>
                                          </p:stCondLst>
                                        </p:cTn>
                                        <p:tgtEl>
                                          <p:spTgt spid="24"/>
                                        </p:tgtEl>
                                        <p:attrNameLst>
                                          <p:attrName>style.visibility</p:attrName>
                                        </p:attrNameLst>
                                      </p:cBhvr>
                                      <p:to>
                                        <p:strVal val="visible"/>
                                      </p:to>
                                    </p:set>
                                    <p:anim calcmode="lin" valueType="num">
                                      <p:cBhvr additive="base">
                                        <p:cTn id="71" dur="500" fill="hold"/>
                                        <p:tgtEl>
                                          <p:spTgt spid="24"/>
                                        </p:tgtEl>
                                        <p:attrNameLst>
                                          <p:attrName>ppt_x</p:attrName>
                                        </p:attrNameLst>
                                      </p:cBhvr>
                                      <p:tavLst>
                                        <p:tav tm="0">
                                          <p:val>
                                            <p:strVal val="0-#ppt_w/2"/>
                                          </p:val>
                                        </p:tav>
                                        <p:tav tm="100000">
                                          <p:val>
                                            <p:strVal val="#ppt_x"/>
                                          </p:val>
                                        </p:tav>
                                      </p:tavLst>
                                    </p:anim>
                                    <p:anim calcmode="lin" valueType="num">
                                      <p:cBhvr additive="base">
                                        <p:cTn id="72" dur="5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8" fill="hold" grpId="0" nodeType="clickEffect">
                                  <p:stCondLst>
                                    <p:cond delay="0"/>
                                  </p:stCondLst>
                                  <p:childTnLst>
                                    <p:set>
                                      <p:cBhvr>
                                        <p:cTn id="76" dur="1" fill="hold">
                                          <p:stCondLst>
                                            <p:cond delay="0"/>
                                          </p:stCondLst>
                                        </p:cTn>
                                        <p:tgtEl>
                                          <p:spTgt spid="27">
                                            <p:txEl>
                                              <p:pRg st="0" end="0"/>
                                            </p:txEl>
                                          </p:spTgt>
                                        </p:tgtEl>
                                        <p:attrNameLst>
                                          <p:attrName>style.visibility</p:attrName>
                                        </p:attrNameLst>
                                      </p:cBhvr>
                                      <p:to>
                                        <p:strVal val="visible"/>
                                      </p:to>
                                    </p:set>
                                    <p:anim calcmode="lin" valueType="num">
                                      <p:cBhvr additive="base">
                                        <p:cTn id="77" dur="500" fill="hold"/>
                                        <p:tgtEl>
                                          <p:spTgt spid="27">
                                            <p:txEl>
                                              <p:pRg st="0" end="0"/>
                                            </p:txEl>
                                          </p:spTgt>
                                        </p:tgtEl>
                                        <p:attrNameLst>
                                          <p:attrName>ppt_x</p:attrName>
                                        </p:attrNameLst>
                                      </p:cBhvr>
                                      <p:tavLst>
                                        <p:tav tm="0">
                                          <p:val>
                                            <p:strVal val="0-#ppt_w/2"/>
                                          </p:val>
                                        </p:tav>
                                        <p:tav tm="100000">
                                          <p:val>
                                            <p:strVal val="#ppt_x"/>
                                          </p:val>
                                        </p:tav>
                                      </p:tavLst>
                                    </p:anim>
                                    <p:anim calcmode="lin" valueType="num">
                                      <p:cBhvr additive="base">
                                        <p:cTn id="78" dur="500" fill="hold"/>
                                        <p:tgtEl>
                                          <p:spTgt spid="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8" fill="hold" grpId="0" nodeType="clickEffect">
                                  <p:stCondLst>
                                    <p:cond delay="0"/>
                                  </p:stCondLst>
                                  <p:childTnLst>
                                    <p:set>
                                      <p:cBhvr>
                                        <p:cTn id="82" dur="1" fill="hold">
                                          <p:stCondLst>
                                            <p:cond delay="0"/>
                                          </p:stCondLst>
                                        </p:cTn>
                                        <p:tgtEl>
                                          <p:spTgt spid="27">
                                            <p:txEl>
                                              <p:pRg st="1" end="1"/>
                                            </p:txEl>
                                          </p:spTgt>
                                        </p:tgtEl>
                                        <p:attrNameLst>
                                          <p:attrName>style.visibility</p:attrName>
                                        </p:attrNameLst>
                                      </p:cBhvr>
                                      <p:to>
                                        <p:strVal val="visible"/>
                                      </p:to>
                                    </p:set>
                                    <p:anim calcmode="lin" valueType="num">
                                      <p:cBhvr additive="base">
                                        <p:cTn id="83" dur="500" fill="hold"/>
                                        <p:tgtEl>
                                          <p:spTgt spid="27">
                                            <p:txEl>
                                              <p:pRg st="1" end="1"/>
                                            </p:txEl>
                                          </p:spTgt>
                                        </p:tgtEl>
                                        <p:attrNameLst>
                                          <p:attrName>ppt_x</p:attrName>
                                        </p:attrNameLst>
                                      </p:cBhvr>
                                      <p:tavLst>
                                        <p:tav tm="0">
                                          <p:val>
                                            <p:strVal val="0-#ppt_w/2"/>
                                          </p:val>
                                        </p:tav>
                                        <p:tav tm="100000">
                                          <p:val>
                                            <p:strVal val="#ppt_x"/>
                                          </p:val>
                                        </p:tav>
                                      </p:tavLst>
                                    </p:anim>
                                    <p:anim calcmode="lin" valueType="num">
                                      <p:cBhvr additive="base">
                                        <p:cTn id="84" dur="500" fill="hold"/>
                                        <p:tgtEl>
                                          <p:spTgt spid="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8" fill="hold" grpId="0" nodeType="clickEffect">
                                  <p:stCondLst>
                                    <p:cond delay="0"/>
                                  </p:stCondLst>
                                  <p:childTnLst>
                                    <p:set>
                                      <p:cBhvr>
                                        <p:cTn id="88" dur="1" fill="hold">
                                          <p:stCondLst>
                                            <p:cond delay="0"/>
                                          </p:stCondLst>
                                        </p:cTn>
                                        <p:tgtEl>
                                          <p:spTgt spid="4"/>
                                        </p:tgtEl>
                                        <p:attrNameLst>
                                          <p:attrName>style.visibility</p:attrName>
                                        </p:attrNameLst>
                                      </p:cBhvr>
                                      <p:to>
                                        <p:strVal val="visible"/>
                                      </p:to>
                                    </p:set>
                                    <p:anim calcmode="lin" valueType="num">
                                      <p:cBhvr additive="base">
                                        <p:cTn id="89" dur="500" fill="hold"/>
                                        <p:tgtEl>
                                          <p:spTgt spid="4"/>
                                        </p:tgtEl>
                                        <p:attrNameLst>
                                          <p:attrName>ppt_x</p:attrName>
                                        </p:attrNameLst>
                                      </p:cBhvr>
                                      <p:tavLst>
                                        <p:tav tm="0">
                                          <p:val>
                                            <p:strVal val="0-#ppt_w/2"/>
                                          </p:val>
                                        </p:tav>
                                        <p:tav tm="100000">
                                          <p:val>
                                            <p:strVal val="#ppt_x"/>
                                          </p:val>
                                        </p:tav>
                                      </p:tavLst>
                                    </p:anim>
                                    <p:anim calcmode="lin" valueType="num">
                                      <p:cBhvr additive="base">
                                        <p:cTn id="90"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8" fill="hold" nodeType="clickEffect">
                                  <p:stCondLst>
                                    <p:cond delay="0"/>
                                  </p:stCondLst>
                                  <p:childTnLst>
                                    <p:set>
                                      <p:cBhvr>
                                        <p:cTn id="94" dur="1" fill="hold">
                                          <p:stCondLst>
                                            <p:cond delay="0"/>
                                          </p:stCondLst>
                                        </p:cTn>
                                        <p:tgtEl>
                                          <p:spTgt spid="30"/>
                                        </p:tgtEl>
                                        <p:attrNameLst>
                                          <p:attrName>style.visibility</p:attrName>
                                        </p:attrNameLst>
                                      </p:cBhvr>
                                      <p:to>
                                        <p:strVal val="visible"/>
                                      </p:to>
                                    </p:set>
                                    <p:anim calcmode="lin" valueType="num">
                                      <p:cBhvr additive="base">
                                        <p:cTn id="95" dur="500" fill="hold"/>
                                        <p:tgtEl>
                                          <p:spTgt spid="30"/>
                                        </p:tgtEl>
                                        <p:attrNameLst>
                                          <p:attrName>ppt_x</p:attrName>
                                        </p:attrNameLst>
                                      </p:cBhvr>
                                      <p:tavLst>
                                        <p:tav tm="0">
                                          <p:val>
                                            <p:strVal val="0-#ppt_w/2"/>
                                          </p:val>
                                        </p:tav>
                                        <p:tav tm="100000">
                                          <p:val>
                                            <p:strVal val="#ppt_x"/>
                                          </p:val>
                                        </p:tav>
                                      </p:tavLst>
                                    </p:anim>
                                    <p:anim calcmode="lin" valueType="num">
                                      <p:cBhvr additive="base">
                                        <p:cTn id="96" dur="500" fill="hold"/>
                                        <p:tgtEl>
                                          <p:spTgt spid="30"/>
                                        </p:tgtEl>
                                        <p:attrNameLst>
                                          <p:attrName>ppt_y</p:attrName>
                                        </p:attrNameLst>
                                      </p:cBhvr>
                                      <p:tavLst>
                                        <p:tav tm="0">
                                          <p:val>
                                            <p:strVal val="#ppt_y"/>
                                          </p:val>
                                        </p:tav>
                                        <p:tav tm="100000">
                                          <p:val>
                                            <p:strVal val="#ppt_y"/>
                                          </p:val>
                                        </p:tav>
                                      </p:tavLst>
                                    </p:anim>
                                  </p:childTnLst>
                                </p:cTn>
                              </p:par>
                              <p:par>
                                <p:cTn id="97" presetID="2" presetClass="entr" presetSubtype="8" fill="hold" grpId="0" nodeType="withEffect">
                                  <p:stCondLst>
                                    <p:cond delay="0"/>
                                  </p:stCondLst>
                                  <p:childTnLst>
                                    <p:set>
                                      <p:cBhvr>
                                        <p:cTn id="98" dur="1" fill="hold">
                                          <p:stCondLst>
                                            <p:cond delay="0"/>
                                          </p:stCondLst>
                                        </p:cTn>
                                        <p:tgtEl>
                                          <p:spTgt spid="6"/>
                                        </p:tgtEl>
                                        <p:attrNameLst>
                                          <p:attrName>style.visibility</p:attrName>
                                        </p:attrNameLst>
                                      </p:cBhvr>
                                      <p:to>
                                        <p:strVal val="visible"/>
                                      </p:to>
                                    </p:set>
                                    <p:anim calcmode="lin" valueType="num">
                                      <p:cBhvr additive="base">
                                        <p:cTn id="99" dur="500" fill="hold"/>
                                        <p:tgtEl>
                                          <p:spTgt spid="6"/>
                                        </p:tgtEl>
                                        <p:attrNameLst>
                                          <p:attrName>ppt_x</p:attrName>
                                        </p:attrNameLst>
                                      </p:cBhvr>
                                      <p:tavLst>
                                        <p:tav tm="0">
                                          <p:val>
                                            <p:strVal val="0-#ppt_w/2"/>
                                          </p:val>
                                        </p:tav>
                                        <p:tav tm="100000">
                                          <p:val>
                                            <p:strVal val="#ppt_x"/>
                                          </p:val>
                                        </p:tav>
                                      </p:tavLst>
                                    </p:anim>
                                    <p:anim calcmode="lin" valueType="num">
                                      <p:cBhvr additive="base">
                                        <p:cTn id="100"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6" grpId="0" build="p"/>
      <p:bldP spid="27" grpId="0" build="p"/>
      <p:bldP spid="3" grpId="0"/>
      <p:bldP spid="4" grpId="0"/>
      <p:bldP spid="6" grpId="0"/>
      <p:bldP spid="2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lstStyle/>
          <a:p>
            <a:r>
              <a:rPr lang="el-GR" dirty="0">
                <a:solidFill>
                  <a:srgbClr val="0070C0"/>
                </a:solidFill>
              </a:rPr>
              <a:t>Συνάρτηση </a:t>
            </a:r>
            <a:r>
              <a:rPr lang="en-US" dirty="0">
                <a:solidFill>
                  <a:srgbClr val="0070C0"/>
                </a:solidFill>
              </a:rPr>
              <a:t>- </a:t>
            </a:r>
            <a:r>
              <a:rPr lang="el-GR" dirty="0">
                <a:solidFill>
                  <a:srgbClr val="0070C0"/>
                </a:solidFill>
              </a:rPr>
              <a:t>Εσοχές</a:t>
            </a:r>
            <a:endParaRPr lang="en-US" dirty="0">
              <a:solidFill>
                <a:srgbClr val="0070C0"/>
              </a:solidFill>
            </a:endParaRPr>
          </a:p>
        </p:txBody>
      </p:sp>
      <p:sp>
        <p:nvSpPr>
          <p:cNvPr id="2" name="TextBox 1"/>
          <p:cNvSpPr txBox="1"/>
          <p:nvPr/>
        </p:nvSpPr>
        <p:spPr>
          <a:xfrm>
            <a:off x="646110" y="1032667"/>
            <a:ext cx="7717602" cy="707886"/>
          </a:xfrm>
          <a:prstGeom prst="rect">
            <a:avLst/>
          </a:prstGeom>
          <a:noFill/>
        </p:spPr>
        <p:txBody>
          <a:bodyPr wrap="square" rtlCol="0">
            <a:spAutoFit/>
          </a:bodyPr>
          <a:lstStyle/>
          <a:p>
            <a:pPr algn="just"/>
            <a:r>
              <a:rPr lang="el-GR" sz="2000" dirty="0"/>
              <a:t>Μελετήστε τις παρακάτω συναρτήσεις </a:t>
            </a:r>
            <a:r>
              <a:rPr lang="en-US" sz="2000" dirty="0"/>
              <a:t>tragouda1() </a:t>
            </a:r>
            <a:r>
              <a:rPr lang="el-GR" sz="2000" dirty="0"/>
              <a:t>και </a:t>
            </a:r>
            <a:r>
              <a:rPr lang="en-US" sz="2000" dirty="0"/>
              <a:t>tragouda2()</a:t>
            </a:r>
            <a:r>
              <a:rPr lang="el-GR" sz="2000" dirty="0"/>
              <a:t> και βρείτε αν διαφέρουν.</a:t>
            </a:r>
          </a:p>
        </p:txBody>
      </p:sp>
      <p:sp>
        <p:nvSpPr>
          <p:cNvPr id="20" name="TextBox 19"/>
          <p:cNvSpPr txBox="1"/>
          <p:nvPr/>
        </p:nvSpPr>
        <p:spPr>
          <a:xfrm>
            <a:off x="646109" y="4002710"/>
            <a:ext cx="9404725" cy="707886"/>
          </a:xfrm>
          <a:prstGeom prst="rect">
            <a:avLst/>
          </a:prstGeom>
          <a:noFill/>
        </p:spPr>
        <p:txBody>
          <a:bodyPr wrap="square" rtlCol="0">
            <a:spAutoFit/>
          </a:bodyPr>
          <a:lstStyle/>
          <a:p>
            <a:pPr algn="just"/>
            <a:r>
              <a:rPr lang="el-GR" sz="2000" dirty="0"/>
              <a:t>Είναι λοιπόν σημαντικές οι εσοχές; Ναι, διότι οριοθετούν τις εντολές που είναι μέσα ή έξω από την συνάρτηση.</a:t>
            </a:r>
          </a:p>
        </p:txBody>
      </p:sp>
      <p:sp>
        <p:nvSpPr>
          <p:cNvPr id="3" name="TextBox 2"/>
          <p:cNvSpPr txBox="1"/>
          <p:nvPr/>
        </p:nvSpPr>
        <p:spPr>
          <a:xfrm>
            <a:off x="646109" y="1855969"/>
            <a:ext cx="1888659" cy="2031325"/>
          </a:xfrm>
          <a:prstGeom prst="rect">
            <a:avLst/>
          </a:prstGeom>
          <a:noFill/>
        </p:spPr>
        <p:txBody>
          <a:bodyPr wrap="none" rtlCol="0">
            <a:spAutoFit/>
          </a:bodyPr>
          <a:lstStyle/>
          <a:p>
            <a:r>
              <a:rPr lang="en-US" dirty="0" err="1">
                <a:solidFill>
                  <a:srgbClr val="7030A0"/>
                </a:solidFill>
              </a:rPr>
              <a:t>def</a:t>
            </a:r>
            <a:r>
              <a:rPr lang="en-US" dirty="0">
                <a:solidFill>
                  <a:srgbClr val="7030A0"/>
                </a:solidFill>
              </a:rPr>
              <a:t> tragouda1():</a:t>
            </a:r>
          </a:p>
          <a:p>
            <a:r>
              <a:rPr lang="en-US" dirty="0">
                <a:solidFill>
                  <a:srgbClr val="7030A0"/>
                </a:solidFill>
              </a:rPr>
              <a:t>    print '1o'</a:t>
            </a:r>
          </a:p>
          <a:p>
            <a:r>
              <a:rPr lang="en-US" dirty="0">
                <a:solidFill>
                  <a:srgbClr val="7030A0"/>
                </a:solidFill>
              </a:rPr>
              <a:t>    print 'EPAL'</a:t>
            </a:r>
          </a:p>
          <a:p>
            <a:endParaRPr lang="en-US" dirty="0">
              <a:solidFill>
                <a:srgbClr val="7030A0"/>
              </a:solidFill>
            </a:endParaRPr>
          </a:p>
          <a:p>
            <a:r>
              <a:rPr lang="en-US" dirty="0" err="1">
                <a:solidFill>
                  <a:srgbClr val="7030A0"/>
                </a:solidFill>
              </a:rPr>
              <a:t>def</a:t>
            </a:r>
            <a:r>
              <a:rPr lang="en-US" dirty="0">
                <a:solidFill>
                  <a:srgbClr val="7030A0"/>
                </a:solidFill>
              </a:rPr>
              <a:t> tragouda2():</a:t>
            </a:r>
          </a:p>
          <a:p>
            <a:r>
              <a:rPr lang="en-US" dirty="0">
                <a:solidFill>
                  <a:srgbClr val="7030A0"/>
                </a:solidFill>
              </a:rPr>
              <a:t>    print '1o'</a:t>
            </a:r>
          </a:p>
          <a:p>
            <a:r>
              <a:rPr lang="en-US" dirty="0">
                <a:solidFill>
                  <a:srgbClr val="7030A0"/>
                </a:solidFill>
              </a:rPr>
              <a:t>print 'EPAL' </a:t>
            </a:r>
            <a:endParaRPr lang="el-GR" dirty="0">
              <a:solidFill>
                <a:srgbClr val="7030A0"/>
              </a:solidFill>
            </a:endParaRPr>
          </a:p>
        </p:txBody>
      </p:sp>
    </p:spTree>
    <p:extLst>
      <p:ext uri="{BB962C8B-B14F-4D97-AF65-F5344CB8AC3E}">
        <p14:creationId xmlns:p14="http://schemas.microsoft.com/office/powerpoint/2010/main" val="2380556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6" presetClass="entr" presetSubtype="16"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circle(in)">
                                      <p:cBhvr>
                                        <p:cTn id="11" dur="20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8" fill="hold" grpId="0" nodeType="clickEffect">
                                  <p:stCondLst>
                                    <p:cond delay="0"/>
                                  </p:stCondLst>
                                  <p:childTnLst>
                                    <p:set>
                                      <p:cBhvr>
                                        <p:cTn id="15" dur="1" fill="hold">
                                          <p:stCondLst>
                                            <p:cond delay="0"/>
                                          </p:stCondLst>
                                        </p:cTn>
                                        <p:tgtEl>
                                          <p:spTgt spid="20">
                                            <p:txEl>
                                              <p:pRg st="0" end="0"/>
                                            </p:txEl>
                                          </p:spTgt>
                                        </p:tgtEl>
                                        <p:attrNameLst>
                                          <p:attrName>style.visibility</p:attrName>
                                        </p:attrNameLst>
                                      </p:cBhvr>
                                      <p:to>
                                        <p:strVal val="visible"/>
                                      </p:to>
                                    </p:set>
                                    <p:anim calcmode="lin" valueType="num">
                                      <p:cBhvr additive="base">
                                        <p:cTn id="16" dur="500" fill="hold"/>
                                        <p:tgtEl>
                                          <p:spTgt spid="20">
                                            <p:txEl>
                                              <p:pRg st="0" end="0"/>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20">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p:bldP spid="20" grpId="0" build="p"/>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46111" y="452718"/>
            <a:ext cx="9404723" cy="788132"/>
          </a:xfrm>
        </p:spPr>
        <p:txBody>
          <a:bodyPr/>
          <a:lstStyle/>
          <a:p>
            <a:r>
              <a:rPr lang="el-GR" dirty="0">
                <a:solidFill>
                  <a:srgbClr val="0070C0"/>
                </a:solidFill>
              </a:rPr>
              <a:t>Συνάρτηση – Σύνταξη</a:t>
            </a:r>
            <a:endParaRPr lang="en-US" dirty="0">
              <a:solidFill>
                <a:srgbClr val="0070C0"/>
              </a:solidFill>
            </a:endParaRPr>
          </a:p>
        </p:txBody>
      </p:sp>
      <p:sp>
        <p:nvSpPr>
          <p:cNvPr id="8" name="TextBox 7"/>
          <p:cNvSpPr txBox="1"/>
          <p:nvPr/>
        </p:nvSpPr>
        <p:spPr>
          <a:xfrm>
            <a:off x="646111" y="1240850"/>
            <a:ext cx="6024513" cy="1015663"/>
          </a:xfrm>
          <a:prstGeom prst="rect">
            <a:avLst/>
          </a:prstGeom>
          <a:noFill/>
        </p:spPr>
        <p:txBody>
          <a:bodyPr wrap="square" rtlCol="0">
            <a:spAutoFit/>
          </a:bodyPr>
          <a:lstStyle/>
          <a:p>
            <a:pPr algn="just"/>
            <a:r>
              <a:rPr lang="en-US" sz="2000" dirty="0" err="1">
                <a:solidFill>
                  <a:schemeClr val="accent2"/>
                </a:solidFill>
              </a:rPr>
              <a:t>def</a:t>
            </a:r>
            <a:r>
              <a:rPr lang="en-US" sz="2000" dirty="0"/>
              <a:t> </a:t>
            </a:r>
            <a:r>
              <a:rPr lang="en-US" sz="2000" dirty="0">
                <a:solidFill>
                  <a:srgbClr val="002060"/>
                </a:solidFill>
              </a:rPr>
              <a:t>&lt;</a:t>
            </a:r>
            <a:r>
              <a:rPr lang="el-GR" sz="2000" dirty="0">
                <a:solidFill>
                  <a:srgbClr val="002060"/>
                </a:solidFill>
              </a:rPr>
              <a:t>όνομα συνάρτησης&gt; ([λίστα παραμέτρων])</a:t>
            </a:r>
            <a:r>
              <a:rPr lang="el-GR" sz="2000" dirty="0"/>
              <a:t>:</a:t>
            </a:r>
          </a:p>
          <a:p>
            <a:pPr indent="449263" algn="just"/>
            <a:r>
              <a:rPr lang="el-GR" sz="2000" dirty="0"/>
              <a:t>εντολές</a:t>
            </a:r>
          </a:p>
          <a:p>
            <a:pPr indent="449263" algn="just"/>
            <a:r>
              <a:rPr lang="el-GR" sz="2000" dirty="0"/>
              <a:t>[</a:t>
            </a:r>
            <a:r>
              <a:rPr lang="en-US" sz="2000" dirty="0">
                <a:solidFill>
                  <a:srgbClr val="002060"/>
                </a:solidFill>
              </a:rPr>
              <a:t>return</a:t>
            </a:r>
            <a:r>
              <a:rPr lang="en-US" sz="2000" dirty="0"/>
              <a:t> &lt;</a:t>
            </a:r>
            <a:r>
              <a:rPr lang="el-GR" sz="2000" dirty="0"/>
              <a:t>αποτέλεσμα&gt;]</a:t>
            </a:r>
          </a:p>
        </p:txBody>
      </p:sp>
      <p:sp>
        <p:nvSpPr>
          <p:cNvPr id="3" name="TextBox 2"/>
          <p:cNvSpPr txBox="1"/>
          <p:nvPr/>
        </p:nvSpPr>
        <p:spPr>
          <a:xfrm>
            <a:off x="646111" y="2582779"/>
            <a:ext cx="9171657" cy="2215991"/>
          </a:xfrm>
          <a:prstGeom prst="rect">
            <a:avLst/>
          </a:prstGeom>
          <a:noFill/>
        </p:spPr>
        <p:txBody>
          <a:bodyPr wrap="square" rtlCol="0">
            <a:spAutoFit/>
          </a:bodyPr>
          <a:lstStyle/>
          <a:p>
            <a:r>
              <a:rPr lang="el-GR" sz="2000" dirty="0">
                <a:solidFill>
                  <a:srgbClr val="0070C0"/>
                </a:solidFill>
              </a:rPr>
              <a:t>Παρατηρήσεις</a:t>
            </a:r>
          </a:p>
          <a:p>
            <a:r>
              <a:rPr lang="el-GR" sz="2000" dirty="0"/>
              <a:t>Ότι είναι τοποθετημένο μέσα σε αγκύλες [ ], δεν είναι υποχρεωτικό δηλαδή:</a:t>
            </a:r>
          </a:p>
          <a:p>
            <a:pPr marL="628650" indent="-342900">
              <a:buFont typeface="Wingdings" panose="05000000000000000000" pitchFamily="2" charset="2"/>
              <a:buChar char="ü"/>
            </a:pPr>
            <a:r>
              <a:rPr lang="el-GR" sz="2000" dirty="0"/>
              <a:t>μία συνάρτηση μπορεί να μην έχει παραμέτρους, δηλαδή δεν χρειάζεται να δεχθεί ως είσοδο δεδομένα και</a:t>
            </a:r>
          </a:p>
          <a:p>
            <a:pPr marL="628650" indent="-342900">
              <a:buFont typeface="Wingdings" panose="05000000000000000000" pitchFamily="2" charset="2"/>
              <a:buChar char="ü"/>
            </a:pPr>
            <a:r>
              <a:rPr lang="el-GR" sz="2000" dirty="0"/>
              <a:t>Μπορεί να μην επιστρέφει καμία τιμή πίσω στο σημείο από το οποίο κλήθηκε.</a:t>
            </a:r>
          </a:p>
          <a:p>
            <a:pPr marL="285750" indent="-285750">
              <a:buFont typeface="Arial" panose="020B0604020202020204" pitchFamily="34" charset="0"/>
              <a:buChar char="•"/>
            </a:pPr>
            <a:endParaRPr lang="el-GR" dirty="0"/>
          </a:p>
        </p:txBody>
      </p:sp>
    </p:spTree>
    <p:extLst>
      <p:ext uri="{BB962C8B-B14F-4D97-AF65-F5344CB8AC3E}">
        <p14:creationId xmlns:p14="http://schemas.microsoft.com/office/powerpoint/2010/main" val="2323439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 grpId="0" build="p"/>
    </p:bldLst>
  </p:timing>
</p:sld>
</file>

<file path=ppt/theme/theme1.xml><?xml version="1.0" encoding="utf-8"?>
<a:theme xmlns:a="http://schemas.openxmlformats.org/drawingml/2006/main" name="Όψη">
  <a:themeElements>
    <a:clrScheme name="Όψη">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Όψη">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Όψη">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5476</TotalTime>
  <Words>3764</Words>
  <Application>Microsoft Office PowerPoint</Application>
  <PresentationFormat>Ευρεία οθόνη</PresentationFormat>
  <Paragraphs>633</Paragraphs>
  <Slides>38</Slides>
  <Notes>38</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38</vt:i4>
      </vt:variant>
    </vt:vector>
  </HeadingPairs>
  <TitlesOfParts>
    <vt:vector size="44" baseType="lpstr">
      <vt:lpstr>Arial</vt:lpstr>
      <vt:lpstr>Calibri</vt:lpstr>
      <vt:lpstr>Trebuchet MS</vt:lpstr>
      <vt:lpstr>Wingdings</vt:lpstr>
      <vt:lpstr>Wingdings 3</vt:lpstr>
      <vt:lpstr>Όψη</vt:lpstr>
      <vt:lpstr> Κεφάλαιο 7 Προηγμένα στοιχεία γλώσσας προγραμματισμού</vt:lpstr>
      <vt:lpstr>Η ανάγκη…</vt:lpstr>
      <vt:lpstr>Η ανάγκη…</vt:lpstr>
      <vt:lpstr>Ορισμοί</vt:lpstr>
      <vt:lpstr>Καλές  πρακτικές</vt:lpstr>
      <vt:lpstr>Τα υποπρογράμματα στην Python</vt:lpstr>
      <vt:lpstr>Ορισμός και κλήση συναρτήσεων – Ένα παράδειγμα</vt:lpstr>
      <vt:lpstr>Συνάρτηση - Εσοχές</vt:lpstr>
      <vt:lpstr>Συνάρτηση – Σύνταξη</vt:lpstr>
      <vt:lpstr>Συναρτήσεις – Αξίζουν της προσοχής μας</vt:lpstr>
      <vt:lpstr>Παραδείγματα συναρτήσεων</vt:lpstr>
      <vt:lpstr>Ροή εκτέλεσης</vt:lpstr>
      <vt:lpstr>Συναρτήσεις – Επαναχρησιμοποίηση κώδικα</vt:lpstr>
      <vt:lpstr>Γενικεύοντας μια συνάρτηση – Οι παράμετροι</vt:lpstr>
      <vt:lpstr>Συνάρτηση με παραμέτρους χωρίς επιστρεφόμενη τιμή</vt:lpstr>
      <vt:lpstr>Συνάρτηση με παραμέτρους και επιστρεφόμενη τιμή</vt:lpstr>
      <vt:lpstr>Και αν ξεχάσω το return;</vt:lpstr>
      <vt:lpstr>Δραστηριότητα 1</vt:lpstr>
      <vt:lpstr>Δραστηριότητα 2</vt:lpstr>
      <vt:lpstr>Εμβέλεια μεταβλητών</vt:lpstr>
      <vt:lpstr>Εμβέλεια μεταβλητών στην Python</vt:lpstr>
      <vt:lpstr>Ένα ακόμη παράδειγμα</vt:lpstr>
      <vt:lpstr>Και αν υπάρχουν ίδια ονόματα μεταβλητών;</vt:lpstr>
      <vt:lpstr>Και τώρα το «εκτός αν»</vt:lpstr>
      <vt:lpstr>Ένα επιπλέον παράδειγμα</vt:lpstr>
      <vt:lpstr>Call by value – Call by reference</vt:lpstr>
      <vt:lpstr>Call by value</vt:lpstr>
      <vt:lpstr>Call by reference</vt:lpstr>
      <vt:lpstr>Συμβολοσειρές τεκμηρίωσης</vt:lpstr>
      <vt:lpstr>Προεπιλεγμένα ορίσματα</vt:lpstr>
      <vt:lpstr>Ορίσματα με λέξεις κλειδιά</vt:lpstr>
      <vt:lpstr>Επιστροφή πολλών αποτελεσμάτων</vt:lpstr>
      <vt:lpstr>Αρθρώματα (modules)</vt:lpstr>
      <vt:lpstr>Εισαγωγή αρθρώματος - συνάρτησης</vt:lpstr>
      <vt:lpstr>Math module – Random module</vt:lpstr>
      <vt:lpstr>Συναρτήσεις σε ένα πρόγραμμα Python</vt:lpstr>
      <vt:lpstr>Πρότυπη βιβλιοθήκη της Python</vt:lpstr>
      <vt:lpstr>Πακέτα (packages)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Python</dc:title>
  <dc:creator>user</dc:creator>
  <cp:lastModifiedBy>Ευδοξία Μπέγου</cp:lastModifiedBy>
  <cp:revision>904</cp:revision>
  <dcterms:created xsi:type="dcterms:W3CDTF">2015-02-19T08:19:29Z</dcterms:created>
  <dcterms:modified xsi:type="dcterms:W3CDTF">2020-10-04T20:34:06Z</dcterms:modified>
</cp:coreProperties>
</file>