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5"/>
  </p:notesMasterIdLst>
  <p:sldIdLst>
    <p:sldId id="413" r:id="rId2"/>
    <p:sldId id="435" r:id="rId3"/>
    <p:sldId id="436" r:id="rId4"/>
    <p:sldId id="433" r:id="rId5"/>
    <p:sldId id="439" r:id="rId6"/>
    <p:sldId id="440" r:id="rId7"/>
    <p:sldId id="441" r:id="rId8"/>
    <p:sldId id="442" r:id="rId9"/>
    <p:sldId id="443" r:id="rId10"/>
    <p:sldId id="444" r:id="rId11"/>
    <p:sldId id="434" r:id="rId12"/>
    <p:sldId id="445" r:id="rId13"/>
    <p:sldId id="44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keros" initials="g" lastIdx="1" clrIdx="0">
    <p:extLst>
      <p:ext uri="{19B8F6BF-5375-455C-9EA6-DF929625EA0E}">
        <p15:presenceInfo xmlns:p15="http://schemas.microsoft.com/office/powerpoint/2012/main" userId="gker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99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30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9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48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8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6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1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2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72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45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00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84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3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8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519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43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91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0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9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hyperlink" Target="http://www.ena.gr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ssera.gr/" TargetMode="External"/><Relationship Id="rId5" Type="http://schemas.openxmlformats.org/officeDocument/2006/relationships/hyperlink" Target="http://www.tria.gr/" TargetMode="External"/><Relationship Id="rId4" Type="http://schemas.openxmlformats.org/officeDocument/2006/relationships/hyperlink" Target="http://www.dio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rgbClr val="0070C0"/>
                </a:solidFill>
              </a:rPr>
              <a:t>Δομές Δεδομένων ΙΙ</a:t>
            </a:r>
            <a:br>
              <a:rPr lang="el-GR" sz="48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(Ουρές - Στοίβες)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Η ουρά</a:t>
            </a:r>
            <a:r>
              <a:rPr lang="en-US" dirty="0">
                <a:solidFill>
                  <a:srgbClr val="4AB530"/>
                </a:solidFill>
              </a:rPr>
              <a:t> (queue)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46EE26-D6A3-4B13-87D1-7BB7072FD85A}"/>
              </a:ext>
            </a:extLst>
          </p:cNvPr>
          <p:cNvSpPr txBox="1"/>
          <p:nvPr/>
        </p:nvSpPr>
        <p:spPr>
          <a:xfrm>
            <a:off x="646111" y="1146443"/>
            <a:ext cx="3776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διαφορετικό ισχύει σε μια ουρά;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FB3C3BCD-DD4C-4073-A9B0-5BF582D0A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89" y="1689100"/>
            <a:ext cx="6096000" cy="2565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60ABF0-743D-4AE2-AD92-F5D1B91521BB}"/>
              </a:ext>
            </a:extLst>
          </p:cNvPr>
          <p:cNvSpPr txBox="1"/>
          <p:nvPr/>
        </p:nvSpPr>
        <p:spPr>
          <a:xfrm>
            <a:off x="742400" y="4333418"/>
            <a:ext cx="2481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Παραδείγματα ουρών: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5CB55D-32AE-4C45-9C2D-2D6A8227B155}"/>
              </a:ext>
            </a:extLst>
          </p:cNvPr>
          <p:cNvSpPr txBox="1"/>
          <p:nvPr/>
        </p:nvSpPr>
        <p:spPr>
          <a:xfrm>
            <a:off x="902717" y="4781668"/>
            <a:ext cx="8891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ουρά των πελατών στην τράπεζα και στο ταμείο του σούπερ </a:t>
            </a:r>
            <a:r>
              <a:rPr lang="el-GR" dirty="0" err="1"/>
              <a:t>μάρκετ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ουρά των προγραμμάτων που περιμένουν να εξυπηρετηθούν από τον επεξεργαστή του υπολογιστή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ουρά των αιτήσεων προς έναν </a:t>
            </a:r>
            <a:r>
              <a:rPr lang="en-US" dirty="0"/>
              <a:t>web server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530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Η ουρά</a:t>
            </a:r>
            <a:r>
              <a:rPr lang="en-US" dirty="0">
                <a:solidFill>
                  <a:srgbClr val="4AB530"/>
                </a:solidFill>
              </a:rPr>
              <a:t> (queue)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03A81374-D241-4CFC-BD32-B553D573E115}"/>
              </a:ext>
            </a:extLst>
          </p:cNvPr>
          <p:cNvGrpSpPr/>
          <p:nvPr/>
        </p:nvGrpSpPr>
        <p:grpSpPr>
          <a:xfrm>
            <a:off x="1368040" y="1721716"/>
            <a:ext cx="8164064" cy="3001302"/>
            <a:chOff x="1266440" y="2039216"/>
            <a:chExt cx="8164064" cy="3001302"/>
          </a:xfrm>
        </p:grpSpPr>
        <p:pic>
          <p:nvPicPr>
            <p:cNvPr id="3" name="Εικόνα 2">
              <a:extLst>
                <a:ext uri="{FF2B5EF4-FFF2-40B4-BE49-F238E27FC236}">
                  <a16:creationId xmlns:a16="http://schemas.microsoft.com/office/drawing/2014/main" id="{0C19247A-A842-48AE-9DE9-D2A6801F0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6440" y="2096882"/>
              <a:ext cx="8164064" cy="2943636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FCC2F7A-3018-41B6-9F7A-20619D64BFB3}"/>
                </a:ext>
              </a:extLst>
            </p:cNvPr>
            <p:cNvSpPr txBox="1"/>
            <p:nvPr/>
          </p:nvSpPr>
          <p:spPr>
            <a:xfrm>
              <a:off x="3302000" y="4356100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front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6ED0D22-3845-497F-9585-628203D2E630}"/>
                </a:ext>
              </a:extLst>
            </p:cNvPr>
            <p:cNvSpPr txBox="1"/>
            <p:nvPr/>
          </p:nvSpPr>
          <p:spPr>
            <a:xfrm>
              <a:off x="6794500" y="4356100"/>
              <a:ext cx="612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4AB530"/>
                  </a:solidFill>
                </a:rPr>
                <a:t>rear</a:t>
              </a:r>
              <a:endParaRPr lang="el-GR" dirty="0">
                <a:solidFill>
                  <a:srgbClr val="4AB53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AA6D885-5392-49D3-B885-554D2CD52E2C}"/>
                </a:ext>
              </a:extLst>
            </p:cNvPr>
            <p:cNvSpPr txBox="1"/>
            <p:nvPr/>
          </p:nvSpPr>
          <p:spPr>
            <a:xfrm>
              <a:off x="7531100" y="2039216"/>
              <a:ext cx="1072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4AB530"/>
                  </a:solidFill>
                </a:rPr>
                <a:t>enqueue</a:t>
              </a:r>
              <a:endParaRPr lang="el-GR" dirty="0">
                <a:solidFill>
                  <a:srgbClr val="4AB530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D35491D-C015-4B67-B3DC-3EE1C8C0D46B}"/>
                </a:ext>
              </a:extLst>
            </p:cNvPr>
            <p:cNvSpPr txBox="1"/>
            <p:nvPr/>
          </p:nvSpPr>
          <p:spPr>
            <a:xfrm>
              <a:off x="2341967" y="2041630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dequeue</a:t>
              </a:r>
              <a:endParaRPr lang="el-GR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EFB0BD1-5D65-4E52-BC77-A893A1FE2E0E}"/>
              </a:ext>
            </a:extLst>
          </p:cNvPr>
          <p:cNvSpPr txBox="1"/>
          <p:nvPr/>
        </p:nvSpPr>
        <p:spPr>
          <a:xfrm>
            <a:off x="2721670" y="4969182"/>
            <a:ext cx="57502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FI</a:t>
            </a:r>
            <a:r>
              <a:rPr lang="en-US" sz="2400" dirty="0">
                <a:solidFill>
                  <a:schemeClr val="accent4"/>
                </a:solidFill>
              </a:rPr>
              <a:t>FO</a:t>
            </a:r>
            <a:r>
              <a:rPr lang="en-US" sz="2400" dirty="0"/>
              <a:t>= </a:t>
            </a:r>
            <a:r>
              <a:rPr lang="en-US" sz="2400" dirty="0">
                <a:solidFill>
                  <a:srgbClr val="FF0000"/>
                </a:solidFill>
              </a:rPr>
              <a:t>F</a:t>
            </a:r>
            <a:r>
              <a:rPr lang="en-US" sz="2400" dirty="0"/>
              <a:t>irst </a:t>
            </a:r>
            <a:r>
              <a:rPr lang="en-US" sz="2400" dirty="0">
                <a:solidFill>
                  <a:srgbClr val="FF0000"/>
                </a:solidFill>
              </a:rPr>
              <a:t>I</a:t>
            </a:r>
            <a:r>
              <a:rPr lang="en-US" sz="2400" dirty="0"/>
              <a:t>n </a:t>
            </a:r>
            <a:r>
              <a:rPr lang="en-US" sz="2400" dirty="0">
                <a:solidFill>
                  <a:schemeClr val="accent4"/>
                </a:solidFill>
              </a:rPr>
              <a:t>F</a:t>
            </a:r>
            <a:r>
              <a:rPr lang="en-US" sz="2400" dirty="0"/>
              <a:t>irst </a:t>
            </a:r>
            <a:r>
              <a:rPr lang="en-US" sz="2400" dirty="0">
                <a:solidFill>
                  <a:schemeClr val="accent4"/>
                </a:solidFill>
              </a:rPr>
              <a:t>O</a:t>
            </a:r>
            <a:r>
              <a:rPr lang="en-US" sz="2400" dirty="0"/>
              <a:t>ut</a:t>
            </a:r>
          </a:p>
          <a:p>
            <a:pPr algn="ctr"/>
            <a:r>
              <a:rPr lang="el-GR" sz="2400" dirty="0"/>
              <a:t>«Το πρώτο που μπαίνει, βγαίνει πρώτο»</a:t>
            </a:r>
          </a:p>
        </p:txBody>
      </p:sp>
    </p:spTree>
    <p:extLst>
      <p:ext uri="{BB962C8B-B14F-4D97-AF65-F5344CB8AC3E}">
        <p14:creationId xmlns:p14="http://schemas.microsoft.com/office/powerpoint/2010/main" val="264368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ουράς με χρήση λίστας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89" y="983040"/>
            <a:ext cx="8432117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#Προσθήκη στοιχείου στο τέλος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enqueue(</a:t>
            </a:r>
            <a:r>
              <a:rPr lang="en-US" dirty="0" err="1">
                <a:solidFill>
                  <a:srgbClr val="7030A0"/>
                </a:solidFill>
              </a:rPr>
              <a:t>queue,item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queue.append</a:t>
            </a:r>
            <a:r>
              <a:rPr lang="en-US" dirty="0">
                <a:solidFill>
                  <a:srgbClr val="7030A0"/>
                </a:solidFill>
              </a:rPr>
              <a:t>(item)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Απώθηση στοιχείου από την αρχή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dequeue(queue):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queue.pop</a:t>
            </a:r>
            <a:r>
              <a:rPr lang="en-US" dirty="0">
                <a:solidFill>
                  <a:srgbClr val="7030A0"/>
                </a:solidFill>
              </a:rPr>
              <a:t>(0)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Επιστροφή </a:t>
            </a:r>
            <a:r>
              <a:rPr lang="en-US" dirty="0">
                <a:solidFill>
                  <a:srgbClr val="7030A0"/>
                </a:solidFill>
              </a:rPr>
              <a:t>True </a:t>
            </a:r>
            <a:r>
              <a:rPr lang="el-GR" dirty="0">
                <a:solidFill>
                  <a:srgbClr val="7030A0"/>
                </a:solidFill>
              </a:rPr>
              <a:t>αν η λίστα είναι κενή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(queue):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(queue)==0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Δημιουργία κενής ουράς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createQueue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[]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oura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createQueue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Αρχική κατάσταση ουράς:',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Εισαγωγή (1) Εξαγωγή (2) Έξοδος (3):'))</a:t>
            </a:r>
          </a:p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44CE94E-3CCD-4AAA-B4AF-ADE25DB29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512" y="2557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3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ουράς με χρήση λίστας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89" y="983040"/>
            <a:ext cx="870783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 or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==2:</a:t>
            </a:r>
          </a:p>
          <a:p>
            <a:r>
              <a:rPr lang="en-US" dirty="0">
                <a:solidFill>
                  <a:srgbClr val="7030A0"/>
                </a:solidFill>
              </a:rPr>
              <a:t>    if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 στοιχείο που θέλετε να εισάγετε:'))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enqueue(</a:t>
            </a:r>
            <a:r>
              <a:rPr lang="en-US" dirty="0" err="1">
                <a:solidFill>
                  <a:srgbClr val="7030A0"/>
                </a:solidFill>
              </a:rPr>
              <a:t>oura,x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not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Εξάχθηκε το στοιχείο:',</a:t>
            </a:r>
            <a:r>
              <a:rPr lang="en-US" dirty="0">
                <a:solidFill>
                  <a:srgbClr val="7030A0"/>
                </a:solidFill>
              </a:rPr>
              <a:t>dequeue(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ουράς:',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Η ουρά είναι άδεια'    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Εισαγωγή (1) Εξαγωγή (2) Έξοδος (3):'))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Τελική κατάσταση ουράς:',</a:t>
            </a:r>
            <a:r>
              <a:rPr lang="en-US" dirty="0" err="1">
                <a:solidFill>
                  <a:srgbClr val="7030A0"/>
                </a:solidFill>
              </a:rPr>
              <a:t>oura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FBAF7C5-7F5D-4706-B49C-8280D4C43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0" y="5276850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74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Η στοίβα</a:t>
            </a:r>
            <a:r>
              <a:rPr lang="en-US" dirty="0">
                <a:solidFill>
                  <a:srgbClr val="4AB530"/>
                </a:solidFill>
              </a:rPr>
              <a:t> (stack)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C7A537E-29EC-4446-BF0B-A9EAB1698D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026" y="1789113"/>
            <a:ext cx="6076891" cy="4367212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F566393A-F653-4786-9408-991434D99D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7" y="1845975"/>
            <a:ext cx="1733550" cy="2628900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28540F4E-F1FC-42BD-9383-B8AB4B8EC0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200275"/>
            <a:ext cx="2466975" cy="1847850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79510664-8009-4B13-88BB-539A8A3CB7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588" y="4708525"/>
            <a:ext cx="2276475" cy="1524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46EE26-D6A3-4B13-87D1-7BB7072FD85A}"/>
              </a:ext>
            </a:extLst>
          </p:cNvPr>
          <p:cNvSpPr txBox="1"/>
          <p:nvPr/>
        </p:nvSpPr>
        <p:spPr>
          <a:xfrm>
            <a:off x="646111" y="1146443"/>
            <a:ext cx="5549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Τι κοινό έχουν ως προς τον τρόπο διαχείρισης τους;</a:t>
            </a:r>
          </a:p>
        </p:txBody>
      </p:sp>
    </p:spTree>
    <p:extLst>
      <p:ext uri="{BB962C8B-B14F-4D97-AF65-F5344CB8AC3E}">
        <p14:creationId xmlns:p14="http://schemas.microsoft.com/office/powerpoint/2010/main" val="76559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3430589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Η στοίβα</a:t>
            </a:r>
            <a:r>
              <a:rPr lang="en-US" dirty="0">
                <a:solidFill>
                  <a:srgbClr val="4AB530"/>
                </a:solidFill>
              </a:rPr>
              <a:t> (stack)</a:t>
            </a: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E4B06E43-B55F-42BB-9DAF-7C1AA5F69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555741"/>
              </p:ext>
            </p:extLst>
          </p:nvPr>
        </p:nvGraphicFramePr>
        <p:xfrm>
          <a:off x="5916063" y="775514"/>
          <a:ext cx="17907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DB539A4-79FE-4446-8210-3FA00FCD7CC1}"/>
              </a:ext>
            </a:extLst>
          </p:cNvPr>
          <p:cNvSpPr txBox="1"/>
          <p:nvPr/>
        </p:nvSpPr>
        <p:spPr>
          <a:xfrm>
            <a:off x="639699" y="1246803"/>
            <a:ext cx="383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Πληκτρολογώ το </a:t>
            </a:r>
            <a:r>
              <a:rPr lang="en-US" dirty="0"/>
              <a:t>URL: </a:t>
            </a:r>
            <a:r>
              <a:rPr lang="en-US" dirty="0">
                <a:hlinkClick r:id="rId3"/>
              </a:rPr>
              <a:t>www.ena.gr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13" name="Πίνακας 12">
            <a:extLst>
              <a:ext uri="{FF2B5EF4-FFF2-40B4-BE49-F238E27FC236}">
                <a16:creationId xmlns:a16="http://schemas.microsoft.com/office/drawing/2014/main" id="{2A04C2D6-4BB3-4387-BCEA-7731556CA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679886"/>
              </p:ext>
            </p:extLst>
          </p:nvPr>
        </p:nvGraphicFramePr>
        <p:xfrm>
          <a:off x="5916063" y="1311494"/>
          <a:ext cx="17907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hlinkClick r:id="rId3"/>
                        </a:rPr>
                        <a:t>www.ena.gr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535F0FE-CC82-4EFC-B3F2-F5E6E10A4B89}"/>
              </a:ext>
            </a:extLst>
          </p:cNvPr>
          <p:cNvSpPr txBox="1"/>
          <p:nvPr/>
        </p:nvSpPr>
        <p:spPr>
          <a:xfrm>
            <a:off x="646111" y="1991420"/>
            <a:ext cx="378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Πληκτρολογώ το </a:t>
            </a:r>
            <a:r>
              <a:rPr lang="en-US" dirty="0"/>
              <a:t>URL: </a:t>
            </a:r>
            <a:r>
              <a:rPr lang="en-US" dirty="0">
                <a:hlinkClick r:id="rId4"/>
              </a:rPr>
              <a:t>www.dio.gr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15" name="Πίνακας 14">
            <a:extLst>
              <a:ext uri="{FF2B5EF4-FFF2-40B4-BE49-F238E27FC236}">
                <a16:creationId xmlns:a16="http://schemas.microsoft.com/office/drawing/2014/main" id="{FB4FF299-E44D-47D4-B374-637434407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54224"/>
              </p:ext>
            </p:extLst>
          </p:nvPr>
        </p:nvGraphicFramePr>
        <p:xfrm>
          <a:off x="5916063" y="1856046"/>
          <a:ext cx="17907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www.dio.gr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3"/>
                      </a:endParaRPr>
                    </a:p>
                    <a:p>
                      <a:r>
                        <a:rPr lang="en-US" dirty="0">
                          <a:hlinkClick r:id="rId3"/>
                        </a:rPr>
                        <a:t>www.ena.gr</a:t>
                      </a:r>
                      <a:r>
                        <a:rPr lang="en-US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D87673CE-A5B4-4118-A084-6E44C79DF078}"/>
              </a:ext>
            </a:extLst>
          </p:cNvPr>
          <p:cNvSpPr txBox="1"/>
          <p:nvPr/>
        </p:nvSpPr>
        <p:spPr>
          <a:xfrm>
            <a:off x="594815" y="2848748"/>
            <a:ext cx="383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Πληκτρολογώ το </a:t>
            </a:r>
            <a:r>
              <a:rPr lang="en-US" dirty="0"/>
              <a:t>URL: </a:t>
            </a:r>
            <a:r>
              <a:rPr lang="en-US" dirty="0">
                <a:hlinkClick r:id="rId5"/>
              </a:rPr>
              <a:t>www.tria.gr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18" name="Πίνακας 17">
            <a:extLst>
              <a:ext uri="{FF2B5EF4-FFF2-40B4-BE49-F238E27FC236}">
                <a16:creationId xmlns:a16="http://schemas.microsoft.com/office/drawing/2014/main" id="{D8F6B6B0-EEDA-4B2A-B509-F71B97777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70391"/>
              </p:ext>
            </p:extLst>
          </p:nvPr>
        </p:nvGraphicFramePr>
        <p:xfrm>
          <a:off x="5916063" y="2699266"/>
          <a:ext cx="17907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www.tria.gr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4"/>
                      </a:endParaRPr>
                    </a:p>
                    <a:p>
                      <a:r>
                        <a:rPr lang="en-US" dirty="0">
                          <a:hlinkClick r:id="rId4"/>
                        </a:rPr>
                        <a:t>www.dio.gr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3"/>
                      </a:endParaRPr>
                    </a:p>
                    <a:p>
                      <a:r>
                        <a:rPr lang="en-US" dirty="0">
                          <a:hlinkClick r:id="rId3"/>
                        </a:rPr>
                        <a:t>www.ena.gr</a:t>
                      </a:r>
                      <a:r>
                        <a:rPr lang="en-US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315D0CBD-08AC-42AA-9F21-C06A8D0A4A17}"/>
              </a:ext>
            </a:extLst>
          </p:cNvPr>
          <p:cNvSpPr txBox="1"/>
          <p:nvPr/>
        </p:nvSpPr>
        <p:spPr>
          <a:xfrm>
            <a:off x="562270" y="3963273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Πατάω το κουμπί «Πίσω»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20" name="Πίνακας 19">
            <a:extLst>
              <a:ext uri="{FF2B5EF4-FFF2-40B4-BE49-F238E27FC236}">
                <a16:creationId xmlns:a16="http://schemas.microsoft.com/office/drawing/2014/main" id="{9CA35D31-60A5-4410-A31E-07C3AE69A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878927"/>
              </p:ext>
            </p:extLst>
          </p:nvPr>
        </p:nvGraphicFramePr>
        <p:xfrm>
          <a:off x="5916063" y="3816806"/>
          <a:ext cx="17907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www.dio.gr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3"/>
                      </a:endParaRPr>
                    </a:p>
                    <a:p>
                      <a:r>
                        <a:rPr lang="en-US" dirty="0">
                          <a:hlinkClick r:id="rId3"/>
                        </a:rPr>
                        <a:t>www.ena.gr</a:t>
                      </a:r>
                      <a:r>
                        <a:rPr lang="en-US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9429514-95BD-4D5C-B3D2-6BDCAC4932AC}"/>
              </a:ext>
            </a:extLst>
          </p:cNvPr>
          <p:cNvSpPr txBox="1"/>
          <p:nvPr/>
        </p:nvSpPr>
        <p:spPr>
          <a:xfrm>
            <a:off x="562270" y="4932560"/>
            <a:ext cx="4206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Πληκτρολογώ το </a:t>
            </a:r>
            <a:r>
              <a:rPr lang="en-US" dirty="0"/>
              <a:t>URL: </a:t>
            </a:r>
            <a:r>
              <a:rPr lang="en-US" dirty="0">
                <a:hlinkClick r:id="rId6"/>
              </a:rPr>
              <a:t>www.tessera.gr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22" name="Πίνακας 21">
            <a:extLst>
              <a:ext uri="{FF2B5EF4-FFF2-40B4-BE49-F238E27FC236}">
                <a16:creationId xmlns:a16="http://schemas.microsoft.com/office/drawing/2014/main" id="{F59EB5F0-1139-480D-B8F6-87C2D845B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579618"/>
              </p:ext>
            </p:extLst>
          </p:nvPr>
        </p:nvGraphicFramePr>
        <p:xfrm>
          <a:off x="5916063" y="4660026"/>
          <a:ext cx="17907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www.tessera.gr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4"/>
                      </a:endParaRPr>
                    </a:p>
                    <a:p>
                      <a:r>
                        <a:rPr lang="en-US" dirty="0">
                          <a:hlinkClick r:id="rId4"/>
                        </a:rPr>
                        <a:t>www.dio.gr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3"/>
                      </a:endParaRPr>
                    </a:p>
                    <a:p>
                      <a:r>
                        <a:rPr lang="en-US" dirty="0">
                          <a:hlinkClick r:id="rId3"/>
                        </a:rPr>
                        <a:t>www.ena.gr</a:t>
                      </a:r>
                      <a:r>
                        <a:rPr lang="en-US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2EE8CD01-8628-42B8-956C-E389C15E4E16}"/>
              </a:ext>
            </a:extLst>
          </p:cNvPr>
          <p:cNvSpPr txBox="1"/>
          <p:nvPr/>
        </p:nvSpPr>
        <p:spPr>
          <a:xfrm>
            <a:off x="4768486" y="255688"/>
            <a:ext cx="4087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Κατάσταση στοίβας ενός </a:t>
            </a:r>
            <a:r>
              <a:rPr lang="en-US" dirty="0">
                <a:solidFill>
                  <a:srgbClr val="FF0000"/>
                </a:solidFill>
              </a:rPr>
              <a:t>web browser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A0BC698-6299-4064-ACBF-9FBFEB0BD3BB}"/>
              </a:ext>
            </a:extLst>
          </p:cNvPr>
          <p:cNvSpPr txBox="1"/>
          <p:nvPr/>
        </p:nvSpPr>
        <p:spPr>
          <a:xfrm>
            <a:off x="594815" y="5792804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Πατάω το κουμπί «Πίσω»</a:t>
            </a:r>
            <a:r>
              <a:rPr lang="en-US" dirty="0"/>
              <a:t> </a:t>
            </a:r>
            <a:endParaRPr lang="el-GR" dirty="0"/>
          </a:p>
        </p:txBody>
      </p:sp>
      <p:graphicFrame>
        <p:nvGraphicFramePr>
          <p:cNvPr id="25" name="Πίνακας 24">
            <a:extLst>
              <a:ext uri="{FF2B5EF4-FFF2-40B4-BE49-F238E27FC236}">
                <a16:creationId xmlns:a16="http://schemas.microsoft.com/office/drawing/2014/main" id="{C3AE7A3A-E4BB-422C-A493-32BEBD5B2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702393"/>
              </p:ext>
            </p:extLst>
          </p:nvPr>
        </p:nvGraphicFramePr>
        <p:xfrm>
          <a:off x="5916063" y="5777566"/>
          <a:ext cx="179070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3501977397"/>
                    </a:ext>
                  </a:extLst>
                </a:gridCol>
              </a:tblGrid>
              <a:tr h="32125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www.dio.gr</a:t>
                      </a:r>
                      <a:r>
                        <a:rPr lang="en-US" dirty="0"/>
                        <a:t> </a:t>
                      </a:r>
                      <a:endParaRPr lang="en-US" dirty="0">
                        <a:hlinkClick r:id="rId3"/>
                      </a:endParaRPr>
                    </a:p>
                    <a:p>
                      <a:r>
                        <a:rPr lang="en-US" dirty="0">
                          <a:hlinkClick r:id="rId3"/>
                        </a:rPr>
                        <a:t>www.ena.gr</a:t>
                      </a:r>
                      <a:r>
                        <a:rPr lang="en-US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663302"/>
                  </a:ext>
                </a:extLst>
              </a:tr>
            </a:tbl>
          </a:graphicData>
        </a:graphic>
      </p:graphicFrame>
      <p:pic>
        <p:nvPicPr>
          <p:cNvPr id="6" name="Εικόνα 5">
            <a:extLst>
              <a:ext uri="{FF2B5EF4-FFF2-40B4-BE49-F238E27FC236}">
                <a16:creationId xmlns:a16="http://schemas.microsoft.com/office/drawing/2014/main" id="{5E9A7058-B59D-42C6-8555-C4289414BE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068" y="2699266"/>
            <a:ext cx="1269505" cy="1269505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9A6B8D03-5E53-4824-A2D9-FCF66E463320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3" t="11073" r="11313" b="11553"/>
          <a:stretch/>
        </p:blipFill>
        <p:spPr>
          <a:xfrm>
            <a:off x="8069067" y="1141274"/>
            <a:ext cx="1269506" cy="126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6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6" grpId="0"/>
      <p:bldP spid="19" grpId="0"/>
      <p:bldP spid="2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Η στοίβα</a:t>
            </a:r>
            <a:r>
              <a:rPr lang="en-US" dirty="0">
                <a:solidFill>
                  <a:srgbClr val="4AB530"/>
                </a:solidFill>
              </a:rPr>
              <a:t> (stack)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A4BA018-46B6-4464-A9BF-248ED3292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485" y="1393518"/>
            <a:ext cx="5013452" cy="37118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CA72EE-0797-4232-837F-2BF8F0D7DF0B}"/>
              </a:ext>
            </a:extLst>
          </p:cNvPr>
          <p:cNvSpPr txBox="1"/>
          <p:nvPr/>
        </p:nvSpPr>
        <p:spPr>
          <a:xfrm>
            <a:off x="2173865" y="5468150"/>
            <a:ext cx="61766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LI</a:t>
            </a:r>
            <a:r>
              <a:rPr lang="en-US" sz="2400" dirty="0">
                <a:solidFill>
                  <a:srgbClr val="FF0000"/>
                </a:solidFill>
              </a:rPr>
              <a:t>FO</a:t>
            </a:r>
            <a:r>
              <a:rPr lang="en-US" sz="2400" dirty="0"/>
              <a:t>= </a:t>
            </a:r>
            <a:r>
              <a:rPr lang="en-US" sz="2400" dirty="0">
                <a:solidFill>
                  <a:schemeClr val="accent5"/>
                </a:solidFill>
              </a:rPr>
              <a:t>L</a:t>
            </a:r>
            <a:r>
              <a:rPr lang="en-US" sz="2400" dirty="0"/>
              <a:t>ast </a:t>
            </a:r>
            <a:r>
              <a:rPr lang="en-US" sz="2400" dirty="0">
                <a:solidFill>
                  <a:schemeClr val="accent5"/>
                </a:solidFill>
              </a:rPr>
              <a:t>I</a:t>
            </a:r>
            <a:r>
              <a:rPr lang="en-US" sz="2400" dirty="0"/>
              <a:t>n </a:t>
            </a:r>
            <a:r>
              <a:rPr lang="en-US" sz="2400" dirty="0">
                <a:solidFill>
                  <a:srgbClr val="FF0000"/>
                </a:solidFill>
              </a:rPr>
              <a:t>F</a:t>
            </a:r>
            <a:r>
              <a:rPr lang="en-US" sz="2400" dirty="0"/>
              <a:t>irst 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  <a:r>
              <a:rPr lang="en-US" sz="2400" dirty="0"/>
              <a:t>ut</a:t>
            </a:r>
          </a:p>
          <a:p>
            <a:pPr algn="ctr"/>
            <a:r>
              <a:rPr lang="el-GR" sz="2400" dirty="0"/>
              <a:t>«Το τελευταίο που μπαίνει, βγαίνει πρώτο»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904E0-E195-4C96-96A7-2914464E43A9}"/>
              </a:ext>
            </a:extLst>
          </p:cNvPr>
          <p:cNvSpPr txBox="1"/>
          <p:nvPr/>
        </p:nvSpPr>
        <p:spPr>
          <a:xfrm>
            <a:off x="4038600" y="173990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(push)</a:t>
            </a:r>
            <a:endParaRPr lang="el-GR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D6988E-DE47-4CEA-94AF-39DF037AB73B}"/>
              </a:ext>
            </a:extLst>
          </p:cNvPr>
          <p:cNvSpPr txBox="1"/>
          <p:nvPr/>
        </p:nvSpPr>
        <p:spPr>
          <a:xfrm>
            <a:off x="5583809" y="17399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(pop)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62B41D-C460-4F1F-B199-A86CC4D0CCF3}"/>
              </a:ext>
            </a:extLst>
          </p:cNvPr>
          <p:cNvSpPr txBox="1"/>
          <p:nvPr/>
        </p:nvSpPr>
        <p:spPr>
          <a:xfrm>
            <a:off x="2895600" y="26289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(top)</a:t>
            </a:r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3D6C0-A2CB-4D47-B1FE-CE4AFA0B63E7}"/>
              </a:ext>
            </a:extLst>
          </p:cNvPr>
          <p:cNvSpPr txBox="1"/>
          <p:nvPr/>
        </p:nvSpPr>
        <p:spPr>
          <a:xfrm>
            <a:off x="6464300" y="298333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(stack)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908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στοίβας με χρήση λίστας</a:t>
            </a:r>
            <a:r>
              <a:rPr lang="en-US" dirty="0">
                <a:solidFill>
                  <a:srgbClr val="4AB530"/>
                </a:solidFill>
              </a:rPr>
              <a:t> (Version 1.0)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89" y="983040"/>
            <a:ext cx="815319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#Προσθήκη στοιχείου στο τέλος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push(</a:t>
            </a:r>
            <a:r>
              <a:rPr lang="en-US" dirty="0" err="1">
                <a:solidFill>
                  <a:srgbClr val="7030A0"/>
                </a:solidFill>
              </a:rPr>
              <a:t>stack,item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stack.append</a:t>
            </a:r>
            <a:r>
              <a:rPr lang="en-US" dirty="0">
                <a:solidFill>
                  <a:srgbClr val="7030A0"/>
                </a:solidFill>
              </a:rPr>
              <a:t>(item)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Απώθηση στοιχείου από το τέλος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pop(stack):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stack.pop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Επιστροφή </a:t>
            </a:r>
            <a:r>
              <a:rPr lang="en-US" dirty="0">
                <a:solidFill>
                  <a:srgbClr val="7030A0"/>
                </a:solidFill>
              </a:rPr>
              <a:t>True </a:t>
            </a:r>
            <a:r>
              <a:rPr lang="el-GR" dirty="0">
                <a:solidFill>
                  <a:srgbClr val="7030A0"/>
                </a:solidFill>
              </a:rPr>
              <a:t>αν η λίστα είναι κενή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(stack)==0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Δημιουργία κενής στοίβας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[]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Αρχική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Ώθηση (1) Απώθηση (2) Έξοδος (3):'))</a:t>
            </a:r>
          </a:p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Κύμα 1">
            <a:extLst>
              <a:ext uri="{FF2B5EF4-FFF2-40B4-BE49-F238E27FC236}">
                <a16:creationId xmlns:a16="http://schemas.microsoft.com/office/drawing/2014/main" id="{9C6FC47F-16B3-4410-960C-3B8D2A38C139}"/>
              </a:ext>
            </a:extLst>
          </p:cNvPr>
          <p:cNvSpPr/>
          <p:nvPr/>
        </p:nvSpPr>
        <p:spPr>
          <a:xfrm>
            <a:off x="6923955" y="1578263"/>
            <a:ext cx="2552754" cy="1745673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Ώθηση και Απώθηση από το τέλος της λίστας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3A042D25-A2C0-4D43-9629-7200C6FA4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812" y="385425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στοίβας με χρήση λίστας</a:t>
            </a:r>
            <a:r>
              <a:rPr lang="en-US" dirty="0">
                <a:solidFill>
                  <a:srgbClr val="4AB530"/>
                </a:solidFill>
              </a:rPr>
              <a:t> (Version 1.0)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6111" y="1240850"/>
            <a:ext cx="842891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 or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==2:</a:t>
            </a:r>
          </a:p>
          <a:p>
            <a:r>
              <a:rPr lang="en-US" dirty="0">
                <a:solidFill>
                  <a:srgbClr val="7030A0"/>
                </a:solidFill>
              </a:rPr>
              <a:t>    if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 στοιχείο που θέλετε να ωθήσετε:'))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push(</a:t>
            </a:r>
            <a:r>
              <a:rPr lang="en-US" dirty="0" err="1">
                <a:solidFill>
                  <a:srgbClr val="7030A0"/>
                </a:solidFill>
              </a:rPr>
              <a:t>stoiva,x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not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Απωθήθηκε το στοιχείο:',</a:t>
            </a:r>
            <a:r>
              <a:rPr lang="en-US" dirty="0">
                <a:solidFill>
                  <a:srgbClr val="7030A0"/>
                </a:solidFill>
              </a:rPr>
              <a:t>pop(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Η στοίβα είναι άδεια'    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Ώθηση (1) Απώθηση (2) Έξοδος (3):'))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Τελική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C0994E6-5C9D-408E-8162-200FE735A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5276850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στοίβας με χρήση λίστας</a:t>
            </a:r>
            <a:r>
              <a:rPr lang="en-US" dirty="0">
                <a:solidFill>
                  <a:srgbClr val="4AB530"/>
                </a:solidFill>
              </a:rPr>
              <a:t> (Version 2.0)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9389" y="983040"/>
            <a:ext cx="815319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#Προσθήκη στοιχείου στην αρχή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push(</a:t>
            </a:r>
            <a:r>
              <a:rPr lang="en-US" dirty="0" err="1">
                <a:solidFill>
                  <a:srgbClr val="7030A0"/>
                </a:solidFill>
              </a:rPr>
              <a:t>stack,item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stack.insert</a:t>
            </a:r>
            <a:r>
              <a:rPr lang="en-US" dirty="0">
                <a:solidFill>
                  <a:srgbClr val="7030A0"/>
                </a:solidFill>
              </a:rPr>
              <a:t>(0,item)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Απώθηση στοιχείου από την αρχή της λίστας</a:t>
            </a:r>
          </a:p>
          <a:p>
            <a:r>
              <a:rPr lang="en-US" dirty="0">
                <a:solidFill>
                  <a:srgbClr val="7030A0"/>
                </a:solidFill>
              </a:rPr>
              <a:t>def pop(stack):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stack.pop</a:t>
            </a:r>
            <a:r>
              <a:rPr lang="en-US" dirty="0">
                <a:solidFill>
                  <a:srgbClr val="7030A0"/>
                </a:solidFill>
              </a:rPr>
              <a:t>(0)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Επιστροφή </a:t>
            </a:r>
            <a:r>
              <a:rPr lang="en-US" dirty="0">
                <a:solidFill>
                  <a:srgbClr val="7030A0"/>
                </a:solidFill>
              </a:rPr>
              <a:t>True </a:t>
            </a:r>
            <a:r>
              <a:rPr lang="el-GR" dirty="0">
                <a:solidFill>
                  <a:srgbClr val="7030A0"/>
                </a:solidFill>
              </a:rPr>
              <a:t>αν η λίστα είναι κενή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(stack)==0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#</a:t>
            </a:r>
            <a:r>
              <a:rPr lang="el-GR" dirty="0">
                <a:solidFill>
                  <a:srgbClr val="7030A0"/>
                </a:solidFill>
              </a:rPr>
              <a:t>Δημιουργία κενής στοίβας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[]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Αρχική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Ώθηση (1) Απώθηση (2) Έξοδος (3):'))</a:t>
            </a:r>
          </a:p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Κύμα 3">
            <a:extLst>
              <a:ext uri="{FF2B5EF4-FFF2-40B4-BE49-F238E27FC236}">
                <a16:creationId xmlns:a16="http://schemas.microsoft.com/office/drawing/2014/main" id="{39CA1B58-C705-4E4C-BA24-34D1E4C2E68C}"/>
              </a:ext>
            </a:extLst>
          </p:cNvPr>
          <p:cNvSpPr/>
          <p:nvPr/>
        </p:nvSpPr>
        <p:spPr>
          <a:xfrm>
            <a:off x="7061813" y="1771172"/>
            <a:ext cx="2552754" cy="1745673"/>
          </a:xfrm>
          <a:prstGeom prst="wav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Ώθηση και Απώθηση από την αρχή της λίστας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1D717EE-7365-40BF-9594-B9AFCD10E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92" y="381701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68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4AB530"/>
                </a:solidFill>
              </a:rPr>
              <a:t>Υλοποίηση στοίβας με χρήση λίστας</a:t>
            </a:r>
            <a:r>
              <a:rPr lang="en-US" dirty="0">
                <a:solidFill>
                  <a:srgbClr val="4AB530"/>
                </a:solidFill>
              </a:rPr>
              <a:t> (Version 2.0)</a:t>
            </a:r>
            <a:r>
              <a:rPr lang="el-GR" dirty="0"/>
              <a:t/>
            </a:r>
            <a:br>
              <a:rPr lang="el-GR" dirty="0"/>
            </a:b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6111" y="1240850"/>
            <a:ext cx="842891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 or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==2:</a:t>
            </a:r>
          </a:p>
          <a:p>
            <a:r>
              <a:rPr lang="en-US" dirty="0">
                <a:solidFill>
                  <a:srgbClr val="7030A0"/>
                </a:solidFill>
              </a:rPr>
              <a:t>    if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==1: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 στοιχείο που θέλετε να ωθήσετε:'))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push(</a:t>
            </a:r>
            <a:r>
              <a:rPr lang="en-US" dirty="0" err="1">
                <a:solidFill>
                  <a:srgbClr val="7030A0"/>
                </a:solidFill>
              </a:rPr>
              <a:t>stoiva,x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not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Απωθήθηκε το στοιχείο:',</a:t>
            </a:r>
            <a:r>
              <a:rPr lang="en-US" dirty="0">
                <a:solidFill>
                  <a:srgbClr val="7030A0"/>
                </a:solidFill>
              </a:rPr>
              <a:t>pop(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Τρέχουσα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       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print '</a:t>
            </a:r>
            <a:r>
              <a:rPr lang="el-GR" dirty="0">
                <a:solidFill>
                  <a:srgbClr val="7030A0"/>
                </a:solidFill>
              </a:rPr>
              <a:t>Η στοίβα είναι άδεια'    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την επιλογή σας: Ώθηση (1) Απώθηση (2) Έξοδος (3):'))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while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!=1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!=2 and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!=3: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epil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Κάνατε λάθος. Δώστε πάλι την επιλογή σας:'))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Τελική κατάσταση στοίβας:',</a:t>
            </a:r>
            <a:r>
              <a:rPr lang="en-US" dirty="0" err="1">
                <a:solidFill>
                  <a:srgbClr val="7030A0"/>
                </a:solidFill>
              </a:rPr>
              <a:t>stoiva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EE1A938-8257-4999-9B50-81E4F40C2D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400" y="5276850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Δραστηριότητα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1407" y="1779687"/>
            <a:ext cx="1105302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push(</a:t>
            </a:r>
            <a:r>
              <a:rPr lang="en-US" dirty="0" err="1">
                <a:solidFill>
                  <a:srgbClr val="7030A0"/>
                </a:solidFill>
              </a:rPr>
              <a:t>stack,item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stack.insert</a:t>
            </a:r>
            <a:r>
              <a:rPr lang="en-US" dirty="0">
                <a:solidFill>
                  <a:srgbClr val="7030A0"/>
                </a:solidFill>
              </a:rPr>
              <a:t>(0,item)</a:t>
            </a:r>
          </a:p>
          <a:p>
            <a:r>
              <a:rPr lang="en-US" dirty="0">
                <a:solidFill>
                  <a:srgbClr val="7030A0"/>
                </a:solidFill>
              </a:rPr>
              <a:t>def pop(stack):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stack.pop</a:t>
            </a:r>
            <a:r>
              <a:rPr lang="en-US" dirty="0">
                <a:solidFill>
                  <a:srgbClr val="7030A0"/>
                </a:solidFill>
              </a:rPr>
              <a:t>(0)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(stack)==0</a:t>
            </a:r>
          </a:p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[]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stack=</a:t>
            </a:r>
            <a:r>
              <a:rPr lang="en-US" dirty="0" err="1">
                <a:solidFill>
                  <a:srgbClr val="7030A0"/>
                </a:solidFill>
              </a:rPr>
              <a:t>createStack</a:t>
            </a:r>
            <a:r>
              <a:rPr lang="en-US" dirty="0">
                <a:solidFill>
                  <a:srgbClr val="7030A0"/>
                </a:solidFill>
              </a:rPr>
              <a:t>()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Δημιουργία της στοίβας </a:t>
            </a:r>
            <a:r>
              <a:rPr lang="en-US" dirty="0">
                <a:solidFill>
                  <a:srgbClr val="FF0000"/>
                </a:solidFill>
              </a:rPr>
              <a:t>stack</a:t>
            </a:r>
          </a:p>
          <a:p>
            <a:r>
              <a:rPr lang="en-US" dirty="0">
                <a:solidFill>
                  <a:srgbClr val="7030A0"/>
                </a:solidFill>
              </a:rPr>
              <a:t>number=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έναν αριθμό ή 0 για να σταματήσετε:')) </a:t>
            </a:r>
            <a:r>
              <a:rPr lang="el-GR" dirty="0">
                <a:solidFill>
                  <a:srgbClr val="FF0000"/>
                </a:solidFill>
              </a:rPr>
              <a:t>#Διάβασε τον πρώτο αριθμό</a:t>
            </a:r>
          </a:p>
          <a:p>
            <a:r>
              <a:rPr lang="en-US" dirty="0">
                <a:solidFill>
                  <a:srgbClr val="7030A0"/>
                </a:solidFill>
              </a:rPr>
              <a:t>while number!=0: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Όσο δεν δίνεται 0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push(</a:t>
            </a:r>
            <a:r>
              <a:rPr lang="en-US" dirty="0" err="1">
                <a:solidFill>
                  <a:srgbClr val="7030A0"/>
                </a:solidFill>
              </a:rPr>
              <a:t>stack,number</a:t>
            </a:r>
            <a:r>
              <a:rPr lang="en-US" dirty="0">
                <a:solidFill>
                  <a:srgbClr val="7030A0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Σπρώξε τον αριθμό στη στοίβα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number=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τον επόμενο αριθμό ή 0 για να σταματήσετε:')) </a:t>
            </a:r>
            <a:r>
              <a:rPr lang="el-GR" dirty="0">
                <a:solidFill>
                  <a:srgbClr val="FF0000"/>
                </a:solidFill>
              </a:rPr>
              <a:t>#Διάβασε τον επόμενο αριθμό</a:t>
            </a:r>
          </a:p>
          <a:p>
            <a:endParaRPr lang="el-GR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while not </a:t>
            </a:r>
            <a:r>
              <a:rPr lang="en-US" dirty="0" err="1">
                <a:solidFill>
                  <a:srgbClr val="7030A0"/>
                </a:solidFill>
              </a:rPr>
              <a:t>isEmpty</a:t>
            </a:r>
            <a:r>
              <a:rPr lang="en-US" dirty="0">
                <a:solidFill>
                  <a:srgbClr val="7030A0"/>
                </a:solidFill>
              </a:rPr>
              <a:t>(stack):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Μέχρι να αδειάσει η στοίβα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number=pop(stack)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Βγάλε τον επόμενο αριθμό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print number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>
                <a:solidFill>
                  <a:srgbClr val="FF0000"/>
                </a:solidFill>
              </a:rPr>
              <a:t>Εκτύπωσέ τον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B8399C-60BC-4EA4-B292-DB8C2AEBE008}"/>
              </a:ext>
            </a:extLst>
          </p:cNvPr>
          <p:cNvSpPr txBox="1"/>
          <p:nvPr/>
        </p:nvSpPr>
        <p:spPr>
          <a:xfrm>
            <a:off x="646111" y="1133356"/>
            <a:ext cx="10899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το οποίο θα διαβάζει αριθμούς μέχρι να δοθεί το 0 και θα τους εμφανίζει με αντίστροφη σειρά από αυτήν που δόθηκαν.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74F8619E-23C6-4BFC-A36F-B590348899FC}"/>
              </a:ext>
            </a:extLst>
          </p:cNvPr>
          <p:cNvSpPr/>
          <p:nvPr/>
        </p:nvSpPr>
        <p:spPr>
          <a:xfrm>
            <a:off x="3580015" y="1921488"/>
            <a:ext cx="26379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push(</a:t>
            </a:r>
            <a:r>
              <a:rPr lang="en-US" dirty="0" err="1">
                <a:solidFill>
                  <a:srgbClr val="7030A0"/>
                </a:solidFill>
              </a:rPr>
              <a:t>stack,item</a:t>
            </a:r>
            <a:r>
              <a:rPr lang="en-US" dirty="0">
                <a:solidFill>
                  <a:srgbClr val="7030A0"/>
                </a:solidFill>
              </a:rPr>
              <a:t>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stack.append</a:t>
            </a:r>
            <a:r>
              <a:rPr lang="en-US" dirty="0">
                <a:solidFill>
                  <a:srgbClr val="7030A0"/>
                </a:solidFill>
              </a:rPr>
              <a:t>(item)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def pop(stack):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</a:t>
            </a:r>
            <a:r>
              <a:rPr lang="en-US" dirty="0" err="1">
                <a:solidFill>
                  <a:srgbClr val="7030A0"/>
                </a:solidFill>
              </a:rPr>
              <a:t>stack.pop</a:t>
            </a:r>
            <a:r>
              <a:rPr lang="en-US" dirty="0">
                <a:solidFill>
                  <a:srgbClr val="7030A0"/>
                </a:solidFill>
              </a:rPr>
              <a:t>()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D25CFD2F-B70D-4D44-A4F6-95B7E067700F}"/>
              </a:ext>
            </a:extLst>
          </p:cNvPr>
          <p:cNvSpPr/>
          <p:nvPr/>
        </p:nvSpPr>
        <p:spPr>
          <a:xfrm>
            <a:off x="6675867" y="1888237"/>
            <a:ext cx="3374967" cy="147732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Διαχωρισμός </a:t>
            </a:r>
            <a:r>
              <a:rPr lang="el-GR" sz="2000" dirty="0" err="1"/>
              <a:t>διεπαφής</a:t>
            </a:r>
            <a:endParaRPr lang="el-GR" sz="2000" dirty="0"/>
          </a:p>
          <a:p>
            <a:pPr algn="ctr"/>
            <a:r>
              <a:rPr lang="el-GR" sz="2000" dirty="0"/>
              <a:t>(διασύνδεσης) – υλοποίησης (</a:t>
            </a:r>
            <a:r>
              <a:rPr lang="en-US" sz="2000" dirty="0"/>
              <a:t>interface – implementation)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4984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6204</TotalTime>
  <Words>1141</Words>
  <Application>Microsoft Office PowerPoint</Application>
  <PresentationFormat>Ευρεία οθόνη</PresentationFormat>
  <Paragraphs>209</Paragraphs>
  <Slides>13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Όψη</vt:lpstr>
      <vt:lpstr>Δομές Δεδομένων ΙΙ (Ουρές - Στοίβες)</vt:lpstr>
      <vt:lpstr>Η στοίβα (stack)</vt:lpstr>
      <vt:lpstr>Η στοίβα (stack)</vt:lpstr>
      <vt:lpstr>Η στοίβα (stack)</vt:lpstr>
      <vt:lpstr>Υλοποίηση στοίβας με χρήση λίστας (Version 1.0) </vt:lpstr>
      <vt:lpstr>Υλοποίηση στοίβας με χρήση λίστας (Version 1.0) </vt:lpstr>
      <vt:lpstr>Υλοποίηση στοίβας με χρήση λίστας (Version 2.0) </vt:lpstr>
      <vt:lpstr>Υλοποίηση στοίβας με χρήση λίστας (Version 2.0) </vt:lpstr>
      <vt:lpstr>Δραστηριότητα</vt:lpstr>
      <vt:lpstr>Η ουρά (queue)</vt:lpstr>
      <vt:lpstr>Η ουρά (queue) </vt:lpstr>
      <vt:lpstr>Υλοποίηση ουράς με χρήση λίστας </vt:lpstr>
      <vt:lpstr>Υλοποίηση ουράς με χρήση λίστας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1034</cp:revision>
  <dcterms:created xsi:type="dcterms:W3CDTF">2015-02-19T08:19:29Z</dcterms:created>
  <dcterms:modified xsi:type="dcterms:W3CDTF">2020-10-04T20:31:04Z</dcterms:modified>
</cp:coreProperties>
</file>